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1" r:id="rId3"/>
    <p:sldId id="257" r:id="rId4"/>
    <p:sldId id="264" r:id="rId5"/>
    <p:sldId id="265" r:id="rId6"/>
    <p:sldId id="266" r:id="rId7"/>
    <p:sldId id="269" r:id="rId8"/>
    <p:sldId id="270" r:id="rId9"/>
    <p:sldId id="258" r:id="rId10"/>
    <p:sldId id="259" r:id="rId11"/>
    <p:sldId id="261" r:id="rId12"/>
    <p:sldId id="263" r:id="rId13"/>
    <p:sldId id="262" r:id="rId14"/>
    <p:sldId id="268" r:id="rId1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CF92B3-8C62-41D1-A554-1D2050C722B1}" type="datetimeFigureOut">
              <a:rPr kumimoji="1" lang="ja-JP" altLang="en-US" smtClean="0"/>
              <a:pPr/>
              <a:t>2012/2/18</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FAF4C5-F7CE-4AFD-8470-DD3C4AEC780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DFAF4C5-F7CE-4AFD-8470-DD3C4AEC780C}" type="slidenum">
              <a:rPr kumimoji="1" lang="ja-JP" altLang="en-US" smtClean="0"/>
              <a:pPr/>
              <a:t>13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35BFF41-9BBC-49FF-B45C-43EE23AC4E57}" type="datetimeFigureOut">
              <a:rPr kumimoji="1" lang="ja-JP" altLang="en-US" smtClean="0"/>
              <a:pPr/>
              <a:t>2012/2/18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53B5644-4319-4D25-AF43-DEBBEF4375C3}"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5BFF41-9BBC-49FF-B45C-43EE23AC4E57}" type="datetimeFigureOut">
              <a:rPr kumimoji="1" lang="ja-JP" altLang="en-US" smtClean="0"/>
              <a:pPr/>
              <a:t>2012/2/18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3B5644-4319-4D25-AF43-DEBBEF4375C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bitbucket.org/7shi/coopben/download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2130425"/>
            <a:ext cx="8424936" cy="1470025"/>
          </a:xfrm>
        </p:spPr>
        <p:txBody>
          <a:bodyPr>
            <a:normAutofit/>
          </a:bodyPr>
          <a:lstStyle/>
          <a:p>
            <a:r>
              <a:rPr lang="en-US" altLang="ja-JP" sz="4000" dirty="0"/>
              <a:t>C</a:t>
            </a:r>
            <a:r>
              <a:rPr lang="ja-JP" altLang="en-US" sz="4000" dirty="0"/>
              <a:t>言語によるオブジェクト指向勉強会</a:t>
            </a:r>
            <a:endParaRPr kumimoji="1" lang="ja-JP" altLang="en-US" sz="4000" dirty="0"/>
          </a:p>
        </p:txBody>
      </p:sp>
      <p:sp>
        <p:nvSpPr>
          <p:cNvPr id="3" name="サブタイトル 2"/>
          <p:cNvSpPr>
            <a:spLocks noGrp="1"/>
          </p:cNvSpPr>
          <p:nvPr>
            <p:ph type="subTitle" idx="1"/>
          </p:nvPr>
        </p:nvSpPr>
        <p:spPr/>
        <p:txBody>
          <a:bodyPr/>
          <a:lstStyle/>
          <a:p>
            <a:r>
              <a:rPr kumimoji="1" lang="ja-JP" altLang="en-US" dirty="0" smtClean="0">
                <a:solidFill>
                  <a:schemeClr val="tx1"/>
                </a:solidFill>
              </a:rPr>
              <a:t>七誌</a:t>
            </a:r>
            <a:endParaRPr kumimoji="1" lang="ja-JP" alt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最初のサンプル</a:t>
            </a:r>
            <a:endParaRPr kumimoji="1" lang="ja-JP" altLang="en-US" dirty="0"/>
          </a:p>
        </p:txBody>
      </p:sp>
      <p:sp>
        <p:nvSpPr>
          <p:cNvPr id="3" name="コンテンツ プレースホルダ 2"/>
          <p:cNvSpPr>
            <a:spLocks noGrp="1"/>
          </p:cNvSpPr>
          <p:nvPr>
            <p:ph idx="1"/>
          </p:nvPr>
        </p:nvSpPr>
        <p:spPr>
          <a:xfrm>
            <a:off x="457200" y="1600200"/>
            <a:ext cx="8229600" cy="4853136"/>
          </a:xfrm>
        </p:spPr>
        <p:txBody>
          <a:bodyPr>
            <a:normAutofit lnSpcReduction="10000"/>
          </a:bodyPr>
          <a:lstStyle/>
          <a:p>
            <a:r>
              <a:rPr kumimoji="1" lang="ja-JP" altLang="en-US" dirty="0" smtClean="0"/>
              <a:t>関数名は何でも良い</a:t>
            </a:r>
            <a:endParaRPr kumimoji="1" lang="en-US" altLang="ja-JP" dirty="0" smtClean="0"/>
          </a:p>
          <a:p>
            <a:pPr lvl="1"/>
            <a:r>
              <a:rPr lang="ja-JP" altLang="en-US" dirty="0" smtClean="0"/>
              <a:t>クラスと関係があるということを示すために接頭辞を付けているが、文法的な関連性があるわけではなく、単なるコーディング規約</a:t>
            </a:r>
            <a:endParaRPr lang="en-US" altLang="ja-JP" dirty="0" smtClean="0"/>
          </a:p>
          <a:p>
            <a:r>
              <a:rPr lang="en-US" altLang="ja-JP" dirty="0" smtClean="0"/>
              <a:t>C++</a:t>
            </a:r>
            <a:r>
              <a:rPr lang="ja-JP" altLang="en-US" dirty="0" smtClean="0"/>
              <a:t>で</a:t>
            </a:r>
            <a:r>
              <a:rPr lang="en-US" altLang="ja-JP" dirty="0" err="1" smtClean="0"/>
              <a:t>struct</a:t>
            </a:r>
            <a:r>
              <a:rPr lang="ja-JP" altLang="en-US" dirty="0" smtClean="0"/>
              <a:t>の省略と、</a:t>
            </a:r>
            <a:r>
              <a:rPr lang="en-US" altLang="ja-JP" dirty="0" smtClean="0"/>
              <a:t>C</a:t>
            </a:r>
            <a:r>
              <a:rPr lang="ja-JP" altLang="en-US" dirty="0" smtClean="0"/>
              <a:t>言語の</a:t>
            </a:r>
            <a:r>
              <a:rPr lang="en-US" altLang="ja-JP" dirty="0" err="1" smtClean="0"/>
              <a:t>typedef</a:t>
            </a:r>
            <a:endParaRPr lang="en-US" altLang="ja-JP" dirty="0" smtClean="0"/>
          </a:p>
          <a:p>
            <a:r>
              <a:rPr lang="ja-JP" altLang="en-US" dirty="0" smtClean="0"/>
              <a:t>アクセス制御は取り上げない</a:t>
            </a:r>
            <a:endParaRPr lang="en-US" altLang="ja-JP" dirty="0" smtClean="0"/>
          </a:p>
          <a:p>
            <a:pPr lvl="1"/>
            <a:r>
              <a:rPr lang="ja-JP" altLang="en-US" dirty="0" smtClean="0"/>
              <a:t>すべて</a:t>
            </a:r>
            <a:r>
              <a:rPr lang="en-US" altLang="ja-JP" dirty="0" smtClean="0"/>
              <a:t>public</a:t>
            </a:r>
          </a:p>
          <a:p>
            <a:pPr lvl="1"/>
            <a:r>
              <a:rPr lang="ja-JP" altLang="en-US" dirty="0" smtClean="0"/>
              <a:t>カプセル化、</a:t>
            </a:r>
            <a:r>
              <a:rPr lang="en-US" altLang="ja-JP" dirty="0" smtClean="0"/>
              <a:t>getter/setter</a:t>
            </a:r>
            <a:r>
              <a:rPr lang="ja-JP" altLang="en-US" dirty="0" smtClean="0"/>
              <a:t>についても同様</a:t>
            </a:r>
            <a:endParaRPr lang="en-US" altLang="ja-JP" dirty="0" smtClean="0"/>
          </a:p>
          <a:p>
            <a:r>
              <a:rPr kumimoji="1" lang="ja-JP" altLang="en-US" dirty="0" smtClean="0"/>
              <a:t>マングリングとの比較</a:t>
            </a:r>
            <a:endParaRPr kumimoji="1" lang="en-US" altLang="ja-JP" dirty="0" smtClean="0"/>
          </a:p>
          <a:p>
            <a:pPr lvl="1"/>
            <a:r>
              <a:rPr lang="ja-JP" altLang="en-US" dirty="0" smtClean="0"/>
              <a:t>以後、関数のオーバーロードは諦める</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関数ポインタ </a:t>
            </a:r>
            <a:r>
              <a:rPr kumimoji="1" lang="en-US" altLang="ja-JP" dirty="0" smtClean="0"/>
              <a:t>(1)</a:t>
            </a:r>
            <a:endParaRPr kumimoji="1" lang="ja-JP" altLang="en-US" dirty="0"/>
          </a:p>
        </p:txBody>
      </p:sp>
      <p:graphicFrame>
        <p:nvGraphicFramePr>
          <p:cNvPr id="4" name="コンテンツ プレースホルダ 3"/>
          <p:cNvGraphicFramePr>
            <a:graphicFrameLocks noGrp="1"/>
          </p:cNvGraphicFramePr>
          <p:nvPr>
            <p:ph idx="1"/>
          </p:nvPr>
        </p:nvGraphicFramePr>
        <p:xfrm>
          <a:off x="2473424" y="2564904"/>
          <a:ext cx="4330824" cy="1036320"/>
        </p:xfrm>
        <a:graphic>
          <a:graphicData uri="http://schemas.openxmlformats.org/drawingml/2006/table">
            <a:tbl>
              <a:tblPr firstRow="1" bandRow="1">
                <a:tableStyleId>{5C22544A-7EE6-4342-B048-85BDC9FD1C3A}</a:tableStyleId>
              </a:tblPr>
              <a:tblGrid>
                <a:gridCol w="2165412"/>
                <a:gridCol w="2165412"/>
              </a:tblGrid>
              <a:tr h="370840">
                <a:tc>
                  <a:txBody>
                    <a:bodyPr/>
                    <a:lstStyle/>
                    <a:p>
                      <a:pPr algn="ctr"/>
                      <a:r>
                        <a:rPr kumimoji="1" lang="ja-JP" altLang="en-US" sz="2800" dirty="0" smtClean="0"/>
                        <a:t>変数</a:t>
                      </a:r>
                      <a:endParaRPr kumimoji="1" lang="ja-JP" altLang="en-US" sz="2800" dirty="0"/>
                    </a:p>
                  </a:txBody>
                  <a:tcPr/>
                </a:tc>
                <a:tc>
                  <a:txBody>
                    <a:bodyPr/>
                    <a:lstStyle/>
                    <a:p>
                      <a:pPr algn="ctr"/>
                      <a:r>
                        <a:rPr kumimoji="1" lang="ja-JP" altLang="en-US" sz="2800" dirty="0" smtClean="0"/>
                        <a:t>ポインタ</a:t>
                      </a:r>
                      <a:endParaRPr kumimoji="1" lang="ja-JP" altLang="en-US" sz="2800" dirty="0"/>
                    </a:p>
                  </a:txBody>
                  <a:tcPr/>
                </a:tc>
              </a:tr>
              <a:tr h="370840">
                <a:tc>
                  <a:txBody>
                    <a:bodyPr/>
                    <a:lstStyle/>
                    <a:p>
                      <a:r>
                        <a:rPr kumimoji="1" lang="en-US" altLang="ja-JP" sz="2800" b="1" dirty="0" err="1" smtClean="0">
                          <a:latin typeface="Courier New" pitchFamily="49" charset="0"/>
                          <a:cs typeface="Courier New" pitchFamily="49" charset="0"/>
                        </a:rPr>
                        <a:t>int</a:t>
                      </a:r>
                      <a:r>
                        <a:rPr kumimoji="1" lang="en-US" altLang="ja-JP" sz="2800" b="1" dirty="0" smtClean="0">
                          <a:latin typeface="Courier New" pitchFamily="49" charset="0"/>
                          <a:cs typeface="Courier New" pitchFamily="49" charset="0"/>
                        </a:rPr>
                        <a:t> a;</a:t>
                      </a:r>
                      <a:endParaRPr kumimoji="1" lang="ja-JP" altLang="en-US" sz="2800" b="1" dirty="0">
                        <a:latin typeface="Courier New" pitchFamily="49" charset="0"/>
                        <a:cs typeface="Courier New" pitchFamily="49" charset="0"/>
                      </a:endParaRPr>
                    </a:p>
                  </a:txBody>
                  <a:tcPr/>
                </a:tc>
                <a:tc>
                  <a:txBody>
                    <a:bodyPr/>
                    <a:lstStyle/>
                    <a:p>
                      <a:r>
                        <a:rPr kumimoji="1" lang="en-US" altLang="ja-JP" sz="2800" b="1" dirty="0" err="1" smtClean="0">
                          <a:latin typeface="Courier New" pitchFamily="49" charset="0"/>
                          <a:cs typeface="Courier New" pitchFamily="49" charset="0"/>
                        </a:rPr>
                        <a:t>int</a:t>
                      </a:r>
                      <a:r>
                        <a:rPr kumimoji="1" lang="en-US" altLang="ja-JP" sz="2800" b="1" dirty="0" smtClean="0">
                          <a:latin typeface="Courier New" pitchFamily="49" charset="0"/>
                          <a:cs typeface="Courier New" pitchFamily="49" charset="0"/>
                        </a:rPr>
                        <a:t> *a;</a:t>
                      </a:r>
                      <a:endParaRPr kumimoji="1" lang="ja-JP" altLang="en-US" sz="2800" b="1" dirty="0">
                        <a:latin typeface="Courier New" pitchFamily="49" charset="0"/>
                        <a:cs typeface="Courier New" pitchFamily="49" charset="0"/>
                      </a:endParaRPr>
                    </a:p>
                  </a:txBody>
                  <a:tcPr/>
                </a:tc>
              </a:tr>
            </a:tbl>
          </a:graphicData>
        </a:graphic>
      </p:graphicFrame>
      <p:graphicFrame>
        <p:nvGraphicFramePr>
          <p:cNvPr id="5" name="コンテンツ プレースホルダ 3"/>
          <p:cNvGraphicFramePr>
            <a:graphicFrameLocks noGrp="1"/>
          </p:cNvGraphicFramePr>
          <p:nvPr>
            <p:ph idx="1"/>
          </p:nvPr>
        </p:nvGraphicFramePr>
        <p:xfrm>
          <a:off x="611560" y="3933056"/>
          <a:ext cx="8064896" cy="1036320"/>
        </p:xfrm>
        <a:graphic>
          <a:graphicData uri="http://schemas.openxmlformats.org/drawingml/2006/table">
            <a:tbl>
              <a:tblPr firstRow="1" bandRow="1">
                <a:tableStyleId>{5C22544A-7EE6-4342-B048-85BDC9FD1C3A}</a:tableStyleId>
              </a:tblPr>
              <a:tblGrid>
                <a:gridCol w="4032448"/>
                <a:gridCol w="4032448"/>
              </a:tblGrid>
              <a:tr h="370840">
                <a:tc>
                  <a:txBody>
                    <a:bodyPr/>
                    <a:lstStyle/>
                    <a:p>
                      <a:pPr algn="ctr"/>
                      <a:r>
                        <a:rPr kumimoji="1" lang="ja-JP" altLang="en-US" sz="2800" dirty="0" smtClean="0"/>
                        <a:t>関数</a:t>
                      </a:r>
                      <a:endParaRPr kumimoji="1" lang="ja-JP" altLang="en-US" sz="2800" dirty="0"/>
                    </a:p>
                  </a:txBody>
                  <a:tcPr/>
                </a:tc>
                <a:tc>
                  <a:txBody>
                    <a:bodyPr/>
                    <a:lstStyle/>
                    <a:p>
                      <a:pPr algn="ctr"/>
                      <a:r>
                        <a:rPr kumimoji="1" lang="ja-JP" altLang="en-US" sz="2800" dirty="0" smtClean="0"/>
                        <a:t>関数ポインタ</a:t>
                      </a:r>
                      <a:endParaRPr kumimoji="1" lang="ja-JP" altLang="en-US" sz="2800" dirty="0"/>
                    </a:p>
                  </a:txBody>
                  <a:tcPr/>
                </a:tc>
              </a:tr>
              <a:tr h="370840">
                <a:tc>
                  <a:txBody>
                    <a:bodyPr/>
                    <a:lstStyle/>
                    <a:p>
                      <a:r>
                        <a:rPr kumimoji="1" lang="en-US" altLang="ja-JP" sz="2800" b="1" dirty="0" err="1" smtClean="0">
                          <a:latin typeface="Courier New" pitchFamily="49" charset="0"/>
                          <a:cs typeface="Courier New" pitchFamily="49" charset="0"/>
                        </a:rPr>
                        <a:t>int</a:t>
                      </a:r>
                      <a:r>
                        <a:rPr kumimoji="1" lang="en-US" altLang="ja-JP" sz="2800" b="1" dirty="0" smtClean="0">
                          <a:latin typeface="Courier New" pitchFamily="49" charset="0"/>
                          <a:cs typeface="Courier New" pitchFamily="49" charset="0"/>
                        </a:rPr>
                        <a:t> </a:t>
                      </a:r>
                      <a:r>
                        <a:rPr kumimoji="1" lang="en-US" altLang="ja-JP" sz="2800" b="1" dirty="0" err="1" smtClean="0">
                          <a:latin typeface="Courier New" pitchFamily="49" charset="0"/>
                          <a:cs typeface="Courier New" pitchFamily="49" charset="0"/>
                        </a:rPr>
                        <a:t>func</a:t>
                      </a:r>
                      <a:r>
                        <a:rPr kumimoji="1" lang="en-US" altLang="ja-JP" sz="2800" b="1" dirty="0" smtClean="0">
                          <a:latin typeface="Courier New" pitchFamily="49" charset="0"/>
                          <a:cs typeface="Courier New" pitchFamily="49" charset="0"/>
                        </a:rPr>
                        <a:t>(</a:t>
                      </a:r>
                      <a:r>
                        <a:rPr kumimoji="1" lang="en-US" altLang="ja-JP" sz="2800" b="1" dirty="0" err="1" smtClean="0">
                          <a:latin typeface="Courier New" pitchFamily="49" charset="0"/>
                          <a:cs typeface="Courier New" pitchFamily="49" charset="0"/>
                        </a:rPr>
                        <a:t>int</a:t>
                      </a:r>
                      <a:r>
                        <a:rPr kumimoji="1" lang="en-US" altLang="ja-JP" sz="2800" b="1" dirty="0" smtClean="0">
                          <a:latin typeface="Courier New" pitchFamily="49" charset="0"/>
                          <a:cs typeface="Courier New" pitchFamily="49" charset="0"/>
                        </a:rPr>
                        <a:t>);</a:t>
                      </a:r>
                      <a:endParaRPr kumimoji="1" lang="ja-JP" altLang="en-US" sz="2800" b="1" dirty="0">
                        <a:latin typeface="Courier New" pitchFamily="49" charset="0"/>
                        <a:cs typeface="Courier New" pitchFamily="49" charset="0"/>
                      </a:endParaRPr>
                    </a:p>
                  </a:txBody>
                  <a:tcPr/>
                </a:tc>
                <a:tc>
                  <a:txBody>
                    <a:bodyPr/>
                    <a:lstStyle/>
                    <a:p>
                      <a:r>
                        <a:rPr kumimoji="1" lang="en-US" altLang="ja-JP" sz="2800" b="1" dirty="0" err="1" smtClean="0">
                          <a:latin typeface="Courier New" pitchFamily="49" charset="0"/>
                          <a:cs typeface="Courier New" pitchFamily="49" charset="0"/>
                        </a:rPr>
                        <a:t>int</a:t>
                      </a:r>
                      <a:r>
                        <a:rPr kumimoji="1" lang="en-US" altLang="ja-JP" sz="2800" b="1" dirty="0" smtClean="0">
                          <a:latin typeface="Courier New" pitchFamily="49" charset="0"/>
                          <a:cs typeface="Courier New" pitchFamily="49" charset="0"/>
                        </a:rPr>
                        <a:t> (*</a:t>
                      </a:r>
                      <a:r>
                        <a:rPr kumimoji="1" lang="en-US" altLang="ja-JP" sz="2800" b="1" dirty="0" err="1" smtClean="0">
                          <a:latin typeface="Courier New" pitchFamily="49" charset="0"/>
                          <a:cs typeface="Courier New" pitchFamily="49" charset="0"/>
                        </a:rPr>
                        <a:t>func</a:t>
                      </a:r>
                      <a:r>
                        <a:rPr kumimoji="1" lang="en-US" altLang="ja-JP" sz="2800" b="1" dirty="0" smtClean="0">
                          <a:latin typeface="Courier New" pitchFamily="49" charset="0"/>
                          <a:cs typeface="Courier New" pitchFamily="49" charset="0"/>
                        </a:rPr>
                        <a:t>)(</a:t>
                      </a:r>
                      <a:r>
                        <a:rPr kumimoji="1" lang="en-US" altLang="ja-JP" sz="2800" b="1" dirty="0" err="1" smtClean="0">
                          <a:latin typeface="Courier New" pitchFamily="49" charset="0"/>
                          <a:cs typeface="Courier New" pitchFamily="49" charset="0"/>
                        </a:rPr>
                        <a:t>int</a:t>
                      </a:r>
                      <a:r>
                        <a:rPr kumimoji="1" lang="en-US" altLang="ja-JP" sz="2800" b="1" dirty="0" smtClean="0">
                          <a:latin typeface="Courier New" pitchFamily="49" charset="0"/>
                          <a:cs typeface="Courier New" pitchFamily="49" charset="0"/>
                        </a:rPr>
                        <a:t>);</a:t>
                      </a:r>
                      <a:endParaRPr kumimoji="1" lang="ja-JP" altLang="en-US" sz="2800" b="1" dirty="0">
                        <a:latin typeface="Courier New" pitchFamily="49" charset="0"/>
                        <a:cs typeface="Courier New" pitchFamily="49" charset="0"/>
                      </a:endParaRPr>
                    </a:p>
                  </a:txBody>
                  <a:tcPr/>
                </a:tc>
              </a:tr>
            </a:tbl>
          </a:graphicData>
        </a:graphic>
      </p:graphicFrame>
      <p:sp>
        <p:nvSpPr>
          <p:cNvPr id="6" name="コンテンツ プレースホルダ 2"/>
          <p:cNvSpPr txBox="1">
            <a:spLocks/>
          </p:cNvSpPr>
          <p:nvPr/>
        </p:nvSpPr>
        <p:spPr>
          <a:xfrm>
            <a:off x="457200" y="1340769"/>
            <a:ext cx="8229600" cy="108012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変数に対するポインタと同様に、名前の前に</a:t>
            </a:r>
            <a:r>
              <a:rPr lang="ja-JP" altLang="en-US" sz="3200" dirty="0" smtClean="0"/>
              <a:t>アスタリスクを付けることで表現する。</a:t>
            </a: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コンテンツ プレースホルダ 2"/>
          <p:cNvSpPr txBox="1">
            <a:spLocks/>
          </p:cNvSpPr>
          <p:nvPr/>
        </p:nvSpPr>
        <p:spPr>
          <a:xfrm>
            <a:off x="323528" y="5301208"/>
            <a:ext cx="4186808" cy="108012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1" lang="en-US" altLang="ja-JP" sz="3200" b="0" i="0" u="none" strike="noStrike" kern="1200" cap="none" spc="0" normalizeH="0" baseline="0" noProof="0" dirty="0" smtClean="0">
                <a:ln>
                  <a:noFill/>
                </a:ln>
                <a:solidFill>
                  <a:schemeClr val="tx1"/>
                </a:solidFill>
                <a:effectLst/>
                <a:uLnTx/>
                <a:uFillTx/>
                <a:latin typeface="+mn-lt"/>
                <a:ea typeface="+mn-ea"/>
                <a:cs typeface="+mn-cs"/>
              </a:rPr>
              <a:t>※</a:t>
            </a: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意味が変わるのを</a:t>
            </a:r>
            <a:r>
              <a:rPr lang="ja-JP" altLang="en-US" sz="3200" dirty="0" smtClean="0"/>
              <a:t>避けるため括弧で囲む</a:t>
            </a: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9" name="コンテンツ プレースホルダ 3"/>
          <p:cNvGraphicFramePr>
            <a:graphicFrameLocks noGrp="1"/>
          </p:cNvGraphicFramePr>
          <p:nvPr>
            <p:ph idx="1"/>
          </p:nvPr>
        </p:nvGraphicFramePr>
        <p:xfrm>
          <a:off x="4654352" y="5301208"/>
          <a:ext cx="4032448" cy="1036320"/>
        </p:xfrm>
        <a:graphic>
          <a:graphicData uri="http://schemas.openxmlformats.org/drawingml/2006/table">
            <a:tbl>
              <a:tblPr firstRow="1" bandRow="1">
                <a:tableStyleId>{21E4AEA4-8DFA-4A89-87EB-49C32662AFE0}</a:tableStyleId>
              </a:tblPr>
              <a:tblGrid>
                <a:gridCol w="4032448"/>
              </a:tblGrid>
              <a:tr h="370840">
                <a:tc>
                  <a:txBody>
                    <a:bodyPr/>
                    <a:lstStyle/>
                    <a:p>
                      <a:pPr algn="ctr"/>
                      <a:r>
                        <a:rPr kumimoji="1" lang="en-US" altLang="ja-JP" sz="2800" dirty="0" smtClean="0"/>
                        <a:t>×</a:t>
                      </a:r>
                      <a:endParaRPr kumimoji="1" lang="ja-JP" altLang="en-US" sz="2800" dirty="0"/>
                    </a:p>
                  </a:txBody>
                  <a:tcPr/>
                </a:tc>
              </a:tr>
              <a:tr h="370840">
                <a:tc>
                  <a:txBody>
                    <a:bodyPr/>
                    <a:lstStyle/>
                    <a:p>
                      <a:r>
                        <a:rPr kumimoji="1" lang="en-US" altLang="ja-JP" sz="2800" b="1" dirty="0" err="1" smtClean="0">
                          <a:latin typeface="Courier New" pitchFamily="49" charset="0"/>
                          <a:cs typeface="Courier New" pitchFamily="49" charset="0"/>
                        </a:rPr>
                        <a:t>int</a:t>
                      </a:r>
                      <a:r>
                        <a:rPr kumimoji="1" lang="en-US" altLang="ja-JP" sz="2800" b="1" dirty="0" smtClean="0">
                          <a:latin typeface="Courier New" pitchFamily="49" charset="0"/>
                          <a:cs typeface="Courier New" pitchFamily="49" charset="0"/>
                        </a:rPr>
                        <a:t> *</a:t>
                      </a:r>
                      <a:r>
                        <a:rPr kumimoji="1" lang="en-US" altLang="ja-JP" sz="2800" b="1" dirty="0" err="1" smtClean="0">
                          <a:latin typeface="Courier New" pitchFamily="49" charset="0"/>
                          <a:cs typeface="Courier New" pitchFamily="49" charset="0"/>
                        </a:rPr>
                        <a:t>func</a:t>
                      </a:r>
                      <a:r>
                        <a:rPr kumimoji="1" lang="en-US" altLang="ja-JP" sz="2800" b="1" dirty="0" smtClean="0">
                          <a:latin typeface="Courier New" pitchFamily="49" charset="0"/>
                          <a:cs typeface="Courier New" pitchFamily="49" charset="0"/>
                        </a:rPr>
                        <a:t>(</a:t>
                      </a:r>
                      <a:r>
                        <a:rPr kumimoji="1" lang="en-US" altLang="ja-JP" sz="2800" b="1" dirty="0" err="1" smtClean="0">
                          <a:latin typeface="Courier New" pitchFamily="49" charset="0"/>
                          <a:cs typeface="Courier New" pitchFamily="49" charset="0"/>
                        </a:rPr>
                        <a:t>int</a:t>
                      </a:r>
                      <a:r>
                        <a:rPr kumimoji="1" lang="en-US" altLang="ja-JP" sz="2800" b="1" dirty="0" smtClean="0">
                          <a:latin typeface="Courier New" pitchFamily="49" charset="0"/>
                          <a:cs typeface="Courier New" pitchFamily="49" charset="0"/>
                        </a:rPr>
                        <a:t>);</a:t>
                      </a:r>
                      <a:endParaRPr kumimoji="1" lang="ja-JP" altLang="en-US" sz="2800" b="1" dirty="0">
                        <a:latin typeface="Courier New" pitchFamily="49" charset="0"/>
                        <a:cs typeface="Courier New" pitchFamily="49" charset="0"/>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3463304" y="1556792"/>
            <a:ext cx="648072" cy="919401"/>
          </a:xfrm>
          <a:prstGeom prst="roundRect">
            <a:avLst/>
          </a:prstGeom>
          <a:solidFill>
            <a:schemeClr val="bg1"/>
          </a:solidFill>
          <a:ln>
            <a:noFill/>
          </a:ln>
          <a:effectLst/>
        </p:spPr>
        <p:style>
          <a:lnRef idx="1">
            <a:schemeClr val="accent1"/>
          </a:lnRef>
          <a:fillRef idx="2">
            <a:schemeClr val="accent1"/>
          </a:fillRef>
          <a:effectRef idx="1">
            <a:schemeClr val="accent1"/>
          </a:effectRef>
          <a:fontRef idx="minor">
            <a:schemeClr val="dk1"/>
          </a:fontRef>
        </p:style>
        <p:txBody>
          <a:bodyPr wrap="square" rtlCol="0">
            <a:spAutoFit/>
          </a:bodyPr>
          <a:lstStyle/>
          <a:p>
            <a:r>
              <a:rPr kumimoji="1" lang="en-US" altLang="ja-JP" sz="4800" b="1" dirty="0" smtClean="0">
                <a:latin typeface="Courier New" pitchFamily="49" charset="0"/>
                <a:cs typeface="Courier New" pitchFamily="49" charset="0"/>
              </a:rPr>
              <a:t>;</a:t>
            </a:r>
            <a:endParaRPr kumimoji="1" lang="ja-JP" altLang="en-US" sz="4800" b="1" dirty="0">
              <a:latin typeface="Courier New" pitchFamily="49" charset="0"/>
              <a:cs typeface="Courier New" pitchFamily="49" charset="0"/>
            </a:endParaRPr>
          </a:p>
        </p:txBody>
      </p:sp>
      <p:sp>
        <p:nvSpPr>
          <p:cNvPr id="15" name="テキスト ボックス 14"/>
          <p:cNvSpPr txBox="1"/>
          <p:nvPr/>
        </p:nvSpPr>
        <p:spPr>
          <a:xfrm>
            <a:off x="7956376" y="4293096"/>
            <a:ext cx="648072" cy="919401"/>
          </a:xfrm>
          <a:prstGeom prst="roundRect">
            <a:avLst/>
          </a:prstGeom>
          <a:solidFill>
            <a:schemeClr val="bg1"/>
          </a:solidFill>
          <a:ln>
            <a:noFill/>
          </a:ln>
          <a:effectLst/>
        </p:spPr>
        <p:style>
          <a:lnRef idx="1">
            <a:schemeClr val="accent1"/>
          </a:lnRef>
          <a:fillRef idx="2">
            <a:schemeClr val="accent1"/>
          </a:fillRef>
          <a:effectRef idx="1">
            <a:schemeClr val="accent1"/>
          </a:effectRef>
          <a:fontRef idx="minor">
            <a:schemeClr val="dk1"/>
          </a:fontRef>
        </p:style>
        <p:txBody>
          <a:bodyPr wrap="square" rtlCol="0">
            <a:spAutoFit/>
          </a:bodyPr>
          <a:lstStyle/>
          <a:p>
            <a:r>
              <a:rPr kumimoji="1" lang="en-US" altLang="ja-JP" sz="4800" b="1" dirty="0" smtClean="0">
                <a:latin typeface="Courier New" pitchFamily="49" charset="0"/>
                <a:cs typeface="Courier New" pitchFamily="49" charset="0"/>
              </a:rPr>
              <a:t>;</a:t>
            </a:r>
            <a:endParaRPr kumimoji="1" lang="ja-JP" altLang="en-US" sz="4800" b="1" dirty="0">
              <a:latin typeface="Courier New" pitchFamily="49" charset="0"/>
              <a:cs typeface="Courier New" pitchFamily="49" charset="0"/>
            </a:endParaRPr>
          </a:p>
        </p:txBody>
      </p:sp>
      <p:sp>
        <p:nvSpPr>
          <p:cNvPr id="2" name="タイトル 1"/>
          <p:cNvSpPr>
            <a:spLocks noGrp="1"/>
          </p:cNvSpPr>
          <p:nvPr>
            <p:ph type="title"/>
          </p:nvPr>
        </p:nvSpPr>
        <p:spPr/>
        <p:txBody>
          <a:bodyPr/>
          <a:lstStyle/>
          <a:p>
            <a:r>
              <a:rPr kumimoji="1" lang="ja-JP" altLang="en-US" dirty="0" smtClean="0"/>
              <a:t>関数ポインタ </a:t>
            </a:r>
            <a:r>
              <a:rPr kumimoji="1" lang="en-US" altLang="ja-JP" dirty="0" smtClean="0"/>
              <a:t>(2)</a:t>
            </a:r>
            <a:endParaRPr kumimoji="1" lang="ja-JP" altLang="en-US" dirty="0"/>
          </a:p>
        </p:txBody>
      </p:sp>
      <p:sp>
        <p:nvSpPr>
          <p:cNvPr id="4" name="テキスト ボックス 3"/>
          <p:cNvSpPr txBox="1"/>
          <p:nvPr/>
        </p:nvSpPr>
        <p:spPr>
          <a:xfrm>
            <a:off x="755576" y="1556792"/>
            <a:ext cx="1440160" cy="919401"/>
          </a:xfrm>
          <a:prstGeom prst="round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ja-JP" sz="4800" b="1" dirty="0" err="1" smtClean="0">
                <a:latin typeface="Courier New" pitchFamily="49" charset="0"/>
                <a:cs typeface="Courier New" pitchFamily="49" charset="0"/>
              </a:rPr>
              <a:t>i</a:t>
            </a:r>
            <a:r>
              <a:rPr kumimoji="1" lang="en-US" altLang="ja-JP" sz="4800" b="1" dirty="0" err="1" smtClean="0">
                <a:latin typeface="Courier New" pitchFamily="49" charset="0"/>
                <a:cs typeface="Courier New" pitchFamily="49" charset="0"/>
              </a:rPr>
              <a:t>nt</a:t>
            </a:r>
            <a:r>
              <a:rPr kumimoji="1" lang="en-US" altLang="ja-JP" sz="4800" b="1" dirty="0" smtClean="0">
                <a:latin typeface="Courier New" pitchFamily="49" charset="0"/>
                <a:cs typeface="Courier New" pitchFamily="49" charset="0"/>
              </a:rPr>
              <a:t>    </a:t>
            </a:r>
            <a:endParaRPr kumimoji="1" lang="ja-JP" altLang="en-US" sz="4800" b="1" dirty="0">
              <a:latin typeface="Courier New" pitchFamily="49" charset="0"/>
              <a:cs typeface="Courier New" pitchFamily="49" charset="0"/>
            </a:endParaRPr>
          </a:p>
        </p:txBody>
      </p:sp>
      <p:sp>
        <p:nvSpPr>
          <p:cNvPr id="6" name="上矢印 5"/>
          <p:cNvSpPr/>
          <p:nvPr/>
        </p:nvSpPr>
        <p:spPr>
          <a:xfrm>
            <a:off x="683568" y="2348880"/>
            <a:ext cx="1440160" cy="151216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4000" dirty="0" smtClean="0"/>
              <a:t>型</a:t>
            </a:r>
            <a:endParaRPr kumimoji="1" lang="ja-JP" altLang="en-US" sz="4000" dirty="0"/>
          </a:p>
        </p:txBody>
      </p:sp>
      <p:sp>
        <p:nvSpPr>
          <p:cNvPr id="8" name="テキスト ボックス 7"/>
          <p:cNvSpPr txBox="1"/>
          <p:nvPr/>
        </p:nvSpPr>
        <p:spPr>
          <a:xfrm>
            <a:off x="683568" y="4293096"/>
            <a:ext cx="7272808" cy="919401"/>
          </a:xfrm>
          <a:prstGeom prst="round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ja-JP" sz="4800" b="1" dirty="0" err="1" smtClean="0">
                <a:latin typeface="Courier New" pitchFamily="49" charset="0"/>
                <a:cs typeface="Courier New" pitchFamily="49" charset="0"/>
              </a:rPr>
              <a:t>i</a:t>
            </a:r>
            <a:r>
              <a:rPr kumimoji="1" lang="en-US" altLang="ja-JP" sz="4800" b="1" dirty="0" err="1" smtClean="0">
                <a:latin typeface="Courier New" pitchFamily="49" charset="0"/>
                <a:cs typeface="Courier New" pitchFamily="49" charset="0"/>
              </a:rPr>
              <a:t>nt</a:t>
            </a:r>
            <a:r>
              <a:rPr kumimoji="1" lang="en-US" altLang="ja-JP" sz="4800" b="1" dirty="0" smtClean="0">
                <a:latin typeface="Courier New" pitchFamily="49" charset="0"/>
                <a:cs typeface="Courier New" pitchFamily="49" charset="0"/>
              </a:rPr>
              <a:t> (*       )(</a:t>
            </a:r>
            <a:r>
              <a:rPr kumimoji="1" lang="en-US" altLang="ja-JP" sz="4800" b="1" dirty="0" err="1" smtClean="0">
                <a:latin typeface="Courier New" pitchFamily="49" charset="0"/>
                <a:cs typeface="Courier New" pitchFamily="49" charset="0"/>
              </a:rPr>
              <a:t>int</a:t>
            </a:r>
            <a:r>
              <a:rPr kumimoji="1" lang="en-US" altLang="ja-JP" sz="4800" b="1" dirty="0" smtClean="0">
                <a:latin typeface="Courier New" pitchFamily="49" charset="0"/>
                <a:cs typeface="Courier New" pitchFamily="49" charset="0"/>
              </a:rPr>
              <a:t>)</a:t>
            </a:r>
            <a:endParaRPr kumimoji="1" lang="ja-JP" altLang="en-US" sz="4800" b="1" dirty="0">
              <a:latin typeface="Courier New" pitchFamily="49" charset="0"/>
              <a:cs typeface="Courier New" pitchFamily="49" charset="0"/>
            </a:endParaRPr>
          </a:p>
        </p:txBody>
      </p:sp>
      <p:sp>
        <p:nvSpPr>
          <p:cNvPr id="9" name="テキスト ボックス 8"/>
          <p:cNvSpPr txBox="1"/>
          <p:nvPr/>
        </p:nvSpPr>
        <p:spPr>
          <a:xfrm>
            <a:off x="3203848" y="4365104"/>
            <a:ext cx="2160240" cy="783193"/>
          </a:xfrm>
          <a:prstGeom prst="round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altLang="ja-JP" sz="4000" b="1" dirty="0" err="1" smtClean="0">
                <a:latin typeface="Courier New" pitchFamily="49" charset="0"/>
                <a:cs typeface="Courier New" pitchFamily="49" charset="0"/>
              </a:rPr>
              <a:t>pfunc</a:t>
            </a:r>
            <a:endParaRPr kumimoji="1" lang="ja-JP" altLang="en-US" sz="4000" b="1" dirty="0">
              <a:latin typeface="Courier New" pitchFamily="49" charset="0"/>
              <a:cs typeface="Courier New" pitchFamily="49" charset="0"/>
            </a:endParaRPr>
          </a:p>
        </p:txBody>
      </p:sp>
      <p:sp>
        <p:nvSpPr>
          <p:cNvPr id="10" name="上矢印 9"/>
          <p:cNvSpPr/>
          <p:nvPr/>
        </p:nvSpPr>
        <p:spPr>
          <a:xfrm>
            <a:off x="1331640" y="5085184"/>
            <a:ext cx="1440160" cy="151216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4000" dirty="0" smtClean="0"/>
              <a:t>型</a:t>
            </a:r>
            <a:endParaRPr kumimoji="1" lang="ja-JP" altLang="en-US" sz="4000" dirty="0"/>
          </a:p>
        </p:txBody>
      </p:sp>
      <p:sp>
        <p:nvSpPr>
          <p:cNvPr id="11" name="上矢印 10"/>
          <p:cNvSpPr/>
          <p:nvPr/>
        </p:nvSpPr>
        <p:spPr>
          <a:xfrm>
            <a:off x="3563888" y="5085184"/>
            <a:ext cx="1440160" cy="1512168"/>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vert="eaVert" rtlCol="0" anchor="ctr"/>
          <a:lstStyle/>
          <a:p>
            <a:pPr algn="ctr"/>
            <a:r>
              <a:rPr kumimoji="1" lang="ja-JP" altLang="en-US" sz="4000" dirty="0" smtClean="0"/>
              <a:t>名前</a:t>
            </a:r>
            <a:endParaRPr kumimoji="1" lang="ja-JP" altLang="en-US" sz="4000" dirty="0"/>
          </a:p>
        </p:txBody>
      </p:sp>
      <p:sp>
        <p:nvSpPr>
          <p:cNvPr id="12" name="角丸四角形吹き出し 11"/>
          <p:cNvSpPr/>
          <p:nvPr/>
        </p:nvSpPr>
        <p:spPr>
          <a:xfrm>
            <a:off x="4427984" y="1988840"/>
            <a:ext cx="4176464" cy="1728192"/>
          </a:xfrm>
          <a:prstGeom prst="wedgeRoundRectCallout">
            <a:avLst>
              <a:gd name="adj1" fmla="val -38837"/>
              <a:gd name="adj2" fmla="val 75728"/>
              <a:gd name="adj3" fmla="val 16667"/>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kumimoji="1" lang="ja-JP" altLang="en-US" sz="3600" dirty="0" smtClean="0">
                <a:latin typeface="HG丸ｺﾞｼｯｸM-PRO" pitchFamily="50" charset="-128"/>
                <a:ea typeface="HG丸ｺﾞｼｯｸM-PRO" pitchFamily="50" charset="-128"/>
              </a:rPr>
              <a:t>型の途中に名前が割り込んでいる</a:t>
            </a:r>
            <a:endParaRPr kumimoji="1" lang="ja-JP" altLang="en-US" sz="3600" dirty="0">
              <a:latin typeface="HG丸ｺﾞｼｯｸM-PRO" pitchFamily="50" charset="-128"/>
              <a:ea typeface="HG丸ｺﾞｼｯｸM-PRO" pitchFamily="50" charset="-128"/>
            </a:endParaRPr>
          </a:p>
        </p:txBody>
      </p:sp>
      <p:sp>
        <p:nvSpPr>
          <p:cNvPr id="14" name="テキスト ボックス 13"/>
          <p:cNvSpPr txBox="1"/>
          <p:nvPr/>
        </p:nvSpPr>
        <p:spPr>
          <a:xfrm>
            <a:off x="2671216" y="1556792"/>
            <a:ext cx="792088" cy="919401"/>
          </a:xfrm>
          <a:prstGeom prst="round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altLang="ja-JP" sz="4800" b="1" dirty="0" smtClean="0">
                <a:latin typeface="Courier New" pitchFamily="49" charset="0"/>
                <a:cs typeface="Courier New" pitchFamily="49" charset="0"/>
              </a:rPr>
              <a:t>a</a:t>
            </a:r>
            <a:r>
              <a:rPr kumimoji="1" lang="en-US" altLang="ja-JP" sz="4800" b="1" dirty="0" smtClean="0">
                <a:latin typeface="Courier New" pitchFamily="49" charset="0"/>
                <a:cs typeface="Courier New" pitchFamily="49" charset="0"/>
              </a:rPr>
              <a:t>   </a:t>
            </a:r>
            <a:endParaRPr kumimoji="1" lang="ja-JP" altLang="en-US" sz="4800" b="1" dirty="0">
              <a:latin typeface="Courier New" pitchFamily="49" charset="0"/>
              <a:cs typeface="Courier New" pitchFamily="49" charset="0"/>
            </a:endParaRPr>
          </a:p>
        </p:txBody>
      </p:sp>
      <p:sp>
        <p:nvSpPr>
          <p:cNvPr id="7" name="上矢印 6"/>
          <p:cNvSpPr/>
          <p:nvPr/>
        </p:nvSpPr>
        <p:spPr>
          <a:xfrm>
            <a:off x="2339752" y="2348880"/>
            <a:ext cx="1440160" cy="1512168"/>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vert="eaVert" rtlCol="0" anchor="ctr"/>
          <a:lstStyle/>
          <a:p>
            <a:pPr algn="ctr"/>
            <a:r>
              <a:rPr kumimoji="1" lang="ja-JP" altLang="en-US" sz="4000" dirty="0" smtClean="0"/>
              <a:t>名前</a:t>
            </a:r>
            <a:endParaRPr kumimoji="1" lang="ja-JP" altLang="en-US"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関数ポインタ </a:t>
            </a:r>
            <a:r>
              <a:rPr kumimoji="1" lang="en-US" altLang="ja-JP" dirty="0" smtClean="0"/>
              <a:t>(3)</a:t>
            </a:r>
            <a:endParaRPr kumimoji="1" lang="ja-JP" altLang="en-US" dirty="0"/>
          </a:p>
        </p:txBody>
      </p:sp>
      <p:sp>
        <p:nvSpPr>
          <p:cNvPr id="4" name="テキスト ボックス 3"/>
          <p:cNvSpPr txBox="1"/>
          <p:nvPr/>
        </p:nvSpPr>
        <p:spPr>
          <a:xfrm>
            <a:off x="849435" y="3325113"/>
            <a:ext cx="3614410" cy="1328023"/>
          </a:xfrm>
          <a:prstGeom prst="round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altLang="ja-JP" sz="3600" b="1" dirty="0" err="1" smtClean="0">
                <a:latin typeface="Courier New" pitchFamily="49" charset="0"/>
                <a:cs typeface="Courier New" pitchFamily="49" charset="0"/>
              </a:rPr>
              <a:t>i</a:t>
            </a:r>
            <a:r>
              <a:rPr kumimoji="1" lang="en-US" altLang="ja-JP" sz="3600" b="1" dirty="0" err="1" smtClean="0">
                <a:latin typeface="Courier New" pitchFamily="49" charset="0"/>
                <a:cs typeface="Courier New" pitchFamily="49" charset="0"/>
              </a:rPr>
              <a:t>nt</a:t>
            </a:r>
            <a:r>
              <a:rPr kumimoji="1" lang="en-US" altLang="ja-JP" sz="3600" b="1" dirty="0" smtClean="0">
                <a:latin typeface="Courier New" pitchFamily="49" charset="0"/>
                <a:cs typeface="Courier New" pitchFamily="49" charset="0"/>
              </a:rPr>
              <a:t> a;</a:t>
            </a:r>
          </a:p>
          <a:p>
            <a:r>
              <a:rPr lang="en-US" altLang="ja-JP" sz="3600" b="1" dirty="0" err="1" smtClean="0">
                <a:latin typeface="Courier New" pitchFamily="49" charset="0"/>
                <a:cs typeface="Courier New" pitchFamily="49" charset="0"/>
              </a:rPr>
              <a:t>int</a:t>
            </a:r>
            <a:r>
              <a:rPr lang="en-US" altLang="ja-JP" sz="3600" b="1" dirty="0" smtClean="0">
                <a:latin typeface="Courier New" pitchFamily="49" charset="0"/>
                <a:cs typeface="Courier New" pitchFamily="49" charset="0"/>
              </a:rPr>
              <a:t> *b = &amp;a</a:t>
            </a:r>
            <a:r>
              <a:rPr kumimoji="1" lang="en-US" altLang="ja-JP" sz="3600" b="1" dirty="0" smtClean="0">
                <a:latin typeface="Courier New" pitchFamily="49" charset="0"/>
                <a:cs typeface="Courier New" pitchFamily="49" charset="0"/>
              </a:rPr>
              <a:t>;</a:t>
            </a:r>
            <a:endParaRPr kumimoji="1" lang="ja-JP" altLang="en-US" sz="3600" b="1" dirty="0">
              <a:latin typeface="Courier New" pitchFamily="49" charset="0"/>
              <a:cs typeface="Courier New" pitchFamily="49" charset="0"/>
            </a:endParaRPr>
          </a:p>
        </p:txBody>
      </p:sp>
      <p:sp>
        <p:nvSpPr>
          <p:cNvPr id="5" name="テキスト ボックス 4"/>
          <p:cNvSpPr txBox="1"/>
          <p:nvPr/>
        </p:nvSpPr>
        <p:spPr>
          <a:xfrm>
            <a:off x="849435" y="4964975"/>
            <a:ext cx="7466491" cy="1328023"/>
          </a:xfrm>
          <a:prstGeom prst="round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altLang="ja-JP" sz="3600" b="1" dirty="0" err="1" smtClean="0">
                <a:latin typeface="Courier New" pitchFamily="49" charset="0"/>
                <a:cs typeface="Courier New" pitchFamily="49" charset="0"/>
              </a:rPr>
              <a:t>i</a:t>
            </a:r>
            <a:r>
              <a:rPr kumimoji="1" lang="en-US" altLang="ja-JP" sz="3600" b="1" dirty="0" err="1" smtClean="0">
                <a:latin typeface="Courier New" pitchFamily="49" charset="0"/>
                <a:cs typeface="Courier New" pitchFamily="49" charset="0"/>
              </a:rPr>
              <a:t>nt</a:t>
            </a:r>
            <a:r>
              <a:rPr kumimoji="1" lang="en-US" altLang="ja-JP" sz="3600" b="1" dirty="0" smtClean="0">
                <a:latin typeface="Courier New" pitchFamily="49" charset="0"/>
                <a:cs typeface="Courier New" pitchFamily="49" charset="0"/>
              </a:rPr>
              <a:t> </a:t>
            </a:r>
            <a:r>
              <a:rPr kumimoji="1" lang="en-US" altLang="ja-JP" sz="3600" b="1" dirty="0" err="1" smtClean="0">
                <a:latin typeface="Courier New" pitchFamily="49" charset="0"/>
                <a:cs typeface="Courier New" pitchFamily="49" charset="0"/>
              </a:rPr>
              <a:t>func</a:t>
            </a:r>
            <a:r>
              <a:rPr kumimoji="1" lang="en-US" altLang="ja-JP" sz="3600" b="1" dirty="0" smtClean="0">
                <a:latin typeface="Courier New" pitchFamily="49" charset="0"/>
                <a:cs typeface="Courier New" pitchFamily="49" charset="0"/>
              </a:rPr>
              <a:t>(</a:t>
            </a:r>
            <a:r>
              <a:rPr kumimoji="1" lang="en-US" altLang="ja-JP" sz="3600" b="1" dirty="0" err="1" smtClean="0">
                <a:latin typeface="Courier New" pitchFamily="49" charset="0"/>
                <a:cs typeface="Courier New" pitchFamily="49" charset="0"/>
              </a:rPr>
              <a:t>int</a:t>
            </a:r>
            <a:r>
              <a:rPr kumimoji="1" lang="en-US" altLang="ja-JP" sz="3600" b="1" dirty="0" smtClean="0">
                <a:latin typeface="Courier New" pitchFamily="49" charset="0"/>
                <a:cs typeface="Courier New" pitchFamily="49" charset="0"/>
              </a:rPr>
              <a:t>);</a:t>
            </a:r>
          </a:p>
          <a:p>
            <a:r>
              <a:rPr lang="en-US" altLang="ja-JP" sz="3600" b="1" dirty="0" err="1" smtClean="0">
                <a:latin typeface="Courier New" pitchFamily="49" charset="0"/>
                <a:cs typeface="Courier New" pitchFamily="49" charset="0"/>
              </a:rPr>
              <a:t>i</a:t>
            </a:r>
            <a:r>
              <a:rPr kumimoji="1" lang="en-US" altLang="ja-JP" sz="3600" b="1" dirty="0" err="1" smtClean="0">
                <a:latin typeface="Courier New" pitchFamily="49" charset="0"/>
                <a:cs typeface="Courier New" pitchFamily="49" charset="0"/>
              </a:rPr>
              <a:t>nt</a:t>
            </a:r>
            <a:r>
              <a:rPr kumimoji="1" lang="en-US" altLang="ja-JP" sz="3600" b="1" dirty="0" smtClean="0">
                <a:latin typeface="Courier New" pitchFamily="49" charset="0"/>
                <a:cs typeface="Courier New" pitchFamily="49" charset="0"/>
              </a:rPr>
              <a:t> (*</a:t>
            </a:r>
            <a:r>
              <a:rPr kumimoji="1" lang="en-US" altLang="ja-JP" sz="3600" b="1" dirty="0" err="1" smtClean="0">
                <a:latin typeface="Courier New" pitchFamily="49" charset="0"/>
                <a:cs typeface="Courier New" pitchFamily="49" charset="0"/>
              </a:rPr>
              <a:t>pfunc</a:t>
            </a:r>
            <a:r>
              <a:rPr kumimoji="1" lang="en-US" altLang="ja-JP" sz="3600" b="1" dirty="0" smtClean="0">
                <a:latin typeface="Courier New" pitchFamily="49" charset="0"/>
                <a:cs typeface="Courier New" pitchFamily="49" charset="0"/>
              </a:rPr>
              <a:t>)(</a:t>
            </a:r>
            <a:r>
              <a:rPr kumimoji="1" lang="en-US" altLang="ja-JP" sz="3600" b="1" dirty="0" err="1" smtClean="0">
                <a:latin typeface="Courier New" pitchFamily="49" charset="0"/>
                <a:cs typeface="Courier New" pitchFamily="49" charset="0"/>
              </a:rPr>
              <a:t>int</a:t>
            </a:r>
            <a:r>
              <a:rPr kumimoji="1" lang="en-US" altLang="ja-JP" sz="3600" b="1" dirty="0" smtClean="0">
                <a:latin typeface="Courier New" pitchFamily="49" charset="0"/>
                <a:cs typeface="Courier New" pitchFamily="49" charset="0"/>
              </a:rPr>
              <a:t>) = &amp;</a:t>
            </a:r>
            <a:r>
              <a:rPr kumimoji="1" lang="en-US" altLang="ja-JP" sz="3600" b="1" dirty="0" err="1" smtClean="0">
                <a:latin typeface="Courier New" pitchFamily="49" charset="0"/>
                <a:cs typeface="Courier New" pitchFamily="49" charset="0"/>
              </a:rPr>
              <a:t>func</a:t>
            </a:r>
            <a:r>
              <a:rPr kumimoji="1" lang="en-US" altLang="ja-JP" sz="3600" b="1" dirty="0" smtClean="0">
                <a:latin typeface="Courier New" pitchFamily="49" charset="0"/>
                <a:cs typeface="Courier New" pitchFamily="49" charset="0"/>
              </a:rPr>
              <a:t>;</a:t>
            </a:r>
            <a:endParaRPr kumimoji="1" lang="ja-JP" altLang="en-US" sz="3600" b="1" dirty="0">
              <a:latin typeface="Courier New" pitchFamily="49" charset="0"/>
              <a:cs typeface="Courier New" pitchFamily="49" charset="0"/>
            </a:endParaRPr>
          </a:p>
        </p:txBody>
      </p:sp>
      <p:sp>
        <p:nvSpPr>
          <p:cNvPr id="6" name="コンテンツ プレースホルダ 2"/>
          <p:cNvSpPr txBox="1">
            <a:spLocks/>
          </p:cNvSpPr>
          <p:nvPr/>
        </p:nvSpPr>
        <p:spPr>
          <a:xfrm>
            <a:off x="457200" y="1556792"/>
            <a:ext cx="8229600" cy="1584176"/>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整数型変数のアドレスをポインタに代入するのと同じように、関数のアドレスを関数ポインタに代入できる</a:t>
            </a: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vtable</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v</a:t>
            </a:r>
            <a:r>
              <a:rPr kumimoji="1" lang="en-US" altLang="ja-JP" dirty="0" err="1" smtClean="0"/>
              <a:t>table</a:t>
            </a:r>
            <a:r>
              <a:rPr kumimoji="1" lang="ja-JP" altLang="en-US" dirty="0" smtClean="0"/>
              <a:t>は型ごとに用意される</a:t>
            </a:r>
            <a:endParaRPr kumimoji="1" lang="en-US" altLang="ja-JP" dirty="0" smtClean="0"/>
          </a:p>
          <a:p>
            <a:r>
              <a:rPr kumimoji="1" lang="ja-JP" altLang="en-US" dirty="0" smtClean="0"/>
              <a:t>仮想関数をオーバーライドしなくても</a:t>
            </a:r>
            <a:r>
              <a:rPr kumimoji="1" lang="en-US" altLang="ja-JP" dirty="0" err="1" smtClean="0"/>
              <a:t>vtable</a:t>
            </a:r>
            <a:r>
              <a:rPr kumimoji="1" lang="ja-JP" altLang="en-US" dirty="0" smtClean="0"/>
              <a:t>は継承先で作られる</a:t>
            </a:r>
            <a:endParaRPr kumimoji="1" lang="en-US" altLang="ja-JP" dirty="0" smtClean="0"/>
          </a:p>
          <a:p>
            <a:r>
              <a:rPr lang="en-US" altLang="ja-JP" dirty="0" smtClean="0"/>
              <a:t>2</a:t>
            </a:r>
            <a:r>
              <a:rPr lang="ja-JP" altLang="en-US" dirty="0" smtClean="0"/>
              <a:t>つ目の継承元の</a:t>
            </a:r>
            <a:r>
              <a:rPr lang="en-US" altLang="ja-JP" dirty="0" err="1" smtClean="0"/>
              <a:t>vtable</a:t>
            </a:r>
            <a:r>
              <a:rPr lang="ja-JP" altLang="en-US" dirty="0" smtClean="0"/>
              <a:t>は、オーバーライドしない限り統合されない</a:t>
            </a:r>
            <a:endParaRPr lang="en-US" altLang="ja-JP" dirty="0" smtClean="0"/>
          </a:p>
          <a:p>
            <a:r>
              <a:rPr lang="en-US" altLang="ja-JP" dirty="0" err="1" smtClean="0"/>
              <a:t>v</a:t>
            </a:r>
            <a:r>
              <a:rPr kumimoji="1" lang="en-US" altLang="ja-JP" dirty="0" err="1" smtClean="0"/>
              <a:t>table</a:t>
            </a:r>
            <a:r>
              <a:rPr kumimoji="1" lang="ja-JP" altLang="en-US" dirty="0" smtClean="0"/>
              <a:t>が差し替えられるため、継承関係は単純な内包ではない</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サンプルコード</a:t>
            </a:r>
            <a:endParaRPr kumimoji="1" lang="ja-JP" altLang="en-US" dirty="0"/>
          </a:p>
        </p:txBody>
      </p:sp>
      <p:sp>
        <p:nvSpPr>
          <p:cNvPr id="3" name="コンテンツ プレースホルダ 2"/>
          <p:cNvSpPr>
            <a:spLocks noGrp="1"/>
          </p:cNvSpPr>
          <p:nvPr>
            <p:ph idx="1"/>
          </p:nvPr>
        </p:nvSpPr>
        <p:spPr>
          <a:xfrm>
            <a:off x="457200" y="2060848"/>
            <a:ext cx="8229600" cy="3672408"/>
          </a:xfrm>
        </p:spPr>
        <p:txBody>
          <a:bodyPr>
            <a:normAutofit/>
          </a:bodyPr>
          <a:lstStyle/>
          <a:p>
            <a:r>
              <a:rPr kumimoji="1" lang="ja-JP" altLang="en-US" dirty="0" smtClean="0"/>
              <a:t>以下からダウンロードしてください。</a:t>
            </a:r>
            <a:endParaRPr lang="en-US" altLang="ja-JP" dirty="0" smtClean="0"/>
          </a:p>
          <a:p>
            <a:pPr>
              <a:buNone/>
            </a:pPr>
            <a:endParaRPr lang="en-US" altLang="ja-JP" dirty="0" smtClean="0"/>
          </a:p>
          <a:p>
            <a:pPr>
              <a:buNone/>
            </a:pPr>
            <a:r>
              <a:rPr lang="en-US" altLang="ja-JP" dirty="0" smtClean="0">
                <a:hlinkClick r:id="rId2"/>
              </a:rPr>
              <a:t>https</a:t>
            </a:r>
            <a:r>
              <a:rPr lang="en-US" altLang="ja-JP" dirty="0" smtClean="0">
                <a:hlinkClick r:id="rId2"/>
              </a:rPr>
              <a:t>://</a:t>
            </a:r>
            <a:r>
              <a:rPr lang="en-US" altLang="ja-JP" dirty="0" smtClean="0">
                <a:hlinkClick r:id="rId2"/>
              </a:rPr>
              <a:t>bitbucket.org/7shi/coopben/downloads</a:t>
            </a:r>
            <a:endParaRPr lang="en-US" altLang="ja-JP" dirty="0" smtClean="0"/>
          </a:p>
          <a:p>
            <a:pPr>
              <a:buNone/>
            </a:pPr>
            <a:endParaRPr lang="en-US" altLang="ja-JP" dirty="0" smtClean="0"/>
          </a:p>
          <a:p>
            <a:r>
              <a:rPr lang="ja-JP" altLang="en-US" dirty="0" smtClean="0"/>
              <a:t>ネットワーク</a:t>
            </a:r>
            <a:r>
              <a:rPr lang="ja-JP" altLang="en-US" dirty="0" smtClean="0"/>
              <a:t>がうまくつながらない方は</a:t>
            </a:r>
            <a:r>
              <a:rPr lang="en-US" altLang="ja-JP" dirty="0" smtClean="0"/>
              <a:t>USB</a:t>
            </a:r>
            <a:r>
              <a:rPr lang="ja-JP" altLang="en-US" dirty="0" smtClean="0"/>
              <a:t>メモリをお渡しします。</a:t>
            </a:r>
            <a:endParaRPr lang="en-US" altLang="ja-JP"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はじめに</a:t>
            </a:r>
            <a:endParaRPr kumimoji="1" lang="ja-JP" altLang="en-US" dirty="0"/>
          </a:p>
        </p:txBody>
      </p:sp>
      <p:sp>
        <p:nvSpPr>
          <p:cNvPr id="3" name="コンテンツ プレースホルダ 2"/>
          <p:cNvSpPr>
            <a:spLocks noGrp="1"/>
          </p:cNvSpPr>
          <p:nvPr>
            <p:ph idx="1"/>
          </p:nvPr>
        </p:nvSpPr>
        <p:spPr/>
        <p:txBody>
          <a:bodyPr>
            <a:normAutofit/>
          </a:bodyPr>
          <a:lstStyle/>
          <a:p>
            <a:r>
              <a:rPr lang="en-US" altLang="ja-JP" dirty="0" smtClean="0"/>
              <a:t>C++</a:t>
            </a:r>
            <a:r>
              <a:rPr lang="ja-JP" altLang="en-US" dirty="0" smtClean="0"/>
              <a:t>の基本的な構造を</a:t>
            </a:r>
            <a:r>
              <a:rPr lang="en-US" altLang="ja-JP" dirty="0" smtClean="0"/>
              <a:t>C</a:t>
            </a:r>
            <a:r>
              <a:rPr lang="ja-JP" altLang="en-US" dirty="0" smtClean="0"/>
              <a:t>言語で近似して説明</a:t>
            </a:r>
            <a:endParaRPr lang="en-US" altLang="ja-JP" dirty="0" smtClean="0"/>
          </a:p>
          <a:p>
            <a:r>
              <a:rPr lang="ja-JP" altLang="en-US" dirty="0" smtClean="0"/>
              <a:t>実用的なテクニックの紹介ではない</a:t>
            </a:r>
            <a:endParaRPr lang="en-US" altLang="ja-JP" dirty="0" smtClean="0"/>
          </a:p>
          <a:p>
            <a:r>
              <a:rPr lang="ja-JP" altLang="en-US" dirty="0" smtClean="0"/>
              <a:t>期待できる効果（？）</a:t>
            </a:r>
            <a:endParaRPr lang="en-US" altLang="ja-JP" dirty="0" smtClean="0"/>
          </a:p>
          <a:p>
            <a:pPr lvl="1"/>
            <a:r>
              <a:rPr lang="ja-JP" altLang="en-US" dirty="0" smtClean="0"/>
              <a:t>コンパイラの気持ちに近付く</a:t>
            </a:r>
            <a:endParaRPr lang="en-US" altLang="ja-JP" dirty="0" smtClean="0"/>
          </a:p>
          <a:p>
            <a:pPr lvl="1"/>
            <a:r>
              <a:rPr lang="ja-JP" altLang="en-US" dirty="0" smtClean="0"/>
              <a:t>コンパイラを作るときの参考になる</a:t>
            </a:r>
            <a:endParaRPr lang="en-US" altLang="ja-JP" dirty="0" smtClean="0"/>
          </a:p>
          <a:p>
            <a:r>
              <a:rPr lang="en-US" altLang="ja-JP" dirty="0" smtClean="0"/>
              <a:t>C++03</a:t>
            </a:r>
            <a:r>
              <a:rPr lang="ja-JP" altLang="en-US" dirty="0" smtClean="0"/>
              <a:t>でメンバ関数と継承を説明</a:t>
            </a:r>
            <a:endParaRPr lang="en-US" altLang="ja-JP" dirty="0" smtClean="0"/>
          </a:p>
          <a:p>
            <a:pPr lvl="1"/>
            <a:r>
              <a:rPr lang="en-US" altLang="ja-JP" dirty="0" smtClean="0"/>
              <a:t>C++11</a:t>
            </a:r>
            <a:r>
              <a:rPr lang="ja-JP" altLang="en-US" dirty="0" smtClean="0"/>
              <a:t>の新機能は使用しない</a:t>
            </a:r>
            <a:endParaRPr lang="en-US" altLang="ja-JP" dirty="0" smtClean="0"/>
          </a:p>
          <a:p>
            <a:pPr lvl="1"/>
            <a:r>
              <a:rPr lang="ja-JP" altLang="en-US" dirty="0" smtClean="0"/>
              <a:t>テンプレートは対象外</a:t>
            </a:r>
            <a:endParaRPr lang="en-US" altLang="ja-JP"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サンプル </a:t>
            </a:r>
            <a:r>
              <a:rPr lang="en-US" altLang="ja-JP" dirty="0" smtClean="0"/>
              <a:t>(1</a:t>
            </a:r>
            <a:r>
              <a:rPr lang="ja-JP" altLang="en-US" dirty="0" smtClean="0"/>
              <a:t>～</a:t>
            </a:r>
            <a:r>
              <a:rPr lang="en-US" altLang="ja-JP" dirty="0" smtClean="0"/>
              <a:t>2)</a:t>
            </a:r>
            <a:endParaRPr kumimoji="1" lang="ja-JP" altLang="en-US" dirty="0"/>
          </a:p>
        </p:txBody>
      </p:sp>
      <p:sp>
        <p:nvSpPr>
          <p:cNvPr id="4" name="コンテンツ プレースホルダ 3"/>
          <p:cNvSpPr>
            <a:spLocks noGrp="1"/>
          </p:cNvSpPr>
          <p:nvPr>
            <p:ph idx="1"/>
          </p:nvPr>
        </p:nvSpPr>
        <p:spPr/>
        <p:txBody>
          <a:bodyPr/>
          <a:lstStyle/>
          <a:p>
            <a:r>
              <a:rPr kumimoji="1" lang="en-US" altLang="ja-JP" dirty="0" smtClean="0"/>
              <a:t>01a.cpp	</a:t>
            </a:r>
            <a:r>
              <a:rPr kumimoji="1" lang="ja-JP" altLang="en-US" dirty="0" smtClean="0"/>
              <a:t>簡単なクラス</a:t>
            </a:r>
            <a:endParaRPr kumimoji="1" lang="en-US" altLang="ja-JP" dirty="0" smtClean="0"/>
          </a:p>
          <a:p>
            <a:r>
              <a:rPr lang="en-US" altLang="ja-JP" dirty="0" smtClean="0"/>
              <a:t>01b.c	01a.cpp</a:t>
            </a:r>
            <a:r>
              <a:rPr lang="ja-JP" altLang="en-US" dirty="0" smtClean="0"/>
              <a:t>の</a:t>
            </a:r>
            <a:r>
              <a:rPr lang="en-US" altLang="ja-JP" dirty="0" smtClean="0"/>
              <a:t>C</a:t>
            </a:r>
            <a:r>
              <a:rPr lang="ja-JP" altLang="en-US" dirty="0" smtClean="0"/>
              <a:t>版</a:t>
            </a:r>
            <a:endParaRPr lang="en-US" altLang="ja-JP" dirty="0" smtClean="0"/>
          </a:p>
          <a:p>
            <a:r>
              <a:rPr lang="en-US" altLang="ja-JP" dirty="0" smtClean="0"/>
              <a:t>01c.cpp	01a.cpp</a:t>
            </a:r>
            <a:r>
              <a:rPr lang="ja-JP" altLang="en-US" dirty="0" smtClean="0"/>
              <a:t>の関数定義を分離</a:t>
            </a:r>
            <a:endParaRPr lang="en-US" altLang="ja-JP" dirty="0" smtClean="0"/>
          </a:p>
          <a:p>
            <a:r>
              <a:rPr kumimoji="1" lang="en-US" altLang="ja-JP" dirty="0" smtClean="0"/>
              <a:t>01d.cpp	</a:t>
            </a:r>
            <a:r>
              <a:rPr kumimoji="1" lang="ja-JP" altLang="en-US" dirty="0" smtClean="0"/>
              <a:t>メンバ関数のオーバーロード</a:t>
            </a:r>
            <a:endParaRPr kumimoji="1" lang="en-US" altLang="ja-JP" dirty="0" smtClean="0"/>
          </a:p>
          <a:p>
            <a:r>
              <a:rPr kumimoji="1" lang="en-US" altLang="ja-JP" dirty="0" smtClean="0"/>
              <a:t>01e.cpp	</a:t>
            </a:r>
            <a:r>
              <a:rPr kumimoji="1" lang="ja-JP" altLang="en-US" dirty="0" smtClean="0"/>
              <a:t>マングリング名で呼び出し</a:t>
            </a:r>
            <a:endParaRPr kumimoji="1" lang="en-US" altLang="ja-JP" dirty="0" smtClean="0"/>
          </a:p>
          <a:p>
            <a:r>
              <a:rPr lang="en-US" altLang="ja-JP" dirty="0" smtClean="0"/>
              <a:t>02a.cpp	</a:t>
            </a:r>
            <a:r>
              <a:rPr lang="ja-JP" altLang="en-US" dirty="0" smtClean="0"/>
              <a:t>コンストラクタ</a:t>
            </a:r>
            <a:endParaRPr lang="en-US" altLang="ja-JP" dirty="0" smtClean="0"/>
          </a:p>
          <a:p>
            <a:r>
              <a:rPr kumimoji="1" lang="en-US" altLang="ja-JP" dirty="0" smtClean="0"/>
              <a:t>02b.c	02a.cpp</a:t>
            </a:r>
            <a:r>
              <a:rPr kumimoji="1" lang="ja-JP" altLang="en-US" dirty="0" smtClean="0"/>
              <a:t>の</a:t>
            </a:r>
            <a:r>
              <a:rPr kumimoji="1" lang="en-US" altLang="ja-JP" dirty="0" smtClean="0"/>
              <a:t>C</a:t>
            </a:r>
            <a:r>
              <a:rPr kumimoji="1" lang="ja-JP" altLang="en-US" dirty="0" smtClean="0"/>
              <a:t>版</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サンプル </a:t>
            </a:r>
            <a:r>
              <a:rPr kumimoji="1" lang="en-US" altLang="ja-JP" dirty="0" smtClean="0"/>
              <a:t>(3</a:t>
            </a:r>
            <a:r>
              <a:rPr kumimoji="1" lang="ja-JP" altLang="en-US" dirty="0" smtClean="0"/>
              <a:t>～</a:t>
            </a:r>
            <a:r>
              <a:rPr kumimoji="1" lang="en-US" altLang="ja-JP" dirty="0" smtClean="0"/>
              <a:t>5)</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03a.cpp	</a:t>
            </a:r>
            <a:r>
              <a:rPr lang="ja-JP" altLang="en-US" dirty="0" smtClean="0"/>
              <a:t>クラス定義の練習問題</a:t>
            </a:r>
            <a:endParaRPr lang="en-US" altLang="ja-JP" dirty="0" smtClean="0"/>
          </a:p>
          <a:p>
            <a:r>
              <a:rPr kumimoji="1" lang="en-US" altLang="ja-JP" dirty="0" smtClean="0"/>
              <a:t>03b.c	03a.cpp</a:t>
            </a:r>
            <a:r>
              <a:rPr kumimoji="1" lang="ja-JP" altLang="en-US" dirty="0" smtClean="0"/>
              <a:t>の</a:t>
            </a:r>
            <a:r>
              <a:rPr kumimoji="1" lang="en-US" altLang="ja-JP" dirty="0" smtClean="0"/>
              <a:t>C</a:t>
            </a:r>
            <a:r>
              <a:rPr kumimoji="1" lang="ja-JP" altLang="en-US" dirty="0" smtClean="0"/>
              <a:t>版（回答例）</a:t>
            </a:r>
            <a:endParaRPr kumimoji="1" lang="en-US" altLang="ja-JP" dirty="0" smtClean="0"/>
          </a:p>
          <a:p>
            <a:r>
              <a:rPr lang="en-US" altLang="ja-JP" dirty="0" smtClean="0"/>
              <a:t>04a.cpp	</a:t>
            </a:r>
            <a:r>
              <a:rPr lang="ja-JP" altLang="en-US" dirty="0" smtClean="0"/>
              <a:t>デストラクタ</a:t>
            </a:r>
            <a:endParaRPr lang="en-US" altLang="ja-JP" dirty="0" smtClean="0"/>
          </a:p>
          <a:p>
            <a:r>
              <a:rPr kumimoji="1" lang="en-US" altLang="ja-JP" dirty="0" smtClean="0"/>
              <a:t>04b.c	04a.cpp</a:t>
            </a:r>
            <a:r>
              <a:rPr kumimoji="1" lang="ja-JP" altLang="en-US" dirty="0" smtClean="0"/>
              <a:t>の</a:t>
            </a:r>
            <a:r>
              <a:rPr kumimoji="1" lang="en-US" altLang="ja-JP" dirty="0" smtClean="0"/>
              <a:t>C</a:t>
            </a:r>
            <a:r>
              <a:rPr kumimoji="1" lang="ja-JP" altLang="en-US" dirty="0" smtClean="0"/>
              <a:t>版</a:t>
            </a:r>
            <a:endParaRPr kumimoji="1" lang="en-US" altLang="ja-JP" dirty="0" smtClean="0"/>
          </a:p>
          <a:p>
            <a:r>
              <a:rPr lang="en-US" altLang="ja-JP" dirty="0" smtClean="0"/>
              <a:t>05a.cpp	</a:t>
            </a:r>
            <a:r>
              <a:rPr lang="ja-JP" altLang="en-US" dirty="0" smtClean="0"/>
              <a:t>ヒープ</a:t>
            </a:r>
            <a:r>
              <a:rPr lang="en-US" altLang="ja-JP" dirty="0" smtClean="0"/>
              <a:t>(new/delete)</a:t>
            </a:r>
          </a:p>
          <a:p>
            <a:r>
              <a:rPr kumimoji="1" lang="en-US" altLang="ja-JP" dirty="0" smtClean="0"/>
              <a:t>05b.c	05a.cpp</a:t>
            </a:r>
            <a:r>
              <a:rPr kumimoji="1" lang="ja-JP" altLang="en-US" dirty="0" smtClean="0"/>
              <a:t>の</a:t>
            </a:r>
            <a:r>
              <a:rPr kumimoji="1" lang="en-US" altLang="ja-JP" dirty="0" smtClean="0"/>
              <a:t>C</a:t>
            </a:r>
            <a:r>
              <a:rPr kumimoji="1" lang="ja-JP" altLang="en-US" dirty="0" smtClean="0"/>
              <a:t>版</a:t>
            </a:r>
            <a:endParaRPr kumimoji="1" lang="en-US" altLang="ja-JP" dirty="0" smtClean="0"/>
          </a:p>
          <a:p>
            <a:r>
              <a:rPr lang="en-US" altLang="ja-JP" dirty="0" smtClean="0"/>
              <a:t>05c.c	05b.c</a:t>
            </a:r>
            <a:r>
              <a:rPr lang="ja-JP" altLang="en-US" dirty="0" smtClean="0"/>
              <a:t>をヒープ限定で簡略化</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サンプル </a:t>
            </a:r>
            <a:r>
              <a:rPr kumimoji="1" lang="en-US" altLang="ja-JP" dirty="0" smtClean="0"/>
              <a:t>(6</a:t>
            </a:r>
            <a:r>
              <a:rPr kumimoji="1" lang="ja-JP" altLang="en-US" dirty="0" smtClean="0"/>
              <a:t>～</a:t>
            </a:r>
            <a:r>
              <a:rPr kumimoji="1" lang="en-US" altLang="ja-JP" dirty="0" smtClean="0"/>
              <a:t>8)</a:t>
            </a:r>
            <a:endParaRPr kumimoji="1" lang="ja-JP" altLang="en-US" dirty="0"/>
          </a:p>
        </p:txBody>
      </p:sp>
      <p:sp>
        <p:nvSpPr>
          <p:cNvPr id="3" name="コンテンツ プレースホルダ 2"/>
          <p:cNvSpPr>
            <a:spLocks noGrp="1"/>
          </p:cNvSpPr>
          <p:nvPr>
            <p:ph idx="1"/>
          </p:nvPr>
        </p:nvSpPr>
        <p:spPr>
          <a:xfrm>
            <a:off x="457200" y="1600200"/>
            <a:ext cx="8229600" cy="4709120"/>
          </a:xfrm>
        </p:spPr>
        <p:txBody>
          <a:bodyPr/>
          <a:lstStyle/>
          <a:p>
            <a:r>
              <a:rPr kumimoji="1" lang="en-US" altLang="ja-JP" dirty="0" smtClean="0"/>
              <a:t>06a.cpp	static</a:t>
            </a:r>
          </a:p>
          <a:p>
            <a:r>
              <a:rPr lang="en-US" altLang="ja-JP" dirty="0" smtClean="0"/>
              <a:t>06b.c	06a.cpp</a:t>
            </a:r>
            <a:r>
              <a:rPr lang="ja-JP" altLang="en-US" dirty="0" smtClean="0"/>
              <a:t>の</a:t>
            </a:r>
            <a:r>
              <a:rPr lang="en-US" altLang="ja-JP" dirty="0" smtClean="0"/>
              <a:t>C</a:t>
            </a:r>
            <a:r>
              <a:rPr lang="ja-JP" altLang="en-US" dirty="0" smtClean="0"/>
              <a:t>版</a:t>
            </a:r>
            <a:endParaRPr lang="en-US" altLang="ja-JP" dirty="0" smtClean="0"/>
          </a:p>
          <a:p>
            <a:r>
              <a:rPr kumimoji="1" lang="en-US" altLang="ja-JP" dirty="0" smtClean="0"/>
              <a:t>07a.cpp	</a:t>
            </a:r>
            <a:r>
              <a:rPr kumimoji="1" lang="ja-JP" altLang="en-US" dirty="0" smtClean="0"/>
              <a:t>単一継承</a:t>
            </a:r>
            <a:endParaRPr kumimoji="1" lang="en-US" altLang="ja-JP" dirty="0" smtClean="0"/>
          </a:p>
          <a:p>
            <a:r>
              <a:rPr lang="en-US" altLang="ja-JP" dirty="0" smtClean="0"/>
              <a:t>07b.c	07a.cpp</a:t>
            </a:r>
            <a:r>
              <a:rPr lang="ja-JP" altLang="en-US" dirty="0" smtClean="0"/>
              <a:t>の</a:t>
            </a:r>
            <a:r>
              <a:rPr lang="en-US" altLang="ja-JP" dirty="0" smtClean="0"/>
              <a:t>C</a:t>
            </a:r>
            <a:r>
              <a:rPr lang="ja-JP" altLang="en-US" dirty="0" smtClean="0"/>
              <a:t>版</a:t>
            </a:r>
            <a:endParaRPr lang="en-US" altLang="ja-JP" dirty="0" smtClean="0"/>
          </a:p>
          <a:p>
            <a:r>
              <a:rPr kumimoji="1" lang="en-US" altLang="ja-JP" dirty="0" smtClean="0"/>
              <a:t>08a.cpp	</a:t>
            </a:r>
            <a:r>
              <a:rPr kumimoji="1" lang="ja-JP" altLang="en-US" dirty="0" smtClean="0"/>
              <a:t>仮想関数</a:t>
            </a:r>
            <a:endParaRPr kumimoji="1" lang="en-US" altLang="ja-JP" dirty="0" smtClean="0"/>
          </a:p>
          <a:p>
            <a:r>
              <a:rPr lang="en-US" altLang="ja-JP" dirty="0" smtClean="0"/>
              <a:t>08b.c	08a.cpp</a:t>
            </a:r>
            <a:r>
              <a:rPr lang="ja-JP" altLang="en-US" dirty="0" smtClean="0"/>
              <a:t>の</a:t>
            </a:r>
            <a:r>
              <a:rPr lang="en-US" altLang="ja-JP" dirty="0" smtClean="0"/>
              <a:t>C</a:t>
            </a:r>
            <a:r>
              <a:rPr lang="ja-JP" altLang="en-US" dirty="0" smtClean="0"/>
              <a:t>版（関数ポインタ）</a:t>
            </a:r>
            <a:endParaRPr lang="en-US" altLang="ja-JP" dirty="0" smtClean="0"/>
          </a:p>
          <a:p>
            <a:r>
              <a:rPr kumimoji="1" lang="en-US" altLang="ja-JP" dirty="0" smtClean="0"/>
              <a:t>08c.c	08a.cpp</a:t>
            </a:r>
            <a:r>
              <a:rPr kumimoji="1" lang="ja-JP" altLang="en-US" dirty="0" smtClean="0"/>
              <a:t>の</a:t>
            </a:r>
            <a:r>
              <a:rPr kumimoji="1" lang="en-US" altLang="ja-JP" dirty="0" smtClean="0"/>
              <a:t>C</a:t>
            </a:r>
            <a:r>
              <a:rPr kumimoji="1" lang="ja-JP" altLang="en-US" dirty="0" smtClean="0"/>
              <a:t>版（</a:t>
            </a:r>
            <a:r>
              <a:rPr kumimoji="1" lang="en-US" altLang="ja-JP" dirty="0" err="1" smtClean="0"/>
              <a:t>vtable</a:t>
            </a:r>
            <a:r>
              <a:rPr kumimoji="1" lang="ja-JP" altLang="en-US" dirty="0" smtClean="0"/>
              <a:t>）</a:t>
            </a:r>
            <a:endParaRPr kumimoji="1" lang="en-US" altLang="ja-JP" dirty="0" smtClean="0"/>
          </a:p>
          <a:p>
            <a:r>
              <a:rPr lang="en-US" altLang="ja-JP" dirty="0" smtClean="0"/>
              <a:t>08d.c	08a.cpp</a:t>
            </a:r>
            <a:r>
              <a:rPr lang="ja-JP" altLang="en-US" dirty="0" smtClean="0"/>
              <a:t>の</a:t>
            </a:r>
            <a:r>
              <a:rPr lang="en-US" altLang="ja-JP" dirty="0" smtClean="0"/>
              <a:t>C</a:t>
            </a:r>
            <a:r>
              <a:rPr lang="ja-JP" altLang="en-US" dirty="0" smtClean="0"/>
              <a:t>版（サンク）</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サンプル </a:t>
            </a:r>
            <a:r>
              <a:rPr kumimoji="1" lang="en-US" altLang="ja-JP" dirty="0" smtClean="0"/>
              <a:t>(9</a:t>
            </a:r>
            <a:r>
              <a:rPr kumimoji="1" lang="ja-JP" altLang="en-US" dirty="0" smtClean="0"/>
              <a:t>～</a:t>
            </a:r>
            <a:r>
              <a:rPr kumimoji="1" lang="en-US" altLang="ja-JP" dirty="0" smtClean="0"/>
              <a:t>12)</a:t>
            </a:r>
            <a:endParaRPr kumimoji="1" lang="ja-JP" altLang="en-US" dirty="0"/>
          </a:p>
        </p:txBody>
      </p:sp>
      <p:sp>
        <p:nvSpPr>
          <p:cNvPr id="3" name="コンテンツ プレースホルダ 2"/>
          <p:cNvSpPr>
            <a:spLocks noGrp="1"/>
          </p:cNvSpPr>
          <p:nvPr>
            <p:ph idx="1"/>
          </p:nvPr>
        </p:nvSpPr>
        <p:spPr>
          <a:xfrm>
            <a:off x="457200" y="1600200"/>
            <a:ext cx="8229600" cy="4709120"/>
          </a:xfrm>
        </p:spPr>
        <p:txBody>
          <a:bodyPr>
            <a:normAutofit/>
          </a:bodyPr>
          <a:lstStyle/>
          <a:p>
            <a:r>
              <a:rPr kumimoji="1" lang="en-US" altLang="ja-JP" dirty="0" smtClean="0"/>
              <a:t>09a.cpp	</a:t>
            </a:r>
            <a:r>
              <a:rPr kumimoji="1" lang="ja-JP" altLang="en-US" dirty="0" smtClean="0"/>
              <a:t>仮想関数の練習問題</a:t>
            </a:r>
            <a:endParaRPr kumimoji="1" lang="en-US" altLang="ja-JP" dirty="0" smtClean="0"/>
          </a:p>
          <a:p>
            <a:r>
              <a:rPr lang="en-US" altLang="ja-JP" dirty="0" smtClean="0"/>
              <a:t>09b.c	09a.cpp</a:t>
            </a:r>
            <a:r>
              <a:rPr lang="ja-JP" altLang="en-US" dirty="0" smtClean="0"/>
              <a:t>の</a:t>
            </a:r>
            <a:r>
              <a:rPr lang="en-US" altLang="ja-JP" dirty="0" smtClean="0"/>
              <a:t>C</a:t>
            </a:r>
            <a:r>
              <a:rPr lang="ja-JP" altLang="en-US" dirty="0" smtClean="0"/>
              <a:t>版（回答例）</a:t>
            </a:r>
            <a:endParaRPr lang="en-US" altLang="ja-JP" dirty="0" smtClean="0"/>
          </a:p>
          <a:p>
            <a:r>
              <a:rPr kumimoji="1" lang="en-US" altLang="ja-JP" dirty="0" smtClean="0"/>
              <a:t>09c.c	09a.cpp</a:t>
            </a:r>
            <a:r>
              <a:rPr kumimoji="1" lang="ja-JP" altLang="en-US" dirty="0" smtClean="0"/>
              <a:t>の</a:t>
            </a:r>
            <a:r>
              <a:rPr kumimoji="1" lang="en-US" altLang="ja-JP" dirty="0" smtClean="0"/>
              <a:t>C</a:t>
            </a:r>
            <a:r>
              <a:rPr kumimoji="1" lang="ja-JP" altLang="en-US" dirty="0" smtClean="0"/>
              <a:t>版（サンク）</a:t>
            </a:r>
            <a:endParaRPr kumimoji="1" lang="en-US" altLang="ja-JP" dirty="0" smtClean="0"/>
          </a:p>
          <a:p>
            <a:r>
              <a:rPr lang="en-US" altLang="ja-JP" dirty="0" smtClean="0"/>
              <a:t>10a.cpp	</a:t>
            </a:r>
            <a:r>
              <a:rPr lang="ja-JP" altLang="en-US" dirty="0" smtClean="0"/>
              <a:t>多重継承</a:t>
            </a:r>
            <a:endParaRPr lang="en-US" altLang="ja-JP" dirty="0" smtClean="0"/>
          </a:p>
          <a:p>
            <a:r>
              <a:rPr kumimoji="1" lang="en-US" altLang="ja-JP" dirty="0" smtClean="0"/>
              <a:t>10b.c	10a.cpp</a:t>
            </a:r>
            <a:r>
              <a:rPr kumimoji="1" lang="ja-JP" altLang="en-US" dirty="0" smtClean="0"/>
              <a:t>の</a:t>
            </a:r>
            <a:r>
              <a:rPr kumimoji="1" lang="en-US" altLang="ja-JP" dirty="0" smtClean="0"/>
              <a:t>C</a:t>
            </a:r>
            <a:r>
              <a:rPr kumimoji="1" lang="ja-JP" altLang="en-US" dirty="0" smtClean="0"/>
              <a:t>版</a:t>
            </a:r>
            <a:endParaRPr kumimoji="1" lang="en-US" altLang="ja-JP" dirty="0" smtClean="0"/>
          </a:p>
          <a:p>
            <a:r>
              <a:rPr lang="en-US" altLang="ja-JP" dirty="0" smtClean="0"/>
              <a:t>11.cpp	</a:t>
            </a:r>
            <a:r>
              <a:rPr lang="ja-JP" altLang="en-US" dirty="0" smtClean="0"/>
              <a:t>多重継承の</a:t>
            </a:r>
            <a:r>
              <a:rPr lang="en-US" altLang="ja-JP" dirty="0" err="1" smtClean="0"/>
              <a:t>vtable</a:t>
            </a:r>
            <a:r>
              <a:rPr lang="ja-JP" altLang="en-US" dirty="0" smtClean="0"/>
              <a:t>を確認</a:t>
            </a:r>
            <a:endParaRPr lang="en-US" altLang="ja-JP" dirty="0" smtClean="0"/>
          </a:p>
          <a:p>
            <a:r>
              <a:rPr kumimoji="1" lang="en-US" altLang="ja-JP" dirty="0" smtClean="0"/>
              <a:t>12a.cpp	</a:t>
            </a:r>
            <a:r>
              <a:rPr kumimoji="1" lang="ja-JP" altLang="en-US" dirty="0" smtClean="0"/>
              <a:t>仮想継承</a:t>
            </a:r>
            <a:endParaRPr kumimoji="1" lang="en-US" altLang="ja-JP" dirty="0" smtClean="0"/>
          </a:p>
          <a:p>
            <a:r>
              <a:rPr lang="en-US" altLang="ja-JP" dirty="0" smtClean="0"/>
              <a:t>12b.c	12a.cpp</a:t>
            </a:r>
            <a:r>
              <a:rPr lang="ja-JP" altLang="en-US" dirty="0" smtClean="0"/>
              <a:t>の</a:t>
            </a:r>
            <a:r>
              <a:rPr lang="en-US" altLang="ja-JP" dirty="0" smtClean="0"/>
              <a:t>C</a:t>
            </a:r>
            <a:r>
              <a:rPr lang="ja-JP" altLang="en-US" dirty="0" smtClean="0"/>
              <a:t>版</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サンプル </a:t>
            </a:r>
            <a:r>
              <a:rPr kumimoji="1" lang="en-US" altLang="ja-JP" dirty="0" smtClean="0"/>
              <a:t>(13</a:t>
            </a:r>
            <a:r>
              <a:rPr kumimoji="1" lang="ja-JP" altLang="en-US" dirty="0" smtClean="0"/>
              <a:t>～</a:t>
            </a:r>
            <a:r>
              <a:rPr kumimoji="1" lang="en-US" altLang="ja-JP" dirty="0" smtClean="0"/>
              <a:t>15)</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13a.cpp	</a:t>
            </a:r>
            <a:r>
              <a:rPr kumimoji="1" lang="ja-JP" altLang="en-US" dirty="0" smtClean="0"/>
              <a:t>仮想継承の練習問題</a:t>
            </a:r>
            <a:endParaRPr kumimoji="1" lang="en-US" altLang="ja-JP" dirty="0" smtClean="0"/>
          </a:p>
          <a:p>
            <a:r>
              <a:rPr lang="en-US" altLang="ja-JP" dirty="0" smtClean="0"/>
              <a:t>13b.c	13a.cpp</a:t>
            </a:r>
            <a:r>
              <a:rPr lang="ja-JP" altLang="en-US" dirty="0" smtClean="0"/>
              <a:t>から呼び出される回答例</a:t>
            </a:r>
            <a:endParaRPr lang="en-US" altLang="ja-JP" dirty="0" smtClean="0"/>
          </a:p>
          <a:p>
            <a:r>
              <a:rPr kumimoji="1" lang="en-US" altLang="ja-JP" dirty="0" smtClean="0"/>
              <a:t>14a.cpp	C</a:t>
            </a:r>
            <a:r>
              <a:rPr kumimoji="1" lang="ja-JP" altLang="en-US" dirty="0" smtClean="0"/>
              <a:t>言語から仮想関数を呼び出す問題</a:t>
            </a:r>
            <a:endParaRPr kumimoji="1" lang="en-US" altLang="ja-JP" dirty="0" smtClean="0"/>
          </a:p>
          <a:p>
            <a:r>
              <a:rPr lang="en-US" altLang="ja-JP" dirty="0" smtClean="0"/>
              <a:t>14b.c	14a.cpp</a:t>
            </a:r>
            <a:r>
              <a:rPr lang="ja-JP" altLang="en-US" dirty="0" smtClean="0"/>
              <a:t>から呼び出される回答例</a:t>
            </a:r>
            <a:endParaRPr lang="en-US" altLang="ja-JP" dirty="0" smtClean="0"/>
          </a:p>
          <a:p>
            <a:r>
              <a:rPr kumimoji="1" lang="en-US" altLang="ja-JP" dirty="0" smtClean="0"/>
              <a:t>15a.cpp	COM</a:t>
            </a:r>
          </a:p>
          <a:p>
            <a:r>
              <a:rPr lang="en-US" altLang="ja-JP" dirty="0" smtClean="0"/>
              <a:t>15b.c	15a.cpp</a:t>
            </a:r>
            <a:r>
              <a:rPr lang="ja-JP" altLang="en-US" dirty="0" smtClean="0"/>
              <a:t>の</a:t>
            </a:r>
            <a:r>
              <a:rPr lang="en-US" altLang="ja-JP" dirty="0" smtClean="0"/>
              <a:t>C</a:t>
            </a:r>
            <a:r>
              <a:rPr lang="ja-JP" altLang="en-US" dirty="0" smtClean="0"/>
              <a:t>版（回答例）</a:t>
            </a:r>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オブジェクト指向とは</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データ型と、それに対する操作をまとめて提供する枠組み</a:t>
            </a:r>
            <a:endParaRPr kumimoji="1" lang="ja-JP" altLang="en-US" dirty="0"/>
          </a:p>
        </p:txBody>
      </p:sp>
      <p:sp>
        <p:nvSpPr>
          <p:cNvPr id="4" name="角丸四角形 3"/>
          <p:cNvSpPr/>
          <p:nvPr/>
        </p:nvSpPr>
        <p:spPr>
          <a:xfrm>
            <a:off x="899592" y="3068960"/>
            <a:ext cx="3096344" cy="936104"/>
          </a:xfrm>
          <a:prstGeom prst="round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kumimoji="1" lang="ja-JP" altLang="en-US" sz="4000" dirty="0" smtClean="0">
                <a:solidFill>
                  <a:sysClr val="windowText" lastClr="000000"/>
                </a:solidFill>
              </a:rPr>
              <a:t>データ型</a:t>
            </a:r>
            <a:endParaRPr kumimoji="1" lang="ja-JP" altLang="en-US" sz="4000" dirty="0">
              <a:solidFill>
                <a:sysClr val="windowText" lastClr="000000"/>
              </a:solidFill>
            </a:endParaRPr>
          </a:p>
        </p:txBody>
      </p:sp>
      <p:sp>
        <p:nvSpPr>
          <p:cNvPr id="6" name="上矢印 5"/>
          <p:cNvSpPr/>
          <p:nvPr/>
        </p:nvSpPr>
        <p:spPr>
          <a:xfrm>
            <a:off x="1763688" y="4221088"/>
            <a:ext cx="1440160" cy="1944216"/>
          </a:xfrm>
          <a:prstGeom prst="upArrow">
            <a:avLst/>
          </a:prstGeom>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kumimoji="1" lang="ja-JP" altLang="en-US" sz="4000" dirty="0" smtClean="0"/>
              <a:t>操作</a:t>
            </a:r>
            <a:endParaRPr kumimoji="1" lang="ja-JP" altLang="en-US" sz="4000" dirty="0"/>
          </a:p>
        </p:txBody>
      </p:sp>
      <p:sp>
        <p:nvSpPr>
          <p:cNvPr id="7" name="角丸四角形 6"/>
          <p:cNvSpPr/>
          <p:nvPr/>
        </p:nvSpPr>
        <p:spPr>
          <a:xfrm>
            <a:off x="5076056" y="3068960"/>
            <a:ext cx="3096344" cy="936104"/>
          </a:xfrm>
          <a:prstGeom prst="round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altLang="ja-JP" sz="4000" dirty="0" smtClean="0">
                <a:solidFill>
                  <a:sysClr val="windowText" lastClr="000000"/>
                </a:solidFill>
              </a:rPr>
              <a:t>3, 1, 9, …</a:t>
            </a:r>
            <a:endParaRPr kumimoji="1" lang="ja-JP" altLang="en-US" sz="4000" dirty="0">
              <a:solidFill>
                <a:sysClr val="windowText" lastClr="000000"/>
              </a:solidFill>
            </a:endParaRPr>
          </a:p>
        </p:txBody>
      </p:sp>
      <p:sp>
        <p:nvSpPr>
          <p:cNvPr id="8" name="上矢印 7"/>
          <p:cNvSpPr/>
          <p:nvPr/>
        </p:nvSpPr>
        <p:spPr>
          <a:xfrm>
            <a:off x="5148064" y="4221088"/>
            <a:ext cx="1440160" cy="1944216"/>
          </a:xfrm>
          <a:prstGeom prst="upArrow">
            <a:avLst/>
          </a:prstGeom>
        </p:spPr>
        <p:style>
          <a:lnRef idx="0">
            <a:schemeClr val="accent3"/>
          </a:lnRef>
          <a:fillRef idx="3">
            <a:schemeClr val="accent3"/>
          </a:fillRef>
          <a:effectRef idx="3">
            <a:schemeClr val="accent3"/>
          </a:effectRef>
          <a:fontRef idx="minor">
            <a:schemeClr val="lt1"/>
          </a:fontRef>
        </p:style>
        <p:txBody>
          <a:bodyPr vert="eaVert" rtlCol="0" anchor="ctr"/>
          <a:lstStyle/>
          <a:p>
            <a:pPr algn="ctr"/>
            <a:r>
              <a:rPr kumimoji="1" lang="ja-JP" altLang="en-US" sz="4000" dirty="0" smtClean="0"/>
              <a:t>合計</a:t>
            </a:r>
            <a:endParaRPr kumimoji="1" lang="ja-JP" altLang="en-US" sz="4000" dirty="0"/>
          </a:p>
        </p:txBody>
      </p:sp>
      <p:sp>
        <p:nvSpPr>
          <p:cNvPr id="9" name="テキスト ボックス 8"/>
          <p:cNvSpPr txBox="1"/>
          <p:nvPr/>
        </p:nvSpPr>
        <p:spPr>
          <a:xfrm>
            <a:off x="4932040" y="2420888"/>
            <a:ext cx="902811" cy="523220"/>
          </a:xfrm>
          <a:prstGeom prst="rect">
            <a:avLst/>
          </a:prstGeom>
          <a:noFill/>
        </p:spPr>
        <p:txBody>
          <a:bodyPr wrap="none" rtlCol="0">
            <a:spAutoFit/>
          </a:bodyPr>
          <a:lstStyle/>
          <a:p>
            <a:r>
              <a:rPr kumimoji="1" lang="en-US" altLang="ja-JP" sz="2800" dirty="0" smtClean="0"/>
              <a:t>【</a:t>
            </a:r>
            <a:r>
              <a:rPr kumimoji="1" lang="ja-JP" altLang="en-US" sz="2800" dirty="0" smtClean="0"/>
              <a:t>例</a:t>
            </a:r>
            <a:r>
              <a:rPr kumimoji="1" lang="en-US" altLang="ja-JP" sz="2800" dirty="0" smtClean="0"/>
              <a:t>】</a:t>
            </a:r>
            <a:endParaRPr kumimoji="1" lang="ja-JP" altLang="en-US" sz="2800" dirty="0"/>
          </a:p>
        </p:txBody>
      </p:sp>
      <p:sp>
        <p:nvSpPr>
          <p:cNvPr id="10" name="上矢印 9"/>
          <p:cNvSpPr/>
          <p:nvPr/>
        </p:nvSpPr>
        <p:spPr>
          <a:xfrm>
            <a:off x="6732240" y="4221088"/>
            <a:ext cx="1440160" cy="1944216"/>
          </a:xfrm>
          <a:prstGeom prst="upArrow">
            <a:avLst/>
          </a:prstGeom>
        </p:spPr>
        <p:style>
          <a:lnRef idx="0">
            <a:schemeClr val="accent2"/>
          </a:lnRef>
          <a:fillRef idx="3">
            <a:schemeClr val="accent2"/>
          </a:fillRef>
          <a:effectRef idx="3">
            <a:schemeClr val="accent2"/>
          </a:effectRef>
          <a:fontRef idx="minor">
            <a:schemeClr val="lt1"/>
          </a:fontRef>
        </p:style>
        <p:txBody>
          <a:bodyPr vert="eaVert" rtlCol="0" anchor="ctr"/>
          <a:lstStyle/>
          <a:p>
            <a:pPr algn="ctr"/>
            <a:r>
              <a:rPr kumimoji="1" lang="ja-JP" altLang="en-US" sz="4000" dirty="0" smtClean="0"/>
              <a:t>平均</a:t>
            </a:r>
            <a:endParaRPr kumimoji="1" lang="ja-JP" altLang="en-US" sz="40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1141</TotalTime>
  <Words>424</Words>
  <Application>Microsoft Office PowerPoint</Application>
  <PresentationFormat>画面に合わせる (4:3)</PresentationFormat>
  <Paragraphs>112</Paragraphs>
  <Slides>14</Slides>
  <Notes>1</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Office テーマ</vt:lpstr>
      <vt:lpstr>C言語によるオブジェクト指向勉強会</vt:lpstr>
      <vt:lpstr>サンプルコード</vt:lpstr>
      <vt:lpstr>はじめに</vt:lpstr>
      <vt:lpstr>サンプル (1～2)</vt:lpstr>
      <vt:lpstr>サンプル (3～5)</vt:lpstr>
      <vt:lpstr>サンプル (6～8)</vt:lpstr>
      <vt:lpstr>サンプル (9～12)</vt:lpstr>
      <vt:lpstr>サンプル (13～15)</vt:lpstr>
      <vt:lpstr>オブジェクト指向とは</vt:lpstr>
      <vt:lpstr>最初のサンプル</vt:lpstr>
      <vt:lpstr>関数ポインタ (1)</vt:lpstr>
      <vt:lpstr>関数ポインタ (2)</vt:lpstr>
      <vt:lpstr>関数ポインタ (3)</vt:lpstr>
      <vt:lpstr>vtable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C言語によるオブジェクト指向勉強会</dc:title>
  <dc:creator>7shi</dc:creator>
  <cp:lastModifiedBy>7shi</cp:lastModifiedBy>
  <cp:revision>86</cp:revision>
  <dcterms:created xsi:type="dcterms:W3CDTF">2012-02-15T12:40:24Z</dcterms:created>
  <dcterms:modified xsi:type="dcterms:W3CDTF">2012-02-18T02:07:45Z</dcterms:modified>
</cp:coreProperties>
</file>