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1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3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0" name="Shape 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6" name="Shape 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8" name="Shape 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" name="Shape 9"/>
          <p:cNvSpPr/>
          <p:nvPr/>
        </p:nvSpPr>
        <p:spPr>
          <a:xfrm>
            <a:off y="0" x="4724400"/>
            <a:ext cy="5140547" cx="3012140"/>
          </a:xfrm>
          <a:custGeom>
            <a:pathLst>
              <a:path w="3012141" extrusionOk="0" h="6854064">
                <a:moveTo>
                  <a:pt y="0" x="2623817"/>
                </a:moveTo>
                <a:lnTo>
                  <a:pt y="608783" x="2791741"/>
                </a:lnTo>
                <a:lnTo>
                  <a:pt y="1301537" x="1826176"/>
                </a:lnTo>
                <a:lnTo>
                  <a:pt y="2466623" x="2130539"/>
                </a:lnTo>
                <a:lnTo>
                  <a:pt y="3190866" x="1175470"/>
                </a:lnTo>
                <a:lnTo>
                  <a:pt y="4355952" x="1469337"/>
                </a:lnTo>
                <a:lnTo>
                  <a:pt y="5080194" x="493277"/>
                </a:lnTo>
                <a:lnTo>
                  <a:pt y="6255776" x="808135"/>
                </a:lnTo>
                <a:lnTo>
                  <a:pt y="6854064" x="0"/>
                </a:lnTo>
                <a:lnTo>
                  <a:pt y="6854064" x="388325"/>
                </a:lnTo>
                <a:lnTo>
                  <a:pt y="6308258" x="1007545"/>
                </a:lnTo>
                <a:lnTo>
                  <a:pt y="5122179" x="713678"/>
                </a:lnTo>
                <a:lnTo>
                  <a:pt y="4408433" x="1679242"/>
                </a:lnTo>
                <a:lnTo>
                  <a:pt y="3232851" x="1364384"/>
                </a:lnTo>
                <a:lnTo>
                  <a:pt y="2498112" x="2361435"/>
                </a:lnTo>
                <a:lnTo>
                  <a:pt y="1343522" x="2015091"/>
                </a:lnTo>
                <a:lnTo>
                  <a:pt y="608783" x="3012141"/>
                </a:lnTo>
                <a:lnTo>
                  <a:pt y="0" x="2833722"/>
                </a:lnTo>
              </a:path>
            </a:pathLst>
          </a:custGeom>
          <a:solidFill>
            <a:schemeClr val="dk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grpSp>
        <p:nvGrpSpPr>
          <p:cNvPr id="10" name="Shape 10"/>
          <p:cNvGrpSpPr/>
          <p:nvPr/>
        </p:nvGrpSpPr>
        <p:grpSpPr>
          <a:xfrm>
            <a:off y="0" x="4571999"/>
            <a:ext cy="5143499" cx="4546600"/>
            <a:chOff y="0" x="1447"/>
            <a:chExt cy="4319" cx="2863"/>
          </a:xfrm>
        </p:grpSpPr>
        <p:sp>
          <p:nvSpPr>
            <p:cNvPr id="11" name="Shape 11"/>
            <p:cNvSpPr/>
            <p:nvPr/>
          </p:nvSpPr>
          <p:spPr>
            <a:xfrm>
              <a:off y="0" x="1447"/>
              <a:ext cy="4319" cx="1885"/>
            </a:xfrm>
            <a:custGeom>
              <a:pathLst>
                <a:path w="1886" extrusionOk="0" h="4320">
                  <a:moveTo>
                    <a:pt y="0" x="1719"/>
                  </a:moveTo>
                  <a:lnTo>
                    <a:pt y="357" x="1813"/>
                  </a:lnTo>
                  <a:lnTo>
                    <a:pt y="805" x="1194"/>
                  </a:lnTo>
                  <a:lnTo>
                    <a:pt y="1544" x="1393"/>
                  </a:lnTo>
                  <a:lnTo>
                    <a:pt y="1991" x="777"/>
                  </a:lnTo>
                  <a:lnTo>
                    <a:pt y="2734" x="972"/>
                  </a:lnTo>
                  <a:lnTo>
                    <a:pt y="3178" x="355"/>
                  </a:lnTo>
                  <a:lnTo>
                    <a:pt y="3921" x="554"/>
                  </a:lnTo>
                  <a:lnTo>
                    <a:pt y="4320" x="0"/>
                  </a:lnTo>
                  <a:lnTo>
                    <a:pt y="4320" x="109"/>
                  </a:lnTo>
                  <a:lnTo>
                    <a:pt y="3948" x="623"/>
                  </a:lnTo>
                  <a:lnTo>
                    <a:pt y="3205" x="430"/>
                  </a:lnTo>
                  <a:lnTo>
                    <a:pt y="2761" x="1045"/>
                  </a:lnTo>
                  <a:lnTo>
                    <a:pt y="2018" x="850"/>
                  </a:lnTo>
                  <a:lnTo>
                    <a:pt y="1572" x="1468"/>
                  </a:lnTo>
                  <a:lnTo>
                    <a:pt y="830" x="1271"/>
                  </a:lnTo>
                  <a:lnTo>
                    <a:pt y="386" x="1886"/>
                  </a:lnTo>
                  <a:lnTo>
                    <a:pt y="0" x="1788"/>
                  </a:lnTo>
                  <a:lnTo>
                    <a:pt y="0" x="1719"/>
                  </a:lnTo>
                  <a:close/>
                </a:path>
              </a:pathLst>
            </a:custGeom>
            <a:solidFill>
              <a:srgbClr val="A6412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2" name="Shape 12"/>
            <p:cNvSpPr/>
            <p:nvPr/>
          </p:nvSpPr>
          <p:spPr>
            <a:xfrm>
              <a:off y="0" x="1559"/>
              <a:ext cy="4319" cx="1978"/>
            </a:xfrm>
            <a:custGeom>
              <a:pathLst>
                <a:path w="1979" extrusionOk="0" h="4320">
                  <a:moveTo>
                    <a:pt y="0" x="1673"/>
                  </a:moveTo>
                  <a:lnTo>
                    <a:pt y="382" x="1777"/>
                  </a:lnTo>
                  <a:lnTo>
                    <a:pt y="830" x="1160"/>
                  </a:lnTo>
                  <a:lnTo>
                    <a:pt y="1570" x="1357"/>
                  </a:lnTo>
                  <a:lnTo>
                    <a:pt y="2016" x="743"/>
                  </a:lnTo>
                  <a:lnTo>
                    <a:pt y="2759" x="936"/>
                  </a:lnTo>
                  <a:lnTo>
                    <a:pt y="3204" x="319"/>
                  </a:lnTo>
                  <a:lnTo>
                    <a:pt y="3947" x="517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025" x="717"/>
                  </a:lnTo>
                  <a:lnTo>
                    <a:pt y="3280" x="521"/>
                  </a:lnTo>
                  <a:lnTo>
                    <a:pt y="2836" x="1136"/>
                  </a:lnTo>
                  <a:lnTo>
                    <a:pt y="2093" x="941"/>
                  </a:lnTo>
                  <a:lnTo>
                    <a:pt y="1648" x="1559"/>
                  </a:lnTo>
                  <a:lnTo>
                    <a:pt y="905" x="1362"/>
                  </a:lnTo>
                  <a:lnTo>
                    <a:pt y="461" x="1979"/>
                  </a:lnTo>
                  <a:lnTo>
                    <a:pt y="0" x="1859"/>
                  </a:lnTo>
                  <a:lnTo>
                    <a:pt y="0" x="1673"/>
                  </a:lnTo>
                  <a:close/>
                </a:path>
              </a:pathLst>
            </a:custGeom>
            <a:solidFill>
              <a:srgbClr val="38445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3" name="Shape 13"/>
            <p:cNvSpPr/>
            <p:nvPr/>
          </p:nvSpPr>
          <p:spPr>
            <a:xfrm>
              <a:off y="0" x="2090"/>
              <a:ext cy="4319" cx="1805"/>
            </a:xfrm>
            <a:custGeom>
              <a:pathLst>
                <a:path w="1806" extrusionOk="0" h="4320">
                  <a:moveTo>
                    <a:pt y="0" x="1462"/>
                  </a:moveTo>
                  <a:lnTo>
                    <a:pt y="510" x="1604"/>
                  </a:lnTo>
                  <a:lnTo>
                    <a:pt y="958" x="987"/>
                  </a:lnTo>
                  <a:lnTo>
                    <a:pt y="1696" x="1183"/>
                  </a:lnTo>
                  <a:lnTo>
                    <a:pt y="2142" x="570"/>
                  </a:lnTo>
                  <a:lnTo>
                    <a:pt y="2885" x="764"/>
                  </a:lnTo>
                  <a:lnTo>
                    <a:pt y="3329" x="147"/>
                  </a:lnTo>
                  <a:lnTo>
                    <a:pt y="4072" x="344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151" x="544"/>
                  </a:lnTo>
                  <a:lnTo>
                    <a:pt y="3406" x="349"/>
                  </a:lnTo>
                  <a:lnTo>
                    <a:pt y="2961" x="965"/>
                  </a:lnTo>
                  <a:lnTo>
                    <a:pt y="2220" x="768"/>
                  </a:lnTo>
                  <a:lnTo>
                    <a:pt y="1776" x="1385"/>
                  </a:lnTo>
                  <a:lnTo>
                    <a:pt y="1031" x="1189"/>
                  </a:lnTo>
                  <a:lnTo>
                    <a:pt y="586" x="1806"/>
                  </a:lnTo>
                  <a:lnTo>
                    <a:pt y="0" x="1647"/>
                  </a:lnTo>
                  <a:lnTo>
                    <a:pt y="0" x="1462"/>
                  </a:lnTo>
                  <a:close/>
                </a:path>
              </a:pathLst>
            </a:custGeom>
            <a:solidFill>
              <a:srgbClr val="F68C1F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  <p:sp>
          <p:nvSpPr>
            <p:cNvPr id="14" name="Shape 14"/>
            <p:cNvSpPr/>
            <p:nvPr/>
          </p:nvSpPr>
          <p:spPr>
            <a:xfrm>
              <a:off y="0" x="2463"/>
              <a:ext cy="4319" cx="1847"/>
            </a:xfrm>
            <a:custGeom>
              <a:pathLst>
                <a:path w="1848" extrusionOk="0" h="4320">
                  <a:moveTo>
                    <a:pt y="0" x="1311"/>
                  </a:moveTo>
                  <a:lnTo>
                    <a:pt y="606" x="1475"/>
                  </a:lnTo>
                  <a:lnTo>
                    <a:pt y="1055" x="856"/>
                  </a:lnTo>
                  <a:lnTo>
                    <a:pt y="1794" x="1054"/>
                  </a:lnTo>
                  <a:lnTo>
                    <a:pt y="2240" x="439"/>
                  </a:lnTo>
                  <a:lnTo>
                    <a:pt y="2981" x="634"/>
                  </a:lnTo>
                  <a:lnTo>
                    <a:pt y="3428" x="16"/>
                  </a:lnTo>
                  <a:lnTo>
                    <a:pt y="4169" x="215"/>
                  </a:lnTo>
                  <a:lnTo>
                    <a:pt y="4320" x="0"/>
                  </a:lnTo>
                  <a:lnTo>
                    <a:pt y="4320" x="570"/>
                  </a:lnTo>
                  <a:lnTo>
                    <a:pt y="4304" x="584"/>
                  </a:lnTo>
                  <a:lnTo>
                    <a:pt y="3570" x="391"/>
                  </a:lnTo>
                  <a:lnTo>
                    <a:pt y="3118" x="1005"/>
                  </a:lnTo>
                  <a:lnTo>
                    <a:pt y="2380" x="810"/>
                  </a:lnTo>
                  <a:lnTo>
                    <a:pt y="1936" x="1422"/>
                  </a:lnTo>
                  <a:lnTo>
                    <a:pt y="1193" x="1229"/>
                  </a:lnTo>
                  <a:lnTo>
                    <a:pt y="743" x="1848"/>
                  </a:lnTo>
                  <a:lnTo>
                    <a:pt y="0" x="1650"/>
                  </a:lnTo>
                  <a:lnTo>
                    <a:pt y="0" x="1311"/>
                  </a:lnTo>
                  <a:close/>
                </a:path>
              </a:pathLst>
            </a:custGeom>
            <a:solidFill>
              <a:srgbClr val="A4BDC0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/>
          </p:txBody>
        </p:sp>
      </p:grpSp>
      <p:sp>
        <p:nvSpPr>
          <p:cNvPr id="15" name="Shape 15"/>
          <p:cNvSpPr txBox="1"/>
          <p:nvPr>
            <p:ph type="ctrTitle"/>
          </p:nvPr>
        </p:nvSpPr>
        <p:spPr>
          <a:xfrm>
            <a:off y="746438" x="685800"/>
            <a:ext cy="1158600" cx="52587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indent="304800">
              <a:buSzPct val="100000"/>
              <a:defRPr sz="4800"/>
            </a:lvl1pPr>
            <a:lvl2pPr indent="304800">
              <a:buSzPct val="100000"/>
              <a:defRPr sz="4800"/>
            </a:lvl2pPr>
            <a:lvl3pPr indent="304800">
              <a:buSzPct val="100000"/>
              <a:defRPr sz="4800"/>
            </a:lvl3pPr>
            <a:lvl4pPr indent="304800">
              <a:buSzPct val="100000"/>
              <a:defRPr sz="4800"/>
            </a:lvl4pPr>
            <a:lvl5pPr indent="304800">
              <a:buSzPct val="100000"/>
              <a:defRPr sz="4800"/>
            </a:lvl5pPr>
            <a:lvl6pPr indent="304800">
              <a:buSzPct val="100000"/>
              <a:defRPr sz="4800"/>
            </a:lvl6pPr>
            <a:lvl7pPr indent="304800">
              <a:buSzPct val="100000"/>
              <a:defRPr sz="4800"/>
            </a:lvl7pPr>
            <a:lvl8pPr indent="304800">
              <a:buSzPct val="100000"/>
              <a:defRPr sz="4800"/>
            </a:lvl8pPr>
            <a:lvl9pPr indent="304800">
              <a:buSzPct val="100000"/>
              <a:defRPr sz="4800"/>
            </a:lvl9pPr>
          </a:lstStyle>
          <a:p/>
        </p:txBody>
      </p:sp>
      <p:sp>
        <p:nvSpPr>
          <p:cNvPr id="16" name="Shape 16"/>
          <p:cNvSpPr txBox="1"/>
          <p:nvPr>
            <p:ph idx="1" type="subTitle"/>
          </p:nvPr>
        </p:nvSpPr>
        <p:spPr>
          <a:xfrm>
            <a:off y="1986416" x="685800"/>
            <a:ext cy="772800" cx="52587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marL="0">
              <a:spcBef>
                <a:spcPts val="0"/>
              </a:spcBef>
              <a:buNone/>
              <a:defRPr/>
            </a:lvl1pPr>
            <a:lvl2pPr indent="190500" marL="0">
              <a:spcBef>
                <a:spcPts val="0"/>
              </a:spcBef>
              <a:buSzPct val="100000"/>
              <a:buNone/>
              <a:defRPr sz="3000"/>
            </a:lvl2pPr>
            <a:lvl3pPr indent="190500" marL="0">
              <a:spcBef>
                <a:spcPts val="0"/>
              </a:spcBef>
              <a:buSzPct val="100000"/>
              <a:buNone/>
              <a:defRPr sz="3000"/>
            </a:lvl3pPr>
            <a:lvl4pPr indent="190500" marL="0">
              <a:spcBef>
                <a:spcPts val="0"/>
              </a:spcBef>
              <a:buSzPct val="100000"/>
              <a:buNone/>
              <a:defRPr sz="3000"/>
            </a:lvl4pPr>
            <a:lvl5pPr indent="190500" marL="0">
              <a:spcBef>
                <a:spcPts val="0"/>
              </a:spcBef>
              <a:buSzPct val="100000"/>
              <a:buNone/>
              <a:defRPr sz="3000"/>
            </a:lvl5pPr>
            <a:lvl6pPr indent="190500" marL="0">
              <a:spcBef>
                <a:spcPts val="0"/>
              </a:spcBef>
              <a:buSzPct val="100000"/>
              <a:buNone/>
              <a:defRPr sz="3000"/>
            </a:lvl6pPr>
            <a:lvl7pPr indent="190500" marL="0">
              <a:spcBef>
                <a:spcPts val="0"/>
              </a:spcBef>
              <a:buSzPct val="100000"/>
              <a:buNone/>
              <a:defRPr sz="3000"/>
            </a:lvl7pPr>
            <a:lvl8pPr indent="190500" marL="0">
              <a:spcBef>
                <a:spcPts val="0"/>
              </a:spcBef>
              <a:buSzPct val="100000"/>
              <a:buNone/>
              <a:defRPr sz="3000"/>
            </a:lvl8pPr>
            <a:lvl9pPr indent="190500" marL="0">
              <a:spcBef>
                <a:spcPts val="0"/>
              </a:spcBef>
              <a:buSzPct val="100000"/>
              <a:buNone/>
              <a:defRPr sz="30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19" name="Shape 1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2" name="Shape 22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rgbClr val="A5BD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23" name="Shape 2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>
                <a:solidFill>
                  <a:srgbClr val="A64128"/>
                </a:solidFill>
              </a:defRPr>
            </a:lvl1pPr>
            <a:lvl2pPr>
              <a:defRPr>
                <a:solidFill>
                  <a:srgbClr val="A64128"/>
                </a:solidFill>
              </a:defRPr>
            </a:lvl2pPr>
            <a:lvl3pPr>
              <a:defRPr>
                <a:solidFill>
                  <a:srgbClr val="A64128"/>
                </a:solidFill>
              </a:defRPr>
            </a:lvl3pPr>
            <a:lvl4pPr>
              <a:defRPr>
                <a:solidFill>
                  <a:srgbClr val="A64128"/>
                </a:solidFill>
              </a:defRPr>
            </a:lvl4pPr>
            <a:lvl5pPr>
              <a:defRPr>
                <a:solidFill>
                  <a:srgbClr val="A64128"/>
                </a:solidFill>
              </a:defRPr>
            </a:lvl5pPr>
            <a:lvl6pPr>
              <a:defRPr>
                <a:solidFill>
                  <a:srgbClr val="A64128"/>
                </a:solidFill>
              </a:defRPr>
            </a:lvl6pPr>
            <a:lvl7pPr>
              <a:defRPr>
                <a:solidFill>
                  <a:srgbClr val="A64128"/>
                </a:solidFill>
              </a:defRPr>
            </a:lvl7pPr>
            <a:lvl8pPr>
              <a:defRPr>
                <a:solidFill>
                  <a:srgbClr val="A64128"/>
                </a:solidFill>
              </a:defRPr>
            </a:lvl8pPr>
            <a:lvl9pPr>
              <a:defRPr>
                <a:solidFill>
                  <a:srgbClr val="A64128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/>
        </p:txBody>
      </p:sp>
      <p:sp>
        <p:nvSpPr>
          <p:cNvPr id="28" name="Shape 28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 indent="-171450" marL="285750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31" name="Shape 31"/>
          <p:cNvSpPr/>
          <p:nvPr/>
        </p:nvSpPr>
        <p:spPr>
          <a:xfrm rot="10800000">
            <a:off y="0" x="7938258"/>
            <a:ext cy="3389922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32" name="Shape 32"/>
          <p:cNvSpPr/>
          <p:nvPr/>
        </p:nvSpPr>
        <p:spPr>
          <a:xfrm rot="5400000">
            <a:off y="-1807795" x="1807794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3" name="Shape 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4" name="Shape 34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2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/>
          <p:nvPr/>
        </p:nvSpPr>
        <p:spPr>
          <a:xfrm>
            <a:off y="1753577" x="0"/>
            <a:ext cy="3389922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/>
        </p:txBody>
      </p:sp>
      <p:sp>
        <p:nvSpPr>
          <p:cNvPr id="6" name="Shape 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228600" marL="0"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indent="-152400" marL="342900"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indent="-133350" marL="74295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indent="-76200" marL="1143000"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indent="-114300" marL="16002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indent="-114300" marL="20574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indent="-114300" marL="25146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indent="-114300" marL="29718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indent="-114300" marL="34290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indent="-114300" marL="3886200"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ctrTitle"/>
          </p:nvPr>
        </p:nvSpPr>
        <p:spPr>
          <a:xfrm>
            <a:off y="746438" x="685800"/>
            <a:ext cy="1158600" cx="52587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Zombie Survival</a:t>
            </a:r>
          </a:p>
        </p:txBody>
      </p:sp>
      <p:sp>
        <p:nvSpPr>
          <p:cNvPr id="37" name="Shape 37"/>
          <p:cNvSpPr txBox="1"/>
          <p:nvPr/>
        </p:nvSpPr>
        <p:spPr>
          <a:xfrm>
            <a:off y="2609875" x="2934725"/>
            <a:ext cy="2836199" cx="6083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sz="1800" lang="en"/>
              <a:t>Joshua Frisby</a:t>
            </a:r>
          </a:p>
          <a:p>
            <a:pPr rtl="0" lvl="0">
              <a:buNone/>
            </a:pPr>
            <a:r>
              <a:rPr sz="1800" lang="en"/>
              <a:t>Michael McGrath</a:t>
            </a:r>
          </a:p>
          <a:p>
            <a:pPr>
              <a:buNone/>
            </a:pPr>
            <a:r>
              <a:rPr sz="1800" lang="en"/>
              <a:t>Josiah Rentschler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Things to do differently if redone</a:t>
            </a:r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-Use a reliable version control system for developer cooperation.</a:t>
            </a:r>
          </a:p>
          <a:p>
            <a:pPr rtl="0" lvl="0">
              <a:buNone/>
            </a:pPr>
            <a:r>
              <a:rPr lang="en"/>
              <a:t>-Collect art assets ahead of time, or buy consistant collection of assets.</a:t>
            </a:r>
          </a:p>
          <a:p>
            <a:pPr>
              <a:buNone/>
            </a:pPr>
            <a:r>
              <a:rPr lang="en"/>
              <a:t>-Make the purpose of the game more obvious to the user.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buNone/>
            </a:pPr>
            <a:r>
              <a:rPr lang="en"/>
              <a:t>Questions? Comments?</a:t>
            </a:r>
          </a:p>
        </p:txBody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Learning Goal</a:t>
            </a:r>
          </a:p>
        </p:txBody>
      </p:sp>
      <p:sp>
        <p:nvSpPr>
          <p:cNvPr id="43" name="Shape 4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Teach Nutrition Labels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Labels placed in inventory next to specific food item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Promote healthy eating choices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Survive!</a:t>
            </a:r>
          </a:p>
          <a:p>
            <a:r>
              <a:t/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Teaching Method</a:t>
            </a:r>
          </a:p>
        </p:txBody>
      </p:sp>
      <p:sp>
        <p:nvSpPr>
          <p:cNvPr id="49" name="Shape 4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Game-ified Learning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Learning is hidden in a familiar setting the FPS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 better food items in the game are actually better for you to eat in </a:t>
            </a:r>
            <a:r>
              <a:rPr u="sng" lang="en"/>
              <a:t>real life</a:t>
            </a:r>
          </a:p>
          <a:p>
            <a:pPr rtl="0"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Cucumbers are good.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rtl="0" lvl="0">
              <a:buNone/>
            </a:pPr>
            <a:r>
              <a:rPr lang="en"/>
              <a:t>Assessment 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 ability to discern a bad food from a good food can be assessed by only showing the player the label of a food and making them choose the healthier food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Gameplay can be monitored and the score can be used as a metric to how well the user gathered healthy items</a:t>
            </a:r>
          </a:p>
          <a:p>
            <a:pPr lvl="1" indent="-381000" marL="914400">
              <a:buClr>
                <a:schemeClr val="dk2"/>
              </a:buClr>
              <a:buSzPct val="80000"/>
              <a:buFont typeface="Courier New"/>
              <a:buChar char="o"/>
            </a:pPr>
            <a:r>
              <a:rPr lang="en"/>
              <a:t>A higher score means the player survived longer and likely made wise food choices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Game Score System</a:t>
            </a:r>
          </a:p>
        </p:txBody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The game has a timer that counts up for as long as you are alive, you receive a fixed amount of points for good foods and negative points for bad foods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This data is used to compute an overall score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Unfinished Game Elements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Show player visually scores for consuming foods; this will help them understand how different foods affect their score</a:t>
            </a:r>
          </a:p>
          <a:p>
            <a:pPr rtl="0" lvl="0" indent="-419100" marL="457200">
              <a:buClr>
                <a:schemeClr val="dk2"/>
              </a:buClr>
              <a:buSzPct val="166666"/>
              <a:buFont typeface="Arial"/>
              <a:buChar char="•"/>
            </a:pPr>
            <a:r>
              <a:rPr lang="en"/>
              <a:t>Players should collect foods only by comparing/inspecting food labels</a:t>
            </a:r>
          </a:p>
          <a:p>
            <a:r>
              <a:t/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idx="1" type="body"/>
          </p:nvPr>
        </p:nvSpPr>
        <p:spPr>
          <a:xfrm>
            <a:off y="-89900" x="457200"/>
            <a:ext cy="50157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  <p:pic>
        <p:nvPicPr>
          <p:cNvPr id="73" name="Shape 73"/>
          <p:cNvPicPr preferRelativeResize="0"/>
          <p:nvPr/>
        </p:nvPicPr>
        <p:blipFill>
          <a:blip r:embed="rId3"/>
          <a:stretch>
            <a:fillRect/>
          </a:stretch>
        </p:blipFill>
        <p:spPr>
          <a:xfrm>
            <a:off y="0" x="1108363"/>
            <a:ext cy="5143499" cx="692727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Suggested Changes to make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- Fix some bugs</a:t>
            </a:r>
          </a:p>
          <a:p>
            <a:pPr rtl="0" lvl="0" indent="0" marL="457200">
              <a:buNone/>
            </a:pPr>
            <a:r>
              <a:rPr lang="en"/>
              <a:t>- get stuck in doors if food item is on floor close to the door</a:t>
            </a:r>
          </a:p>
          <a:p>
            <a:pPr rtl="0" lvl="0" indent="0" marL="457200">
              <a:buNone/>
            </a:pPr>
            <a:r>
              <a:rPr lang="en"/>
              <a:t>- shoots when eating a food item sometimes</a:t>
            </a:r>
          </a:p>
          <a:p>
            <a:pPr rtl="0" lvl="0">
              <a:buNone/>
            </a:pPr>
            <a:r>
              <a:rPr lang="en"/>
              <a:t>- lava should be instant death</a:t>
            </a:r>
          </a:p>
          <a:p>
            <a:pPr rtl="0" lvl="0">
              <a:buNone/>
            </a:pPr>
            <a:r>
              <a:rPr lang="en"/>
              <a:t>	- currently isn’t</a:t>
            </a: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buNone/>
            </a:pPr>
            <a:r>
              <a:rPr lang="en"/>
              <a:t>What was learned</a:t>
            </a:r>
          </a:p>
        </p:txBody>
      </p:sp>
      <p:sp>
        <p:nvSpPr>
          <p:cNvPr id="85" name="Shape 85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>
              <a:buNone/>
            </a:pPr>
            <a:r>
              <a:rPr lang="en"/>
              <a:t>-Game assets are time consuming to create</a:t>
            </a:r>
          </a:p>
          <a:p>
            <a:r>
              <a:t/>
            </a:r>
          </a:p>
          <a:p>
            <a:pPr rtl="0" lvl="0">
              <a:buNone/>
            </a:pPr>
            <a:r>
              <a:rPr lang="en"/>
              <a:t>-Testers who are gamers did not immediately understand the goal of the game.</a:t>
            </a:r>
          </a:p>
          <a:p>
            <a:r>
              <a:t/>
            </a:r>
          </a:p>
          <a:p>
            <a:pPr>
              <a:buNone/>
            </a:pPr>
            <a:r>
              <a:rPr lang="en"/>
              <a:t>- Instructional games that are entertaining and educational are tricky to create.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xmlns:r="http://schemas.openxmlformats.org/officeDocument/2006/relationships" name="western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