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notesMasterIdLst>
    <p:notesMasterId r:id="rId35"/>
  </p:notesMasterIdLst>
  <p:sldIdLst>
    <p:sldId id="256" r:id="rId2"/>
    <p:sldId id="283" r:id="rId3"/>
    <p:sldId id="271" r:id="rId4"/>
    <p:sldId id="284" r:id="rId5"/>
    <p:sldId id="258" r:id="rId6"/>
    <p:sldId id="270" r:id="rId7"/>
    <p:sldId id="285" r:id="rId8"/>
    <p:sldId id="262" r:id="rId9"/>
    <p:sldId id="272" r:id="rId10"/>
    <p:sldId id="300" r:id="rId11"/>
    <p:sldId id="286" r:id="rId12"/>
    <p:sldId id="278" r:id="rId13"/>
    <p:sldId id="279" r:id="rId14"/>
    <p:sldId id="280" r:id="rId15"/>
    <p:sldId id="287" r:id="rId16"/>
    <p:sldId id="263" r:id="rId17"/>
    <p:sldId id="281" r:id="rId18"/>
    <p:sldId id="273" r:id="rId19"/>
    <p:sldId id="295" r:id="rId20"/>
    <p:sldId id="305" r:id="rId21"/>
    <p:sldId id="306" r:id="rId22"/>
    <p:sldId id="304" r:id="rId23"/>
    <p:sldId id="274" r:id="rId24"/>
    <p:sldId id="288" r:id="rId25"/>
    <p:sldId id="276" r:id="rId26"/>
    <p:sldId id="292" r:id="rId27"/>
    <p:sldId id="293" r:id="rId28"/>
    <p:sldId id="294" r:id="rId29"/>
    <p:sldId id="289" r:id="rId30"/>
    <p:sldId id="264" r:id="rId31"/>
    <p:sldId id="291" r:id="rId32"/>
    <p:sldId id="267" r:id="rId33"/>
    <p:sldId id="268" r:id="rId3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5045" autoAdjust="0"/>
  </p:normalViewPr>
  <p:slideViewPr>
    <p:cSldViewPr snapToGrid="0">
      <p:cViewPr varScale="1">
        <p:scale>
          <a:sx n="56" d="100"/>
          <a:sy n="56" d="100"/>
        </p:scale>
        <p:origin x="1830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1098F-5607-43F7-863E-E63C149EF07D}" type="datetimeFigureOut">
              <a:rPr lang="es-ES" smtClean="0"/>
              <a:t>19/12/2013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E4F7A-884F-44B4-B6BB-B4BBD399C4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1081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sellApp</a:t>
            </a:r>
            <a:r>
              <a:rPr lang="es-ES" dirty="0" smtClean="0"/>
              <a:t> va dirigida a autónomos y pymes que en estos momentos de difícil marco económico (crisis) necesitan realizar una reducción drástica de sus costes y/o tienen la necesidad de implantar un sistema de gestión de negocio a un bajo coste y que agilice sus procesos administrativos.</a:t>
            </a:r>
          </a:p>
          <a:p>
            <a:r>
              <a:rPr lang="es-ES" dirty="0" smtClean="0"/>
              <a:t>Curva de aprendizaje del usuario sea corta y por lo tanto tenga</a:t>
            </a:r>
            <a:r>
              <a:rPr lang="es-ES" baseline="0" dirty="0" smtClean="0"/>
              <a:t> un periodo de adaptación que no interceda en el negocio del cliente.</a:t>
            </a:r>
          </a:p>
          <a:p>
            <a:r>
              <a:rPr lang="es-ES" baseline="0" dirty="0" smtClean="0"/>
              <a:t>Durante las anteriores reuniones hemos ido incorporando funcionalidad para que el producto se adapte de manera optima a las necesidades de su negocio.</a:t>
            </a:r>
          </a:p>
          <a:p>
            <a:r>
              <a:rPr lang="es-ES" dirty="0" smtClean="0"/>
              <a:t>Siguiendo</a:t>
            </a:r>
            <a:r>
              <a:rPr lang="es-ES" baseline="0" dirty="0" smtClean="0"/>
              <a:t> esta línea de reuniones seguimos trabajando en nuevas funcionalidades para la aplicación.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E4F7A-884F-44B4-B6BB-B4BBD399C45C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6352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Optimización de los proceso empresariales: una</a:t>
            </a:r>
            <a:r>
              <a:rPr lang="es-ES" baseline="0" dirty="0" smtClean="0"/>
              <a:t> de las características del producto centrada en su negocio es la de aumentar la comodidad de sus transacciones logísticas.</a:t>
            </a:r>
          </a:p>
          <a:p>
            <a:r>
              <a:rPr lang="es-ES" baseline="0" dirty="0" smtClean="0"/>
              <a:t>Otro de los puntos importantes de la aplicación es el habernos centrado posibilitar el acceso a la información de manera segura. Esto quiere decir que usted podrá acceder a los datos de la aplicación desde cualquier dispositivo ya que es multiplataforma. Además permite el compartir información con los demás miembros de la organización para aumentar la comunicación y disminuir los tiempos organizativos.</a:t>
            </a:r>
          </a:p>
          <a:p>
            <a:r>
              <a:rPr lang="es-ES" baseline="0" dirty="0" smtClean="0"/>
              <a:t>También  nos hemos centrado en aumentar las características para autónomos con servicios de eliminación de información innecesaria. Le pongo un ejemplo: un autónomo suele necesitar varias copias de una factura para entregarlas y almacenarlas. Con nuestra aplicación, el autónomo solo necesita tener almacenada digitalmente una factura y emitir las copias que necesite en cada momento.</a:t>
            </a:r>
          </a:p>
          <a:p>
            <a:endParaRPr lang="es-ES" baseline="0" dirty="0" smtClean="0"/>
          </a:p>
          <a:p>
            <a:r>
              <a:rPr lang="es-ES" baseline="0" dirty="0" smtClean="0"/>
              <a:t>En definitiva, los objetivos buscados con el desarrollo de la aplicación es apoyar al usuario, proporcionar el servicio de la manera mas óptima y cómoda, disminuyendo los tiempos de respuesta a los posibles problemas del cliente, aplicando los principios de usabilidad en el manejo de la información, disminuyendo de esta manera los costes operacionales.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E4F7A-884F-44B4-B6BB-B4BBD399C45C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0772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-Tanto</a:t>
            </a:r>
            <a:r>
              <a:rPr lang="es-ES" baseline="0" dirty="0" smtClean="0"/>
              <a:t> los TPV virtuales como los TPV fijos están únicamente orientados a la realización de ventas y, en el caso de los virtuales, además en pasarelas de pago específicas del banco que lo proporciona. Esto obliga a los usuarios a adaptarse a lo que estas aplicaciones ofrecen en lugar de ser la aplicación quien se adapte a las necesidades del cliente. Tienen una funcionalidad reducida y difícilmente escalable.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E4F7A-884F-44B4-B6BB-B4BBD399C45C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2011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Estadística de las ventas, inventario y control de almacenes,</a:t>
            </a:r>
            <a:r>
              <a:rPr lang="es-ES" baseline="0" dirty="0" smtClean="0"/>
              <a:t> p</a:t>
            </a:r>
            <a:r>
              <a:rPr lang="es-ES" dirty="0" smtClean="0"/>
              <a:t>edidos, control</a:t>
            </a:r>
            <a:r>
              <a:rPr lang="es-ES" baseline="0" dirty="0" smtClean="0"/>
              <a:t> de las nominas, tener un control sobre la contabilidad, pedidos a proveedores</a:t>
            </a:r>
            <a:r>
              <a:rPr lang="es-ES" baseline="0" smtClean="0"/>
              <a:t>,  orientado al cliente</a:t>
            </a: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E4F7A-884F-44B4-B6BB-B4BBD399C45C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5930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Roadmap</a:t>
            </a:r>
            <a:r>
              <a:rPr lang="es-ES" dirty="0" smtClean="0"/>
              <a:t>:</a:t>
            </a:r>
            <a:r>
              <a:rPr lang="es-ES" baseline="0" dirty="0" smtClean="0"/>
              <a:t> daremos a conocer a nuestros clientes la planificación de desarrollo de nuevas funcionalidades. Con esto pretendemos que los clientes nos ofrezcan su opinión y conocer cuáles creen que son más prioritarias para poder ofrecérselas lo antes posible.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E4F7A-884F-44B4-B6BB-B4BBD399C45C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0063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No queremos cobrar por nivel de facturación del cliente ya ello</a:t>
            </a:r>
            <a:r>
              <a:rPr lang="es-ES" baseline="0" dirty="0" smtClean="0"/>
              <a:t> implicaría conocer su contabilidad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E4F7A-884F-44B4-B6BB-B4BBD399C45C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7859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Una</a:t>
            </a:r>
            <a:r>
              <a:rPr lang="es-ES" baseline="0" dirty="0" smtClean="0"/>
              <a:t> floristería recibe un pedido telefónico a la vez que atiende a un cliente en su tienda física. </a:t>
            </a:r>
            <a:r>
              <a:rPr lang="es-ES" baseline="0" dirty="0" err="1" smtClean="0"/>
              <a:t>sellApp</a:t>
            </a:r>
            <a:r>
              <a:rPr lang="es-ES" baseline="0" dirty="0" smtClean="0"/>
              <a:t> permitiría al repartidor de la floristería realizar el cobro del pedido telefónico desde su terminal móvil y enviar la factura al email del cliente mientras el encargado puede tener control en tiempo real del estado tanto de la entrega como del cobro.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E4F7A-884F-44B4-B6BB-B4BBD399C45C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6386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EC58-9303-4383-B0E7-5C6CCF0EC86E}" type="datetimeFigureOut">
              <a:rPr lang="es-ES" smtClean="0"/>
              <a:t>19/12/2013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3292-6735-4127-B321-358D435C9D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8185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EC58-9303-4383-B0E7-5C6CCF0EC86E}" type="datetimeFigureOut">
              <a:rPr lang="es-ES" smtClean="0"/>
              <a:t>19/12/2013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3292-6735-4127-B321-358D435C9D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5108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EC58-9303-4383-B0E7-5C6CCF0EC86E}" type="datetimeFigureOut">
              <a:rPr lang="es-ES" smtClean="0"/>
              <a:t>19/12/2013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3292-6735-4127-B321-358D435C9D85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909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EC58-9303-4383-B0E7-5C6CCF0EC86E}" type="datetimeFigureOut">
              <a:rPr lang="es-ES" smtClean="0"/>
              <a:t>19/12/2013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3292-6735-4127-B321-358D435C9D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6295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EC58-9303-4383-B0E7-5C6CCF0EC86E}" type="datetimeFigureOut">
              <a:rPr lang="es-ES" smtClean="0"/>
              <a:t>19/12/2013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3292-6735-4127-B321-358D435C9D85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2720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EC58-9303-4383-B0E7-5C6CCF0EC86E}" type="datetimeFigureOut">
              <a:rPr lang="es-ES" smtClean="0"/>
              <a:t>19/12/2013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3292-6735-4127-B321-358D435C9D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7183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EC58-9303-4383-B0E7-5C6CCF0EC86E}" type="datetimeFigureOut">
              <a:rPr lang="es-ES" smtClean="0"/>
              <a:t>19/12/2013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3292-6735-4127-B321-358D435C9D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4790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EC58-9303-4383-B0E7-5C6CCF0EC86E}" type="datetimeFigureOut">
              <a:rPr lang="es-ES" smtClean="0"/>
              <a:t>19/12/2013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3292-6735-4127-B321-358D435C9D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6548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EC58-9303-4383-B0E7-5C6CCF0EC86E}" type="datetimeFigureOut">
              <a:rPr lang="es-ES" smtClean="0"/>
              <a:t>19/12/2013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3292-6735-4127-B321-358D435C9D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5221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EC58-9303-4383-B0E7-5C6CCF0EC86E}" type="datetimeFigureOut">
              <a:rPr lang="es-ES" smtClean="0"/>
              <a:t>19/12/2013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3292-6735-4127-B321-358D435C9D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8867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EC58-9303-4383-B0E7-5C6CCF0EC86E}" type="datetimeFigureOut">
              <a:rPr lang="es-ES" smtClean="0"/>
              <a:t>19/12/2013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3292-6735-4127-B321-358D435C9D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3857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EC58-9303-4383-B0E7-5C6CCF0EC86E}" type="datetimeFigureOut">
              <a:rPr lang="es-ES" smtClean="0"/>
              <a:t>19/12/2013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3292-6735-4127-B321-358D435C9D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8118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EC58-9303-4383-B0E7-5C6CCF0EC86E}" type="datetimeFigureOut">
              <a:rPr lang="es-ES" smtClean="0"/>
              <a:t>19/12/2013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3292-6735-4127-B321-358D435C9D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1457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EC58-9303-4383-B0E7-5C6CCF0EC86E}" type="datetimeFigureOut">
              <a:rPr lang="es-ES" smtClean="0"/>
              <a:t>19/12/2013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3292-6735-4127-B321-358D435C9D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451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EC58-9303-4383-B0E7-5C6CCF0EC86E}" type="datetimeFigureOut">
              <a:rPr lang="es-ES" smtClean="0"/>
              <a:t>19/12/2013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3292-6735-4127-B321-358D435C9D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8751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EC58-9303-4383-B0E7-5C6CCF0EC86E}" type="datetimeFigureOut">
              <a:rPr lang="es-ES" smtClean="0"/>
              <a:t>19/12/2013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3292-6735-4127-B321-358D435C9D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1789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6EC58-9303-4383-B0E7-5C6CCF0EC86E}" type="datetimeFigureOut">
              <a:rPr lang="es-ES" smtClean="0"/>
              <a:t>19/12/2013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4FA3292-6735-4127-B321-358D435C9D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742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  <p:sldLayoutId id="2147483880" r:id="rId15"/>
    <p:sldLayoutId id="21474838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041" y="2513776"/>
            <a:ext cx="5740356" cy="207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_2013-12-18-22-42-4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36" y="1258764"/>
            <a:ext cx="2395055" cy="3991759"/>
          </a:xfrm>
          <a:prstGeom prst="rect">
            <a:avLst/>
          </a:prstGeom>
        </p:spPr>
      </p:pic>
      <p:pic>
        <p:nvPicPr>
          <p:cNvPr id="5" name="Picture 4" descr="Screenshot_2013-12-18-22-43-4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154" y="1258764"/>
            <a:ext cx="2397589" cy="3995981"/>
          </a:xfrm>
          <a:prstGeom prst="rect">
            <a:avLst/>
          </a:prstGeom>
        </p:spPr>
      </p:pic>
      <p:pic>
        <p:nvPicPr>
          <p:cNvPr id="6" name="Picture 5" descr="Screenshot_2013-12-18-22-44-3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579" y="1258764"/>
            <a:ext cx="2398262" cy="39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6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Índice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1000125" y="3269800"/>
            <a:ext cx="3448050" cy="32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599" y="1930400"/>
            <a:ext cx="6347714" cy="4318000"/>
          </a:xfrm>
        </p:spPr>
        <p:txBody>
          <a:bodyPr>
            <a:normAutofit/>
          </a:bodyPr>
          <a:lstStyle/>
          <a:p>
            <a:r>
              <a:rPr lang="es-ES" sz="2000" dirty="0"/>
              <a:t>¿Quiénes somos</a:t>
            </a:r>
            <a:r>
              <a:rPr lang="es-ES" sz="2000" dirty="0" smtClean="0"/>
              <a:t>?</a:t>
            </a:r>
          </a:p>
          <a:p>
            <a:r>
              <a:rPr lang="es-ES" sz="2000" dirty="0" smtClean="0"/>
              <a:t>Descripción y finalidad</a:t>
            </a:r>
          </a:p>
          <a:p>
            <a:r>
              <a:rPr lang="es-ES" sz="2000" dirty="0" smtClean="0"/>
              <a:t>Estudio de mercado</a:t>
            </a:r>
          </a:p>
          <a:p>
            <a:r>
              <a:rPr lang="es-ES" sz="2000" dirty="0"/>
              <a:t>¿Qué se puede hacer</a:t>
            </a:r>
            <a:r>
              <a:rPr lang="es-ES" sz="2000" dirty="0" smtClean="0"/>
              <a:t>?</a:t>
            </a:r>
          </a:p>
          <a:p>
            <a:r>
              <a:rPr lang="es-ES" sz="2000" dirty="0" smtClean="0"/>
              <a:t>Situación actual del proyecto</a:t>
            </a:r>
          </a:p>
          <a:p>
            <a:r>
              <a:rPr lang="es-ES" sz="2000" dirty="0"/>
              <a:t>Líneas </a:t>
            </a:r>
            <a:r>
              <a:rPr lang="es-ES" sz="2000" dirty="0" smtClean="0"/>
              <a:t>futuras</a:t>
            </a:r>
          </a:p>
          <a:p>
            <a:r>
              <a:rPr lang="es-ES" sz="2000" dirty="0" smtClean="0"/>
              <a:t>Monetización</a:t>
            </a:r>
          </a:p>
          <a:p>
            <a:r>
              <a:rPr lang="es-ES" sz="2000" dirty="0"/>
              <a:t>C</a:t>
            </a:r>
            <a:r>
              <a:rPr lang="es-ES" sz="2000" dirty="0" smtClean="0"/>
              <a:t>aso práctico de uso</a:t>
            </a:r>
          </a:p>
          <a:p>
            <a:r>
              <a:rPr lang="es-ES" sz="2000" dirty="0" smtClean="0"/>
              <a:t>Demo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1215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se puede hacer?</a:t>
            </a:r>
            <a:endParaRPr lang="es-ES" dirty="0"/>
          </a:p>
        </p:txBody>
      </p:sp>
      <p:pic>
        <p:nvPicPr>
          <p:cNvPr id="10" name="Marcador de contenido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942" y="1739900"/>
            <a:ext cx="6003220" cy="4117733"/>
          </a:xfrm>
        </p:spPr>
      </p:pic>
    </p:spTree>
    <p:extLst>
      <p:ext uri="{BB962C8B-B14F-4D97-AF65-F5344CB8AC3E}">
        <p14:creationId xmlns:p14="http://schemas.microsoft.com/office/powerpoint/2010/main" val="150487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5905500"/>
          </a:xfrm>
        </p:spPr>
      </p:pic>
    </p:spTree>
    <p:extLst>
      <p:ext uri="{BB962C8B-B14F-4D97-AF65-F5344CB8AC3E}">
        <p14:creationId xmlns:p14="http://schemas.microsoft.com/office/powerpoint/2010/main" val="91946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5715000"/>
          </a:xfrm>
        </p:spPr>
      </p:pic>
    </p:spTree>
    <p:extLst>
      <p:ext uri="{BB962C8B-B14F-4D97-AF65-F5344CB8AC3E}">
        <p14:creationId xmlns:p14="http://schemas.microsoft.com/office/powerpoint/2010/main" val="215829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Índice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1000125" y="3690711"/>
            <a:ext cx="3448050" cy="32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599" y="1930400"/>
            <a:ext cx="6347714" cy="4318000"/>
          </a:xfrm>
        </p:spPr>
        <p:txBody>
          <a:bodyPr>
            <a:normAutofit/>
          </a:bodyPr>
          <a:lstStyle/>
          <a:p>
            <a:r>
              <a:rPr lang="es-ES" sz="2000" dirty="0"/>
              <a:t>¿Quiénes somos</a:t>
            </a:r>
            <a:r>
              <a:rPr lang="es-ES" sz="2000" dirty="0" smtClean="0"/>
              <a:t>?</a:t>
            </a:r>
          </a:p>
          <a:p>
            <a:r>
              <a:rPr lang="es-ES" sz="2000" dirty="0" smtClean="0"/>
              <a:t>Descripción y finalidad</a:t>
            </a:r>
          </a:p>
          <a:p>
            <a:r>
              <a:rPr lang="es-ES" sz="2000" dirty="0" smtClean="0"/>
              <a:t>Estudio de mercado</a:t>
            </a:r>
          </a:p>
          <a:p>
            <a:r>
              <a:rPr lang="es-ES" sz="2000" dirty="0"/>
              <a:t>¿Qué se puede hacer</a:t>
            </a:r>
            <a:r>
              <a:rPr lang="es-ES" sz="2000" dirty="0" smtClean="0"/>
              <a:t>?</a:t>
            </a:r>
          </a:p>
          <a:p>
            <a:r>
              <a:rPr lang="es-ES" sz="2000" dirty="0" smtClean="0"/>
              <a:t>Situación actual del proyecto</a:t>
            </a:r>
          </a:p>
          <a:p>
            <a:r>
              <a:rPr lang="es-ES" sz="2000" dirty="0"/>
              <a:t>Líneas </a:t>
            </a:r>
            <a:r>
              <a:rPr lang="es-ES" sz="2000" dirty="0" smtClean="0"/>
              <a:t>futuras</a:t>
            </a:r>
          </a:p>
          <a:p>
            <a:r>
              <a:rPr lang="es-ES" sz="2000" dirty="0" smtClean="0"/>
              <a:t>Monetización</a:t>
            </a:r>
          </a:p>
          <a:p>
            <a:r>
              <a:rPr lang="es-ES" sz="2000" dirty="0"/>
              <a:t>C</a:t>
            </a:r>
            <a:r>
              <a:rPr lang="es-ES" sz="2000" dirty="0" smtClean="0"/>
              <a:t>aso práctico de uso</a:t>
            </a:r>
          </a:p>
          <a:p>
            <a:r>
              <a:rPr lang="es-ES" sz="2000" dirty="0" smtClean="0"/>
              <a:t>Demo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000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Situación actual del proyecto (I)</a:t>
            </a:r>
            <a:endParaRPr lang="es-ES" sz="32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1148195"/>
              </p:ext>
            </p:extLst>
          </p:nvPr>
        </p:nvGraphicFramePr>
        <p:xfrm>
          <a:off x="266700" y="2159000"/>
          <a:ext cx="8591549" cy="4343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724400"/>
                <a:gridCol w="1581150"/>
                <a:gridCol w="2285999"/>
              </a:tblGrid>
              <a:tr h="466844">
                <a:tc>
                  <a:txBody>
                    <a:bodyPr/>
                    <a:lstStyle/>
                    <a:p>
                      <a:pPr algn="ctr"/>
                      <a:endParaRPr lang="es-E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Versión 1</a:t>
                      </a:r>
                    </a:p>
                    <a:p>
                      <a:pPr algn="ctr"/>
                      <a:r>
                        <a:rPr lang="es-ES" sz="1600" dirty="0" smtClean="0"/>
                        <a:t>(14-10-2013)</a:t>
                      </a:r>
                      <a:endParaRPr lang="es-E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Versión 2</a:t>
                      </a:r>
                    </a:p>
                    <a:p>
                      <a:pPr algn="ctr"/>
                      <a:r>
                        <a:rPr lang="es-ES" sz="1600" dirty="0" smtClean="0"/>
                        <a:t>(14-11-2013)</a:t>
                      </a:r>
                      <a:endParaRPr lang="es-ES" sz="1600" dirty="0"/>
                    </a:p>
                  </a:txBody>
                  <a:tcPr marL="68580" marR="68580" marT="34290" marB="34290"/>
                </a:tc>
              </a:tr>
              <a:tr h="270473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Gestión de usuarios</a:t>
                      </a:r>
                      <a:endParaRPr lang="es-ES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err="1" smtClean="0"/>
                        <a:t>Login</a:t>
                      </a:r>
                      <a:r>
                        <a:rPr lang="es-ES" sz="1600" baseline="0" dirty="0" smtClean="0"/>
                        <a:t> y Alta</a:t>
                      </a:r>
                      <a:endParaRPr lang="es-ES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=</a:t>
                      </a:r>
                      <a:endParaRPr lang="es-ES" sz="1600" dirty="0"/>
                    </a:p>
                  </a:txBody>
                  <a:tcPr marL="68580" marR="68580" marT="34290" marB="34290" anchor="ctr"/>
                </a:tc>
              </a:tr>
              <a:tr h="270473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Gestión de productos</a:t>
                      </a:r>
                      <a:endParaRPr lang="es-ES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Alta</a:t>
                      </a:r>
                      <a:endParaRPr lang="es-ES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+</a:t>
                      </a:r>
                      <a:r>
                        <a:rPr lang="es-ES" sz="1600" baseline="0" dirty="0" smtClean="0"/>
                        <a:t> Consultar, Editar y Borrar</a:t>
                      </a:r>
                      <a:endParaRPr lang="es-ES" sz="1600" dirty="0"/>
                    </a:p>
                  </a:txBody>
                  <a:tcPr marL="68580" marR="68580" marT="34290" marB="34290" anchor="ctr"/>
                </a:tc>
              </a:tr>
              <a:tr h="270473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Gestión de proveedores</a:t>
                      </a:r>
                      <a:endParaRPr lang="es-ES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Alta</a:t>
                      </a:r>
                      <a:endParaRPr lang="es-ES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+Consultar, Editar y</a:t>
                      </a:r>
                      <a:r>
                        <a:rPr lang="es-ES" sz="1600" baseline="0" dirty="0" smtClean="0"/>
                        <a:t> Borrar</a:t>
                      </a:r>
                      <a:endParaRPr lang="es-ES" sz="1600" dirty="0"/>
                    </a:p>
                  </a:txBody>
                  <a:tcPr marL="68580" marR="68580" marT="34290" marB="34290" anchor="ctr"/>
                </a:tc>
              </a:tr>
              <a:tr h="37719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Gestión de pedidos a proveedores</a:t>
                      </a:r>
                      <a:endParaRPr lang="es-ES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Alta</a:t>
                      </a:r>
                      <a:endParaRPr lang="es-ES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+ Consultar, Editar, Borrar y filtrado básico</a:t>
                      </a:r>
                      <a:endParaRPr lang="es-ES" sz="1600" dirty="0"/>
                    </a:p>
                  </a:txBody>
                  <a:tcPr marL="68580" marR="68580" marT="34290" marB="34290" anchor="ctr"/>
                </a:tc>
              </a:tr>
              <a:tr h="2704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/>
                        <a:t>Gestión de almacenes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Alta</a:t>
                      </a:r>
                      <a:endParaRPr lang="es-ES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+ Consultar,</a:t>
                      </a:r>
                      <a:r>
                        <a:rPr lang="es-ES" sz="1600" baseline="0" dirty="0" smtClean="0"/>
                        <a:t> Editar y Borrar</a:t>
                      </a:r>
                      <a:endParaRPr lang="es-ES" sz="1600" dirty="0"/>
                    </a:p>
                  </a:txBody>
                  <a:tcPr marL="68580" marR="68580" marT="34290" marB="34290" anchor="ctr"/>
                </a:tc>
              </a:tr>
              <a:tr h="270473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Compatibilidad con pantallas</a:t>
                      </a:r>
                      <a:r>
                        <a:rPr lang="es-ES" sz="1600" baseline="0" dirty="0" smtClean="0"/>
                        <a:t> táctiles</a:t>
                      </a:r>
                      <a:endParaRPr lang="es-ES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-</a:t>
                      </a:r>
                      <a:endParaRPr lang="es-ES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Sí</a:t>
                      </a:r>
                      <a:endParaRPr lang="es-ES" sz="1600" dirty="0"/>
                    </a:p>
                  </a:txBody>
                  <a:tcPr marL="68580" marR="68580" marT="34290" marB="34290" anchor="ctr"/>
                </a:tc>
              </a:tr>
              <a:tr h="270473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Emisión de licencias de explotación</a:t>
                      </a:r>
                      <a:endParaRPr lang="es-ES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-</a:t>
                      </a:r>
                      <a:endParaRPr lang="es-ES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Sí</a:t>
                      </a:r>
                      <a:endParaRPr lang="es-ES" sz="1600" dirty="0"/>
                    </a:p>
                  </a:txBody>
                  <a:tcPr marL="68580" marR="68580" marT="34290" marB="34290" anchor="ctr"/>
                </a:tc>
              </a:tr>
              <a:tr h="270473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Privilegios</a:t>
                      </a:r>
                      <a:r>
                        <a:rPr lang="es-ES" sz="1600" baseline="0" dirty="0" smtClean="0"/>
                        <a:t> de usuario personalizables</a:t>
                      </a:r>
                      <a:endParaRPr lang="es-ES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-</a:t>
                      </a:r>
                      <a:endParaRPr lang="es-ES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Sí</a:t>
                      </a:r>
                      <a:endParaRPr lang="es-ES" sz="1600" dirty="0"/>
                    </a:p>
                  </a:txBody>
                  <a:tcPr marL="68580" marR="68580" marT="34290" marB="34290" anchor="ctr"/>
                </a:tc>
              </a:tr>
              <a:tr h="270473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Compatibilidad con lectores de códigos</a:t>
                      </a:r>
                      <a:r>
                        <a:rPr lang="es-ES" sz="1600" baseline="0" dirty="0" smtClean="0"/>
                        <a:t> de barras</a:t>
                      </a:r>
                      <a:endParaRPr lang="es-ES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-</a:t>
                      </a:r>
                      <a:endParaRPr lang="es-ES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Sí</a:t>
                      </a:r>
                      <a:endParaRPr lang="es-ES" sz="1600" dirty="0"/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0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5715000"/>
          </a:xfrm>
        </p:spPr>
      </p:pic>
    </p:spTree>
    <p:extLst>
      <p:ext uri="{BB962C8B-B14F-4D97-AF65-F5344CB8AC3E}">
        <p14:creationId xmlns:p14="http://schemas.microsoft.com/office/powerpoint/2010/main" val="364609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Situación actual del proyecto (II)</a:t>
            </a:r>
            <a:endParaRPr lang="es-ES" sz="3200" dirty="0"/>
          </a:p>
        </p:txBody>
      </p:sp>
      <p:graphicFrame>
        <p:nvGraphicFramePr>
          <p:cNvPr id="5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0753557"/>
              </p:ext>
            </p:extLst>
          </p:nvPr>
        </p:nvGraphicFramePr>
        <p:xfrm>
          <a:off x="304800" y="1577424"/>
          <a:ext cx="8610600" cy="49758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71950"/>
                <a:gridCol w="1809750"/>
                <a:gridCol w="2628900"/>
              </a:tblGrid>
              <a:tr h="480060">
                <a:tc>
                  <a:txBody>
                    <a:bodyPr/>
                    <a:lstStyle/>
                    <a:p>
                      <a:pPr algn="ctr"/>
                      <a:endParaRPr lang="es-E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Versión 2</a:t>
                      </a:r>
                    </a:p>
                    <a:p>
                      <a:pPr algn="ctr"/>
                      <a:r>
                        <a:rPr lang="es-ES" sz="1600" dirty="0" smtClean="0"/>
                        <a:t>(14-11-2013)</a:t>
                      </a:r>
                      <a:endParaRPr lang="es-E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Versión 3</a:t>
                      </a:r>
                    </a:p>
                    <a:p>
                      <a:pPr algn="ctr"/>
                      <a:r>
                        <a:rPr lang="es-ES" sz="1600" dirty="0" smtClean="0"/>
                        <a:t>(19-12-2013)</a:t>
                      </a:r>
                      <a:endParaRPr lang="es-ES" sz="1600" dirty="0"/>
                    </a:p>
                  </a:txBody>
                  <a:tcPr marL="68580" marR="68580" marT="34290" marB="34290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Gestión de usuarios</a:t>
                      </a:r>
                      <a:endParaRPr lang="es-ES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err="1" smtClean="0"/>
                        <a:t>Login</a:t>
                      </a:r>
                      <a:r>
                        <a:rPr lang="es-ES" sz="1600" baseline="0" dirty="0" smtClean="0"/>
                        <a:t> y Alta</a:t>
                      </a:r>
                      <a:endParaRPr lang="es-ES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+ Editar y Borrar</a:t>
                      </a:r>
                      <a:endParaRPr lang="es-ES" sz="1600" dirty="0"/>
                    </a:p>
                  </a:txBody>
                  <a:tcPr marL="68580" marR="68580" marT="34290" marB="34290" anchor="ctr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Gestión de productos</a:t>
                      </a:r>
                      <a:endParaRPr lang="es-ES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aseline="0" dirty="0" smtClean="0"/>
                        <a:t>CRUD*</a:t>
                      </a:r>
                      <a:endParaRPr lang="es-ES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=</a:t>
                      </a:r>
                      <a:endParaRPr lang="es-ES" sz="1600" dirty="0"/>
                    </a:p>
                  </a:txBody>
                  <a:tcPr marL="68580" marR="68580" marT="34290" marB="34290" anchor="ctr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Gestión de proveedores</a:t>
                      </a:r>
                      <a:endParaRPr lang="es-ES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CRUD*</a:t>
                      </a:r>
                      <a:endParaRPr lang="es-ES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=</a:t>
                      </a:r>
                      <a:endParaRPr lang="es-ES" sz="1600" dirty="0"/>
                    </a:p>
                  </a:txBody>
                  <a:tcPr marL="68580" marR="68580" marT="34290" marB="34290" anchor="ctr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Gestión de pedidos a proveedores</a:t>
                      </a:r>
                      <a:endParaRPr lang="es-ES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CRUD*</a:t>
                      </a:r>
                      <a:r>
                        <a:rPr lang="es-ES" sz="1600" baseline="0" dirty="0" smtClean="0"/>
                        <a:t> + filtrado básico</a:t>
                      </a:r>
                      <a:endParaRPr lang="es-ES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=</a:t>
                      </a:r>
                      <a:endParaRPr lang="es-ES" sz="1600" dirty="0"/>
                    </a:p>
                  </a:txBody>
                  <a:tcPr marL="68580" marR="68580" marT="34290" marB="34290" anchor="ctr"/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/>
                        <a:t>Gestión de almacenes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CRUD*</a:t>
                      </a:r>
                      <a:endParaRPr lang="es-ES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=</a:t>
                      </a:r>
                      <a:endParaRPr lang="es-ES" sz="1600" dirty="0"/>
                    </a:p>
                  </a:txBody>
                  <a:tcPr marL="68580" marR="68580" marT="34290" marB="34290" anchor="ctr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Compatibilidad con pantallas</a:t>
                      </a:r>
                      <a:r>
                        <a:rPr lang="es-ES" sz="1600" baseline="0" dirty="0" smtClean="0"/>
                        <a:t> táctiles</a:t>
                      </a:r>
                      <a:endParaRPr lang="es-ES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Sí</a:t>
                      </a:r>
                      <a:endParaRPr lang="es-ES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=</a:t>
                      </a:r>
                      <a:endParaRPr lang="es-ES" sz="1600" dirty="0"/>
                    </a:p>
                  </a:txBody>
                  <a:tcPr marL="68580" marR="68580" marT="34290" marB="34290" anchor="ctr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Emisión de licencias de explotación</a:t>
                      </a:r>
                      <a:endParaRPr lang="es-ES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Sí</a:t>
                      </a:r>
                      <a:endParaRPr lang="es-ES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s-E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Privilegios</a:t>
                      </a:r>
                      <a:r>
                        <a:rPr lang="es-ES" sz="1600" baseline="0" dirty="0" smtClean="0"/>
                        <a:t> de usuario personalizables</a:t>
                      </a:r>
                      <a:endParaRPr lang="es-ES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Sí</a:t>
                      </a:r>
                      <a:endParaRPr lang="es-ES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=</a:t>
                      </a:r>
                      <a:endParaRPr lang="es-ES" sz="1600" dirty="0"/>
                    </a:p>
                  </a:txBody>
                  <a:tcPr marL="68580" marR="68580" marT="34290" marB="34290" anchor="ctr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Compatibilidad con lectores de códigos</a:t>
                      </a:r>
                      <a:r>
                        <a:rPr lang="es-ES" sz="1600" baseline="0" dirty="0" smtClean="0"/>
                        <a:t> de barras</a:t>
                      </a:r>
                      <a:endParaRPr lang="es-ES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Sí</a:t>
                      </a:r>
                      <a:endParaRPr lang="es-ES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=</a:t>
                      </a:r>
                      <a:endParaRPr lang="es-ES" sz="1600" dirty="0"/>
                    </a:p>
                  </a:txBody>
                  <a:tcPr marL="68580" marR="68580" marT="34290" marB="34290" anchor="ctr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Gestión de tiendas</a:t>
                      </a:r>
                      <a:endParaRPr lang="es-ES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-</a:t>
                      </a:r>
                      <a:endParaRPr lang="es-ES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CRUD*</a:t>
                      </a:r>
                      <a:endParaRPr lang="es-ES" sz="1600" dirty="0"/>
                    </a:p>
                  </a:txBody>
                  <a:tcPr marL="68580" marR="68580" marT="34290" marB="34290" anchor="ctr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Gestión de clientes</a:t>
                      </a:r>
                      <a:endParaRPr lang="es-ES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-</a:t>
                      </a:r>
                      <a:endParaRPr lang="es-ES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CRUD*</a:t>
                      </a:r>
                      <a:endParaRPr lang="es-ES" sz="1600" dirty="0"/>
                    </a:p>
                  </a:txBody>
                  <a:tcPr marL="68580" marR="68580" marT="34290" marB="34290" anchor="ctr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Gestión de ventas</a:t>
                      </a:r>
                      <a:endParaRPr lang="es-ES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-</a:t>
                      </a:r>
                      <a:endParaRPr lang="es-ES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CRUD*</a:t>
                      </a:r>
                      <a:r>
                        <a:rPr lang="es-ES" sz="1400" baseline="0" dirty="0" smtClean="0"/>
                        <a:t> + F</a:t>
                      </a:r>
                      <a:r>
                        <a:rPr lang="es-ES" sz="1400" dirty="0" smtClean="0"/>
                        <a:t>actura electrónica + Historial</a:t>
                      </a:r>
                      <a:endParaRPr lang="es-ES" sz="1400" dirty="0"/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509730" y="6604084"/>
            <a:ext cx="32737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/>
              <a:t>CRUD* = Alta, Consulta, Edición y Borrado</a:t>
            </a:r>
          </a:p>
        </p:txBody>
      </p:sp>
    </p:spTree>
    <p:extLst>
      <p:ext uri="{BB962C8B-B14F-4D97-AF65-F5344CB8AC3E}">
        <p14:creationId xmlns:p14="http://schemas.microsoft.com/office/powerpoint/2010/main" val="178865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2-18 at 22.26.10 (2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7887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9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Índice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1000125" y="1963515"/>
            <a:ext cx="3448050" cy="32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599" y="1930400"/>
            <a:ext cx="6347714" cy="4318000"/>
          </a:xfrm>
        </p:spPr>
        <p:txBody>
          <a:bodyPr>
            <a:normAutofit/>
          </a:bodyPr>
          <a:lstStyle/>
          <a:p>
            <a:r>
              <a:rPr lang="es-ES" sz="2000" dirty="0"/>
              <a:t>¿Quiénes somos</a:t>
            </a:r>
            <a:r>
              <a:rPr lang="es-ES" sz="2000" dirty="0" smtClean="0"/>
              <a:t>?</a:t>
            </a:r>
          </a:p>
          <a:p>
            <a:r>
              <a:rPr lang="es-ES" sz="2000" dirty="0" smtClean="0"/>
              <a:t>Descripción y finalidad</a:t>
            </a:r>
          </a:p>
          <a:p>
            <a:r>
              <a:rPr lang="es-ES" sz="2000" dirty="0" smtClean="0"/>
              <a:t>Estudio de mercado</a:t>
            </a:r>
          </a:p>
          <a:p>
            <a:r>
              <a:rPr lang="es-ES" sz="2000" dirty="0"/>
              <a:t>¿Qué se puede hacer</a:t>
            </a:r>
            <a:r>
              <a:rPr lang="es-ES" sz="2000" dirty="0" smtClean="0"/>
              <a:t>?</a:t>
            </a:r>
          </a:p>
          <a:p>
            <a:r>
              <a:rPr lang="es-ES" sz="2000" dirty="0" smtClean="0"/>
              <a:t>Situación actual del proyecto</a:t>
            </a:r>
          </a:p>
          <a:p>
            <a:r>
              <a:rPr lang="es-ES" sz="2000" dirty="0"/>
              <a:t>Líneas </a:t>
            </a:r>
            <a:r>
              <a:rPr lang="es-ES" sz="2000" dirty="0" smtClean="0"/>
              <a:t>futuras</a:t>
            </a:r>
          </a:p>
          <a:p>
            <a:r>
              <a:rPr lang="es-ES" sz="2000" dirty="0" smtClean="0"/>
              <a:t>Monetización</a:t>
            </a:r>
          </a:p>
          <a:p>
            <a:r>
              <a:rPr lang="es-ES" sz="2000" dirty="0"/>
              <a:t>Caso práctico de </a:t>
            </a:r>
            <a:r>
              <a:rPr lang="es-ES" sz="2000" dirty="0" smtClean="0"/>
              <a:t>uso</a:t>
            </a:r>
          </a:p>
          <a:p>
            <a:r>
              <a:rPr lang="es-ES" sz="2000" dirty="0" smtClean="0"/>
              <a:t>Demo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212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 foto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1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 foto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85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 foto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6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686551" cy="1320800"/>
          </a:xfrm>
        </p:spPr>
        <p:txBody>
          <a:bodyPr>
            <a:normAutofit/>
          </a:bodyPr>
          <a:lstStyle/>
          <a:p>
            <a:r>
              <a:rPr lang="es-ES" sz="3200" dirty="0" smtClean="0"/>
              <a:t>Situación actual del proyecto (y III)</a:t>
            </a:r>
            <a:endParaRPr lang="es-E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598" y="1600200"/>
            <a:ext cx="7048501" cy="5048250"/>
          </a:xfrm>
        </p:spPr>
        <p:txBody>
          <a:bodyPr>
            <a:normAutofit/>
          </a:bodyPr>
          <a:lstStyle/>
          <a:p>
            <a:r>
              <a:rPr lang="es-ES" sz="2000" dirty="0" smtClean="0"/>
              <a:t>Rediseño de la lógica de negocio en la capa de presentación:</a:t>
            </a:r>
          </a:p>
          <a:p>
            <a:pPr lvl="1"/>
            <a:r>
              <a:rPr lang="es-ES" sz="1800" dirty="0" smtClean="0"/>
              <a:t>Necesario para adaptar la interfaz a las nuevas funcionalidades de la aplicación</a:t>
            </a:r>
          </a:p>
          <a:p>
            <a:r>
              <a:rPr lang="es-ES" sz="2000" dirty="0" smtClean="0"/>
              <a:t>Migración desde </a:t>
            </a:r>
            <a:r>
              <a:rPr lang="es-ES" sz="2000" b="1" i="1" dirty="0" smtClean="0"/>
              <a:t>App </a:t>
            </a:r>
            <a:r>
              <a:rPr lang="es-ES" sz="2000" b="1" i="1" dirty="0" err="1" smtClean="0"/>
              <a:t>Engine</a:t>
            </a:r>
            <a:r>
              <a:rPr lang="es-ES" sz="2000" dirty="0" smtClean="0"/>
              <a:t> a </a:t>
            </a:r>
            <a:r>
              <a:rPr lang="es-ES" sz="2000" b="1" i="1" dirty="0" err="1" smtClean="0"/>
              <a:t>TomCat</a:t>
            </a:r>
            <a:r>
              <a:rPr lang="es-ES" sz="2000" b="1" i="1" dirty="0" smtClean="0"/>
              <a:t> + </a:t>
            </a:r>
            <a:r>
              <a:rPr lang="es-ES" sz="2000" b="1" i="1" dirty="0" err="1" smtClean="0"/>
              <a:t>PostgreSQL</a:t>
            </a:r>
            <a:endParaRPr lang="es-ES" sz="2000" b="1" i="1" dirty="0" smtClean="0"/>
          </a:p>
          <a:p>
            <a:pPr lvl="1"/>
            <a:r>
              <a:rPr lang="es-ES" sz="1800" dirty="0" smtClean="0"/>
              <a:t>Necesario para adaptarnos a los nuevos requisitos solicitados por los actuales clientes.</a:t>
            </a:r>
          </a:p>
          <a:p>
            <a:pPr lvl="2"/>
            <a:r>
              <a:rPr lang="es-ES" sz="1600" dirty="0" smtClean="0"/>
              <a:t>Cambio muy costoso pero que nos ha permitido redefinir nuestro modelo de negocio</a:t>
            </a:r>
          </a:p>
          <a:p>
            <a:pPr lvl="1"/>
            <a:r>
              <a:rPr lang="es-ES" sz="1800" dirty="0" smtClean="0"/>
              <a:t>Ventajas:</a:t>
            </a:r>
          </a:p>
          <a:p>
            <a:pPr lvl="2"/>
            <a:r>
              <a:rPr lang="es-ES" sz="1600" b="1" dirty="0" smtClean="0"/>
              <a:t>Cambio en modelo de negocio:</a:t>
            </a:r>
            <a:r>
              <a:rPr lang="es-ES" sz="1600" dirty="0" smtClean="0"/>
              <a:t> desaparición de licencias de explotación</a:t>
            </a:r>
          </a:p>
          <a:p>
            <a:pPr lvl="2"/>
            <a:r>
              <a:rPr lang="es-ES" sz="1600" b="1" dirty="0" smtClean="0"/>
              <a:t>De </a:t>
            </a:r>
            <a:r>
              <a:rPr lang="es-ES" sz="1600" b="1" dirty="0" err="1" smtClean="0"/>
              <a:t>SaaS</a:t>
            </a:r>
            <a:r>
              <a:rPr lang="es-ES" sz="1600" b="1" dirty="0" smtClean="0"/>
              <a:t> a </a:t>
            </a:r>
            <a:r>
              <a:rPr lang="es-ES" sz="1600" b="1" dirty="0" err="1" smtClean="0"/>
              <a:t>SaaS</a:t>
            </a:r>
            <a:r>
              <a:rPr lang="es-ES" sz="1600" b="1" dirty="0" smtClean="0"/>
              <a:t> + </a:t>
            </a:r>
            <a:r>
              <a:rPr lang="es-ES" sz="1600" b="1" dirty="0" err="1" smtClean="0"/>
              <a:t>IaaS</a:t>
            </a:r>
            <a:r>
              <a:rPr lang="es-ES" sz="1600" b="1" dirty="0" smtClean="0"/>
              <a:t>: </a:t>
            </a:r>
            <a:r>
              <a:rPr lang="es-ES" sz="1600" dirty="0" smtClean="0"/>
              <a:t>nos permite no sólo ofrecer la aplicación como servicio sino también la infraestructura necesaria para el despliegue.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409799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Índice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1000125" y="4126140"/>
            <a:ext cx="3448050" cy="32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599" y="1930400"/>
            <a:ext cx="6347714" cy="4318000"/>
          </a:xfrm>
        </p:spPr>
        <p:txBody>
          <a:bodyPr>
            <a:normAutofit/>
          </a:bodyPr>
          <a:lstStyle/>
          <a:p>
            <a:r>
              <a:rPr lang="es-ES" sz="2000" dirty="0"/>
              <a:t>¿Quiénes somos</a:t>
            </a:r>
            <a:r>
              <a:rPr lang="es-ES" sz="2000" dirty="0" smtClean="0"/>
              <a:t>?</a:t>
            </a:r>
          </a:p>
          <a:p>
            <a:r>
              <a:rPr lang="es-ES" sz="2000" dirty="0" smtClean="0"/>
              <a:t>Descripción y finalidad</a:t>
            </a:r>
          </a:p>
          <a:p>
            <a:r>
              <a:rPr lang="es-ES" sz="2000" dirty="0" smtClean="0"/>
              <a:t>Estudio de mercado</a:t>
            </a:r>
          </a:p>
          <a:p>
            <a:r>
              <a:rPr lang="es-ES" sz="2000" dirty="0"/>
              <a:t>¿Qué se puede hacer</a:t>
            </a:r>
            <a:r>
              <a:rPr lang="es-ES" sz="2000" dirty="0" smtClean="0"/>
              <a:t>?</a:t>
            </a:r>
          </a:p>
          <a:p>
            <a:r>
              <a:rPr lang="es-ES" sz="2000" dirty="0" smtClean="0"/>
              <a:t>Situación actual del proyecto</a:t>
            </a:r>
          </a:p>
          <a:p>
            <a:r>
              <a:rPr lang="es-ES" sz="2000" dirty="0"/>
              <a:t>Líneas </a:t>
            </a:r>
            <a:r>
              <a:rPr lang="es-ES" sz="2000" dirty="0" smtClean="0"/>
              <a:t>futuras</a:t>
            </a:r>
          </a:p>
          <a:p>
            <a:r>
              <a:rPr lang="es-ES" sz="2000" dirty="0" smtClean="0"/>
              <a:t>Monetización</a:t>
            </a:r>
          </a:p>
          <a:p>
            <a:r>
              <a:rPr lang="es-ES" sz="2000" dirty="0" smtClean="0"/>
              <a:t>Caso práctico de uso</a:t>
            </a:r>
          </a:p>
          <a:p>
            <a:r>
              <a:rPr lang="es-ES" sz="2000" dirty="0" smtClean="0"/>
              <a:t>Demo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3834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Líneas futuras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598" y="2160590"/>
            <a:ext cx="7029451" cy="3880773"/>
          </a:xfrm>
        </p:spPr>
        <p:txBody>
          <a:bodyPr>
            <a:noAutofit/>
          </a:bodyPr>
          <a:lstStyle/>
          <a:p>
            <a:r>
              <a:rPr lang="es-ES" sz="2400" dirty="0" smtClean="0"/>
              <a:t>Histórico de todas las operaciones realizadas en la aplicación: quién y cuando.</a:t>
            </a:r>
          </a:p>
          <a:p>
            <a:r>
              <a:rPr lang="es-ES" sz="2400" dirty="0" smtClean="0"/>
              <a:t>Alarmas por falta de stock en los almacenes</a:t>
            </a:r>
          </a:p>
          <a:p>
            <a:r>
              <a:rPr lang="es-ES" sz="2400" dirty="0" smtClean="0"/>
              <a:t>Reserva de productos a clientes </a:t>
            </a:r>
          </a:p>
          <a:p>
            <a:r>
              <a:rPr lang="es-ES" sz="2400" dirty="0" smtClean="0"/>
              <a:t>Descuentos</a:t>
            </a:r>
          </a:p>
          <a:p>
            <a:r>
              <a:rPr lang="es-ES" sz="2400" b="1" dirty="0" err="1" smtClean="0"/>
              <a:t>sellApp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Roadmap</a:t>
            </a:r>
            <a:endParaRPr lang="es-ES" sz="2400" b="1" dirty="0" smtClean="0"/>
          </a:p>
          <a:p>
            <a:r>
              <a:rPr lang="es-ES" sz="2400" b="1" dirty="0" err="1" smtClean="0"/>
              <a:t>sellApp</a:t>
            </a:r>
            <a:r>
              <a:rPr lang="es-ES" sz="2400" b="1" dirty="0" smtClean="0"/>
              <a:t> Store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19799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Índice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1000125" y="4982480"/>
            <a:ext cx="3448050" cy="32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599" y="1930400"/>
            <a:ext cx="6347714" cy="4318000"/>
          </a:xfrm>
        </p:spPr>
        <p:txBody>
          <a:bodyPr>
            <a:normAutofit/>
          </a:bodyPr>
          <a:lstStyle/>
          <a:p>
            <a:r>
              <a:rPr lang="es-ES" sz="2000" dirty="0"/>
              <a:t>¿Quiénes somos</a:t>
            </a:r>
            <a:r>
              <a:rPr lang="es-ES" sz="2000" dirty="0" smtClean="0"/>
              <a:t>?</a:t>
            </a:r>
          </a:p>
          <a:p>
            <a:r>
              <a:rPr lang="es-ES" sz="2000" dirty="0" smtClean="0"/>
              <a:t>Descripción y finalidad</a:t>
            </a:r>
          </a:p>
          <a:p>
            <a:r>
              <a:rPr lang="es-ES" sz="2000" dirty="0" smtClean="0"/>
              <a:t>Estudio de mercado</a:t>
            </a:r>
          </a:p>
          <a:p>
            <a:r>
              <a:rPr lang="es-ES" sz="2000" dirty="0"/>
              <a:t>¿Qué se puede hacer</a:t>
            </a:r>
            <a:r>
              <a:rPr lang="es-ES" sz="2000" dirty="0" smtClean="0"/>
              <a:t>?</a:t>
            </a:r>
          </a:p>
          <a:p>
            <a:r>
              <a:rPr lang="es-ES" sz="2000" dirty="0" smtClean="0"/>
              <a:t>Situación actual del proyecto</a:t>
            </a:r>
          </a:p>
          <a:p>
            <a:r>
              <a:rPr lang="es-ES" sz="2000" dirty="0"/>
              <a:t>Líneas </a:t>
            </a:r>
            <a:r>
              <a:rPr lang="es-ES" sz="2000" dirty="0" smtClean="0"/>
              <a:t>futuras</a:t>
            </a:r>
          </a:p>
          <a:p>
            <a:r>
              <a:rPr lang="es-ES" sz="2000" dirty="0"/>
              <a:t>C</a:t>
            </a:r>
            <a:r>
              <a:rPr lang="es-ES" sz="2000" dirty="0" smtClean="0"/>
              <a:t>aso práctico de uso</a:t>
            </a:r>
          </a:p>
          <a:p>
            <a:r>
              <a:rPr lang="es-ES" sz="2000" dirty="0" smtClean="0"/>
              <a:t>Monetización</a:t>
            </a:r>
          </a:p>
          <a:p>
            <a:r>
              <a:rPr lang="es-ES" sz="2000" dirty="0" smtClean="0"/>
              <a:t>Demo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8387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Monetización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8148" y="1504950"/>
            <a:ext cx="7200902" cy="5029200"/>
          </a:xfrm>
        </p:spPr>
        <p:txBody>
          <a:bodyPr>
            <a:no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No</a:t>
            </a:r>
            <a:r>
              <a:rPr lang="es-ES" sz="2400" dirty="0" smtClean="0"/>
              <a:t> al cobro por nivel de facturación del cliente</a:t>
            </a:r>
          </a:p>
          <a:p>
            <a:r>
              <a:rPr lang="es-ES" sz="2400" dirty="0" smtClean="0"/>
              <a:t>Despliegue en:</a:t>
            </a:r>
          </a:p>
          <a:p>
            <a:pPr lvl="1"/>
            <a:r>
              <a:rPr lang="es-ES" sz="2200" dirty="0" smtClean="0"/>
              <a:t>Servidores compartidos (</a:t>
            </a:r>
            <a:r>
              <a:rPr lang="es-ES" sz="2200" dirty="0" err="1" smtClean="0"/>
              <a:t>on</a:t>
            </a:r>
            <a:r>
              <a:rPr lang="es-ES" sz="2200" dirty="0" smtClean="0"/>
              <a:t> </a:t>
            </a:r>
            <a:r>
              <a:rPr lang="es-ES" sz="2200" dirty="0" err="1" smtClean="0"/>
              <a:t>demand</a:t>
            </a:r>
            <a:r>
              <a:rPr lang="es-ES" sz="2200" dirty="0" smtClean="0"/>
              <a:t>)</a:t>
            </a:r>
          </a:p>
          <a:p>
            <a:pPr lvl="1"/>
            <a:r>
              <a:rPr lang="es-ES" sz="2200" dirty="0" smtClean="0"/>
              <a:t>Servidores dedicados</a:t>
            </a:r>
          </a:p>
          <a:p>
            <a:pPr lvl="1"/>
            <a:r>
              <a:rPr lang="es-ES" sz="2200" dirty="0" smtClean="0"/>
              <a:t>Equipo del cliente</a:t>
            </a:r>
          </a:p>
          <a:p>
            <a:r>
              <a:rPr lang="es-ES" sz="2400" dirty="0" smtClean="0"/>
              <a:t>Soporte:</a:t>
            </a:r>
          </a:p>
          <a:p>
            <a:pPr lvl="1"/>
            <a:r>
              <a:rPr lang="es-ES" sz="2000" dirty="0" smtClean="0"/>
              <a:t>Horario de reporte de la incidencia (h/d): </a:t>
            </a:r>
          </a:p>
          <a:p>
            <a:pPr lvl="2"/>
            <a:r>
              <a:rPr lang="es-ES" sz="1800" dirty="0" smtClean="0"/>
              <a:t>24/7, 16/7, 8/7, 24/5, 8/5</a:t>
            </a:r>
          </a:p>
          <a:p>
            <a:pPr lvl="1"/>
            <a:r>
              <a:rPr lang="es-ES" sz="2000" dirty="0" smtClean="0"/>
              <a:t>Tiempo de resolución de incidencias: </a:t>
            </a:r>
          </a:p>
          <a:p>
            <a:pPr lvl="2"/>
            <a:r>
              <a:rPr lang="es-ES" sz="1800" dirty="0" smtClean="0"/>
              <a:t>&lt;1, &lt;3, &lt;6, &lt;12, &lt;24, 24-48, 3-5d, &lt;1sem</a:t>
            </a:r>
          </a:p>
          <a:p>
            <a:r>
              <a:rPr lang="es-ES" sz="2400" dirty="0" err="1" smtClean="0"/>
              <a:t>sellApp</a:t>
            </a:r>
            <a:r>
              <a:rPr lang="es-ES" sz="2400" dirty="0" smtClean="0"/>
              <a:t> Store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93716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Monetización - </a:t>
            </a:r>
            <a:r>
              <a:rPr lang="es-ES" dirty="0" err="1" smtClean="0"/>
              <a:t>sellApp</a:t>
            </a:r>
            <a:r>
              <a:rPr lang="es-ES" dirty="0" smtClean="0"/>
              <a:t> Store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2900" y="1543050"/>
            <a:ext cx="7296149" cy="5086350"/>
          </a:xfrm>
        </p:spPr>
        <p:txBody>
          <a:bodyPr>
            <a:normAutofit/>
          </a:bodyPr>
          <a:lstStyle/>
          <a:p>
            <a:r>
              <a:rPr lang="es-ES" sz="2000" dirty="0" smtClean="0"/>
              <a:t>Finalidad: añadir funcionalidad extra a la aplicación en función de las necesidades específicas de cada cliente.</a:t>
            </a:r>
          </a:p>
          <a:p>
            <a:pPr lvl="1"/>
            <a:r>
              <a:rPr lang="es-ES" sz="1800" b="1" dirty="0" smtClean="0"/>
              <a:t>Estadísticas</a:t>
            </a:r>
            <a:r>
              <a:rPr lang="es-ES" sz="1800" dirty="0" smtClean="0"/>
              <a:t> de ventas, cobros, clientes más importantes, pedidos, empleados, etc.</a:t>
            </a:r>
          </a:p>
          <a:p>
            <a:pPr lvl="1"/>
            <a:r>
              <a:rPr lang="es-ES" sz="1800" b="1" dirty="0" err="1" smtClean="0"/>
              <a:t>EasySend</a:t>
            </a:r>
            <a:r>
              <a:rPr lang="es-ES" sz="1800" b="1" dirty="0" smtClean="0"/>
              <a:t>:</a:t>
            </a:r>
            <a:r>
              <a:rPr lang="es-ES" sz="1800" dirty="0" smtClean="0"/>
              <a:t> fácil gestión de los envíos de los pedidos a clientes mediante la integración con las principales distribuidoras</a:t>
            </a:r>
          </a:p>
          <a:p>
            <a:pPr lvl="1"/>
            <a:r>
              <a:rPr lang="es-ES" sz="1800" b="1" dirty="0" err="1" smtClean="0"/>
              <a:t>EasyPay</a:t>
            </a:r>
            <a:r>
              <a:rPr lang="es-ES" sz="1800" b="1" dirty="0" smtClean="0"/>
              <a:t>:</a:t>
            </a:r>
            <a:r>
              <a:rPr lang="es-ES" sz="1800" dirty="0" smtClean="0"/>
              <a:t> gestión de los pagos tanto de clientes como a proveedores mediante diversas plataformas y pasarelas de pago.</a:t>
            </a:r>
          </a:p>
          <a:p>
            <a:pPr lvl="1"/>
            <a:r>
              <a:rPr lang="es-ES" sz="1800" dirty="0" smtClean="0"/>
              <a:t>Integración con las diferentes </a:t>
            </a:r>
            <a:r>
              <a:rPr lang="es-ES" sz="1800" b="1" dirty="0" smtClean="0"/>
              <a:t>plataformas e-</a:t>
            </a:r>
            <a:r>
              <a:rPr lang="es-ES" sz="1800" b="1" dirty="0" err="1" smtClean="0"/>
              <a:t>commerce</a:t>
            </a:r>
            <a:r>
              <a:rPr lang="es-ES" sz="1800" dirty="0" smtClean="0"/>
              <a:t> existentes como </a:t>
            </a:r>
            <a:r>
              <a:rPr lang="es-ES" sz="1800" dirty="0" err="1" smtClean="0"/>
              <a:t>Magento</a:t>
            </a:r>
            <a:r>
              <a:rPr lang="es-ES" sz="1800" dirty="0" smtClean="0"/>
              <a:t>, </a:t>
            </a:r>
            <a:r>
              <a:rPr lang="es-ES" sz="1800" dirty="0" err="1" smtClean="0"/>
              <a:t>PrestaShop</a:t>
            </a:r>
            <a:r>
              <a:rPr lang="es-ES" sz="1800" dirty="0" smtClean="0"/>
              <a:t> o </a:t>
            </a:r>
            <a:r>
              <a:rPr lang="es-ES" sz="1800" dirty="0" err="1" smtClean="0"/>
              <a:t>TomatoCart</a:t>
            </a:r>
            <a:r>
              <a:rPr lang="es-ES" sz="1800" dirty="0" smtClean="0"/>
              <a:t>.</a:t>
            </a:r>
          </a:p>
          <a:p>
            <a:r>
              <a:rPr lang="es-ES" sz="2000" dirty="0" smtClean="0"/>
              <a:t>API público para que los desarrolladores puedan publicar sus propias funcionalidades.</a:t>
            </a:r>
          </a:p>
          <a:p>
            <a:pPr lvl="1"/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823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Índice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1000125" y="4978375"/>
            <a:ext cx="3448050" cy="32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599" y="1930400"/>
            <a:ext cx="6347714" cy="4318000"/>
          </a:xfrm>
        </p:spPr>
        <p:txBody>
          <a:bodyPr>
            <a:normAutofit/>
          </a:bodyPr>
          <a:lstStyle/>
          <a:p>
            <a:r>
              <a:rPr lang="es-ES" sz="2000" dirty="0"/>
              <a:t>¿Quiénes somos</a:t>
            </a:r>
            <a:r>
              <a:rPr lang="es-ES" sz="2000" dirty="0" smtClean="0"/>
              <a:t>?</a:t>
            </a:r>
          </a:p>
          <a:p>
            <a:r>
              <a:rPr lang="es-ES" sz="2000" dirty="0" smtClean="0"/>
              <a:t>Descripción y finalidad</a:t>
            </a:r>
          </a:p>
          <a:p>
            <a:r>
              <a:rPr lang="es-ES" sz="2000" dirty="0" smtClean="0"/>
              <a:t>Estudio de mercado</a:t>
            </a:r>
          </a:p>
          <a:p>
            <a:r>
              <a:rPr lang="es-ES" sz="2000" dirty="0"/>
              <a:t>¿Qué se puede hacer</a:t>
            </a:r>
            <a:r>
              <a:rPr lang="es-ES" sz="2000" dirty="0" smtClean="0"/>
              <a:t>?</a:t>
            </a:r>
          </a:p>
          <a:p>
            <a:r>
              <a:rPr lang="es-ES" sz="2000" dirty="0" smtClean="0"/>
              <a:t>Situación actual del proyecto</a:t>
            </a:r>
          </a:p>
          <a:p>
            <a:r>
              <a:rPr lang="es-ES" sz="2000" dirty="0"/>
              <a:t>Líneas </a:t>
            </a:r>
            <a:r>
              <a:rPr lang="es-ES" sz="2000" dirty="0" smtClean="0"/>
              <a:t>futuras</a:t>
            </a:r>
          </a:p>
          <a:p>
            <a:r>
              <a:rPr lang="es-ES" sz="2000" dirty="0" smtClean="0"/>
              <a:t>Monetización</a:t>
            </a:r>
          </a:p>
          <a:p>
            <a:r>
              <a:rPr lang="es-ES" sz="2000" dirty="0"/>
              <a:t>C</a:t>
            </a:r>
            <a:r>
              <a:rPr lang="es-ES" sz="2000" dirty="0" smtClean="0"/>
              <a:t>aso práctico de uso</a:t>
            </a:r>
          </a:p>
          <a:p>
            <a:r>
              <a:rPr lang="es-ES" sz="2000" dirty="0" smtClean="0"/>
              <a:t>Demo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884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¿Quiénes somos?</a:t>
            </a:r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22" y="2818576"/>
            <a:ext cx="5740356" cy="207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2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Caso práctico de uso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34" y="1713202"/>
            <a:ext cx="4101321" cy="307599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651" y="2920998"/>
            <a:ext cx="4582245" cy="307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7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Índice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1000125" y="5417905"/>
            <a:ext cx="3448050" cy="32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599" y="1930400"/>
            <a:ext cx="6347714" cy="4318000"/>
          </a:xfrm>
        </p:spPr>
        <p:txBody>
          <a:bodyPr>
            <a:normAutofit/>
          </a:bodyPr>
          <a:lstStyle/>
          <a:p>
            <a:r>
              <a:rPr lang="es-ES" sz="2000" dirty="0"/>
              <a:t>¿Quiénes somos</a:t>
            </a:r>
            <a:r>
              <a:rPr lang="es-ES" sz="2000" dirty="0" smtClean="0"/>
              <a:t>?</a:t>
            </a:r>
          </a:p>
          <a:p>
            <a:r>
              <a:rPr lang="es-ES" sz="2000" dirty="0" smtClean="0"/>
              <a:t>Descripción y finalidad</a:t>
            </a:r>
          </a:p>
          <a:p>
            <a:r>
              <a:rPr lang="es-ES" sz="2000" dirty="0" smtClean="0"/>
              <a:t>Estudio de mercado</a:t>
            </a:r>
          </a:p>
          <a:p>
            <a:r>
              <a:rPr lang="es-ES" sz="2000" dirty="0"/>
              <a:t>¿Qué se puede hacer</a:t>
            </a:r>
            <a:r>
              <a:rPr lang="es-ES" sz="2000" dirty="0" smtClean="0"/>
              <a:t>?</a:t>
            </a:r>
          </a:p>
          <a:p>
            <a:r>
              <a:rPr lang="es-ES" sz="2000" dirty="0" smtClean="0"/>
              <a:t>Situación actual del proyecto</a:t>
            </a:r>
          </a:p>
          <a:p>
            <a:r>
              <a:rPr lang="es-ES" sz="2000" dirty="0"/>
              <a:t>Líneas </a:t>
            </a:r>
            <a:r>
              <a:rPr lang="es-ES" sz="2000" dirty="0" smtClean="0"/>
              <a:t>futuras</a:t>
            </a:r>
          </a:p>
          <a:p>
            <a:r>
              <a:rPr lang="es-ES" sz="2000" dirty="0" smtClean="0"/>
              <a:t>Monetización</a:t>
            </a:r>
          </a:p>
          <a:p>
            <a:r>
              <a:rPr lang="es-ES" sz="2000" dirty="0"/>
              <a:t>C</a:t>
            </a:r>
            <a:r>
              <a:rPr lang="es-ES" sz="2000" dirty="0" smtClean="0"/>
              <a:t>aso práctico de uso</a:t>
            </a:r>
          </a:p>
          <a:p>
            <a:r>
              <a:rPr lang="es-ES" sz="2000" dirty="0" smtClean="0"/>
              <a:t>Demo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5101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Demo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22" y="2761426"/>
            <a:ext cx="5740356" cy="207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3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141" y="2589976"/>
            <a:ext cx="5740356" cy="207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4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Índice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1000125" y="2398945"/>
            <a:ext cx="3448050" cy="32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599" y="1930400"/>
            <a:ext cx="6347714" cy="4318000"/>
          </a:xfrm>
        </p:spPr>
        <p:txBody>
          <a:bodyPr>
            <a:normAutofit/>
          </a:bodyPr>
          <a:lstStyle/>
          <a:p>
            <a:r>
              <a:rPr lang="es-ES" sz="2000" dirty="0"/>
              <a:t>¿Quiénes somos</a:t>
            </a:r>
            <a:r>
              <a:rPr lang="es-ES" sz="2000" dirty="0" smtClean="0"/>
              <a:t>?</a:t>
            </a:r>
          </a:p>
          <a:p>
            <a:r>
              <a:rPr lang="es-ES" sz="2000" dirty="0" smtClean="0"/>
              <a:t>Descripción y finalidad</a:t>
            </a:r>
          </a:p>
          <a:p>
            <a:r>
              <a:rPr lang="es-ES" sz="2000" dirty="0" smtClean="0"/>
              <a:t>Estudio de mercado</a:t>
            </a:r>
          </a:p>
          <a:p>
            <a:r>
              <a:rPr lang="es-ES" sz="2000" dirty="0"/>
              <a:t>¿Qué se puede hacer</a:t>
            </a:r>
            <a:r>
              <a:rPr lang="es-ES" sz="2000" dirty="0" smtClean="0"/>
              <a:t>?</a:t>
            </a:r>
          </a:p>
          <a:p>
            <a:r>
              <a:rPr lang="es-ES" sz="2000" dirty="0" smtClean="0"/>
              <a:t>Situación actual del proyecto</a:t>
            </a:r>
          </a:p>
          <a:p>
            <a:r>
              <a:rPr lang="es-ES" sz="2000" dirty="0"/>
              <a:t>Líneas </a:t>
            </a:r>
            <a:r>
              <a:rPr lang="es-ES" sz="2000" dirty="0" smtClean="0"/>
              <a:t>futuras</a:t>
            </a:r>
          </a:p>
          <a:p>
            <a:r>
              <a:rPr lang="es-ES" sz="2000" dirty="0" smtClean="0"/>
              <a:t>Monetización</a:t>
            </a:r>
          </a:p>
          <a:p>
            <a:r>
              <a:rPr lang="es-ES" sz="2000" dirty="0"/>
              <a:t>C</a:t>
            </a:r>
            <a:r>
              <a:rPr lang="es-ES" sz="2000" dirty="0" smtClean="0"/>
              <a:t>aso práctico de uso</a:t>
            </a:r>
          </a:p>
          <a:p>
            <a:r>
              <a:rPr lang="es-ES" sz="2000" dirty="0" smtClean="0"/>
              <a:t>Demo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6816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Descripción y finalidad (I)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000" dirty="0" smtClean="0"/>
              <a:t>Es una aplicación para ayudar a pymes y autónomos en la gestión de sus negocios en el día a día.</a:t>
            </a:r>
          </a:p>
          <a:p>
            <a:pPr algn="just"/>
            <a:r>
              <a:rPr lang="es-ES" sz="2000" b="1" dirty="0" smtClean="0"/>
              <a:t>Simplicidad</a:t>
            </a:r>
            <a:r>
              <a:rPr lang="es-ES" sz="2000" b="1" dirty="0"/>
              <a:t>: </a:t>
            </a:r>
            <a:r>
              <a:rPr lang="es-ES" sz="2000" dirty="0" smtClean="0"/>
              <a:t>diseño simple e intuitivo</a:t>
            </a:r>
            <a:endParaRPr lang="es-ES" sz="2000" dirty="0"/>
          </a:p>
          <a:p>
            <a:pPr algn="just"/>
            <a:r>
              <a:rPr lang="es-ES" sz="2000" b="1" dirty="0" smtClean="0"/>
              <a:t>Comunicación con el cliente: </a:t>
            </a:r>
            <a:r>
              <a:rPr lang="es-ES" sz="2000" dirty="0" smtClean="0"/>
              <a:t>retroalimentación (</a:t>
            </a:r>
            <a:r>
              <a:rPr lang="es-ES" sz="2000" dirty="0" err="1" smtClean="0"/>
              <a:t>feedback</a:t>
            </a:r>
            <a:r>
              <a:rPr lang="es-ES" sz="2000" dirty="0" smtClean="0"/>
              <a:t>)</a:t>
            </a:r>
          </a:p>
          <a:p>
            <a:pPr algn="just"/>
            <a:r>
              <a:rPr lang="es-ES" sz="2000" b="1" dirty="0" smtClean="0"/>
              <a:t>Iterativa </a:t>
            </a:r>
            <a:r>
              <a:rPr lang="es-ES" sz="2000" b="1" dirty="0"/>
              <a:t>e </a:t>
            </a:r>
            <a:r>
              <a:rPr lang="es-ES" sz="2000" b="1" dirty="0" smtClean="0"/>
              <a:t>incremental: </a:t>
            </a:r>
            <a:r>
              <a:rPr lang="es-ES" sz="2000" dirty="0" smtClean="0"/>
              <a:t>aplicación en continuo crecimiento</a:t>
            </a:r>
          </a:p>
          <a:p>
            <a:endParaRPr lang="es-ES" dirty="0"/>
          </a:p>
          <a:p>
            <a:endParaRPr lang="es-ES" dirty="0" smtClean="0"/>
          </a:p>
          <a:p>
            <a:pPr lvl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97563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Descripción y </a:t>
            </a:r>
            <a:r>
              <a:rPr lang="es-ES" dirty="0" smtClean="0"/>
              <a:t>finalidad (y II)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598" y="1695450"/>
            <a:ext cx="6781801" cy="4591050"/>
          </a:xfrm>
        </p:spPr>
        <p:txBody>
          <a:bodyPr>
            <a:normAutofit/>
          </a:bodyPr>
          <a:lstStyle/>
          <a:p>
            <a:r>
              <a:rPr lang="es-ES" sz="2000" dirty="0" smtClean="0"/>
              <a:t>Objetivos </a:t>
            </a:r>
            <a:r>
              <a:rPr lang="es-ES" sz="2000" dirty="0"/>
              <a:t>principales:</a:t>
            </a:r>
          </a:p>
          <a:p>
            <a:pPr lvl="1"/>
            <a:r>
              <a:rPr lang="es-ES" sz="1800" dirty="0"/>
              <a:t>Optimización de los procesos empresariales</a:t>
            </a:r>
          </a:p>
          <a:p>
            <a:pPr lvl="1"/>
            <a:r>
              <a:rPr lang="es-ES" sz="1800" dirty="0"/>
              <a:t>Acceso a toda la información de forma confiable, precisa, oportuna y en cualquier momento</a:t>
            </a:r>
          </a:p>
          <a:p>
            <a:pPr lvl="1"/>
            <a:r>
              <a:rPr lang="es-ES" sz="1800" dirty="0"/>
              <a:t>Compartir información entre los miembros de la organización</a:t>
            </a:r>
          </a:p>
          <a:p>
            <a:pPr lvl="1"/>
            <a:r>
              <a:rPr lang="es-ES" sz="1800" dirty="0"/>
              <a:t>Eliminación de datos redundantes y operaciones </a:t>
            </a:r>
            <a:r>
              <a:rPr lang="es-ES" sz="1800" dirty="0" smtClean="0"/>
              <a:t>innecesarias</a:t>
            </a:r>
          </a:p>
          <a:p>
            <a:r>
              <a:rPr lang="es-ES" sz="2000" dirty="0" smtClean="0"/>
              <a:t>Propósito </a:t>
            </a:r>
            <a:r>
              <a:rPr lang="es-ES" sz="2000" dirty="0"/>
              <a:t>fundamental:</a:t>
            </a:r>
          </a:p>
          <a:p>
            <a:pPr lvl="1"/>
            <a:r>
              <a:rPr lang="es-ES" sz="1800" dirty="0"/>
              <a:t>Otorgar apoyo a los usuarios del negocio, tiempos rápidos de respuesta a sus problemas así como un eficiente manejo de la información que permita la reducción costes de las operaciones.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408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Índice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1000125" y="2819857"/>
            <a:ext cx="3448050" cy="32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599" y="1930400"/>
            <a:ext cx="6347714" cy="4318000"/>
          </a:xfrm>
        </p:spPr>
        <p:txBody>
          <a:bodyPr>
            <a:normAutofit/>
          </a:bodyPr>
          <a:lstStyle/>
          <a:p>
            <a:r>
              <a:rPr lang="es-ES" sz="2000" dirty="0"/>
              <a:t>¿Quiénes somos</a:t>
            </a:r>
            <a:r>
              <a:rPr lang="es-ES" sz="2000" dirty="0" smtClean="0"/>
              <a:t>?</a:t>
            </a:r>
          </a:p>
          <a:p>
            <a:r>
              <a:rPr lang="es-ES" sz="2000" dirty="0" smtClean="0"/>
              <a:t>Descripción y finalidad</a:t>
            </a:r>
          </a:p>
          <a:p>
            <a:r>
              <a:rPr lang="es-ES" sz="2000" dirty="0" smtClean="0"/>
              <a:t>Estudio de mercado</a:t>
            </a:r>
          </a:p>
          <a:p>
            <a:r>
              <a:rPr lang="es-ES" sz="2000" dirty="0"/>
              <a:t>¿Qué se puede hacer</a:t>
            </a:r>
            <a:r>
              <a:rPr lang="es-ES" sz="2000" dirty="0" smtClean="0"/>
              <a:t>?</a:t>
            </a:r>
          </a:p>
          <a:p>
            <a:r>
              <a:rPr lang="es-ES" sz="2000" dirty="0" smtClean="0"/>
              <a:t>Situación actual del proyecto</a:t>
            </a:r>
          </a:p>
          <a:p>
            <a:r>
              <a:rPr lang="es-ES" sz="2000" dirty="0"/>
              <a:t>Líneas </a:t>
            </a:r>
            <a:r>
              <a:rPr lang="es-ES" sz="2000" dirty="0" smtClean="0"/>
              <a:t>futuras</a:t>
            </a:r>
          </a:p>
          <a:p>
            <a:r>
              <a:rPr lang="es-ES" sz="2000" dirty="0" smtClean="0"/>
              <a:t>Monetización</a:t>
            </a:r>
          </a:p>
          <a:p>
            <a:r>
              <a:rPr lang="es-ES" sz="2000" dirty="0"/>
              <a:t>C</a:t>
            </a:r>
            <a:r>
              <a:rPr lang="es-ES" sz="2000" dirty="0" smtClean="0"/>
              <a:t>aso práctico de uso</a:t>
            </a:r>
          </a:p>
          <a:p>
            <a:r>
              <a:rPr lang="es-ES" sz="2000" dirty="0" smtClean="0"/>
              <a:t>Demo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838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Estudio de mercado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2226469"/>
            <a:ext cx="3614738" cy="3263504"/>
          </a:xfrm>
        </p:spPr>
        <p:txBody>
          <a:bodyPr/>
          <a:lstStyle/>
          <a:p>
            <a:r>
              <a:rPr lang="es-ES" sz="2400" dirty="0" smtClean="0"/>
              <a:t>TPV Virtuales</a:t>
            </a:r>
          </a:p>
          <a:p>
            <a:pPr lvl="1"/>
            <a:r>
              <a:rPr lang="es-ES" sz="2000" dirty="0" smtClean="0"/>
              <a:t>Banco Sabadell, ING </a:t>
            </a:r>
            <a:r>
              <a:rPr lang="es-ES" sz="2000" dirty="0" err="1" smtClean="0"/>
              <a:t>Direct</a:t>
            </a:r>
            <a:r>
              <a:rPr lang="es-ES" sz="2000" dirty="0" smtClean="0"/>
              <a:t>, </a:t>
            </a:r>
            <a:r>
              <a:rPr lang="es-ES" sz="2000" dirty="0" err="1" smtClean="0"/>
              <a:t>PayTPV</a:t>
            </a:r>
            <a:r>
              <a:rPr lang="es-ES" sz="2000" dirty="0" smtClean="0"/>
              <a:t>, </a:t>
            </a:r>
            <a:r>
              <a:rPr lang="es-ES" sz="2000" dirty="0" err="1" smtClean="0"/>
              <a:t>TPVOnline</a:t>
            </a:r>
            <a:r>
              <a:rPr lang="es-ES" sz="2000" dirty="0" smtClean="0"/>
              <a:t>, </a:t>
            </a:r>
            <a:r>
              <a:rPr lang="es-ES" sz="2000" dirty="0" err="1" smtClean="0"/>
              <a:t>Gesio</a:t>
            </a:r>
            <a:r>
              <a:rPr lang="es-ES" sz="2000" dirty="0" smtClean="0"/>
              <a:t>, etc</a:t>
            </a:r>
            <a:r>
              <a:rPr lang="es-ES" sz="1800" dirty="0" smtClean="0"/>
              <a:t>.</a:t>
            </a:r>
          </a:p>
          <a:p>
            <a:pPr lvl="1"/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12" y="3858220"/>
            <a:ext cx="4014287" cy="2599730"/>
          </a:xfrm>
          <a:prstGeom prst="rect">
            <a:avLst/>
          </a:prstGeom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4900612" y="2226468"/>
            <a:ext cx="3614738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TPV Fijos</a:t>
            </a:r>
          </a:p>
          <a:p>
            <a:pPr lvl="1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s-E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TPVCenter</a:t>
            </a: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TPV.net, Boutique, etc.</a:t>
            </a:r>
          </a:p>
          <a:p>
            <a:pPr lvl="1"/>
            <a:endParaRPr lang="es-ES" sz="18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858220"/>
            <a:ext cx="3705998" cy="259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0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Estudio de mercado - </a:t>
            </a:r>
            <a:r>
              <a:rPr lang="es-ES" sz="3200" dirty="0" smtClean="0"/>
              <a:t>Ventajas</a:t>
            </a:r>
            <a:endParaRPr lang="es-E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676400"/>
            <a:ext cx="7124700" cy="5181600"/>
          </a:xfrm>
        </p:spPr>
        <p:txBody>
          <a:bodyPr>
            <a:normAutofit/>
          </a:bodyPr>
          <a:lstStyle/>
          <a:p>
            <a:r>
              <a:rPr lang="es-ES" b="1" dirty="0" err="1"/>
              <a:t>sellApp</a:t>
            </a:r>
            <a:r>
              <a:rPr lang="es-ES" b="1" dirty="0"/>
              <a:t> es </a:t>
            </a:r>
            <a:r>
              <a:rPr lang="es-ES" b="1" dirty="0" smtClean="0"/>
              <a:t>multiplataforma: </a:t>
            </a:r>
          </a:p>
          <a:p>
            <a:pPr lvl="1"/>
            <a:r>
              <a:rPr lang="es-ES" dirty="0" smtClean="0"/>
              <a:t>No se necesita un dispositivo específico para su uso gracias al acceso vía web y su interfaz adaptable.</a:t>
            </a:r>
            <a:endParaRPr lang="es-ES" dirty="0"/>
          </a:p>
          <a:p>
            <a:r>
              <a:rPr lang="es-ES" b="1" dirty="0" err="1" smtClean="0"/>
              <a:t>sellApp</a:t>
            </a:r>
            <a:r>
              <a:rPr lang="es-ES" b="1" dirty="0" smtClean="0"/>
              <a:t> tiene bajos costes de implantación y mantenimiento</a:t>
            </a:r>
          </a:p>
          <a:p>
            <a:r>
              <a:rPr lang="es-ES" b="1" dirty="0" err="1" smtClean="0"/>
              <a:t>sellApp</a:t>
            </a:r>
            <a:r>
              <a:rPr lang="es-ES" b="1" dirty="0" smtClean="0"/>
              <a:t> posee una interfaz simple e intuitiva</a:t>
            </a:r>
          </a:p>
          <a:p>
            <a:r>
              <a:rPr lang="es-ES" b="1" dirty="0" err="1" smtClean="0"/>
              <a:t>sellApp</a:t>
            </a:r>
            <a:r>
              <a:rPr lang="es-ES" b="1" dirty="0" smtClean="0"/>
              <a:t> es multiusuario y personalizable</a:t>
            </a:r>
          </a:p>
          <a:p>
            <a:pPr lvl="1"/>
            <a:r>
              <a:rPr lang="es-ES" dirty="0" smtClean="0"/>
              <a:t>Permite la creación de perfiles para cada empleado, disponiendo de un control total en tiempo real y la posibilidad de asignar privilegios.</a:t>
            </a:r>
          </a:p>
          <a:p>
            <a:r>
              <a:rPr lang="es-ES" b="1" dirty="0" err="1" smtClean="0"/>
              <a:t>sellApp</a:t>
            </a:r>
            <a:r>
              <a:rPr lang="es-ES" b="1" dirty="0" smtClean="0"/>
              <a:t> es escalable:</a:t>
            </a:r>
            <a:r>
              <a:rPr lang="es-ES" dirty="0" smtClean="0"/>
              <a:t> </a:t>
            </a:r>
          </a:p>
          <a:p>
            <a:pPr lvl="1"/>
            <a:r>
              <a:rPr lang="es-ES" b="1" dirty="0" smtClean="0"/>
              <a:t>Hardware:</a:t>
            </a:r>
            <a:r>
              <a:rPr lang="es-ES" dirty="0" smtClean="0"/>
              <a:t> posibilidad de implantación desde un dispositivo doméstico a grandes servidores</a:t>
            </a:r>
          </a:p>
          <a:p>
            <a:pPr lvl="1"/>
            <a:r>
              <a:rPr lang="es-ES" b="1" dirty="0" smtClean="0"/>
              <a:t>Software:</a:t>
            </a:r>
            <a:r>
              <a:rPr lang="es-ES" dirty="0" smtClean="0"/>
              <a:t> posibilidad de añadir nuevas funcionalidades a la versión básica según las necesidades del usuario</a:t>
            </a:r>
          </a:p>
          <a:p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6370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719</TotalTime>
  <Words>1624</Words>
  <Application>Microsoft Office PowerPoint</Application>
  <PresentationFormat>Presentación en pantalla (4:3)</PresentationFormat>
  <Paragraphs>253</Paragraphs>
  <Slides>33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8" baseType="lpstr">
      <vt:lpstr>Arial</vt:lpstr>
      <vt:lpstr>Calibri</vt:lpstr>
      <vt:lpstr>Trebuchet MS</vt:lpstr>
      <vt:lpstr>Wingdings 3</vt:lpstr>
      <vt:lpstr>Faceta</vt:lpstr>
      <vt:lpstr>Presentación de PowerPoint</vt:lpstr>
      <vt:lpstr>Índice</vt:lpstr>
      <vt:lpstr>¿Quiénes somos?</vt:lpstr>
      <vt:lpstr>Índice</vt:lpstr>
      <vt:lpstr>Descripción y finalidad (I)</vt:lpstr>
      <vt:lpstr>Descripción y finalidad (y II)</vt:lpstr>
      <vt:lpstr>Índice</vt:lpstr>
      <vt:lpstr>Estudio de mercado</vt:lpstr>
      <vt:lpstr>Estudio de mercado - Ventajas</vt:lpstr>
      <vt:lpstr>Presentación de PowerPoint</vt:lpstr>
      <vt:lpstr>Índice</vt:lpstr>
      <vt:lpstr>¿Qué se puede hacer?</vt:lpstr>
      <vt:lpstr>Presentación de PowerPoint</vt:lpstr>
      <vt:lpstr>Presentación de PowerPoint</vt:lpstr>
      <vt:lpstr>Índice</vt:lpstr>
      <vt:lpstr>Situación actual del proyecto (I)</vt:lpstr>
      <vt:lpstr>Presentación de PowerPoint</vt:lpstr>
      <vt:lpstr>Situación actual del proyecto (II)</vt:lpstr>
      <vt:lpstr>Presentación de PowerPoint</vt:lpstr>
      <vt:lpstr>Presentación de PowerPoint</vt:lpstr>
      <vt:lpstr>Presentación de PowerPoint</vt:lpstr>
      <vt:lpstr>Presentación de PowerPoint</vt:lpstr>
      <vt:lpstr>Situación actual del proyecto (y III)</vt:lpstr>
      <vt:lpstr>Índice</vt:lpstr>
      <vt:lpstr>Líneas futuras</vt:lpstr>
      <vt:lpstr>Índice</vt:lpstr>
      <vt:lpstr>Monetización</vt:lpstr>
      <vt:lpstr>Monetización - sellApp Store</vt:lpstr>
      <vt:lpstr>Índice</vt:lpstr>
      <vt:lpstr>Caso práctico de uso</vt:lpstr>
      <vt:lpstr>Índice</vt:lpstr>
      <vt:lpstr>Demo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sellApp</dc:title>
  <dc:creator>Manuel Conde Gago</dc:creator>
  <cp:lastModifiedBy>Manuel Conde Gago</cp:lastModifiedBy>
  <cp:revision>67</cp:revision>
  <dcterms:created xsi:type="dcterms:W3CDTF">2013-12-17T08:55:03Z</dcterms:created>
  <dcterms:modified xsi:type="dcterms:W3CDTF">2013-12-19T10:57:59Z</dcterms:modified>
</cp:coreProperties>
</file>