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677" r:id="rId2"/>
  </p:sldMasterIdLst>
  <p:notesMasterIdLst>
    <p:notesMasterId r:id="rId11"/>
  </p:notesMasterIdLst>
  <p:handoutMasterIdLst>
    <p:handoutMasterId r:id="rId12"/>
  </p:handoutMasterIdLst>
  <p:sldIdLst>
    <p:sldId id="256" r:id="rId3"/>
    <p:sldId id="302" r:id="rId4"/>
    <p:sldId id="308" r:id="rId5"/>
    <p:sldId id="309" r:id="rId6"/>
    <p:sldId id="310" r:id="rId7"/>
    <p:sldId id="311" r:id="rId8"/>
    <p:sldId id="312" r:id="rId9"/>
    <p:sldId id="313" r:id="rId1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66"/>
    <a:srgbClr val="B62124"/>
    <a:srgbClr val="D62026"/>
    <a:srgbClr val="9E1D20"/>
    <a:srgbClr val="EEB200"/>
    <a:srgbClr val="DD2126"/>
    <a:srgbClr val="5DBAD0"/>
    <a:srgbClr val="12550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92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A93FA2DD-C8D1-4234-B8EB-FB1F92EB6152}" type="datetime1">
              <a:rPr lang="en-US"/>
              <a:pPr/>
              <a:t>2/3/2011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107FE050-49B5-4526-88E8-604B41325111}"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64ADEA3B-5B85-453B-83FD-19CC3D74212A}" type="datetime1">
              <a:rPr lang="en-US"/>
              <a:pPr/>
              <a:t>2/3/2011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738C7478-EAC0-449B-B937-76CB7091FE0C}"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rot="5400000">
            <a:off x="3191933" y="3314395"/>
            <a:ext cx="1576388" cy="1588"/>
          </a:xfrm>
          <a:prstGeom prst="line">
            <a:avLst/>
          </a:prstGeom>
          <a:ln w="19050" cap="flat" cmpd="sng" algn="ctr">
            <a:solidFill>
              <a:schemeClr val="tx1"/>
            </a:solidFill>
            <a:prstDash val="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097601" y="2542970"/>
            <a:ext cx="4818073" cy="790703"/>
          </a:xfrm>
          <a:prstGeom prst="rect">
            <a:avLst/>
          </a:prstGeom>
        </p:spPr>
        <p:txBody>
          <a:bodyPr anchor="b"/>
          <a:lstStyle>
            <a:lvl1pPr>
              <a:defRPr>
                <a:solidFill>
                  <a:schemeClr val="tx1"/>
                </a:solidFill>
                <a:latin typeface="Calibri"/>
                <a:cs typeface="Calibri"/>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097601" y="3422657"/>
            <a:ext cx="4818072" cy="680726"/>
          </a:xfrm>
          <a:prstGeom prst="rect">
            <a:avLst/>
          </a:prstGeom>
        </p:spPr>
        <p:txBody>
          <a:bodyPr>
            <a:normAutofit/>
          </a:bodyPr>
          <a:lstStyle>
            <a:lvl1pPr marL="0" indent="0" algn="l">
              <a:buNone/>
              <a:defRPr sz="2000" i="0">
                <a:solidFill>
                  <a:schemeClr val="tx1">
                    <a:tint val="75000"/>
                  </a:schemeClr>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733675"/>
            <a:ext cx="7772400" cy="1470025"/>
          </a:xfrm>
        </p:spPr>
        <p:txBody>
          <a:bodyPr/>
          <a:lstStyle>
            <a:lvl1pPr algn="l">
              <a:defRPr cap="all"/>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2037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4BE43CDC-75C2-4F82-83CF-3D30E4AF29E7}" type="datetime1">
              <a:rPr lang="en-US"/>
              <a:pPr/>
              <a:t>2/3/2011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0238A4C3-B4C4-40B2-B0D0-A88A3212072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4000"/>
            <a:ext cx="7772400" cy="5740400"/>
          </a:xfrm>
        </p:spPr>
        <p:txBody>
          <a:bodyPr/>
          <a:lstStyle>
            <a:lvl1pPr algn="ctr">
              <a:defRPr/>
            </a:lvl1p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7D4E21C2-C172-48FD-9586-0962364E92CA}" type="datetime1">
              <a:rPr lang="en-US"/>
              <a:pPr/>
              <a:t>2/3/2011</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C5268C13-5976-4E87-B51A-2EE7B4BE1AF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F6B50D7A-97A7-49A6-AE77-608ACC761912}" type="datetime1">
              <a:rPr lang="en-US"/>
              <a:pPr/>
              <a:t>2/3/2011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1931B235-483D-4D16-A353-694F50C3FA3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2AED2787-DC08-40D9-9F05-3F06C931994E}" type="datetime1">
              <a:rPr lang="en-US"/>
              <a:pPr/>
              <a:t>2/3/2011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4D682251-08F9-4ADF-8DA3-3A1BC7CFDA7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225B5BE3-44D8-4F1F-97F5-73E2E1402F10}" type="datetime1">
              <a:rPr lang="en-US"/>
              <a:pPr/>
              <a:t>2/3/2011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C54B5371-5697-4D5C-B441-D86383EC3ED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4000"/>
            <a:ext cx="7772400" cy="5740400"/>
          </a:xfrm>
        </p:spPr>
        <p:txBody>
          <a:bodyPr/>
          <a:lstStyle>
            <a:lvl1pPr algn="ctr">
              <a:defRPr/>
            </a:lvl1p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7F029925-82D4-4D97-986B-4C91405670E5}" type="datetime1">
              <a:rPr lang="en-US"/>
              <a:pPr/>
              <a:t>2/3/2011</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21DE4053-BA93-413F-B0D7-C3F01DDB6B1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3" name="Rounded Rectangle 2"/>
          <p:cNvSpPr/>
          <p:nvPr userDrawn="1"/>
        </p:nvSpPr>
        <p:spPr>
          <a:xfrm>
            <a:off x="2221089" y="2408765"/>
            <a:ext cx="6925733" cy="1762655"/>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a:off x="5655733" y="6080498"/>
            <a:ext cx="3479800" cy="646331"/>
          </a:xfrm>
          <a:prstGeom prst="rect">
            <a:avLst/>
          </a:prstGeom>
          <a:noFill/>
          <a:ln>
            <a:noFill/>
          </a:ln>
        </p:spPr>
        <p:txBody>
          <a:bodyPr wrap="square" lIns="91440" tIns="45720" rIns="91440" bIns="45720">
            <a:spAutoFit/>
          </a:bodyPr>
          <a:lstStyle/>
          <a:p>
            <a:pPr algn="ctr"/>
            <a:r>
              <a:rPr lang="en-US" sz="3600" b="1" cap="none" spc="0" dirty="0" err="1" smtClean="0">
                <a:ln w="18415" cmpd="sng">
                  <a:noFill/>
                  <a:prstDash val="solid"/>
                </a:ln>
                <a:solidFill>
                  <a:srgbClr val="000000"/>
                </a:solidFill>
                <a:effectLst>
                  <a:outerShdw blurRad="63500" dir="3600000" algn="tl" rotWithShape="0">
                    <a:srgbClr val="000000">
                      <a:alpha val="70000"/>
                    </a:srgbClr>
                  </a:outerShdw>
                </a:effectLst>
                <a:latin typeface="Edwardian Script ITC" pitchFamily="66" charset="0"/>
              </a:rPr>
              <a:t>Wanyssa</a:t>
            </a:r>
            <a:r>
              <a:rPr lang="en-US" sz="3600" b="1" cap="none" spc="0" dirty="0" smtClean="0">
                <a:ln w="18415" cmpd="sng">
                  <a:noFill/>
                  <a:prstDash val="solid"/>
                </a:ln>
                <a:solidFill>
                  <a:srgbClr val="000000"/>
                </a:solidFill>
                <a:effectLst>
                  <a:outerShdw blurRad="63500" dir="3600000" algn="tl" rotWithShape="0">
                    <a:srgbClr val="000000">
                      <a:alpha val="70000"/>
                    </a:srgbClr>
                  </a:outerShdw>
                </a:effectLst>
                <a:latin typeface="Edwardian Script ITC" pitchFamily="66" charset="0"/>
              </a:rPr>
              <a:t> Kari Inc.</a:t>
            </a:r>
            <a:endParaRPr lang="en-US" sz="3600" b="1" cap="none" spc="0" dirty="0">
              <a:ln w="18415" cmpd="sng">
                <a:noFill/>
                <a:prstDash val="solid"/>
              </a:ln>
              <a:solidFill>
                <a:srgbClr val="000000"/>
              </a:solidFill>
              <a:effectLst>
                <a:outerShdw blurRad="63500" dir="3600000" algn="tl" rotWithShape="0">
                  <a:srgbClr val="000000">
                    <a:alpha val="70000"/>
                  </a:srgbClr>
                </a:outerShdw>
              </a:effectLst>
              <a:latin typeface="Edwardian Script ITC" pitchFamily="66" charset="0"/>
            </a:endParaRPr>
          </a:p>
        </p:txBody>
      </p:sp>
    </p:spTree>
  </p:cSld>
  <p:clrMap bg1="lt1" tx1="dk1" bg2="lt2" tx2="dk2" accent1="accent1" accent2="accent2" accent3="accent3" accent4="accent4" accent5="accent5" accent6="accent6" hlink="hlink" folHlink="folHlink"/>
  <p:sldLayoutIdLst>
    <p:sldLayoutId id="2147483748" r:id="rId1"/>
  </p:sldLayoutIdLst>
  <p:hf sldNum="0" hdr="0" ftr="0" dt="0"/>
  <p:txStyles>
    <p:titleStyle>
      <a:lvl1pPr algn="l" defTabSz="457200" rtl="0" eaLnBrk="0" fontAlgn="base" hangingPunct="0">
        <a:spcBef>
          <a:spcPct val="0"/>
        </a:spcBef>
        <a:spcAft>
          <a:spcPct val="0"/>
        </a:spcAft>
        <a:defRPr sz="3200" kern="1200">
          <a:solidFill>
            <a:srgbClr val="125506"/>
          </a:solidFill>
          <a:latin typeface="Century Gothic"/>
          <a:ea typeface="ＭＳ Ｐゴシック" charset="-128"/>
          <a:cs typeface="Century Gothic"/>
        </a:defRPr>
      </a:lvl1pPr>
      <a:lvl2pPr algn="l" defTabSz="457200" rtl="0" eaLnBrk="0" fontAlgn="base" hangingPunct="0">
        <a:spcBef>
          <a:spcPct val="0"/>
        </a:spcBef>
        <a:spcAft>
          <a:spcPct val="0"/>
        </a:spcAft>
        <a:defRPr sz="3200">
          <a:solidFill>
            <a:srgbClr val="125506"/>
          </a:solidFill>
          <a:latin typeface="Century Gothic" charset="0"/>
          <a:ea typeface="ＭＳ Ｐゴシック" charset="-128"/>
          <a:cs typeface="Century Gothic" charset="0"/>
        </a:defRPr>
      </a:lvl2pPr>
      <a:lvl3pPr algn="l" defTabSz="457200" rtl="0" eaLnBrk="0" fontAlgn="base" hangingPunct="0">
        <a:spcBef>
          <a:spcPct val="0"/>
        </a:spcBef>
        <a:spcAft>
          <a:spcPct val="0"/>
        </a:spcAft>
        <a:defRPr sz="3200">
          <a:solidFill>
            <a:srgbClr val="125506"/>
          </a:solidFill>
          <a:latin typeface="Century Gothic" charset="0"/>
          <a:ea typeface="ＭＳ Ｐゴシック" charset="-128"/>
          <a:cs typeface="Century Gothic" charset="0"/>
        </a:defRPr>
      </a:lvl3pPr>
      <a:lvl4pPr algn="l" defTabSz="457200" rtl="0" eaLnBrk="0" fontAlgn="base" hangingPunct="0">
        <a:spcBef>
          <a:spcPct val="0"/>
        </a:spcBef>
        <a:spcAft>
          <a:spcPct val="0"/>
        </a:spcAft>
        <a:defRPr sz="3200">
          <a:solidFill>
            <a:srgbClr val="125506"/>
          </a:solidFill>
          <a:latin typeface="Century Gothic" charset="0"/>
          <a:ea typeface="ＭＳ Ｐゴシック" charset="-128"/>
          <a:cs typeface="Century Gothic" charset="0"/>
        </a:defRPr>
      </a:lvl4pPr>
      <a:lvl5pPr algn="l" defTabSz="457200" rtl="0" eaLnBrk="0" fontAlgn="base" hangingPunct="0">
        <a:spcBef>
          <a:spcPct val="0"/>
        </a:spcBef>
        <a:spcAft>
          <a:spcPct val="0"/>
        </a:spcAft>
        <a:defRPr sz="3200">
          <a:solidFill>
            <a:srgbClr val="125506"/>
          </a:solidFill>
          <a:latin typeface="Century Gothic" charset="0"/>
          <a:ea typeface="ＭＳ Ｐゴシック" charset="-128"/>
          <a:cs typeface="Century Gothic" charset="0"/>
        </a:defRPr>
      </a:lvl5pPr>
      <a:lvl6pPr marL="457200" algn="l" defTabSz="457200" rtl="0" fontAlgn="base">
        <a:spcBef>
          <a:spcPct val="0"/>
        </a:spcBef>
        <a:spcAft>
          <a:spcPct val="0"/>
        </a:spcAft>
        <a:defRPr sz="3200">
          <a:solidFill>
            <a:srgbClr val="125506"/>
          </a:solidFill>
          <a:latin typeface="Century Gothic" charset="0"/>
          <a:ea typeface="ＭＳ Ｐゴシック" charset="-128"/>
        </a:defRPr>
      </a:lvl6pPr>
      <a:lvl7pPr marL="914400" algn="l" defTabSz="457200" rtl="0" fontAlgn="base">
        <a:spcBef>
          <a:spcPct val="0"/>
        </a:spcBef>
        <a:spcAft>
          <a:spcPct val="0"/>
        </a:spcAft>
        <a:defRPr sz="3200">
          <a:solidFill>
            <a:srgbClr val="125506"/>
          </a:solidFill>
          <a:latin typeface="Century Gothic" charset="0"/>
          <a:ea typeface="ＭＳ Ｐゴシック" charset="-128"/>
        </a:defRPr>
      </a:lvl7pPr>
      <a:lvl8pPr marL="1371600" algn="l" defTabSz="457200" rtl="0" fontAlgn="base">
        <a:spcBef>
          <a:spcPct val="0"/>
        </a:spcBef>
        <a:spcAft>
          <a:spcPct val="0"/>
        </a:spcAft>
        <a:defRPr sz="3200">
          <a:solidFill>
            <a:srgbClr val="125506"/>
          </a:solidFill>
          <a:latin typeface="Century Gothic" charset="0"/>
          <a:ea typeface="ＭＳ Ｐゴシック" charset="-128"/>
        </a:defRPr>
      </a:lvl8pPr>
      <a:lvl9pPr marL="1828800" algn="l" defTabSz="457200" rtl="0" fontAlgn="base">
        <a:spcBef>
          <a:spcPct val="0"/>
        </a:spcBef>
        <a:spcAft>
          <a:spcPct val="0"/>
        </a:spcAft>
        <a:defRPr sz="3200">
          <a:solidFill>
            <a:srgbClr val="125506"/>
          </a:solidFill>
          <a:latin typeface="Century Gothic"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defRPr sz="2000" kern="1200">
          <a:solidFill>
            <a:schemeClr val="tx1"/>
          </a:solidFill>
          <a:latin typeface="Century Gothic"/>
          <a:ea typeface="ＭＳ Ｐゴシック" charset="-128"/>
          <a:cs typeface="Century Gothic"/>
        </a:defRPr>
      </a:lvl1pPr>
      <a:lvl2pPr marL="344488" indent="-169863" algn="l" defTabSz="457200" rtl="0" eaLnBrk="0" fontAlgn="base" hangingPunct="0">
        <a:spcBef>
          <a:spcPct val="20000"/>
        </a:spcBef>
        <a:spcAft>
          <a:spcPct val="0"/>
        </a:spcAft>
        <a:buFont typeface="Arial" charset="0"/>
        <a:buChar char="–"/>
        <a:defRPr sz="2000" kern="1200">
          <a:solidFill>
            <a:schemeClr val="tx1"/>
          </a:solidFill>
          <a:latin typeface="Century Gothic"/>
          <a:ea typeface="ＭＳ Ｐゴシック" charset="-128"/>
          <a:cs typeface="Century Gothic"/>
        </a:defRPr>
      </a:lvl2pPr>
      <a:lvl3pPr marL="571500" indent="-112713" algn="l" defTabSz="457200" rtl="0" eaLnBrk="0" fontAlgn="base" hangingPunct="0">
        <a:spcBef>
          <a:spcPct val="20000"/>
        </a:spcBef>
        <a:spcAft>
          <a:spcPct val="0"/>
        </a:spcAft>
        <a:buFont typeface="Arial" charset="0"/>
        <a:buChar char="•"/>
        <a:defRPr sz="1600" kern="1200">
          <a:solidFill>
            <a:schemeClr val="tx1"/>
          </a:solidFill>
          <a:latin typeface="Century Gothic"/>
          <a:ea typeface="ＭＳ Ｐゴシック" charset="-128"/>
          <a:cs typeface="Century Gothic"/>
        </a:defRPr>
      </a:lvl3pPr>
      <a:lvl4pPr marL="800100" indent="-117475" algn="l" defTabSz="457200" rtl="0" eaLnBrk="0" fontAlgn="base" hangingPunct="0">
        <a:spcBef>
          <a:spcPct val="20000"/>
        </a:spcBef>
        <a:spcAft>
          <a:spcPct val="0"/>
        </a:spcAft>
        <a:buFont typeface="Arial" charset="0"/>
        <a:buChar char="–"/>
        <a:defRPr sz="1600" kern="1200">
          <a:solidFill>
            <a:schemeClr val="tx1"/>
          </a:solidFill>
          <a:latin typeface="Century Gothic"/>
          <a:ea typeface="ＭＳ Ｐゴシック" charset="-128"/>
          <a:cs typeface="Century Gothic"/>
        </a:defRPr>
      </a:lvl4pPr>
      <a:lvl5pPr marL="1027113" indent="-115888" algn="l" defTabSz="457200" rtl="0" eaLnBrk="0" fontAlgn="base" hangingPunct="0">
        <a:spcBef>
          <a:spcPct val="20000"/>
        </a:spcBef>
        <a:spcAft>
          <a:spcPct val="0"/>
        </a:spcAft>
        <a:buFont typeface="Arial" charset="0"/>
        <a:buChar char="»"/>
        <a:defRPr sz="1400" kern="1200">
          <a:solidFill>
            <a:schemeClr val="tx1"/>
          </a:solidFill>
          <a:latin typeface="Century Gothic"/>
          <a:ea typeface="ＭＳ Ｐゴシック" charset="-128"/>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676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062038"/>
            <a:ext cx="8229600" cy="5064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8" name="Straight Connector 7"/>
          <p:cNvCxnSpPr>
            <a:cxnSpLocks noChangeShapeType="1"/>
          </p:cNvCxnSpPr>
          <p:nvPr/>
        </p:nvCxnSpPr>
        <p:spPr bwMode="auto">
          <a:xfrm>
            <a:off x="0" y="6821488"/>
            <a:ext cx="9156700" cy="1587"/>
          </a:xfrm>
          <a:prstGeom prst="line">
            <a:avLst/>
          </a:prstGeom>
          <a:noFill/>
          <a:ln w="76200">
            <a:solidFill>
              <a:srgbClr val="125506"/>
            </a:solidFill>
            <a:round/>
            <a:headEnd/>
            <a:tailEnd/>
          </a:ln>
          <a:effectLst>
            <a:outerShdw dist="20000" dir="5400000" rotWithShape="0">
              <a:srgbClr val="808080">
                <a:alpha val="37999"/>
              </a:srgbClr>
            </a:outerShdw>
          </a:effectLst>
        </p:spPr>
      </p:cxnSp>
      <p:cxnSp>
        <p:nvCxnSpPr>
          <p:cNvPr id="9" name="Straight Connector 8"/>
          <p:cNvCxnSpPr>
            <a:cxnSpLocks noChangeShapeType="1"/>
          </p:cNvCxnSpPr>
          <p:nvPr userDrawn="1"/>
        </p:nvCxnSpPr>
        <p:spPr bwMode="auto">
          <a:xfrm>
            <a:off x="0" y="6821488"/>
            <a:ext cx="9156700" cy="1587"/>
          </a:xfrm>
          <a:prstGeom prst="line">
            <a:avLst/>
          </a:prstGeom>
          <a:noFill/>
          <a:ln w="76200">
            <a:solidFill>
              <a:srgbClr val="FF0066"/>
            </a:solidFill>
            <a:round/>
            <a:headEnd/>
            <a:tailEnd/>
          </a:ln>
          <a:effectLst>
            <a:outerShdw dist="25400" dir="16200000" algn="t" rotWithShape="0">
              <a:srgbClr val="808080">
                <a:alpha val="42999"/>
              </a:srgbClr>
            </a:outerShdw>
          </a:effectLst>
        </p:spPr>
      </p:cxnSp>
      <p:sp>
        <p:nvSpPr>
          <p:cNvPr id="7" name="Rectangle 6"/>
          <p:cNvSpPr/>
          <p:nvPr userDrawn="1"/>
        </p:nvSpPr>
        <p:spPr>
          <a:xfrm>
            <a:off x="5655733" y="6163729"/>
            <a:ext cx="3479800" cy="646331"/>
          </a:xfrm>
          <a:prstGeom prst="rect">
            <a:avLst/>
          </a:prstGeom>
          <a:noFill/>
          <a:ln>
            <a:noFill/>
          </a:ln>
        </p:spPr>
        <p:txBody>
          <a:bodyPr wrap="square" lIns="91440" tIns="45720" rIns="91440" bIns="45720">
            <a:spAutoFit/>
          </a:bodyPr>
          <a:lstStyle/>
          <a:p>
            <a:pPr algn="ctr"/>
            <a:r>
              <a:rPr lang="en-US" sz="3600" b="1" cap="none" spc="0" dirty="0" err="1" smtClean="0">
                <a:ln w="18415" cmpd="sng">
                  <a:noFill/>
                  <a:prstDash val="solid"/>
                </a:ln>
                <a:solidFill>
                  <a:srgbClr val="000000"/>
                </a:solidFill>
                <a:effectLst>
                  <a:outerShdw blurRad="63500" dir="3600000" algn="tl" rotWithShape="0">
                    <a:srgbClr val="000000">
                      <a:alpha val="70000"/>
                    </a:srgbClr>
                  </a:outerShdw>
                </a:effectLst>
                <a:latin typeface="Edwardian Script ITC" pitchFamily="66" charset="0"/>
              </a:rPr>
              <a:t>Wanyssa</a:t>
            </a:r>
            <a:r>
              <a:rPr lang="en-US" sz="3600" b="1" cap="none" spc="0" dirty="0" smtClean="0">
                <a:ln w="18415" cmpd="sng">
                  <a:noFill/>
                  <a:prstDash val="solid"/>
                </a:ln>
                <a:solidFill>
                  <a:srgbClr val="000000"/>
                </a:solidFill>
                <a:effectLst>
                  <a:outerShdw blurRad="63500" dir="3600000" algn="tl" rotWithShape="0">
                    <a:srgbClr val="000000">
                      <a:alpha val="70000"/>
                    </a:srgbClr>
                  </a:outerShdw>
                </a:effectLst>
                <a:latin typeface="Edwardian Script ITC" pitchFamily="66" charset="0"/>
              </a:rPr>
              <a:t> Kari Inc.</a:t>
            </a:r>
            <a:endParaRPr lang="en-US" sz="3600" b="1" cap="none" spc="0" dirty="0">
              <a:ln w="18415" cmpd="sng">
                <a:noFill/>
                <a:prstDash val="solid"/>
              </a:ln>
              <a:solidFill>
                <a:srgbClr val="000000"/>
              </a:solidFill>
              <a:effectLst>
                <a:outerShdw blurRad="63500" dir="3600000" algn="tl" rotWithShape="0">
                  <a:srgbClr val="000000">
                    <a:alpha val="70000"/>
                  </a:srgbClr>
                </a:outerShdw>
              </a:effectLst>
              <a:latin typeface="Edwardian Script ITC" pitchFamily="66" charset="0"/>
            </a:endParaRPr>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Lst>
  <p:hf sldNum="0" hdr="0" ftr="0" dt="0"/>
  <p:txStyles>
    <p:titleStyle>
      <a:lvl1pPr algn="l" defTabSz="457200" rtl="0" eaLnBrk="0" fontAlgn="base" hangingPunct="0">
        <a:spcBef>
          <a:spcPct val="0"/>
        </a:spcBef>
        <a:spcAft>
          <a:spcPct val="0"/>
        </a:spcAft>
        <a:defRPr sz="3200" kern="1200">
          <a:solidFill>
            <a:schemeClr val="tx1"/>
          </a:solidFill>
          <a:latin typeface="Calibri"/>
          <a:ea typeface="ＭＳ Ｐゴシック" charset="-128"/>
          <a:cs typeface="Calibri"/>
        </a:defRPr>
      </a:lvl1pPr>
      <a:lvl2pPr algn="l" defTabSz="457200" rtl="0" eaLnBrk="0" fontAlgn="base" hangingPunct="0">
        <a:spcBef>
          <a:spcPct val="0"/>
        </a:spcBef>
        <a:spcAft>
          <a:spcPct val="0"/>
        </a:spcAft>
        <a:defRPr sz="3200">
          <a:solidFill>
            <a:schemeClr val="tx1"/>
          </a:solidFill>
          <a:latin typeface="Calibri" charset="0"/>
          <a:ea typeface="ＭＳ Ｐゴシック" charset="-128"/>
        </a:defRPr>
      </a:lvl2pPr>
      <a:lvl3pPr algn="l" defTabSz="457200" rtl="0" eaLnBrk="0" fontAlgn="base" hangingPunct="0">
        <a:spcBef>
          <a:spcPct val="0"/>
        </a:spcBef>
        <a:spcAft>
          <a:spcPct val="0"/>
        </a:spcAft>
        <a:defRPr sz="3200">
          <a:solidFill>
            <a:schemeClr val="tx1"/>
          </a:solidFill>
          <a:latin typeface="Calibri" charset="0"/>
          <a:ea typeface="ＭＳ Ｐゴシック" charset="-128"/>
        </a:defRPr>
      </a:lvl3pPr>
      <a:lvl4pPr algn="l" defTabSz="457200" rtl="0" eaLnBrk="0" fontAlgn="base" hangingPunct="0">
        <a:spcBef>
          <a:spcPct val="0"/>
        </a:spcBef>
        <a:spcAft>
          <a:spcPct val="0"/>
        </a:spcAft>
        <a:defRPr sz="3200">
          <a:solidFill>
            <a:schemeClr val="tx1"/>
          </a:solidFill>
          <a:latin typeface="Calibri" charset="0"/>
          <a:ea typeface="ＭＳ Ｐゴシック" charset="-128"/>
        </a:defRPr>
      </a:lvl4pPr>
      <a:lvl5pPr algn="l" defTabSz="457200" rtl="0" eaLnBrk="0" fontAlgn="base" hangingPunct="0">
        <a:spcBef>
          <a:spcPct val="0"/>
        </a:spcBef>
        <a:spcAft>
          <a:spcPct val="0"/>
        </a:spcAft>
        <a:defRPr sz="3200">
          <a:solidFill>
            <a:schemeClr val="tx1"/>
          </a:solidFill>
          <a:latin typeface="Calibri" charset="0"/>
          <a:ea typeface="ＭＳ Ｐゴシック" charset="-128"/>
        </a:defRPr>
      </a:lvl5pPr>
      <a:lvl6pPr marL="457200" algn="l" defTabSz="457200" rtl="0" fontAlgn="base">
        <a:spcBef>
          <a:spcPct val="0"/>
        </a:spcBef>
        <a:spcAft>
          <a:spcPct val="0"/>
        </a:spcAft>
        <a:defRPr sz="3200">
          <a:solidFill>
            <a:schemeClr val="tx1"/>
          </a:solidFill>
          <a:latin typeface="Calibri" charset="0"/>
          <a:ea typeface="ＭＳ Ｐゴシック" charset="-128"/>
        </a:defRPr>
      </a:lvl6pPr>
      <a:lvl7pPr marL="914400" algn="l" defTabSz="457200" rtl="0" fontAlgn="base">
        <a:spcBef>
          <a:spcPct val="0"/>
        </a:spcBef>
        <a:spcAft>
          <a:spcPct val="0"/>
        </a:spcAft>
        <a:defRPr sz="3200">
          <a:solidFill>
            <a:schemeClr val="tx1"/>
          </a:solidFill>
          <a:latin typeface="Calibri" charset="0"/>
          <a:ea typeface="ＭＳ Ｐゴシック" charset="-128"/>
        </a:defRPr>
      </a:lvl7pPr>
      <a:lvl8pPr marL="1371600" algn="l" defTabSz="457200" rtl="0" fontAlgn="base">
        <a:spcBef>
          <a:spcPct val="0"/>
        </a:spcBef>
        <a:spcAft>
          <a:spcPct val="0"/>
        </a:spcAft>
        <a:defRPr sz="3200">
          <a:solidFill>
            <a:schemeClr val="tx1"/>
          </a:solidFill>
          <a:latin typeface="Calibri" charset="0"/>
          <a:ea typeface="ＭＳ Ｐゴシック" charset="-128"/>
        </a:defRPr>
      </a:lvl8pPr>
      <a:lvl9pPr marL="1828800" algn="l" defTabSz="457200" rtl="0" fontAlgn="base">
        <a:spcBef>
          <a:spcPct val="0"/>
        </a:spcBef>
        <a:spcAft>
          <a:spcPct val="0"/>
        </a:spcAft>
        <a:defRPr sz="32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defRPr sz="3200" kern="1200">
          <a:solidFill>
            <a:schemeClr val="tx1"/>
          </a:solidFill>
          <a:latin typeface="Calibri"/>
          <a:ea typeface="ＭＳ Ｐゴシック" charset="-128"/>
          <a:cs typeface="Calibri"/>
        </a:defRPr>
      </a:lvl1pPr>
      <a:lvl2pPr marL="450850" indent="6350" algn="l" defTabSz="457200" rtl="0" eaLnBrk="0" fontAlgn="base" hangingPunct="0">
        <a:spcBef>
          <a:spcPct val="20000"/>
        </a:spcBef>
        <a:spcAft>
          <a:spcPct val="0"/>
        </a:spcAft>
        <a:buFont typeface="Arial" charset="0"/>
        <a:defRPr sz="2800" kern="1200">
          <a:solidFill>
            <a:schemeClr val="tx1"/>
          </a:solidFill>
          <a:latin typeface="Calibri"/>
          <a:ea typeface="ＭＳ Ｐゴシック" charset="-128"/>
          <a:cs typeface="Calibri"/>
        </a:defRPr>
      </a:lvl2pPr>
      <a:lvl3pPr marL="914400" algn="l" defTabSz="457200" rtl="0" eaLnBrk="0" fontAlgn="base" hangingPunct="0">
        <a:spcBef>
          <a:spcPct val="20000"/>
        </a:spcBef>
        <a:spcAft>
          <a:spcPct val="0"/>
        </a:spcAft>
        <a:buFont typeface="Arial" charset="0"/>
        <a:defRPr sz="2400" kern="1200">
          <a:solidFill>
            <a:schemeClr val="tx1"/>
          </a:solidFill>
          <a:latin typeface="Calibri"/>
          <a:ea typeface="ＭＳ Ｐゴシック" charset="-128"/>
          <a:cs typeface="Calibri"/>
        </a:defRPr>
      </a:lvl3pPr>
      <a:lvl4pPr marL="13716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charset="-128"/>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charset="-128"/>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071938" y="2573338"/>
            <a:ext cx="4818062" cy="790575"/>
          </a:xfrm>
        </p:spPr>
        <p:txBody>
          <a:bodyPr vert="horz" wrap="square" lIns="91440" tIns="45720" rIns="91440" bIns="45720" numCol="1" anchorCtr="0" compatLnSpc="1">
            <a:prstTxWarp prst="textNoShape">
              <a:avLst/>
            </a:prstTxWarp>
          </a:bodyPr>
          <a:lstStyle/>
          <a:p>
            <a:pPr eaLnBrk="1" hangingPunct="1"/>
            <a:r>
              <a:rPr lang="en-US" dirty="0" smtClean="0">
                <a:latin typeface="Calibri" charset="0"/>
                <a:cs typeface="Calibri" charset="0"/>
              </a:rPr>
              <a:t>Sounds of the Diaspora</a:t>
            </a:r>
            <a:endParaRPr lang="en-US" dirty="0" smtClean="0">
              <a:latin typeface="Calibri" charset="0"/>
              <a:cs typeface="Calibri" charset="0"/>
            </a:endParaRPr>
          </a:p>
        </p:txBody>
      </p:sp>
      <p:sp>
        <p:nvSpPr>
          <p:cNvPr id="9" name="Subtitle 8"/>
          <p:cNvSpPr>
            <a:spLocks noGrp="1"/>
          </p:cNvSpPr>
          <p:nvPr>
            <p:ph type="subTitle" idx="1"/>
          </p:nvPr>
        </p:nvSpPr>
        <p:spPr>
          <a:xfrm>
            <a:off x="4097338" y="3392488"/>
            <a:ext cx="4818062" cy="681037"/>
          </a:xfrm>
        </p:spPr>
        <p:txBody>
          <a:bodyPr vert="horz" wrap="square" lIns="91440" tIns="45720" rIns="91440" bIns="45720" numCol="1" anchor="t" anchorCtr="0" compatLnSpc="1">
            <a:prstTxWarp prst="textNoShape">
              <a:avLst/>
            </a:prstTxWarp>
          </a:bodyPr>
          <a:lstStyle/>
          <a:p>
            <a:pPr eaLnBrk="1" hangingPunct="1"/>
            <a:r>
              <a:rPr lang="en-US" sz="1600" i="1" dirty="0" smtClean="0">
                <a:solidFill>
                  <a:srgbClr val="8F8F8F"/>
                </a:solidFill>
                <a:latin typeface="Calibri" charset="0"/>
                <a:cs typeface="Calibri" charset="0"/>
              </a:rPr>
              <a:t>Mock 1 – 2.3.2011</a:t>
            </a:r>
            <a:endParaRPr lang="en-US" sz="1600" i="1" dirty="0" smtClean="0">
              <a:solidFill>
                <a:srgbClr val="8F8F8F"/>
              </a:solidFill>
              <a:latin typeface="Calibri" charset="0"/>
              <a:cs typeface="Calibri"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6019800" y="399289"/>
            <a:ext cx="2743200" cy="5574791"/>
            <a:chOff x="6096000" y="136564"/>
            <a:chExt cx="2743200" cy="3825836"/>
          </a:xfrm>
          <a:solidFill>
            <a:schemeClr val="bg1"/>
          </a:solidFill>
        </p:grpSpPr>
        <p:sp>
          <p:nvSpPr>
            <p:cNvPr id="9" name="TextBox 8"/>
            <p:cNvSpPr txBox="1"/>
            <p:nvPr/>
          </p:nvSpPr>
          <p:spPr bwMode="auto">
            <a:xfrm>
              <a:off x="6096000" y="136564"/>
              <a:ext cx="2667000" cy="443560"/>
            </a:xfrm>
            <a:prstGeom prst="rect">
              <a:avLst/>
            </a:prstGeom>
            <a:grpFill/>
          </p:spPr>
          <p:txBody>
            <a:bodyPr wrap="square">
              <a:spAutoFit/>
            </a:bodyPr>
            <a:lstStyle/>
            <a:p>
              <a:pPr>
                <a:defRPr/>
              </a:pPr>
              <a:endParaRPr lang="en-US" sz="1200" b="1" dirty="0">
                <a:solidFill>
                  <a:srgbClr val="00B050"/>
                </a:solidFill>
                <a:latin typeface="+mj-lt"/>
                <a:ea typeface="ＭＳ Ｐゴシック"/>
                <a:cs typeface="ＭＳ Ｐゴシック"/>
              </a:endParaRPr>
            </a:p>
            <a:p>
              <a:pPr>
                <a:defRPr/>
              </a:pPr>
              <a:r>
                <a:rPr lang="en-US" sz="1200" b="1" dirty="0">
                  <a:solidFill>
                    <a:schemeClr val="accent1"/>
                  </a:solidFill>
                  <a:latin typeface="+mj-lt"/>
                  <a:ea typeface="ＭＳ Ｐゴシック"/>
                  <a:cs typeface="ＭＳ Ｐゴシック"/>
                </a:rPr>
                <a:t>Please outline any creative feedback in the box below</a:t>
              </a:r>
              <a:r>
                <a:rPr lang="en-US" sz="1200" b="1" dirty="0" smtClean="0">
                  <a:solidFill>
                    <a:schemeClr val="accent1"/>
                  </a:solidFill>
                  <a:latin typeface="+mj-lt"/>
                  <a:ea typeface="ＭＳ Ｐゴシック"/>
                  <a:cs typeface="ＭＳ Ｐゴシック"/>
                </a:rPr>
                <a:t>:</a:t>
              </a:r>
              <a:endParaRPr lang="en-US" sz="1100" dirty="0">
                <a:latin typeface="+mj-lt"/>
                <a:ea typeface="ＭＳ Ｐゴシック"/>
                <a:cs typeface="ＭＳ Ｐゴシック"/>
              </a:endParaRPr>
            </a:p>
          </p:txBody>
        </p:sp>
        <p:sp>
          <p:nvSpPr>
            <p:cNvPr id="7" name="Rectangle 6"/>
            <p:cNvSpPr/>
            <p:nvPr/>
          </p:nvSpPr>
          <p:spPr>
            <a:xfrm>
              <a:off x="6172200" y="707614"/>
              <a:ext cx="2667000" cy="325478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Arial" pitchFamily="34" charset="0"/>
                <a:buChar char="•"/>
                <a:defRPr/>
              </a:pPr>
              <a:r>
                <a:rPr lang="en-US" sz="1200" dirty="0" smtClean="0">
                  <a:solidFill>
                    <a:schemeClr val="tx1"/>
                  </a:solidFill>
                </a:rPr>
                <a:t>Are we keeping recent </a:t>
              </a:r>
              <a:r>
                <a:rPr lang="en-US" sz="1200" dirty="0" err="1" smtClean="0">
                  <a:solidFill>
                    <a:schemeClr val="tx1"/>
                  </a:solidFill>
                </a:rPr>
                <a:t>pics</a:t>
              </a:r>
              <a:r>
                <a:rPr lang="en-US" sz="1200" dirty="0" smtClean="0">
                  <a:solidFill>
                    <a:schemeClr val="tx1"/>
                  </a:solidFill>
                </a:rPr>
                <a:t> on the home page? </a:t>
              </a:r>
            </a:p>
            <a:p>
              <a:pPr marL="342900" indent="-342900">
                <a:buFont typeface="Arial" pitchFamily="34" charset="0"/>
                <a:buChar char="•"/>
                <a:defRPr/>
              </a:pPr>
              <a:r>
                <a:rPr lang="en-US" sz="1200" dirty="0" smtClean="0">
                  <a:solidFill>
                    <a:schemeClr val="tx1"/>
                  </a:solidFill>
                </a:rPr>
                <a:t> Is the SOTDF logo going to blend in with the background color of the site?</a:t>
              </a:r>
            </a:p>
            <a:p>
              <a:pPr marL="342900" indent="-342900">
                <a:buFont typeface="Arial" pitchFamily="34" charset="0"/>
                <a:buChar char="•"/>
                <a:defRPr/>
              </a:pPr>
              <a:r>
                <a:rPr lang="en-US" sz="1200" dirty="0" smtClean="0">
                  <a:solidFill>
                    <a:schemeClr val="tx1"/>
                  </a:solidFill>
                </a:rPr>
                <a:t>Are these the colors they chose for this site, or is it going to change to SOTDF theme colors/complementary colors?</a:t>
              </a:r>
            </a:p>
            <a:p>
              <a:pPr marL="342900" indent="-342900">
                <a:buFont typeface="Arial" pitchFamily="34" charset="0"/>
                <a:buChar char="•"/>
                <a:defRPr/>
              </a:pPr>
              <a:r>
                <a:rPr lang="en-US" sz="1200" dirty="0" smtClean="0">
                  <a:solidFill>
                    <a:schemeClr val="tx1"/>
                  </a:solidFill>
                </a:rPr>
                <a:t>[Current </a:t>
              </a:r>
              <a:r>
                <a:rPr lang="en-US" sz="1200" dirty="0" err="1" smtClean="0">
                  <a:solidFill>
                    <a:schemeClr val="tx1"/>
                  </a:solidFill>
                </a:rPr>
                <a:t>pic</a:t>
              </a:r>
              <a:r>
                <a:rPr lang="en-US" sz="1200" dirty="0" smtClean="0">
                  <a:solidFill>
                    <a:schemeClr val="tx1"/>
                  </a:solidFill>
                </a:rPr>
                <a:t> of audio machine] – can we have a working equalizer, so when people come to the site, and music plays, you see the equalizer moving? Or is this going to remain a picture slideshow?</a:t>
              </a:r>
            </a:p>
            <a:p>
              <a:pPr marL="342900" indent="-342900">
                <a:buFont typeface="Arial" pitchFamily="34" charset="0"/>
                <a:buChar char="•"/>
                <a:defRPr/>
              </a:pPr>
              <a:r>
                <a:rPr lang="en-US" sz="1200" dirty="0" smtClean="0">
                  <a:solidFill>
                    <a:schemeClr val="tx1"/>
                  </a:solidFill>
                </a:rPr>
                <a:t>Are we keeping the news portion there? Do they currently have news content? </a:t>
              </a:r>
            </a:p>
            <a:p>
              <a:pPr marL="342900" indent="-342900">
                <a:buFont typeface="Arial" pitchFamily="34" charset="0"/>
                <a:buChar char="•"/>
                <a:defRPr/>
              </a:pPr>
              <a:r>
                <a:rPr lang="en-US" sz="1200" dirty="0" smtClean="0">
                  <a:solidFill>
                    <a:schemeClr val="tx1"/>
                  </a:solidFill>
                </a:rPr>
                <a:t>Do they have blog content [blog portion of site]</a:t>
              </a:r>
            </a:p>
            <a:p>
              <a:pPr marL="342900" indent="-342900">
                <a:buFont typeface="Arial" pitchFamily="34" charset="0"/>
                <a:buChar char="•"/>
                <a:defRPr/>
              </a:pPr>
              <a:r>
                <a:rPr lang="en-US" sz="1200" dirty="0" smtClean="0">
                  <a:solidFill>
                    <a:schemeClr val="tx1"/>
                  </a:solidFill>
                </a:rPr>
                <a:t>Is there going to be an About US portion on the homepage, or will that reside under the About US tab only?</a:t>
              </a:r>
            </a:p>
            <a:p>
              <a:pPr marL="342900" indent="-342900" algn="ctr">
                <a:buAutoNum type="arabicPeriod"/>
                <a:defRPr/>
              </a:pPr>
              <a:endParaRPr lang="en-US" dirty="0">
                <a:solidFill>
                  <a:schemeClr val="tx1"/>
                </a:solidFill>
              </a:endParaRPr>
            </a:p>
          </p:txBody>
        </p:sp>
      </p:grpSp>
      <p:pic>
        <p:nvPicPr>
          <p:cNvPr id="15" name="Picture 14" descr="SOTDF1.jpg"/>
          <p:cNvPicPr>
            <a:picLocks noChangeAspect="1"/>
          </p:cNvPicPr>
          <p:nvPr/>
        </p:nvPicPr>
        <p:blipFill>
          <a:blip r:embed="rId2"/>
          <a:srcRect l="18114" t="7778" r="17771" b="12889"/>
          <a:stretch>
            <a:fillRect/>
          </a:stretch>
        </p:blipFill>
        <p:spPr>
          <a:xfrm>
            <a:off x="573024" y="789432"/>
            <a:ext cx="5157216" cy="54406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6019800" y="399289"/>
            <a:ext cx="2743200" cy="5574791"/>
            <a:chOff x="6096000" y="136564"/>
            <a:chExt cx="2743200" cy="3825836"/>
          </a:xfrm>
          <a:solidFill>
            <a:schemeClr val="bg1"/>
          </a:solidFill>
        </p:grpSpPr>
        <p:sp>
          <p:nvSpPr>
            <p:cNvPr id="9" name="TextBox 8"/>
            <p:cNvSpPr txBox="1"/>
            <p:nvPr/>
          </p:nvSpPr>
          <p:spPr bwMode="auto">
            <a:xfrm>
              <a:off x="6096000" y="136564"/>
              <a:ext cx="2667000" cy="443560"/>
            </a:xfrm>
            <a:prstGeom prst="rect">
              <a:avLst/>
            </a:prstGeom>
            <a:grpFill/>
          </p:spPr>
          <p:txBody>
            <a:bodyPr wrap="square">
              <a:spAutoFit/>
            </a:bodyPr>
            <a:lstStyle/>
            <a:p>
              <a:pPr>
                <a:defRPr/>
              </a:pPr>
              <a:endParaRPr lang="en-US" sz="1200" b="1" dirty="0">
                <a:solidFill>
                  <a:srgbClr val="00B050"/>
                </a:solidFill>
                <a:latin typeface="+mj-lt"/>
                <a:ea typeface="ＭＳ Ｐゴシック"/>
                <a:cs typeface="ＭＳ Ｐゴシック"/>
              </a:endParaRPr>
            </a:p>
            <a:p>
              <a:pPr>
                <a:defRPr/>
              </a:pPr>
              <a:r>
                <a:rPr lang="en-US" sz="1200" b="1" dirty="0">
                  <a:solidFill>
                    <a:schemeClr val="accent1"/>
                  </a:solidFill>
                  <a:latin typeface="+mj-lt"/>
                  <a:ea typeface="ＭＳ Ｐゴシック"/>
                  <a:cs typeface="ＭＳ Ｐゴシック"/>
                </a:rPr>
                <a:t>Please outline any creative feedback in the box below</a:t>
              </a:r>
              <a:r>
                <a:rPr lang="en-US" sz="1200" b="1" dirty="0" smtClean="0">
                  <a:solidFill>
                    <a:schemeClr val="accent1"/>
                  </a:solidFill>
                  <a:latin typeface="+mj-lt"/>
                  <a:ea typeface="ＭＳ Ｐゴシック"/>
                  <a:cs typeface="ＭＳ Ｐゴシック"/>
                </a:rPr>
                <a:t>:</a:t>
              </a:r>
              <a:endParaRPr lang="en-US" sz="1100" dirty="0">
                <a:latin typeface="+mj-lt"/>
                <a:ea typeface="ＭＳ Ｐゴシック"/>
                <a:cs typeface="ＭＳ Ｐゴシック"/>
              </a:endParaRPr>
            </a:p>
          </p:txBody>
        </p:sp>
        <p:sp>
          <p:nvSpPr>
            <p:cNvPr id="7" name="Rectangle 6"/>
            <p:cNvSpPr/>
            <p:nvPr/>
          </p:nvSpPr>
          <p:spPr>
            <a:xfrm>
              <a:off x="6172200" y="707614"/>
              <a:ext cx="2667000" cy="325478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Arial" pitchFamily="34" charset="0"/>
                <a:buChar char="•"/>
                <a:defRPr/>
              </a:pPr>
              <a:r>
                <a:rPr lang="en-US" sz="1200" dirty="0" smtClean="0">
                  <a:solidFill>
                    <a:schemeClr val="tx1"/>
                  </a:solidFill>
                </a:rPr>
                <a:t>Don’t like the boxy/column feel of the Track Listings</a:t>
              </a:r>
            </a:p>
            <a:p>
              <a:pPr marL="342900" indent="-342900">
                <a:buFont typeface="Arial" pitchFamily="34" charset="0"/>
                <a:buChar char="•"/>
                <a:defRPr/>
              </a:pPr>
              <a:r>
                <a:rPr lang="en-US" sz="1200" dirty="0" smtClean="0">
                  <a:solidFill>
                    <a:schemeClr val="tx1"/>
                  </a:solidFill>
                </a:rPr>
                <a:t>Can there be Images next to each Music track?</a:t>
              </a:r>
            </a:p>
            <a:p>
              <a:pPr marL="342900" indent="-342900">
                <a:buFont typeface="Arial" pitchFamily="34" charset="0"/>
                <a:buChar char="•"/>
                <a:defRPr/>
              </a:pPr>
              <a:r>
                <a:rPr lang="en-US" sz="1200" dirty="0" smtClean="0">
                  <a:solidFill>
                    <a:schemeClr val="tx1"/>
                  </a:solidFill>
                </a:rPr>
                <a:t>The search functionality is  for : Song Name? Top Rated? Newest? </a:t>
              </a:r>
            </a:p>
            <a:p>
              <a:pPr marL="342900" indent="-342900">
                <a:buFont typeface="Arial" pitchFamily="34" charset="0"/>
                <a:buChar char="•"/>
                <a:defRPr/>
              </a:pPr>
              <a:r>
                <a:rPr lang="en-US" sz="1200" dirty="0" smtClean="0">
                  <a:solidFill>
                    <a:schemeClr val="tx1"/>
                  </a:solidFill>
                </a:rPr>
                <a:t>Is the song track page going to be different from the podcast page? </a:t>
              </a:r>
              <a:r>
                <a:rPr lang="en-US" sz="1200" dirty="0">
                  <a:solidFill>
                    <a:schemeClr val="tx1"/>
                  </a:solidFill>
                </a:rPr>
                <a:t> </a:t>
              </a:r>
              <a:r>
                <a:rPr lang="en-US" sz="1200" dirty="0" smtClean="0">
                  <a:solidFill>
                    <a:schemeClr val="tx1"/>
                  </a:solidFill>
                </a:rPr>
                <a:t>Are they the same thing?</a:t>
              </a:r>
            </a:p>
            <a:p>
              <a:pPr marL="342900" indent="-342900" algn="ctr">
                <a:buFont typeface="Arial" pitchFamily="34" charset="0"/>
                <a:buChar char="•"/>
                <a:defRPr/>
              </a:pPr>
              <a:endParaRPr lang="en-US" sz="1200" dirty="0">
                <a:solidFill>
                  <a:schemeClr val="tx1"/>
                </a:solidFill>
              </a:endParaRPr>
            </a:p>
          </p:txBody>
        </p:sp>
      </p:grpSp>
      <p:pic>
        <p:nvPicPr>
          <p:cNvPr id="15" name="Picture 14" descr="SOTDF1.jpg"/>
          <p:cNvPicPr>
            <a:picLocks noChangeAspect="1"/>
          </p:cNvPicPr>
          <p:nvPr/>
        </p:nvPicPr>
        <p:blipFill>
          <a:blip r:embed="rId2"/>
          <a:srcRect l="17731" t="4185" r="17730" b="12705"/>
          <a:stretch>
            <a:fillRect/>
          </a:stretch>
        </p:blipFill>
        <p:spPr>
          <a:xfrm>
            <a:off x="280416" y="621791"/>
            <a:ext cx="5462016" cy="578329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6019800" y="399289"/>
            <a:ext cx="2743200" cy="5574791"/>
            <a:chOff x="6096000" y="136564"/>
            <a:chExt cx="2743200" cy="3825836"/>
          </a:xfrm>
          <a:solidFill>
            <a:schemeClr val="bg1"/>
          </a:solidFill>
        </p:grpSpPr>
        <p:sp>
          <p:nvSpPr>
            <p:cNvPr id="9" name="TextBox 8"/>
            <p:cNvSpPr txBox="1"/>
            <p:nvPr/>
          </p:nvSpPr>
          <p:spPr bwMode="auto">
            <a:xfrm>
              <a:off x="6096000" y="136564"/>
              <a:ext cx="2667000" cy="443560"/>
            </a:xfrm>
            <a:prstGeom prst="rect">
              <a:avLst/>
            </a:prstGeom>
            <a:grpFill/>
          </p:spPr>
          <p:txBody>
            <a:bodyPr wrap="square">
              <a:spAutoFit/>
            </a:bodyPr>
            <a:lstStyle/>
            <a:p>
              <a:pPr>
                <a:defRPr/>
              </a:pPr>
              <a:endParaRPr lang="en-US" sz="1200" b="1" dirty="0">
                <a:solidFill>
                  <a:srgbClr val="00B050"/>
                </a:solidFill>
                <a:latin typeface="+mj-lt"/>
                <a:ea typeface="ＭＳ Ｐゴシック"/>
                <a:cs typeface="ＭＳ Ｐゴシック"/>
              </a:endParaRPr>
            </a:p>
            <a:p>
              <a:pPr>
                <a:defRPr/>
              </a:pPr>
              <a:r>
                <a:rPr lang="en-US" sz="1200" b="1" dirty="0">
                  <a:solidFill>
                    <a:schemeClr val="accent1"/>
                  </a:solidFill>
                  <a:latin typeface="+mj-lt"/>
                  <a:ea typeface="ＭＳ Ｐゴシック"/>
                  <a:cs typeface="ＭＳ Ｐゴシック"/>
                </a:rPr>
                <a:t>Please outline any creative feedback in the box below</a:t>
              </a:r>
              <a:r>
                <a:rPr lang="en-US" sz="1200" b="1" dirty="0" smtClean="0">
                  <a:solidFill>
                    <a:schemeClr val="accent1"/>
                  </a:solidFill>
                  <a:latin typeface="+mj-lt"/>
                  <a:ea typeface="ＭＳ Ｐゴシック"/>
                  <a:cs typeface="ＭＳ Ｐゴシック"/>
                </a:rPr>
                <a:t>:</a:t>
              </a:r>
              <a:endParaRPr lang="en-US" sz="1100" dirty="0">
                <a:latin typeface="+mj-lt"/>
                <a:ea typeface="ＭＳ Ｐゴシック"/>
                <a:cs typeface="ＭＳ Ｐゴシック"/>
              </a:endParaRPr>
            </a:p>
          </p:txBody>
        </p:sp>
        <p:sp>
          <p:nvSpPr>
            <p:cNvPr id="7" name="Rectangle 6"/>
            <p:cNvSpPr/>
            <p:nvPr/>
          </p:nvSpPr>
          <p:spPr>
            <a:xfrm>
              <a:off x="6172200" y="707614"/>
              <a:ext cx="2667000" cy="325478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Arial" pitchFamily="34" charset="0"/>
                <a:buChar char="•"/>
                <a:defRPr/>
              </a:pPr>
              <a:r>
                <a:rPr lang="en-US" sz="1200" dirty="0" smtClean="0">
                  <a:solidFill>
                    <a:schemeClr val="tx1"/>
                  </a:solidFill>
                </a:rPr>
                <a:t>The FB connect looks oddly place where it is. </a:t>
              </a:r>
              <a:endParaRPr lang="en-US" sz="1200" dirty="0">
                <a:solidFill>
                  <a:schemeClr val="tx1"/>
                </a:solidFill>
              </a:endParaRPr>
            </a:p>
            <a:p>
              <a:pPr marL="342900" indent="-342900">
                <a:buFont typeface="Arial" pitchFamily="34" charset="0"/>
                <a:buChar char="•"/>
                <a:defRPr/>
              </a:pPr>
              <a:r>
                <a:rPr lang="en-US" sz="1200" dirty="0" smtClean="0">
                  <a:solidFill>
                    <a:schemeClr val="tx1"/>
                  </a:solidFill>
                </a:rPr>
                <a:t>Can this only be access on the homepage, when you comment on the song?</a:t>
              </a:r>
            </a:p>
            <a:p>
              <a:pPr marL="342900" indent="-342900">
                <a:buFont typeface="Arial" pitchFamily="34" charset="0"/>
                <a:buChar char="•"/>
                <a:defRPr/>
              </a:pPr>
              <a:r>
                <a:rPr lang="en-US" sz="1200" dirty="0" smtClean="0">
                  <a:solidFill>
                    <a:schemeClr val="tx1"/>
                  </a:solidFill>
                </a:rPr>
                <a:t>Can we change the color of the FB connect, cause its conflicting with the page color</a:t>
              </a:r>
            </a:p>
            <a:p>
              <a:pPr marL="342900" indent="-342900">
                <a:buFont typeface="Arial" pitchFamily="34" charset="0"/>
                <a:buChar char="•"/>
                <a:defRPr/>
              </a:pPr>
              <a:r>
                <a:rPr lang="en-US" sz="1200" dirty="0" smtClean="0">
                  <a:solidFill>
                    <a:schemeClr val="tx1"/>
                  </a:solidFill>
                </a:rPr>
                <a:t>When the FB connect box pops up, can the regular homepage become translucent as an indicator that the user needs to make their comments first, and then they can go back to Homepage?</a:t>
              </a:r>
            </a:p>
            <a:p>
              <a:pPr marL="342900" indent="-342900">
                <a:buFont typeface="Arial" pitchFamily="34" charset="0"/>
                <a:buChar char="•"/>
                <a:defRPr/>
              </a:pPr>
              <a:r>
                <a:rPr lang="en-US" sz="1200" dirty="0" smtClean="0">
                  <a:solidFill>
                    <a:schemeClr val="tx1"/>
                  </a:solidFill>
                </a:rPr>
                <a:t>What other aspects of the site can users Like, comment, share with friends, and post to friends newsfeeds?</a:t>
              </a:r>
            </a:p>
            <a:p>
              <a:pPr marL="342900" indent="-342900">
                <a:buFont typeface="Arial" pitchFamily="34" charset="0"/>
                <a:buChar char="•"/>
                <a:defRPr/>
              </a:pPr>
              <a:r>
                <a:rPr lang="en-US" sz="1200" dirty="0" smtClean="0">
                  <a:solidFill>
                    <a:schemeClr val="tx1"/>
                  </a:solidFill>
                </a:rPr>
                <a:t>If I leave a comment on the homepage, will I see it on the music page and vice versa?</a:t>
              </a:r>
            </a:p>
            <a:p>
              <a:pPr marL="342900" indent="-342900" algn="ctr">
                <a:buAutoNum type="arabicPeriod"/>
                <a:defRPr/>
              </a:pPr>
              <a:endParaRPr lang="en-US" dirty="0">
                <a:solidFill>
                  <a:schemeClr val="tx1"/>
                </a:solidFill>
              </a:endParaRPr>
            </a:p>
          </p:txBody>
        </p:sp>
      </p:grpSp>
      <p:pic>
        <p:nvPicPr>
          <p:cNvPr id="15" name="Picture 14" descr="SOTDF1.jpg"/>
          <p:cNvPicPr>
            <a:picLocks noChangeAspect="1"/>
          </p:cNvPicPr>
          <p:nvPr/>
        </p:nvPicPr>
        <p:blipFill>
          <a:blip r:embed="rId2"/>
          <a:srcRect l="17967" t="4185" r="17730" b="12705"/>
          <a:stretch>
            <a:fillRect/>
          </a:stretch>
        </p:blipFill>
        <p:spPr>
          <a:xfrm>
            <a:off x="280415" y="399289"/>
            <a:ext cx="5340959" cy="598931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6019800" y="399289"/>
            <a:ext cx="2743200" cy="5574791"/>
            <a:chOff x="6096000" y="136564"/>
            <a:chExt cx="2743200" cy="3825836"/>
          </a:xfrm>
          <a:solidFill>
            <a:schemeClr val="bg1"/>
          </a:solidFill>
        </p:grpSpPr>
        <p:sp>
          <p:nvSpPr>
            <p:cNvPr id="9" name="TextBox 8"/>
            <p:cNvSpPr txBox="1"/>
            <p:nvPr/>
          </p:nvSpPr>
          <p:spPr bwMode="auto">
            <a:xfrm>
              <a:off x="6096000" y="136564"/>
              <a:ext cx="2667000" cy="443560"/>
            </a:xfrm>
            <a:prstGeom prst="rect">
              <a:avLst/>
            </a:prstGeom>
            <a:grpFill/>
          </p:spPr>
          <p:txBody>
            <a:bodyPr wrap="square">
              <a:spAutoFit/>
            </a:bodyPr>
            <a:lstStyle/>
            <a:p>
              <a:pPr>
                <a:defRPr/>
              </a:pPr>
              <a:endParaRPr lang="en-US" sz="1200" b="1" dirty="0">
                <a:solidFill>
                  <a:srgbClr val="00B050"/>
                </a:solidFill>
                <a:latin typeface="+mj-lt"/>
                <a:ea typeface="ＭＳ Ｐゴシック"/>
                <a:cs typeface="ＭＳ Ｐゴシック"/>
              </a:endParaRPr>
            </a:p>
            <a:p>
              <a:pPr>
                <a:defRPr/>
              </a:pPr>
              <a:r>
                <a:rPr lang="en-US" sz="1200" b="1" dirty="0">
                  <a:solidFill>
                    <a:schemeClr val="accent1"/>
                  </a:solidFill>
                  <a:latin typeface="+mj-lt"/>
                  <a:ea typeface="ＭＳ Ｐゴシック"/>
                  <a:cs typeface="ＭＳ Ｐゴシック"/>
                </a:rPr>
                <a:t>Please outline any creative feedback in the box below</a:t>
              </a:r>
              <a:r>
                <a:rPr lang="en-US" sz="1200" b="1" dirty="0" smtClean="0">
                  <a:solidFill>
                    <a:schemeClr val="accent1"/>
                  </a:solidFill>
                  <a:latin typeface="+mj-lt"/>
                  <a:ea typeface="ＭＳ Ｐゴシック"/>
                  <a:cs typeface="ＭＳ Ｐゴシック"/>
                </a:rPr>
                <a:t>:</a:t>
              </a:r>
              <a:endParaRPr lang="en-US" sz="1100" dirty="0">
                <a:latin typeface="+mj-lt"/>
                <a:ea typeface="ＭＳ Ｐゴシック"/>
                <a:cs typeface="ＭＳ Ｐゴシック"/>
              </a:endParaRPr>
            </a:p>
          </p:txBody>
        </p:sp>
        <p:sp>
          <p:nvSpPr>
            <p:cNvPr id="7" name="Rectangle 6"/>
            <p:cNvSpPr/>
            <p:nvPr/>
          </p:nvSpPr>
          <p:spPr>
            <a:xfrm>
              <a:off x="6172200" y="707614"/>
              <a:ext cx="2667000" cy="325478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Arial" pitchFamily="34" charset="0"/>
                <a:buChar char="•"/>
                <a:defRPr/>
              </a:pPr>
              <a:r>
                <a:rPr lang="en-US" sz="1200" dirty="0" smtClean="0">
                  <a:solidFill>
                    <a:schemeClr val="tx1"/>
                  </a:solidFill>
                </a:rPr>
                <a:t>This is too generic. Can we jazz this up? Can we skin this? Make it into a media player or something exciting?</a:t>
              </a:r>
            </a:p>
            <a:p>
              <a:pPr marL="342900" indent="-342900">
                <a:buFont typeface="Arial" pitchFamily="34" charset="0"/>
                <a:buChar char="•"/>
                <a:defRPr/>
              </a:pPr>
              <a:r>
                <a:rPr lang="en-US" sz="1200" dirty="0" smtClean="0">
                  <a:solidFill>
                    <a:schemeClr val="tx1"/>
                  </a:solidFill>
                </a:rPr>
                <a:t>Are we going to provide actual contact info for the company? Address, phone number, email address?</a:t>
              </a:r>
            </a:p>
            <a:p>
              <a:pPr marL="342900" indent="-342900" algn="ctr">
                <a:defRPr/>
              </a:pPr>
              <a:endParaRPr lang="en-US" dirty="0">
                <a:solidFill>
                  <a:schemeClr val="tx1"/>
                </a:solidFill>
              </a:endParaRPr>
            </a:p>
          </p:txBody>
        </p:sp>
      </p:grpSp>
      <p:pic>
        <p:nvPicPr>
          <p:cNvPr id="15" name="Picture 14" descr="SOTDF1.jpg"/>
          <p:cNvPicPr>
            <a:picLocks noChangeAspect="1"/>
          </p:cNvPicPr>
          <p:nvPr/>
        </p:nvPicPr>
        <p:blipFill>
          <a:blip r:embed="rId2"/>
          <a:srcRect l="18203" t="4185" r="17730" b="12705"/>
          <a:stretch>
            <a:fillRect/>
          </a:stretch>
        </p:blipFill>
        <p:spPr>
          <a:xfrm>
            <a:off x="268224" y="548639"/>
            <a:ext cx="5303520" cy="584145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6019800" y="399289"/>
            <a:ext cx="2743200" cy="5574791"/>
            <a:chOff x="6096000" y="136564"/>
            <a:chExt cx="2743200" cy="3825836"/>
          </a:xfrm>
          <a:solidFill>
            <a:schemeClr val="bg1"/>
          </a:solidFill>
        </p:grpSpPr>
        <p:sp>
          <p:nvSpPr>
            <p:cNvPr id="9" name="TextBox 8"/>
            <p:cNvSpPr txBox="1"/>
            <p:nvPr/>
          </p:nvSpPr>
          <p:spPr bwMode="auto">
            <a:xfrm>
              <a:off x="6096000" y="136564"/>
              <a:ext cx="2667000" cy="443560"/>
            </a:xfrm>
            <a:prstGeom prst="rect">
              <a:avLst/>
            </a:prstGeom>
            <a:grpFill/>
          </p:spPr>
          <p:txBody>
            <a:bodyPr wrap="square">
              <a:spAutoFit/>
            </a:bodyPr>
            <a:lstStyle/>
            <a:p>
              <a:pPr>
                <a:defRPr/>
              </a:pPr>
              <a:endParaRPr lang="en-US" sz="1200" b="1" dirty="0">
                <a:solidFill>
                  <a:srgbClr val="00B050"/>
                </a:solidFill>
                <a:latin typeface="+mj-lt"/>
                <a:ea typeface="ＭＳ Ｐゴシック"/>
                <a:cs typeface="ＭＳ Ｐゴシック"/>
              </a:endParaRPr>
            </a:p>
            <a:p>
              <a:pPr>
                <a:defRPr/>
              </a:pPr>
              <a:r>
                <a:rPr lang="en-US" sz="1200" b="1" dirty="0">
                  <a:solidFill>
                    <a:schemeClr val="accent1"/>
                  </a:solidFill>
                  <a:latin typeface="+mj-lt"/>
                  <a:ea typeface="ＭＳ Ｐゴシック"/>
                  <a:cs typeface="ＭＳ Ｐゴシック"/>
                </a:rPr>
                <a:t>Please outline any creative feedback in the box below</a:t>
              </a:r>
              <a:r>
                <a:rPr lang="en-US" sz="1200" b="1" dirty="0" smtClean="0">
                  <a:solidFill>
                    <a:schemeClr val="accent1"/>
                  </a:solidFill>
                  <a:latin typeface="+mj-lt"/>
                  <a:ea typeface="ＭＳ Ｐゴシック"/>
                  <a:cs typeface="ＭＳ Ｐゴシック"/>
                </a:rPr>
                <a:t>:</a:t>
              </a:r>
              <a:endParaRPr lang="en-US" sz="1100" dirty="0">
                <a:latin typeface="+mj-lt"/>
                <a:ea typeface="ＭＳ Ｐゴシック"/>
                <a:cs typeface="ＭＳ Ｐゴシック"/>
              </a:endParaRPr>
            </a:p>
          </p:txBody>
        </p:sp>
        <p:sp>
          <p:nvSpPr>
            <p:cNvPr id="7" name="Rectangle 6"/>
            <p:cNvSpPr/>
            <p:nvPr/>
          </p:nvSpPr>
          <p:spPr>
            <a:xfrm>
              <a:off x="6172200" y="707614"/>
              <a:ext cx="2667000" cy="325478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Arial" pitchFamily="34" charset="0"/>
                <a:buChar char="•"/>
                <a:defRPr/>
              </a:pPr>
              <a:r>
                <a:rPr lang="en-US" sz="1200" dirty="0" smtClean="0">
                  <a:solidFill>
                    <a:schemeClr val="tx1"/>
                  </a:solidFill>
                </a:rPr>
                <a:t>Is there a difference between News and Blogs? </a:t>
              </a:r>
            </a:p>
            <a:p>
              <a:pPr marL="342900" indent="-342900">
                <a:buFont typeface="Arial" pitchFamily="34" charset="0"/>
                <a:buChar char="•"/>
                <a:defRPr/>
              </a:pPr>
              <a:r>
                <a:rPr lang="en-US" sz="1200" dirty="0" smtClean="0">
                  <a:solidFill>
                    <a:schemeClr val="tx1"/>
                  </a:solidFill>
                </a:rPr>
                <a:t>Where will the RSS feeds go? </a:t>
              </a:r>
            </a:p>
            <a:p>
              <a:pPr marL="342900" indent="-342900">
                <a:buFont typeface="Arial" pitchFamily="34" charset="0"/>
                <a:buChar char="•"/>
                <a:defRPr/>
              </a:pPr>
              <a:r>
                <a:rPr lang="en-US" sz="1200" dirty="0" smtClean="0">
                  <a:solidFill>
                    <a:schemeClr val="tx1"/>
                  </a:solidFill>
                </a:rPr>
                <a:t>Can people subscribe to the SOTDF RSS feed?</a:t>
              </a:r>
            </a:p>
            <a:p>
              <a:pPr marL="342900" indent="-342900">
                <a:buFont typeface="Arial" pitchFamily="34" charset="0"/>
                <a:buChar char="•"/>
                <a:defRPr/>
              </a:pPr>
              <a:r>
                <a:rPr lang="en-US" sz="1200" dirty="0" smtClean="0">
                  <a:solidFill>
                    <a:schemeClr val="tx1"/>
                  </a:solidFill>
                </a:rPr>
                <a:t>Who’s providing the content?</a:t>
              </a:r>
            </a:p>
            <a:p>
              <a:pPr marL="342900" indent="-342900">
                <a:buFont typeface="Arial" pitchFamily="34" charset="0"/>
                <a:buChar char="•"/>
                <a:defRPr/>
              </a:pPr>
              <a:r>
                <a:rPr lang="en-US" sz="1200" dirty="0" smtClean="0">
                  <a:solidFill>
                    <a:schemeClr val="tx1"/>
                  </a:solidFill>
                </a:rPr>
                <a:t>Can we aggregate content from others?</a:t>
              </a:r>
            </a:p>
            <a:p>
              <a:pPr marL="342900" indent="-342900">
                <a:buFont typeface="Arial" pitchFamily="34" charset="0"/>
                <a:buChar char="•"/>
                <a:defRPr/>
              </a:pPr>
              <a:r>
                <a:rPr lang="en-US" sz="1200" dirty="0" smtClean="0">
                  <a:solidFill>
                    <a:schemeClr val="tx1"/>
                  </a:solidFill>
                </a:rPr>
                <a:t>Can this be skinned and have a cooler look or feel?</a:t>
              </a:r>
            </a:p>
            <a:p>
              <a:pPr marL="342900" indent="-342900">
                <a:buFont typeface="Arial" pitchFamily="34" charset="0"/>
                <a:buChar char="•"/>
                <a:defRPr/>
              </a:pPr>
              <a:r>
                <a:rPr lang="en-US" sz="1200" dirty="0" smtClean="0">
                  <a:solidFill>
                    <a:schemeClr val="tx1"/>
                  </a:solidFill>
                </a:rPr>
                <a:t>Can users leave comments, use FB connect, etc. from this page?</a:t>
              </a:r>
            </a:p>
            <a:p>
              <a:pPr marL="342900" indent="-342900">
                <a:buFont typeface="Arial" pitchFamily="34" charset="0"/>
                <a:buChar char="•"/>
                <a:defRPr/>
              </a:pPr>
              <a:r>
                <a:rPr lang="en-US" sz="1200" dirty="0" smtClean="0">
                  <a:solidFill>
                    <a:schemeClr val="tx1"/>
                  </a:solidFill>
                </a:rPr>
                <a:t>Is that music list and news column (left had side) going to remain constant throughout the site? Is that an immovable column?</a:t>
              </a:r>
            </a:p>
            <a:p>
              <a:pPr marL="342900" indent="-342900">
                <a:buFont typeface="Arial" pitchFamily="34" charset="0"/>
                <a:buChar char="•"/>
                <a:defRPr/>
              </a:pPr>
              <a:r>
                <a:rPr lang="en-US" sz="1200" dirty="0" smtClean="0">
                  <a:solidFill>
                    <a:schemeClr val="tx1"/>
                  </a:solidFill>
                </a:rPr>
                <a:t>Are there going to be any cool transitions from page to page?</a:t>
              </a:r>
            </a:p>
            <a:p>
              <a:pPr marL="342900" indent="-342900" algn="ctr">
                <a:buAutoNum type="arabicPeriod"/>
                <a:defRPr/>
              </a:pPr>
              <a:endParaRPr lang="en-US" dirty="0">
                <a:solidFill>
                  <a:schemeClr val="tx1"/>
                </a:solidFill>
              </a:endParaRPr>
            </a:p>
          </p:txBody>
        </p:sp>
      </p:grpSp>
      <p:pic>
        <p:nvPicPr>
          <p:cNvPr id="15" name="Picture 14" descr="SOTDF1.jpg"/>
          <p:cNvPicPr>
            <a:picLocks noChangeAspect="1"/>
          </p:cNvPicPr>
          <p:nvPr/>
        </p:nvPicPr>
        <p:blipFill>
          <a:blip r:embed="rId2"/>
          <a:srcRect l="17967" t="4185" r="17967" b="12705"/>
          <a:stretch>
            <a:fillRect/>
          </a:stretch>
        </p:blipFill>
        <p:spPr>
          <a:xfrm>
            <a:off x="475488" y="399289"/>
            <a:ext cx="5169408" cy="595274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6019800" y="399289"/>
            <a:ext cx="2743200" cy="5574791"/>
            <a:chOff x="6096000" y="136564"/>
            <a:chExt cx="2743200" cy="3825836"/>
          </a:xfrm>
          <a:solidFill>
            <a:schemeClr val="bg1"/>
          </a:solidFill>
        </p:grpSpPr>
        <p:sp>
          <p:nvSpPr>
            <p:cNvPr id="9" name="TextBox 8"/>
            <p:cNvSpPr txBox="1"/>
            <p:nvPr/>
          </p:nvSpPr>
          <p:spPr bwMode="auto">
            <a:xfrm>
              <a:off x="6096000" y="136564"/>
              <a:ext cx="2667000" cy="443560"/>
            </a:xfrm>
            <a:prstGeom prst="rect">
              <a:avLst/>
            </a:prstGeom>
            <a:grpFill/>
          </p:spPr>
          <p:txBody>
            <a:bodyPr wrap="square">
              <a:spAutoFit/>
            </a:bodyPr>
            <a:lstStyle/>
            <a:p>
              <a:pPr>
                <a:defRPr/>
              </a:pPr>
              <a:endParaRPr lang="en-US" sz="1200" b="1" dirty="0">
                <a:solidFill>
                  <a:srgbClr val="00B050"/>
                </a:solidFill>
                <a:latin typeface="+mj-lt"/>
                <a:ea typeface="ＭＳ Ｐゴシック"/>
                <a:cs typeface="ＭＳ Ｐゴシック"/>
              </a:endParaRPr>
            </a:p>
            <a:p>
              <a:pPr>
                <a:defRPr/>
              </a:pPr>
              <a:r>
                <a:rPr lang="en-US" sz="1200" b="1" dirty="0">
                  <a:solidFill>
                    <a:schemeClr val="accent1"/>
                  </a:solidFill>
                  <a:latin typeface="+mj-lt"/>
                  <a:ea typeface="ＭＳ Ｐゴシック"/>
                  <a:cs typeface="ＭＳ Ｐゴシック"/>
                </a:rPr>
                <a:t>Please outline any creative feedback in the box below</a:t>
              </a:r>
              <a:r>
                <a:rPr lang="en-US" sz="1200" b="1" dirty="0" smtClean="0">
                  <a:solidFill>
                    <a:schemeClr val="accent1"/>
                  </a:solidFill>
                  <a:latin typeface="+mj-lt"/>
                  <a:ea typeface="ＭＳ Ｐゴシック"/>
                  <a:cs typeface="ＭＳ Ｐゴシック"/>
                </a:rPr>
                <a:t>:</a:t>
              </a:r>
              <a:endParaRPr lang="en-US" sz="1100" dirty="0">
                <a:latin typeface="+mj-lt"/>
                <a:ea typeface="ＭＳ Ｐゴシック"/>
                <a:cs typeface="ＭＳ Ｐゴシック"/>
              </a:endParaRPr>
            </a:p>
          </p:txBody>
        </p:sp>
        <p:sp>
          <p:nvSpPr>
            <p:cNvPr id="7" name="Rectangle 6"/>
            <p:cNvSpPr/>
            <p:nvPr/>
          </p:nvSpPr>
          <p:spPr>
            <a:xfrm>
              <a:off x="6172200" y="707614"/>
              <a:ext cx="2667000" cy="325478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Arial" pitchFamily="34" charset="0"/>
                <a:buChar char="•"/>
                <a:defRPr/>
              </a:pPr>
              <a:r>
                <a:rPr lang="en-US" sz="1200" dirty="0" smtClean="0">
                  <a:solidFill>
                    <a:schemeClr val="tx1"/>
                  </a:solidFill>
                </a:rPr>
                <a:t>Needs a skin, too bland</a:t>
              </a:r>
            </a:p>
            <a:p>
              <a:pPr marL="342900" indent="-342900">
                <a:buFont typeface="Arial" pitchFamily="34" charset="0"/>
                <a:buChar char="•"/>
                <a:defRPr/>
              </a:pPr>
              <a:r>
                <a:rPr lang="en-US" sz="1200" dirty="0" smtClean="0">
                  <a:solidFill>
                    <a:schemeClr val="tx1"/>
                  </a:solidFill>
                </a:rPr>
                <a:t>Can we have pictures of the team members, and their respective bios</a:t>
              </a:r>
            </a:p>
            <a:p>
              <a:pPr marL="342900" indent="-342900">
                <a:buFont typeface="Arial" pitchFamily="34" charset="0"/>
                <a:buChar char="•"/>
                <a:defRPr/>
              </a:pPr>
              <a:r>
                <a:rPr lang="en-US" sz="1200" dirty="0" smtClean="0">
                  <a:solidFill>
                    <a:schemeClr val="tx1"/>
                  </a:solidFill>
                </a:rPr>
                <a:t>Can we make this portion interactive? I.E. Allow people to connect to them via </a:t>
              </a:r>
              <a:r>
                <a:rPr lang="en-US" sz="1200" dirty="0" err="1" smtClean="0">
                  <a:solidFill>
                    <a:schemeClr val="tx1"/>
                  </a:solidFill>
                </a:rPr>
                <a:t>fb</a:t>
              </a:r>
              <a:r>
                <a:rPr lang="en-US" sz="1200" dirty="0" smtClean="0">
                  <a:solidFill>
                    <a:schemeClr val="tx1"/>
                  </a:solidFill>
                </a:rPr>
                <a:t> from here (crazy idea)</a:t>
              </a:r>
            </a:p>
            <a:p>
              <a:pPr marL="342900" indent="-342900">
                <a:buFont typeface="Arial" pitchFamily="34" charset="0"/>
                <a:buChar char="•"/>
                <a:defRPr/>
              </a:pPr>
              <a:r>
                <a:rPr lang="en-US" sz="1200" dirty="0" smtClean="0">
                  <a:solidFill>
                    <a:schemeClr val="tx1"/>
                  </a:solidFill>
                </a:rPr>
                <a:t>What does the </a:t>
              </a:r>
              <a:r>
                <a:rPr lang="en-US" sz="1200" dirty="0" err="1" smtClean="0">
                  <a:solidFill>
                    <a:schemeClr val="tx1"/>
                  </a:solidFill>
                </a:rPr>
                <a:t>affilaites</a:t>
              </a:r>
              <a:r>
                <a:rPr lang="en-US" sz="1200" dirty="0" smtClean="0">
                  <a:solidFill>
                    <a:schemeClr val="tx1"/>
                  </a:solidFill>
                </a:rPr>
                <a:t> page look like? Are we linking to </a:t>
              </a:r>
              <a:r>
                <a:rPr lang="en-US" sz="1200" dirty="0" err="1" smtClean="0">
                  <a:solidFill>
                    <a:schemeClr val="tx1"/>
                  </a:solidFill>
                </a:rPr>
                <a:t>thisiscarib</a:t>
              </a:r>
              <a:r>
                <a:rPr lang="en-US" sz="1200" dirty="0" smtClean="0">
                  <a:solidFill>
                    <a:schemeClr val="tx1"/>
                  </a:solidFill>
                </a:rPr>
                <a:t> from here? Can the affiliates page me more than just </a:t>
              </a:r>
              <a:r>
                <a:rPr lang="en-US" sz="1200" smtClean="0">
                  <a:solidFill>
                    <a:schemeClr val="tx1"/>
                  </a:solidFill>
                </a:rPr>
                <a:t>a list of links?</a:t>
              </a:r>
              <a:endParaRPr lang="en-US" sz="1200" dirty="0" smtClean="0">
                <a:solidFill>
                  <a:schemeClr val="tx1"/>
                </a:solidFill>
              </a:endParaRPr>
            </a:p>
            <a:p>
              <a:pPr marL="342900" indent="-342900" algn="ctr">
                <a:buAutoNum type="arabicPeriod"/>
                <a:defRPr/>
              </a:pPr>
              <a:endParaRPr lang="en-US" dirty="0">
                <a:solidFill>
                  <a:schemeClr val="tx1"/>
                </a:solidFill>
              </a:endParaRPr>
            </a:p>
          </p:txBody>
        </p:sp>
      </p:grpSp>
      <p:pic>
        <p:nvPicPr>
          <p:cNvPr id="15" name="Picture 14" descr="SOTDF1.jpg"/>
          <p:cNvPicPr>
            <a:picLocks noChangeAspect="1"/>
          </p:cNvPicPr>
          <p:nvPr/>
        </p:nvPicPr>
        <p:blipFill>
          <a:blip r:embed="rId2"/>
          <a:srcRect l="17731" t="4185" r="17730" b="12705"/>
          <a:stretch>
            <a:fillRect/>
          </a:stretch>
        </p:blipFill>
        <p:spPr>
          <a:xfrm>
            <a:off x="341376" y="548639"/>
            <a:ext cx="5242560" cy="59952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6019800" y="399289"/>
            <a:ext cx="2743200" cy="5574791"/>
            <a:chOff x="6096000" y="136564"/>
            <a:chExt cx="2743200" cy="3825836"/>
          </a:xfrm>
          <a:solidFill>
            <a:schemeClr val="bg1"/>
          </a:solidFill>
        </p:grpSpPr>
        <p:sp>
          <p:nvSpPr>
            <p:cNvPr id="9" name="TextBox 8"/>
            <p:cNvSpPr txBox="1"/>
            <p:nvPr/>
          </p:nvSpPr>
          <p:spPr bwMode="auto">
            <a:xfrm>
              <a:off x="6096000" y="136564"/>
              <a:ext cx="2667000" cy="443560"/>
            </a:xfrm>
            <a:prstGeom prst="rect">
              <a:avLst/>
            </a:prstGeom>
            <a:grpFill/>
          </p:spPr>
          <p:txBody>
            <a:bodyPr wrap="square">
              <a:spAutoFit/>
            </a:bodyPr>
            <a:lstStyle/>
            <a:p>
              <a:pPr>
                <a:defRPr/>
              </a:pPr>
              <a:endParaRPr lang="en-US" sz="1200" b="1" dirty="0">
                <a:solidFill>
                  <a:srgbClr val="00B050"/>
                </a:solidFill>
                <a:latin typeface="+mj-lt"/>
                <a:ea typeface="ＭＳ Ｐゴシック"/>
                <a:cs typeface="ＭＳ Ｐゴシック"/>
              </a:endParaRPr>
            </a:p>
            <a:p>
              <a:pPr>
                <a:defRPr/>
              </a:pPr>
              <a:r>
                <a:rPr lang="en-US" sz="1200" b="1" dirty="0">
                  <a:solidFill>
                    <a:schemeClr val="accent1"/>
                  </a:solidFill>
                  <a:latin typeface="+mj-lt"/>
                  <a:ea typeface="ＭＳ Ｐゴシック"/>
                  <a:cs typeface="ＭＳ Ｐゴシック"/>
                </a:rPr>
                <a:t>Please outline any creative feedback in the box below</a:t>
              </a:r>
              <a:r>
                <a:rPr lang="en-US" sz="1200" b="1" dirty="0" smtClean="0">
                  <a:solidFill>
                    <a:schemeClr val="accent1"/>
                  </a:solidFill>
                  <a:latin typeface="+mj-lt"/>
                  <a:ea typeface="ＭＳ Ｐゴシック"/>
                  <a:cs typeface="ＭＳ Ｐゴシック"/>
                </a:rPr>
                <a:t>:</a:t>
              </a:r>
              <a:endParaRPr lang="en-US" sz="1100" dirty="0">
                <a:latin typeface="+mj-lt"/>
                <a:ea typeface="ＭＳ Ｐゴシック"/>
                <a:cs typeface="ＭＳ Ｐゴシック"/>
              </a:endParaRPr>
            </a:p>
          </p:txBody>
        </p:sp>
        <p:sp>
          <p:nvSpPr>
            <p:cNvPr id="7" name="Rectangle 6"/>
            <p:cNvSpPr/>
            <p:nvPr/>
          </p:nvSpPr>
          <p:spPr>
            <a:xfrm>
              <a:off x="6172200" y="707614"/>
              <a:ext cx="2667000" cy="325478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Arial" pitchFamily="34" charset="0"/>
                <a:buChar char="•"/>
                <a:defRPr/>
              </a:pPr>
              <a:r>
                <a:rPr lang="en-US" sz="1200" dirty="0" smtClean="0">
                  <a:solidFill>
                    <a:schemeClr val="tx1"/>
                  </a:solidFill>
                </a:rPr>
                <a:t>Are we keeping recent </a:t>
              </a:r>
              <a:r>
                <a:rPr lang="en-US" sz="1200" dirty="0" err="1" smtClean="0">
                  <a:solidFill>
                    <a:schemeClr val="tx1"/>
                  </a:solidFill>
                </a:rPr>
                <a:t>pics</a:t>
              </a:r>
              <a:r>
                <a:rPr lang="en-US" sz="1200" dirty="0" smtClean="0">
                  <a:solidFill>
                    <a:schemeClr val="tx1"/>
                  </a:solidFill>
                </a:rPr>
                <a:t> on the home page? </a:t>
              </a:r>
            </a:p>
            <a:p>
              <a:pPr marL="342900" indent="-342900">
                <a:buFont typeface="Arial" pitchFamily="34" charset="0"/>
                <a:buChar char="•"/>
                <a:defRPr/>
              </a:pPr>
              <a:r>
                <a:rPr lang="en-US" sz="1200" dirty="0" smtClean="0">
                  <a:solidFill>
                    <a:schemeClr val="tx1"/>
                  </a:solidFill>
                </a:rPr>
                <a:t> Is the SOTDF logo going to blend in with the background color of the site?</a:t>
              </a:r>
            </a:p>
            <a:p>
              <a:pPr marL="342900" indent="-342900">
                <a:buFont typeface="Arial" pitchFamily="34" charset="0"/>
                <a:buChar char="•"/>
                <a:defRPr/>
              </a:pPr>
              <a:r>
                <a:rPr lang="en-US" sz="1200" dirty="0" smtClean="0">
                  <a:solidFill>
                    <a:schemeClr val="tx1"/>
                  </a:solidFill>
                </a:rPr>
                <a:t>Are these the colors they chose for this site, or is it going to change to SOTDF theme colors/complementary colors?</a:t>
              </a:r>
            </a:p>
            <a:p>
              <a:pPr marL="342900" indent="-342900">
                <a:buFont typeface="Arial" pitchFamily="34" charset="0"/>
                <a:buChar char="•"/>
                <a:defRPr/>
              </a:pPr>
              <a:r>
                <a:rPr lang="en-US" sz="1200" dirty="0" smtClean="0">
                  <a:solidFill>
                    <a:schemeClr val="tx1"/>
                  </a:solidFill>
                </a:rPr>
                <a:t>[Current </a:t>
              </a:r>
              <a:r>
                <a:rPr lang="en-US" sz="1200" dirty="0" err="1" smtClean="0">
                  <a:solidFill>
                    <a:schemeClr val="tx1"/>
                  </a:solidFill>
                </a:rPr>
                <a:t>pic</a:t>
              </a:r>
              <a:r>
                <a:rPr lang="en-US" sz="1200" dirty="0" smtClean="0">
                  <a:solidFill>
                    <a:schemeClr val="tx1"/>
                  </a:solidFill>
                </a:rPr>
                <a:t> of audio machine] – can we have a working equalizer, so when people come to the site, and music plays, you see the equalizer moving? Or is this going to remain a picture slideshow?</a:t>
              </a:r>
            </a:p>
            <a:p>
              <a:pPr marL="342900" indent="-342900">
                <a:buFont typeface="Arial" pitchFamily="34" charset="0"/>
                <a:buChar char="•"/>
                <a:defRPr/>
              </a:pPr>
              <a:r>
                <a:rPr lang="en-US" sz="1200" dirty="0" smtClean="0">
                  <a:solidFill>
                    <a:schemeClr val="tx1"/>
                  </a:solidFill>
                </a:rPr>
                <a:t>Are we keeping the news portion there? Do they currently have news content? </a:t>
              </a:r>
            </a:p>
            <a:p>
              <a:pPr marL="342900" indent="-342900">
                <a:buFont typeface="Arial" pitchFamily="34" charset="0"/>
                <a:buChar char="•"/>
                <a:defRPr/>
              </a:pPr>
              <a:r>
                <a:rPr lang="en-US" sz="1200" dirty="0" smtClean="0">
                  <a:solidFill>
                    <a:schemeClr val="tx1"/>
                  </a:solidFill>
                </a:rPr>
                <a:t>Do they have blog content [blog portion of site]</a:t>
              </a:r>
            </a:p>
            <a:p>
              <a:pPr marL="342900" indent="-342900">
                <a:buFont typeface="Arial" pitchFamily="34" charset="0"/>
                <a:buChar char="•"/>
                <a:defRPr/>
              </a:pPr>
              <a:r>
                <a:rPr lang="en-US" sz="1200" dirty="0" smtClean="0">
                  <a:solidFill>
                    <a:schemeClr val="tx1"/>
                  </a:solidFill>
                </a:rPr>
                <a:t>Is there going to be an About US portion on the homepage, or will that reside under the About US tab only?</a:t>
              </a:r>
            </a:p>
            <a:p>
              <a:pPr marL="342900" indent="-342900" algn="ctr">
                <a:buAutoNum type="arabicPeriod"/>
                <a:defRPr/>
              </a:pPr>
              <a:endParaRPr lang="en-US" dirty="0">
                <a:solidFill>
                  <a:schemeClr val="tx1"/>
                </a:solidFill>
              </a:endParaRPr>
            </a:p>
          </p:txBody>
        </p:sp>
      </p:grpSp>
      <p:pic>
        <p:nvPicPr>
          <p:cNvPr id="15" name="Picture 14" descr="SOTDF1.jpg"/>
          <p:cNvPicPr>
            <a:picLocks noChangeAspect="1"/>
          </p:cNvPicPr>
          <p:nvPr/>
        </p:nvPicPr>
        <p:blipFill>
          <a:blip r:embed="rId2"/>
          <a:srcRect l="18114" t="7778" r="17771" b="12889"/>
          <a:stretch>
            <a:fillRect/>
          </a:stretch>
        </p:blipFill>
        <p:spPr>
          <a:xfrm>
            <a:off x="573024" y="789432"/>
            <a:ext cx="5157216" cy="5440680"/>
          </a:xfrm>
          <a:prstGeom prst="rect">
            <a:avLst/>
          </a:prstGeom>
        </p:spPr>
      </p:pic>
    </p:spTree>
  </p:cSld>
  <p:clrMapOvr>
    <a:masterClrMapping/>
  </p:clrMapOvr>
</p:sld>
</file>

<file path=ppt/theme/theme1.xml><?xml version="1.0" encoding="utf-8"?>
<a:theme xmlns:a="http://schemas.openxmlformats.org/drawingml/2006/main" name="1_Office Theme">
  <a:themeElements>
    <a:clrScheme name="Wanyssa Kari">
      <a:dk1>
        <a:srgbClr val="323232"/>
      </a:dk1>
      <a:lt1>
        <a:sysClr val="window" lastClr="FFFFFF"/>
      </a:lt1>
      <a:dk2>
        <a:srgbClr val="4B4B4B"/>
      </a:dk2>
      <a:lt2>
        <a:srgbClr val="FCFCFC"/>
      </a:lt2>
      <a:accent1>
        <a:srgbClr val="FF0066"/>
      </a:accent1>
      <a:accent2>
        <a:srgbClr val="FF0066"/>
      </a:accent2>
      <a:accent3>
        <a:srgbClr val="FF3399"/>
      </a:accent3>
      <a:accent4>
        <a:srgbClr val="FF3399"/>
      </a:accent4>
      <a:accent5>
        <a:srgbClr val="FF33CC"/>
      </a:accent5>
      <a:accent6>
        <a:srgbClr val="FF33CC"/>
      </a:accent6>
      <a:hlink>
        <a:srgbClr val="FF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ppssavvy">
  <a:themeElements>
    <a:clrScheme name="Wanyssa Kari">
      <a:dk1>
        <a:srgbClr val="323232"/>
      </a:dk1>
      <a:lt1>
        <a:sysClr val="window" lastClr="FFFFFF"/>
      </a:lt1>
      <a:dk2>
        <a:srgbClr val="4B4B4B"/>
      </a:dk2>
      <a:lt2>
        <a:srgbClr val="FCFCFC"/>
      </a:lt2>
      <a:accent1>
        <a:srgbClr val="FF0066"/>
      </a:accent1>
      <a:accent2>
        <a:srgbClr val="FF0066"/>
      </a:accent2>
      <a:accent3>
        <a:srgbClr val="FF3399"/>
      </a:accent3>
      <a:accent4>
        <a:srgbClr val="FF3399"/>
      </a:accent4>
      <a:accent5>
        <a:srgbClr val="FF33CC"/>
      </a:accent5>
      <a:accent6>
        <a:srgbClr val="FF33CC"/>
      </a:accent6>
      <a:hlink>
        <a:srgbClr val="FF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2621</TotalTime>
  <Words>757</Words>
  <Application>Microsoft Office PowerPoint</Application>
  <PresentationFormat>On-screen Show (4:3)</PresentationFormat>
  <Paragraphs>55</Paragraphs>
  <Slides>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ＭＳ Ｐゴシック</vt:lpstr>
      <vt:lpstr>Century Gothic</vt:lpstr>
      <vt:lpstr>Calibri</vt:lpstr>
      <vt:lpstr>Wingdings</vt:lpstr>
      <vt:lpstr>1_Office Theme</vt:lpstr>
      <vt:lpstr>appssavvy</vt:lpstr>
      <vt:lpstr>Sounds of the Diaspora</vt:lpstr>
      <vt:lpstr>Slide 2</vt:lpstr>
      <vt:lpstr>Slide 3</vt:lpstr>
      <vt:lpstr>Slide 4</vt:lpstr>
      <vt:lpstr>Slide 5</vt:lpstr>
      <vt:lpstr>Slide 6</vt:lpstr>
      <vt:lpstr>Slide 7</vt:lpstr>
      <vt:lpstr>Slide 8</vt:lpstr>
    </vt:vector>
  </TitlesOfParts>
  <Company>AppsSavvy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DMA Nonprofit Mobile Day</dc:title>
  <dc:creator>Mattan Griffel</dc:creator>
  <cp:lastModifiedBy>Trena De Landro</cp:lastModifiedBy>
  <cp:revision>64</cp:revision>
  <dcterms:created xsi:type="dcterms:W3CDTF">2010-09-14T14:27:36Z</dcterms:created>
  <dcterms:modified xsi:type="dcterms:W3CDTF">2011-02-03T22:37:54Z</dcterms:modified>
</cp:coreProperties>
</file>