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e32510ca36794ca8"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57" r:id="rId3"/>
    <p:sldId id="258" r:id="rId4"/>
    <p:sldId id="259" r:id="rId5"/>
    <p:sldId id="260" r:id="rId6"/>
    <p:sldId id="261" r:id="rId7"/>
    <p:sldId id="269" r:id="rId8"/>
    <p:sldId id="270" r:id="rId9"/>
    <p:sldId id="286" r:id="rId10"/>
    <p:sldId id="277" r:id="rId11"/>
    <p:sldId id="278" r:id="rId12"/>
    <p:sldId id="279" r:id="rId13"/>
    <p:sldId id="280" r:id="rId14"/>
    <p:sldId id="281" r:id="rId15"/>
    <p:sldId id="282" r:id="rId16"/>
    <p:sldId id="283" r:id="rId17"/>
    <p:sldId id="284" r:id="rId18"/>
    <p:sldId id="285" r:id="rId19"/>
    <p:sldId id="271" r:id="rId20"/>
    <p:sldId id="272" r:id="rId21"/>
    <p:sldId id="273" r:id="rId22"/>
    <p:sldId id="263" r:id="rId23"/>
    <p:sldId id="265" r:id="rId24"/>
    <p:sldId id="266" r:id="rId25"/>
    <p:sldId id="267" r:id="rId26"/>
    <p:sldId id="268"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2857" autoAdjust="0"/>
  </p:normalViewPr>
  <p:slideViewPr>
    <p:cSldViewPr>
      <p:cViewPr varScale="1">
        <p:scale>
          <a:sx n="100" d="100"/>
          <a:sy n="100" d="100"/>
        </p:scale>
        <p:origin x="-96" y="-27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60BA3-3E81-4CE2-9009-6A48239718B1}" type="datetimeFigureOut">
              <a:rPr lang="en-US" smtClean="0"/>
              <a:pPr/>
              <a:t>8/29/2012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E20DC-D573-44D0-BB14-CE39542A981E}" type="slidenum">
              <a:rPr lang="en-GB" smtClean="0"/>
              <a:pPr/>
              <a:t>‹#›</a:t>
            </a:fld>
            <a:endParaRPr lang="en-GB"/>
          </a:p>
        </p:txBody>
      </p:sp>
    </p:spTree>
    <p:extLst>
      <p:ext uri="{BB962C8B-B14F-4D97-AF65-F5344CB8AC3E}">
        <p14:creationId xmlns:p14="http://schemas.microsoft.com/office/powerpoint/2010/main" val="369116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21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19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AE20DC-D573-44D0-BB14-CE39542A981E}"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3BE7F61-06C3-4205-80FE-74B5BD29690E}" type="datetime1">
              <a:rPr lang="en-US" smtClean="0"/>
              <a:pPr/>
              <a:t>8/29/2012</a:t>
            </a:fld>
            <a:endParaRPr lang="en-GB"/>
          </a:p>
        </p:txBody>
      </p:sp>
      <p:sp>
        <p:nvSpPr>
          <p:cNvPr id="17" name="Footer Placeholder 16"/>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29" name="Slide Number Placeholder 28"/>
          <p:cNvSpPr>
            <a:spLocks noGrp="1"/>
          </p:cNvSpPr>
          <p:nvPr>
            <p:ph type="sldNum" sz="quarter" idx="12"/>
          </p:nvPr>
        </p:nvSpPr>
        <p:spPr/>
        <p:txBody>
          <a:bodyPr/>
          <a:lstStyle>
            <a:extLst/>
          </a:lstStyle>
          <a:p>
            <a:fld id="{308FCDA7-3DE4-48E9-ADC9-81842AFF8C38}" type="slidenum">
              <a:rPr lang="en-GB" smtClean="0"/>
              <a:pPr/>
              <a:t>‹#›</a:t>
            </a:fld>
            <a:endParaRPr lang="en-GB"/>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C5B9AC-F9D3-44D9-A2C4-5C595D6D1C8A}" type="datetime1">
              <a:rPr lang="en-US" smtClean="0"/>
              <a:pPr/>
              <a:t>8/29/2012</a:t>
            </a:fld>
            <a:endParaRPr lang="en-GB"/>
          </a:p>
        </p:txBody>
      </p:sp>
      <p:sp>
        <p:nvSpPr>
          <p:cNvPr id="5" name="Footer Placeholder 4"/>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6" name="Slide Number Placeholder 5"/>
          <p:cNvSpPr>
            <a:spLocks noGrp="1"/>
          </p:cNvSpPr>
          <p:nvPr>
            <p:ph type="sldNum" sz="quarter" idx="12"/>
          </p:nvPr>
        </p:nvSpPr>
        <p:spPr/>
        <p:txBody>
          <a:bodyPr/>
          <a:lstStyle>
            <a:extLst/>
          </a:lstStyle>
          <a:p>
            <a:fld id="{308FCDA7-3DE4-48E9-ADC9-81842AFF8C3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1CB047-7043-4892-92F3-BBEBBFD55B07}" type="datetime1">
              <a:rPr lang="en-US" smtClean="0"/>
              <a:pPr/>
              <a:t>8/29/2012</a:t>
            </a:fld>
            <a:endParaRPr lang="en-GB"/>
          </a:p>
        </p:txBody>
      </p:sp>
      <p:sp>
        <p:nvSpPr>
          <p:cNvPr id="5" name="Footer Placeholder 4"/>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6" name="Slide Number Placeholder 5"/>
          <p:cNvSpPr>
            <a:spLocks noGrp="1"/>
          </p:cNvSpPr>
          <p:nvPr>
            <p:ph type="sldNum" sz="quarter" idx="12"/>
          </p:nvPr>
        </p:nvSpPr>
        <p:spPr/>
        <p:txBody>
          <a:bodyPr/>
          <a:lstStyle>
            <a:extLst/>
          </a:lstStyle>
          <a:p>
            <a:fld id="{308FCDA7-3DE4-48E9-ADC9-81842AFF8C3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AFB934-1C35-427C-B23C-459669632556}" type="datetime1">
              <a:rPr lang="en-US" smtClean="0"/>
              <a:pPr/>
              <a:t>8/29/2012</a:t>
            </a:fld>
            <a:endParaRPr lang="en-GB"/>
          </a:p>
        </p:txBody>
      </p:sp>
      <p:sp>
        <p:nvSpPr>
          <p:cNvPr id="5" name="Footer Placeholder 4"/>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6" name="Slide Number Placeholder 5"/>
          <p:cNvSpPr>
            <a:spLocks noGrp="1"/>
          </p:cNvSpPr>
          <p:nvPr>
            <p:ph type="sldNum" sz="quarter" idx="12"/>
          </p:nvPr>
        </p:nvSpPr>
        <p:spPr/>
        <p:txBody>
          <a:bodyPr/>
          <a:lstStyle>
            <a:extLst/>
          </a:lstStyle>
          <a:p>
            <a:fld id="{308FCDA7-3DE4-48E9-ADC9-81842AFF8C3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31A6CEB-5F9C-4B5F-92B2-5687D1605B01}" type="datetime1">
              <a:rPr lang="en-US" smtClean="0"/>
              <a:pPr/>
              <a:t>8/29/2012</a:t>
            </a:fld>
            <a:endParaRPr lang="en-GB"/>
          </a:p>
        </p:txBody>
      </p:sp>
      <p:sp>
        <p:nvSpPr>
          <p:cNvPr id="5" name="Footer Placeholder 4"/>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6" name="Slide Number Placeholder 5"/>
          <p:cNvSpPr>
            <a:spLocks noGrp="1"/>
          </p:cNvSpPr>
          <p:nvPr>
            <p:ph type="sldNum" sz="quarter" idx="12"/>
          </p:nvPr>
        </p:nvSpPr>
        <p:spPr/>
        <p:txBody>
          <a:bodyPr/>
          <a:lstStyle>
            <a:extLst/>
          </a:lstStyle>
          <a:p>
            <a:fld id="{308FCDA7-3DE4-48E9-ADC9-81842AFF8C38}" type="slidenum">
              <a:rPr lang="en-GB" smtClean="0"/>
              <a:pPr/>
              <a:t>‹#›</a:t>
            </a:fld>
            <a:endParaRPr lang="en-GB"/>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5420B4-BC9C-4670-A50F-04343B8CF67D}" type="datetime1">
              <a:rPr lang="en-US" smtClean="0"/>
              <a:pPr/>
              <a:t>8/29/2012</a:t>
            </a:fld>
            <a:endParaRPr lang="en-GB"/>
          </a:p>
        </p:txBody>
      </p:sp>
      <p:sp>
        <p:nvSpPr>
          <p:cNvPr id="6" name="Footer Placeholder 5"/>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7" name="Slide Number Placeholder 6"/>
          <p:cNvSpPr>
            <a:spLocks noGrp="1"/>
          </p:cNvSpPr>
          <p:nvPr>
            <p:ph type="sldNum" sz="quarter" idx="12"/>
          </p:nvPr>
        </p:nvSpPr>
        <p:spPr/>
        <p:txBody>
          <a:bodyPr/>
          <a:lstStyle>
            <a:extLst/>
          </a:lstStyle>
          <a:p>
            <a:fld id="{308FCDA7-3DE4-48E9-ADC9-81842AFF8C3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D37B39-1C39-4C9D-B582-5A4FF78FEACC}" type="datetime1">
              <a:rPr lang="en-US" smtClean="0"/>
              <a:pPr/>
              <a:t>8/29/2012</a:t>
            </a:fld>
            <a:endParaRPr lang="en-GB"/>
          </a:p>
        </p:txBody>
      </p:sp>
      <p:sp>
        <p:nvSpPr>
          <p:cNvPr id="8" name="Footer Placeholder 7"/>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9" name="Slide Number Placeholder 8"/>
          <p:cNvSpPr>
            <a:spLocks noGrp="1"/>
          </p:cNvSpPr>
          <p:nvPr>
            <p:ph type="sldNum" sz="quarter" idx="12"/>
          </p:nvPr>
        </p:nvSpPr>
        <p:spPr/>
        <p:txBody>
          <a:bodyPr/>
          <a:lstStyle>
            <a:extLst/>
          </a:lstStyle>
          <a:p>
            <a:fld id="{308FCDA7-3DE4-48E9-ADC9-81842AFF8C38}" type="slidenum">
              <a:rPr lang="en-GB" smtClean="0"/>
              <a:pPr/>
              <a:t>‹#›</a:t>
            </a:fld>
            <a:endParaRPr lang="en-GB"/>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1519DB4-A226-4B41-8CE0-C61C5FF65813}" type="datetime1">
              <a:rPr lang="en-US" smtClean="0"/>
              <a:pPr/>
              <a:t>8/29/2012</a:t>
            </a:fld>
            <a:endParaRPr lang="en-GB"/>
          </a:p>
        </p:txBody>
      </p:sp>
      <p:sp>
        <p:nvSpPr>
          <p:cNvPr id="4" name="Footer Placeholder 3"/>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5" name="Slide Number Placeholder 4"/>
          <p:cNvSpPr>
            <a:spLocks noGrp="1"/>
          </p:cNvSpPr>
          <p:nvPr>
            <p:ph type="sldNum" sz="quarter" idx="12"/>
          </p:nvPr>
        </p:nvSpPr>
        <p:spPr/>
        <p:txBody>
          <a:bodyPr/>
          <a:lstStyle>
            <a:extLst/>
          </a:lstStyle>
          <a:p>
            <a:fld id="{308FCDA7-3DE4-48E9-ADC9-81842AFF8C3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1A9CBD9-D71A-4803-833C-77B6908148EA}" type="datetime1">
              <a:rPr lang="en-US" smtClean="0"/>
              <a:pPr/>
              <a:t>8/29/2012</a:t>
            </a:fld>
            <a:endParaRPr lang="en-GB"/>
          </a:p>
        </p:txBody>
      </p:sp>
      <p:sp>
        <p:nvSpPr>
          <p:cNvPr id="3" name="Footer Placeholder 2"/>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4" name="Slide Number Placeholder 3"/>
          <p:cNvSpPr>
            <a:spLocks noGrp="1"/>
          </p:cNvSpPr>
          <p:nvPr>
            <p:ph type="sldNum" sz="quarter" idx="12"/>
          </p:nvPr>
        </p:nvSpPr>
        <p:spPr/>
        <p:txBody>
          <a:bodyPr/>
          <a:lstStyle>
            <a:extLst/>
          </a:lstStyle>
          <a:p>
            <a:fld id="{308FCDA7-3DE4-48E9-ADC9-81842AFF8C3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00D5C57-70B8-4B0B-9E42-7F9CBEAAF877}" type="datetime1">
              <a:rPr lang="en-US" smtClean="0"/>
              <a:pPr/>
              <a:t>8/29/2012</a:t>
            </a:fld>
            <a:endParaRPr lang="en-GB"/>
          </a:p>
        </p:txBody>
      </p:sp>
      <p:sp>
        <p:nvSpPr>
          <p:cNvPr id="6" name="Footer Placeholder 5"/>
          <p:cNvSpPr>
            <a:spLocks noGrp="1"/>
          </p:cNvSpPr>
          <p:nvPr>
            <p:ph type="ftr" sz="quarter" idx="11"/>
          </p:nvPr>
        </p:nvSpPr>
        <p:spPr/>
        <p:txBody>
          <a:bodyPr/>
          <a:lstStyle>
            <a:extLst/>
          </a:lstStyle>
          <a:p>
            <a:r>
              <a:rPr lang="en-GB" smtClean="0"/>
              <a:t>Games Programming Assignment, Adam Kaye, Lee Taylor, Matthew Hall, Tom Sampson</a:t>
            </a:r>
            <a:endParaRPr lang="en-GB"/>
          </a:p>
        </p:txBody>
      </p:sp>
      <p:sp>
        <p:nvSpPr>
          <p:cNvPr id="7" name="Slide Number Placeholder 6"/>
          <p:cNvSpPr>
            <a:spLocks noGrp="1"/>
          </p:cNvSpPr>
          <p:nvPr>
            <p:ph type="sldNum" sz="quarter" idx="12"/>
          </p:nvPr>
        </p:nvSpPr>
        <p:spPr/>
        <p:txBody>
          <a:bodyPr/>
          <a:lstStyle>
            <a:extLst/>
          </a:lstStyle>
          <a:p>
            <a:fld id="{308FCDA7-3DE4-48E9-ADC9-81842AFF8C3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2B72E4A-E140-45D0-AD3C-A521120E70E6}" type="datetime1">
              <a:rPr lang="en-US" smtClean="0"/>
              <a:pPr/>
              <a:t>8/29/2012</a:t>
            </a:fld>
            <a:endParaRPr lang="en-GB"/>
          </a:p>
        </p:txBody>
      </p:sp>
      <p:sp>
        <p:nvSpPr>
          <p:cNvPr id="6" name="Footer Placeholder 5"/>
          <p:cNvSpPr>
            <a:spLocks noGrp="1"/>
          </p:cNvSpPr>
          <p:nvPr>
            <p:ph type="ftr" sz="quarter" idx="11"/>
          </p:nvPr>
        </p:nvSpPr>
        <p:spPr>
          <a:xfrm>
            <a:off x="914400" y="55499"/>
            <a:ext cx="5562600" cy="365125"/>
          </a:xfrm>
        </p:spPr>
        <p:txBody>
          <a:bodyPr/>
          <a:lstStyle>
            <a:extLst/>
          </a:lstStyle>
          <a:p>
            <a:r>
              <a:rPr lang="en-GB" smtClean="0"/>
              <a:t>Games Programming Assignment, Adam Kaye, Lee Taylor, Matthew Hall, Tom Sampson</a:t>
            </a:r>
            <a:endParaRPr lang="en-GB"/>
          </a:p>
        </p:txBody>
      </p:sp>
      <p:sp>
        <p:nvSpPr>
          <p:cNvPr id="7" name="Slide Number Placeholder 6"/>
          <p:cNvSpPr>
            <a:spLocks noGrp="1"/>
          </p:cNvSpPr>
          <p:nvPr>
            <p:ph type="sldNum" sz="quarter" idx="12"/>
          </p:nvPr>
        </p:nvSpPr>
        <p:spPr>
          <a:xfrm>
            <a:off x="8610600" y="55499"/>
            <a:ext cx="457200" cy="365125"/>
          </a:xfrm>
        </p:spPr>
        <p:txBody>
          <a:bodyPr/>
          <a:lstStyle>
            <a:extLst/>
          </a:lstStyle>
          <a:p>
            <a:fld id="{308FCDA7-3DE4-48E9-ADC9-81842AFF8C3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chemeClr val="bg2">
                <a:tint val="88000"/>
                <a:satMod val="400000"/>
              </a:schemeClr>
            </a:gs>
          </a:gsLst>
          <a:lin ang="162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5C50828-AEFD-455D-A05E-FDD030F52763}" type="datetime1">
              <a:rPr lang="en-US" smtClean="0"/>
              <a:pPr/>
              <a:t>8/29/2012</a:t>
            </a:fld>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GB" smtClean="0"/>
              <a:t>Games Programming Assignment, Adam Kaye, Lee Taylor, Matthew Hall, Tom Sampson</a:t>
            </a:r>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08FCDA7-3DE4-48E9-ADC9-81842AFF8C3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jpe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5.wmf"/></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5" name="Picture 4" descr="logo.png"/>
          <p:cNvPicPr>
            <a:picLocks noChangeAspect="1"/>
          </p:cNvPicPr>
          <p:nvPr/>
        </p:nvPicPr>
        <p:blipFill>
          <a:blip r:embed="rId3"/>
          <a:stretch>
            <a:fillRect/>
          </a:stretch>
        </p:blipFill>
        <p:spPr>
          <a:xfrm>
            <a:off x="1285852" y="2000240"/>
            <a:ext cx="6429420" cy="25258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
        <p:nvSpPr>
          <p:cNvPr id="5" name="TextBox 4"/>
          <p:cNvSpPr txBox="1"/>
          <p:nvPr/>
        </p:nvSpPr>
        <p:spPr>
          <a:xfrm>
            <a:off x="214282" y="214290"/>
            <a:ext cx="5786478" cy="646331"/>
          </a:xfrm>
          <a:prstGeom prst="rect">
            <a:avLst/>
          </a:prstGeom>
          <a:noFill/>
        </p:spPr>
        <p:txBody>
          <a:bodyPr wrap="square" rtlCol="0">
            <a:spAutoFit/>
          </a:bodyPr>
          <a:lstStyle/>
          <a:p>
            <a:r>
              <a:rPr lang="en-GB" sz="3600" b="1" dirty="0" smtClean="0"/>
              <a:t>Numbering Pattern</a:t>
            </a:r>
            <a:endParaRPr lang="en-GB" sz="3600" b="1" dirty="0"/>
          </a:p>
        </p:txBody>
      </p:sp>
      <p:sp>
        <p:nvSpPr>
          <p:cNvPr id="7" name="Parallelogram 6"/>
          <p:cNvSpPr/>
          <p:nvPr/>
        </p:nvSpPr>
        <p:spPr>
          <a:xfrm>
            <a:off x="2571736" y="4286256"/>
            <a:ext cx="3643338" cy="1071570"/>
          </a:xfrm>
          <a:prstGeom prst="parallelogram">
            <a:avLst>
              <a:gd name="adj" fmla="val 97112"/>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Parallelogram 7"/>
          <p:cNvSpPr/>
          <p:nvPr/>
        </p:nvSpPr>
        <p:spPr>
          <a:xfrm rot="5400000" flipV="1">
            <a:off x="1047950" y="3095398"/>
            <a:ext cx="3357586" cy="1453022"/>
          </a:xfrm>
          <a:prstGeom prst="parallelogram">
            <a:avLst>
              <a:gd name="adj" fmla="val 108478"/>
            </a:avLst>
          </a:prstGeom>
          <a:solidFill>
            <a:schemeClr val="bg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3714744" y="2000240"/>
            <a:ext cx="2714644" cy="19288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arallelogram 8"/>
          <p:cNvSpPr/>
          <p:nvPr/>
        </p:nvSpPr>
        <p:spPr>
          <a:xfrm rot="5400000" flipV="1">
            <a:off x="4548412" y="3166836"/>
            <a:ext cx="3357586" cy="1453022"/>
          </a:xfrm>
          <a:prstGeom prst="parallelogram">
            <a:avLst>
              <a:gd name="adj" fmla="val 108478"/>
            </a:avLst>
          </a:prstGeom>
          <a:solidFill>
            <a:schemeClr val="accent5">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Parallelogram 5"/>
          <p:cNvSpPr/>
          <p:nvPr/>
        </p:nvSpPr>
        <p:spPr>
          <a:xfrm>
            <a:off x="2714612" y="1500174"/>
            <a:ext cx="3643338" cy="1071570"/>
          </a:xfrm>
          <a:prstGeom prst="parallelogram">
            <a:avLst>
              <a:gd name="adj" fmla="val 97112"/>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p:cNvSpPr txBox="1"/>
          <p:nvPr/>
        </p:nvSpPr>
        <p:spPr>
          <a:xfrm rot="1496105">
            <a:off x="4143372" y="1202283"/>
            <a:ext cx="1071570" cy="1446550"/>
          </a:xfrm>
          <a:prstGeom prst="rect">
            <a:avLst/>
          </a:prstGeom>
          <a:noFill/>
        </p:spPr>
        <p:txBody>
          <a:bodyPr wrap="square" rtlCol="0">
            <a:spAutoFit/>
          </a:bodyPr>
          <a:lstStyle/>
          <a:p>
            <a:r>
              <a:rPr lang="en-GB" sz="8800" b="1" dirty="0" smtClean="0"/>
              <a:t>2</a:t>
            </a:r>
            <a:endParaRPr lang="en-GB" sz="8800" b="1" dirty="0"/>
          </a:p>
        </p:txBody>
      </p:sp>
      <p:sp>
        <p:nvSpPr>
          <p:cNvPr id="14" name="TextBox 13"/>
          <p:cNvSpPr txBox="1"/>
          <p:nvPr/>
        </p:nvSpPr>
        <p:spPr>
          <a:xfrm rot="1496105">
            <a:off x="3969727" y="4016091"/>
            <a:ext cx="1071570" cy="1446550"/>
          </a:xfrm>
          <a:prstGeom prst="rect">
            <a:avLst/>
          </a:prstGeom>
          <a:noFill/>
        </p:spPr>
        <p:txBody>
          <a:bodyPr wrap="square" rtlCol="0">
            <a:spAutoFit/>
          </a:bodyPr>
          <a:lstStyle/>
          <a:p>
            <a:r>
              <a:rPr lang="en-GB" sz="8800" b="1" dirty="0" smtClean="0"/>
              <a:t>3</a:t>
            </a:r>
            <a:endParaRPr lang="en-GB" sz="8800" b="1" dirty="0"/>
          </a:p>
        </p:txBody>
      </p:sp>
      <p:sp>
        <p:nvSpPr>
          <p:cNvPr id="16" name="TextBox 15"/>
          <p:cNvSpPr txBox="1"/>
          <p:nvPr/>
        </p:nvSpPr>
        <p:spPr>
          <a:xfrm>
            <a:off x="4500562" y="2285992"/>
            <a:ext cx="1071570" cy="1446550"/>
          </a:xfrm>
          <a:prstGeom prst="rect">
            <a:avLst/>
          </a:prstGeom>
          <a:noFill/>
        </p:spPr>
        <p:txBody>
          <a:bodyPr wrap="square" rtlCol="0">
            <a:spAutoFit/>
          </a:bodyPr>
          <a:lstStyle/>
          <a:p>
            <a:r>
              <a:rPr lang="en-GB" sz="8800" b="1" dirty="0" smtClean="0"/>
              <a:t>5</a:t>
            </a:r>
            <a:endParaRPr lang="en-GB" sz="8800" b="1" dirty="0"/>
          </a:p>
        </p:txBody>
      </p:sp>
      <p:sp>
        <p:nvSpPr>
          <p:cNvPr id="17" name="TextBox 16"/>
          <p:cNvSpPr txBox="1"/>
          <p:nvPr/>
        </p:nvSpPr>
        <p:spPr>
          <a:xfrm>
            <a:off x="5873070" y="2893590"/>
            <a:ext cx="1071570" cy="1446550"/>
          </a:xfrm>
          <a:prstGeom prst="rect">
            <a:avLst/>
          </a:prstGeom>
          <a:noFill/>
        </p:spPr>
        <p:txBody>
          <a:bodyPr wrap="square" rtlCol="0">
            <a:spAutoFit/>
          </a:bodyPr>
          <a:lstStyle/>
          <a:p>
            <a:r>
              <a:rPr lang="en-GB" sz="8800" b="1" dirty="0" smtClean="0"/>
              <a:t>4</a:t>
            </a:r>
            <a:endParaRPr lang="en-GB" sz="8800" b="1" dirty="0"/>
          </a:p>
        </p:txBody>
      </p:sp>
      <p:sp>
        <p:nvSpPr>
          <p:cNvPr id="18" name="TextBox 17"/>
          <p:cNvSpPr txBox="1"/>
          <p:nvPr/>
        </p:nvSpPr>
        <p:spPr>
          <a:xfrm>
            <a:off x="2500298" y="2857496"/>
            <a:ext cx="1071570" cy="1446550"/>
          </a:xfrm>
          <a:prstGeom prst="rect">
            <a:avLst/>
          </a:prstGeom>
          <a:noFill/>
        </p:spPr>
        <p:txBody>
          <a:bodyPr wrap="square" rtlCol="0">
            <a:spAutoFit/>
          </a:bodyPr>
          <a:lstStyle/>
          <a:p>
            <a:r>
              <a:rPr lang="en-GB" sz="8800" b="1" dirty="0" smtClean="0"/>
              <a:t>1</a:t>
            </a:r>
            <a:endParaRPr lang="en-GB" sz="8800" b="1" dirty="0"/>
          </a:p>
        </p:txBody>
      </p:sp>
      <p:grpSp>
        <p:nvGrpSpPr>
          <p:cNvPr id="19" name="Group 18"/>
          <p:cNvGrpSpPr/>
          <p:nvPr/>
        </p:nvGrpSpPr>
        <p:grpSpPr>
          <a:xfrm>
            <a:off x="2500298" y="3714752"/>
            <a:ext cx="2714644" cy="2000264"/>
            <a:chOff x="2500298" y="3714752"/>
            <a:chExt cx="2714644" cy="2000264"/>
          </a:xfrm>
        </p:grpSpPr>
        <p:sp>
          <p:nvSpPr>
            <p:cNvPr id="10" name="Rectangle 9"/>
            <p:cNvSpPr/>
            <p:nvPr/>
          </p:nvSpPr>
          <p:spPr>
            <a:xfrm>
              <a:off x="2500298" y="3786190"/>
              <a:ext cx="2714644" cy="1928826"/>
            </a:xfrm>
            <a:prstGeom prst="rect">
              <a:avLst/>
            </a:prstGeom>
            <a:solidFill>
              <a:schemeClr val="accent6">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214678" y="3714752"/>
              <a:ext cx="1071570" cy="1862048"/>
            </a:xfrm>
            <a:prstGeom prst="rect">
              <a:avLst/>
            </a:prstGeom>
            <a:noFill/>
          </p:spPr>
          <p:txBody>
            <a:bodyPr wrap="square" rtlCol="0">
              <a:spAutoFit/>
            </a:bodyPr>
            <a:lstStyle/>
            <a:p>
              <a:r>
                <a:rPr lang="en-GB" sz="11500" b="1" dirty="0" smtClean="0"/>
                <a:t>0</a:t>
              </a:r>
              <a:endParaRPr lang="en-GB" sz="11500" b="1" dirty="0"/>
            </a:p>
          </p:txBody>
        </p:sp>
      </p:grpSp>
    </p:spTree>
    <p:extLst>
      <p:ext uri="{BB962C8B-B14F-4D97-AF65-F5344CB8AC3E}">
        <p14:creationId xmlns:p14="http://schemas.microsoft.com/office/powerpoint/2010/main" val="76723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214290"/>
            <a:ext cx="5786478" cy="646331"/>
          </a:xfrm>
          <a:prstGeom prst="rect">
            <a:avLst/>
          </a:prstGeom>
          <a:noFill/>
        </p:spPr>
        <p:txBody>
          <a:bodyPr wrap="square" rtlCol="0">
            <a:spAutoFit/>
          </a:bodyPr>
          <a:lstStyle/>
          <a:p>
            <a:r>
              <a:rPr lang="en-GB" sz="3600" b="1" dirty="0" smtClean="0"/>
              <a:t>Bit Pattern</a:t>
            </a:r>
            <a:endParaRPr lang="en-GB" sz="3600" b="1" dirty="0"/>
          </a:p>
        </p:txBody>
      </p:sp>
      <p:grpSp>
        <p:nvGrpSpPr>
          <p:cNvPr id="27" name="Group 26"/>
          <p:cNvGrpSpPr/>
          <p:nvPr/>
        </p:nvGrpSpPr>
        <p:grpSpPr>
          <a:xfrm>
            <a:off x="357158" y="1202283"/>
            <a:ext cx="3857652" cy="4260358"/>
            <a:chOff x="357158" y="1202283"/>
            <a:chExt cx="3857652" cy="4260358"/>
          </a:xfrm>
        </p:grpSpPr>
        <p:sp>
          <p:nvSpPr>
            <p:cNvPr id="7" name="Parallelogram 6"/>
            <p:cNvSpPr/>
            <p:nvPr/>
          </p:nvSpPr>
          <p:spPr>
            <a:xfrm>
              <a:off x="357158" y="4214818"/>
              <a:ext cx="3643338" cy="1071570"/>
            </a:xfrm>
            <a:prstGeom prst="parallelogram">
              <a:avLst>
                <a:gd name="adj" fmla="val 97112"/>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TextBox 13"/>
            <p:cNvSpPr txBox="1"/>
            <p:nvPr/>
          </p:nvSpPr>
          <p:spPr>
            <a:xfrm rot="1496105">
              <a:off x="1826587" y="4016091"/>
              <a:ext cx="1071570" cy="1446550"/>
            </a:xfrm>
            <a:prstGeom prst="rect">
              <a:avLst/>
            </a:prstGeom>
            <a:noFill/>
          </p:spPr>
          <p:txBody>
            <a:bodyPr wrap="square" rtlCol="0">
              <a:spAutoFit/>
            </a:bodyPr>
            <a:lstStyle/>
            <a:p>
              <a:r>
                <a:rPr lang="en-GB" sz="8800" b="1" dirty="0" smtClean="0"/>
                <a:t>3</a:t>
              </a:r>
              <a:endParaRPr lang="en-GB" sz="8800" b="1" dirty="0"/>
            </a:p>
          </p:txBody>
        </p:sp>
        <p:sp>
          <p:nvSpPr>
            <p:cNvPr id="19" name="Can 18"/>
            <p:cNvSpPr/>
            <p:nvPr/>
          </p:nvSpPr>
          <p:spPr>
            <a:xfrm>
              <a:off x="1643042" y="2071678"/>
              <a:ext cx="1071570" cy="2786082"/>
            </a:xfrm>
            <a:prstGeom prst="can">
              <a:avLst/>
            </a:prstGeom>
            <a:gradFill>
              <a:gsLst>
                <a:gs pos="0">
                  <a:schemeClr val="dk1">
                    <a:tint val="48000"/>
                    <a:satMod val="138000"/>
                    <a:alpha val="77000"/>
                  </a:schemeClr>
                </a:gs>
                <a:gs pos="25000">
                  <a:schemeClr val="dk1">
                    <a:tint val="85000"/>
                  </a:schemeClr>
                </a:gs>
                <a:gs pos="40000">
                  <a:schemeClr val="dk1">
                    <a:tint val="92000"/>
                  </a:schemeClr>
                </a:gs>
                <a:gs pos="50000">
                  <a:schemeClr val="dk1">
                    <a:tint val="93000"/>
                  </a:schemeClr>
                </a:gs>
                <a:gs pos="60000">
                  <a:schemeClr val="dk1">
                    <a:tint val="92000"/>
                  </a:schemeClr>
                </a:gs>
                <a:gs pos="75000">
                  <a:schemeClr val="dk1">
                    <a:tint val="83000"/>
                    <a:satMod val="108000"/>
                  </a:schemeClr>
                </a:gs>
                <a:gs pos="100000">
                  <a:schemeClr val="dk1">
                    <a:tint val="48000"/>
                    <a:satMod val="150000"/>
                    <a:alpha val="56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 name="Parallelogram 5"/>
            <p:cNvSpPr/>
            <p:nvPr/>
          </p:nvSpPr>
          <p:spPr>
            <a:xfrm>
              <a:off x="571472" y="1500174"/>
              <a:ext cx="3643338" cy="1071570"/>
            </a:xfrm>
            <a:prstGeom prst="parallelogram">
              <a:avLst>
                <a:gd name="adj" fmla="val 97112"/>
              </a:avLst>
            </a:prstGeom>
            <a:solidFill>
              <a:srgbClr val="FFC000">
                <a:alpha val="6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p:cNvSpPr txBox="1"/>
            <p:nvPr/>
          </p:nvSpPr>
          <p:spPr>
            <a:xfrm rot="1496105">
              <a:off x="2000232" y="1202283"/>
              <a:ext cx="1071570" cy="1446550"/>
            </a:xfrm>
            <a:prstGeom prst="rect">
              <a:avLst/>
            </a:prstGeom>
            <a:noFill/>
          </p:spPr>
          <p:txBody>
            <a:bodyPr wrap="square" rtlCol="0">
              <a:spAutoFit/>
            </a:bodyPr>
            <a:lstStyle/>
            <a:p>
              <a:r>
                <a:rPr lang="en-GB" sz="8800" b="1" dirty="0" smtClean="0"/>
                <a:t>2</a:t>
              </a:r>
              <a:endParaRPr lang="en-GB" sz="8800" b="1" dirty="0"/>
            </a:p>
          </p:txBody>
        </p:sp>
      </p:grpSp>
      <p:sp>
        <p:nvSpPr>
          <p:cNvPr id="20" name="TextBox 19"/>
          <p:cNvSpPr txBox="1"/>
          <p:nvPr/>
        </p:nvSpPr>
        <p:spPr>
          <a:xfrm>
            <a:off x="5072066" y="285728"/>
            <a:ext cx="3643338" cy="646331"/>
          </a:xfrm>
          <a:prstGeom prst="rect">
            <a:avLst/>
          </a:prstGeom>
          <a:noFill/>
        </p:spPr>
        <p:txBody>
          <a:bodyPr wrap="square" rtlCol="0">
            <a:spAutoFit/>
          </a:bodyPr>
          <a:lstStyle/>
          <a:p>
            <a:r>
              <a:rPr lang="en-GB" b="1" dirty="0" smtClean="0"/>
              <a:t>To represent pipe connectivity we use the </a:t>
            </a:r>
            <a:r>
              <a:rPr lang="en-GB" b="1" dirty="0" smtClean="0">
                <a:solidFill>
                  <a:srgbClr val="0070C0"/>
                </a:solidFill>
              </a:rPr>
              <a:t>char </a:t>
            </a:r>
            <a:r>
              <a:rPr lang="en-GB" b="1" dirty="0" smtClean="0"/>
              <a:t>data type (1 byte)</a:t>
            </a:r>
            <a:endParaRPr lang="en-GB" b="1" dirty="0"/>
          </a:p>
        </p:txBody>
      </p:sp>
      <p:sp>
        <p:nvSpPr>
          <p:cNvPr id="21" name="TextBox 20"/>
          <p:cNvSpPr txBox="1"/>
          <p:nvPr/>
        </p:nvSpPr>
        <p:spPr>
          <a:xfrm>
            <a:off x="5072066" y="1357298"/>
            <a:ext cx="3643338" cy="923330"/>
          </a:xfrm>
          <a:prstGeom prst="rect">
            <a:avLst/>
          </a:prstGeom>
          <a:noFill/>
        </p:spPr>
        <p:txBody>
          <a:bodyPr wrap="square" rtlCol="0">
            <a:spAutoFit/>
          </a:bodyPr>
          <a:lstStyle/>
          <a:p>
            <a:r>
              <a:rPr lang="en-GB" b="1" dirty="0" smtClean="0"/>
              <a:t>The bit positions from left to right represent the numbers of our faces, with the last 2 bits unused.</a:t>
            </a:r>
            <a:endParaRPr lang="en-GB" b="1" dirty="0"/>
          </a:p>
        </p:txBody>
      </p:sp>
      <p:sp>
        <p:nvSpPr>
          <p:cNvPr id="22" name="TextBox 21"/>
          <p:cNvSpPr txBox="1"/>
          <p:nvPr/>
        </p:nvSpPr>
        <p:spPr>
          <a:xfrm>
            <a:off x="5786446" y="2500306"/>
            <a:ext cx="1785950" cy="523220"/>
          </a:xfrm>
          <a:prstGeom prst="rect">
            <a:avLst/>
          </a:prstGeom>
          <a:noFill/>
        </p:spPr>
        <p:txBody>
          <a:bodyPr wrap="square" rtlCol="0">
            <a:spAutoFit/>
          </a:bodyPr>
          <a:lstStyle/>
          <a:p>
            <a:r>
              <a:rPr lang="en-GB" sz="2800" b="1" dirty="0" smtClean="0"/>
              <a:t>0000 00</a:t>
            </a:r>
            <a:r>
              <a:rPr lang="en-GB" sz="2800" b="1" dirty="0" smtClean="0">
                <a:solidFill>
                  <a:srgbClr val="FF0000"/>
                </a:solidFill>
              </a:rPr>
              <a:t>xx</a:t>
            </a:r>
            <a:endParaRPr lang="en-GB" sz="2800" b="1" dirty="0">
              <a:solidFill>
                <a:srgbClr val="FF0000"/>
              </a:solidFill>
            </a:endParaRPr>
          </a:p>
        </p:txBody>
      </p:sp>
      <p:sp>
        <p:nvSpPr>
          <p:cNvPr id="23" name="TextBox 22"/>
          <p:cNvSpPr txBox="1"/>
          <p:nvPr/>
        </p:nvSpPr>
        <p:spPr>
          <a:xfrm>
            <a:off x="5072066" y="3143248"/>
            <a:ext cx="3643338" cy="923330"/>
          </a:xfrm>
          <a:prstGeom prst="rect">
            <a:avLst/>
          </a:prstGeom>
          <a:noFill/>
        </p:spPr>
        <p:txBody>
          <a:bodyPr wrap="square" rtlCol="0">
            <a:spAutoFit/>
          </a:bodyPr>
          <a:lstStyle/>
          <a:p>
            <a:r>
              <a:rPr lang="en-GB" b="1" dirty="0" smtClean="0"/>
              <a:t>Any set bits in this pattern represent a potential connection point in that position</a:t>
            </a:r>
            <a:endParaRPr lang="en-GB" b="1" dirty="0"/>
          </a:p>
        </p:txBody>
      </p:sp>
      <p:sp>
        <p:nvSpPr>
          <p:cNvPr id="24" name="TextBox 23"/>
          <p:cNvSpPr txBox="1"/>
          <p:nvPr/>
        </p:nvSpPr>
        <p:spPr>
          <a:xfrm>
            <a:off x="5143504" y="4357694"/>
            <a:ext cx="3643338" cy="1477328"/>
          </a:xfrm>
          <a:prstGeom prst="rect">
            <a:avLst/>
          </a:prstGeom>
          <a:noFill/>
        </p:spPr>
        <p:txBody>
          <a:bodyPr wrap="square" rtlCol="0">
            <a:spAutoFit/>
          </a:bodyPr>
          <a:lstStyle/>
          <a:p>
            <a:r>
              <a:rPr lang="en-GB" b="1" u="sng" dirty="0" smtClean="0"/>
              <a:t>Example</a:t>
            </a:r>
          </a:p>
          <a:p>
            <a:endParaRPr lang="en-GB" b="1" u="sng" dirty="0" smtClean="0"/>
          </a:p>
          <a:p>
            <a:r>
              <a:rPr lang="en-GB" b="1" dirty="0" smtClean="0"/>
              <a:t>The pipe piece to the left would have the following connectivity bit pattern...</a:t>
            </a:r>
          </a:p>
        </p:txBody>
      </p:sp>
      <p:sp>
        <p:nvSpPr>
          <p:cNvPr id="25" name="Rectangle 24"/>
          <p:cNvSpPr/>
          <p:nvPr/>
        </p:nvSpPr>
        <p:spPr>
          <a:xfrm>
            <a:off x="5857884" y="5786454"/>
            <a:ext cx="2062772" cy="523220"/>
          </a:xfrm>
          <a:prstGeom prst="rect">
            <a:avLst/>
          </a:prstGeom>
        </p:spPr>
        <p:txBody>
          <a:bodyPr wrap="square">
            <a:spAutoFit/>
          </a:bodyPr>
          <a:lstStyle/>
          <a:p>
            <a:r>
              <a:rPr lang="en-GB" sz="2800" b="1" dirty="0" smtClean="0"/>
              <a:t>0011 00</a:t>
            </a:r>
            <a:r>
              <a:rPr lang="en-GB" sz="2800" b="1" dirty="0" smtClean="0">
                <a:solidFill>
                  <a:srgbClr val="FF0000"/>
                </a:solidFill>
              </a:rPr>
              <a:t>xx</a:t>
            </a:r>
            <a:endParaRPr lang="en-GB" sz="2800" b="1" dirty="0">
              <a:solidFill>
                <a:srgbClr val="FF0000"/>
              </a:solidFill>
            </a:endParaRPr>
          </a:p>
        </p:txBody>
      </p:sp>
      <p:sp>
        <p:nvSpPr>
          <p:cNvPr id="26" name="TextBox 25"/>
          <p:cNvSpPr txBox="1"/>
          <p:nvPr/>
        </p:nvSpPr>
        <p:spPr>
          <a:xfrm>
            <a:off x="428596" y="5572140"/>
            <a:ext cx="3071834" cy="369332"/>
          </a:xfrm>
          <a:prstGeom prst="rect">
            <a:avLst/>
          </a:prstGeom>
          <a:noFill/>
        </p:spPr>
        <p:txBody>
          <a:bodyPr wrap="square" rtlCol="0">
            <a:spAutoFit/>
          </a:bodyPr>
          <a:lstStyle/>
          <a:p>
            <a:r>
              <a:rPr lang="en-GB" b="1" i="1" dirty="0" smtClean="0"/>
              <a:t>Vertical Pipe Piece</a:t>
            </a:r>
            <a:endParaRPr lang="en-GB" b="1" i="1" dirty="0"/>
          </a:p>
        </p:txBody>
      </p:sp>
      <p:sp>
        <p:nvSpPr>
          <p:cNvPr id="17"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Tree>
    <p:extLst>
      <p:ext uri="{BB962C8B-B14F-4D97-AF65-F5344CB8AC3E}">
        <p14:creationId xmlns:p14="http://schemas.microsoft.com/office/powerpoint/2010/main" val="1641909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rot="5400000" flipV="1">
            <a:off x="-284524" y="2284732"/>
            <a:ext cx="3269976" cy="1415108"/>
          </a:xfrm>
          <a:prstGeom prst="parallelogram">
            <a:avLst>
              <a:gd name="adj" fmla="val 108478"/>
            </a:avLst>
          </a:prstGeom>
          <a:solidFill>
            <a:schemeClr val="bg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a:off x="1129928" y="2053038"/>
            <a:ext cx="1043609" cy="1408805"/>
          </a:xfrm>
          <a:prstGeom prst="rect">
            <a:avLst/>
          </a:prstGeom>
          <a:noFill/>
        </p:spPr>
        <p:txBody>
          <a:bodyPr wrap="square" rtlCol="0">
            <a:spAutoFit/>
          </a:bodyPr>
          <a:lstStyle/>
          <a:p>
            <a:r>
              <a:rPr lang="en-GB" sz="8800" b="1" dirty="0" smtClean="0"/>
              <a:t>1</a:t>
            </a:r>
            <a:endParaRPr lang="en-GB" sz="8800" b="1" dirty="0"/>
          </a:p>
        </p:txBody>
      </p:sp>
      <p:sp>
        <p:nvSpPr>
          <p:cNvPr id="12" name="Can 11"/>
          <p:cNvSpPr/>
          <p:nvPr/>
        </p:nvSpPr>
        <p:spPr>
          <a:xfrm rot="16200000" flipV="1">
            <a:off x="2071670" y="1500174"/>
            <a:ext cx="1071570" cy="2928958"/>
          </a:xfrm>
          <a:prstGeom prst="can">
            <a:avLst/>
          </a:prstGeom>
          <a:gradFill>
            <a:gsLst>
              <a:gs pos="0">
                <a:schemeClr val="dk1">
                  <a:tint val="48000"/>
                  <a:satMod val="138000"/>
                  <a:alpha val="77000"/>
                </a:schemeClr>
              </a:gs>
              <a:gs pos="25000">
                <a:schemeClr val="dk1">
                  <a:tint val="85000"/>
                </a:schemeClr>
              </a:gs>
              <a:gs pos="40000">
                <a:schemeClr val="dk1">
                  <a:tint val="92000"/>
                </a:schemeClr>
              </a:gs>
              <a:gs pos="50000">
                <a:schemeClr val="dk1">
                  <a:tint val="93000"/>
                </a:schemeClr>
              </a:gs>
              <a:gs pos="60000">
                <a:schemeClr val="dk1">
                  <a:tint val="92000"/>
                </a:schemeClr>
              </a:gs>
              <a:gs pos="75000">
                <a:schemeClr val="dk1">
                  <a:tint val="83000"/>
                  <a:satMod val="108000"/>
                </a:schemeClr>
              </a:gs>
              <a:gs pos="100000">
                <a:schemeClr val="dk1">
                  <a:tint val="48000"/>
                  <a:satMod val="150000"/>
                  <a:alpha val="24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 name="TextBox 4"/>
          <p:cNvSpPr txBox="1"/>
          <p:nvPr/>
        </p:nvSpPr>
        <p:spPr>
          <a:xfrm>
            <a:off x="214282" y="214290"/>
            <a:ext cx="5786478" cy="646331"/>
          </a:xfrm>
          <a:prstGeom prst="rect">
            <a:avLst/>
          </a:prstGeom>
          <a:noFill/>
        </p:spPr>
        <p:txBody>
          <a:bodyPr wrap="square" rtlCol="0">
            <a:spAutoFit/>
          </a:bodyPr>
          <a:lstStyle/>
          <a:p>
            <a:r>
              <a:rPr lang="en-GB" sz="3600" b="1" dirty="0" smtClean="0"/>
              <a:t>Bit Pattern Examples</a:t>
            </a:r>
            <a:endParaRPr lang="en-GB" sz="3600" b="1" dirty="0"/>
          </a:p>
        </p:txBody>
      </p:sp>
      <p:sp>
        <p:nvSpPr>
          <p:cNvPr id="7" name="Parallelogram 6"/>
          <p:cNvSpPr/>
          <p:nvPr/>
        </p:nvSpPr>
        <p:spPr>
          <a:xfrm rot="5400000" flipV="1">
            <a:off x="2072930" y="2213294"/>
            <a:ext cx="3269976" cy="1415108"/>
          </a:xfrm>
          <a:prstGeom prst="parallelogram">
            <a:avLst>
              <a:gd name="adj" fmla="val 108478"/>
            </a:avLst>
          </a:prstGeom>
          <a:solidFill>
            <a:schemeClr val="accent5">
              <a:lumMod val="75000"/>
              <a:alpha val="5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3363024" y="1947178"/>
            <a:ext cx="1043609" cy="1408805"/>
          </a:xfrm>
          <a:prstGeom prst="rect">
            <a:avLst/>
          </a:prstGeom>
          <a:noFill/>
        </p:spPr>
        <p:txBody>
          <a:bodyPr wrap="square" rtlCol="0">
            <a:spAutoFit/>
          </a:bodyPr>
          <a:lstStyle/>
          <a:p>
            <a:r>
              <a:rPr lang="en-GB" sz="8800" b="1" dirty="0" smtClean="0"/>
              <a:t>4</a:t>
            </a:r>
            <a:endParaRPr lang="en-GB" sz="8800" b="1" dirty="0"/>
          </a:p>
        </p:txBody>
      </p:sp>
      <p:sp>
        <p:nvSpPr>
          <p:cNvPr id="13" name="Rectangle 12"/>
          <p:cNvSpPr/>
          <p:nvPr/>
        </p:nvSpPr>
        <p:spPr>
          <a:xfrm>
            <a:off x="5000628" y="1500174"/>
            <a:ext cx="3571900" cy="923330"/>
          </a:xfrm>
          <a:prstGeom prst="rect">
            <a:avLst/>
          </a:prstGeom>
        </p:spPr>
        <p:txBody>
          <a:bodyPr wrap="square">
            <a:spAutoFit/>
          </a:bodyPr>
          <a:lstStyle/>
          <a:p>
            <a:r>
              <a:rPr lang="en-GB" b="1" dirty="0" smtClean="0"/>
              <a:t>The pipe piece to the left would have the following connectivity bit pattern...</a:t>
            </a:r>
          </a:p>
        </p:txBody>
      </p:sp>
      <p:sp>
        <p:nvSpPr>
          <p:cNvPr id="14" name="Rectangle 13"/>
          <p:cNvSpPr/>
          <p:nvPr/>
        </p:nvSpPr>
        <p:spPr>
          <a:xfrm>
            <a:off x="5072066" y="2928934"/>
            <a:ext cx="3357586" cy="769441"/>
          </a:xfrm>
          <a:prstGeom prst="rect">
            <a:avLst/>
          </a:prstGeom>
        </p:spPr>
        <p:txBody>
          <a:bodyPr wrap="square">
            <a:spAutoFit/>
          </a:bodyPr>
          <a:lstStyle/>
          <a:p>
            <a:r>
              <a:rPr lang="en-GB" sz="4400" b="1" dirty="0" smtClean="0"/>
              <a:t>0100 10</a:t>
            </a:r>
            <a:r>
              <a:rPr lang="en-GB" sz="4400" b="1" dirty="0" smtClean="0">
                <a:solidFill>
                  <a:srgbClr val="FF0000"/>
                </a:solidFill>
              </a:rPr>
              <a:t>xx</a:t>
            </a:r>
            <a:endParaRPr lang="en-GB" sz="4400" b="1" dirty="0">
              <a:solidFill>
                <a:srgbClr val="FF0000"/>
              </a:solidFill>
            </a:endParaRPr>
          </a:p>
        </p:txBody>
      </p:sp>
      <p:sp>
        <p:nvSpPr>
          <p:cNvPr id="15" name="TextBox 14"/>
          <p:cNvSpPr txBox="1"/>
          <p:nvPr/>
        </p:nvSpPr>
        <p:spPr>
          <a:xfrm>
            <a:off x="428596" y="4929198"/>
            <a:ext cx="3071834" cy="369332"/>
          </a:xfrm>
          <a:prstGeom prst="rect">
            <a:avLst/>
          </a:prstGeom>
          <a:noFill/>
        </p:spPr>
        <p:txBody>
          <a:bodyPr wrap="square" rtlCol="0">
            <a:spAutoFit/>
          </a:bodyPr>
          <a:lstStyle/>
          <a:p>
            <a:r>
              <a:rPr lang="en-GB" b="1" i="1" dirty="0" smtClean="0"/>
              <a:t>Horizontal Pipe Piece</a:t>
            </a:r>
            <a:endParaRPr lang="en-GB" b="1" i="1" dirty="0"/>
          </a:p>
        </p:txBody>
      </p:sp>
      <p:sp>
        <p:nvSpPr>
          <p:cNvPr id="16"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Tree>
    <p:extLst>
      <p:ext uri="{BB962C8B-B14F-4D97-AF65-F5344CB8AC3E}">
        <p14:creationId xmlns:p14="http://schemas.microsoft.com/office/powerpoint/2010/main" val="4137097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214290"/>
            <a:ext cx="5786478" cy="646331"/>
          </a:xfrm>
          <a:prstGeom prst="rect">
            <a:avLst/>
          </a:prstGeom>
          <a:noFill/>
        </p:spPr>
        <p:txBody>
          <a:bodyPr wrap="square" rtlCol="0">
            <a:spAutoFit/>
          </a:bodyPr>
          <a:lstStyle/>
          <a:p>
            <a:r>
              <a:rPr lang="en-GB" sz="3600" b="1" dirty="0" smtClean="0"/>
              <a:t>Bit Pattern Examples</a:t>
            </a:r>
            <a:endParaRPr lang="en-GB" sz="3600" b="1" dirty="0"/>
          </a:p>
        </p:txBody>
      </p:sp>
      <p:sp>
        <p:nvSpPr>
          <p:cNvPr id="13" name="Rectangle 12"/>
          <p:cNvSpPr/>
          <p:nvPr/>
        </p:nvSpPr>
        <p:spPr>
          <a:xfrm>
            <a:off x="5000628" y="1500174"/>
            <a:ext cx="3571900" cy="923330"/>
          </a:xfrm>
          <a:prstGeom prst="rect">
            <a:avLst/>
          </a:prstGeom>
        </p:spPr>
        <p:txBody>
          <a:bodyPr wrap="square">
            <a:spAutoFit/>
          </a:bodyPr>
          <a:lstStyle/>
          <a:p>
            <a:r>
              <a:rPr lang="en-GB" b="1" dirty="0" smtClean="0"/>
              <a:t>The pipe piece to the left would have the following connectivity bit pattern...</a:t>
            </a:r>
          </a:p>
        </p:txBody>
      </p:sp>
      <p:sp>
        <p:nvSpPr>
          <p:cNvPr id="14" name="Rectangle 13"/>
          <p:cNvSpPr/>
          <p:nvPr/>
        </p:nvSpPr>
        <p:spPr>
          <a:xfrm>
            <a:off x="5072066" y="2928934"/>
            <a:ext cx="3357586" cy="769441"/>
          </a:xfrm>
          <a:prstGeom prst="rect">
            <a:avLst/>
          </a:prstGeom>
        </p:spPr>
        <p:txBody>
          <a:bodyPr wrap="square">
            <a:spAutoFit/>
          </a:bodyPr>
          <a:lstStyle/>
          <a:p>
            <a:r>
              <a:rPr lang="en-GB" sz="4400" b="1" dirty="0" smtClean="0"/>
              <a:t>0001 10</a:t>
            </a:r>
            <a:r>
              <a:rPr lang="en-GB" sz="4400" b="1" dirty="0" smtClean="0">
                <a:solidFill>
                  <a:srgbClr val="FF0000"/>
                </a:solidFill>
              </a:rPr>
              <a:t>xx</a:t>
            </a:r>
            <a:endParaRPr lang="en-GB" sz="4400" b="1" dirty="0">
              <a:solidFill>
                <a:srgbClr val="FF0000"/>
              </a:solidFill>
            </a:endParaRPr>
          </a:p>
        </p:txBody>
      </p:sp>
      <p:sp>
        <p:nvSpPr>
          <p:cNvPr id="15" name="Parallelogram 14"/>
          <p:cNvSpPr/>
          <p:nvPr/>
        </p:nvSpPr>
        <p:spPr>
          <a:xfrm>
            <a:off x="428596" y="3500438"/>
            <a:ext cx="3643338" cy="1071570"/>
          </a:xfrm>
          <a:prstGeom prst="parallelogram">
            <a:avLst>
              <a:gd name="adj" fmla="val 97112"/>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TextBox 15"/>
          <p:cNvSpPr txBox="1"/>
          <p:nvPr/>
        </p:nvSpPr>
        <p:spPr>
          <a:xfrm rot="1496105">
            <a:off x="1898026" y="3230273"/>
            <a:ext cx="1071570" cy="1446550"/>
          </a:xfrm>
          <a:prstGeom prst="rect">
            <a:avLst/>
          </a:prstGeom>
          <a:noFill/>
        </p:spPr>
        <p:txBody>
          <a:bodyPr wrap="square" rtlCol="0">
            <a:spAutoFit/>
          </a:bodyPr>
          <a:lstStyle/>
          <a:p>
            <a:r>
              <a:rPr lang="en-GB" sz="8800" b="1" dirty="0" smtClean="0"/>
              <a:t>3</a:t>
            </a:r>
            <a:endParaRPr lang="en-GB" sz="8800" b="1" dirty="0"/>
          </a:p>
        </p:txBody>
      </p:sp>
      <p:sp>
        <p:nvSpPr>
          <p:cNvPr id="17" name="Can 16"/>
          <p:cNvSpPr/>
          <p:nvPr/>
        </p:nvSpPr>
        <p:spPr>
          <a:xfrm>
            <a:off x="2028435" y="2493487"/>
            <a:ext cx="714380" cy="1714512"/>
          </a:xfrm>
          <a:prstGeom prst="can">
            <a:avLst/>
          </a:prstGeom>
          <a:gradFill>
            <a:gsLst>
              <a:gs pos="0">
                <a:schemeClr val="dk1">
                  <a:tint val="48000"/>
                  <a:satMod val="138000"/>
                </a:schemeClr>
              </a:gs>
              <a:gs pos="25000">
                <a:schemeClr val="dk1">
                  <a:tint val="85000"/>
                </a:schemeClr>
              </a:gs>
              <a:gs pos="40000">
                <a:schemeClr val="dk1">
                  <a:tint val="92000"/>
                </a:schemeClr>
              </a:gs>
              <a:gs pos="50000">
                <a:schemeClr val="dk1">
                  <a:tint val="93000"/>
                </a:schemeClr>
              </a:gs>
              <a:gs pos="60000">
                <a:schemeClr val="dk1">
                  <a:tint val="92000"/>
                </a:schemeClr>
              </a:gs>
              <a:gs pos="75000">
                <a:schemeClr val="dk1">
                  <a:tint val="83000"/>
                  <a:satMod val="108000"/>
                </a:schemeClr>
              </a:gs>
              <a:gs pos="100000">
                <a:schemeClr val="dk1">
                  <a:tint val="48000"/>
                  <a:satMod val="150000"/>
                  <a:alpha val="28000"/>
                </a:schemeClr>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8" name="Can 17"/>
          <p:cNvSpPr/>
          <p:nvPr/>
        </p:nvSpPr>
        <p:spPr>
          <a:xfrm rot="5400000">
            <a:off x="2585838" y="1853955"/>
            <a:ext cx="714380" cy="1714512"/>
          </a:xfrm>
          <a:prstGeom prst="can">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9" name="Oval 18"/>
          <p:cNvSpPr/>
          <p:nvPr/>
        </p:nvSpPr>
        <p:spPr>
          <a:xfrm rot="19700033">
            <a:off x="2000232" y="2285992"/>
            <a:ext cx="841288" cy="1001346"/>
          </a:xfrm>
          <a:prstGeom prst="ellipse">
            <a:avLst/>
          </a:prstGeom>
          <a:ln>
            <a:noFill/>
          </a:ln>
          <a:scene3d>
            <a:camera prst="orthographicFront" fov="0">
              <a:rot lat="0" lon="0" rev="0"/>
            </a:camera>
            <a:lightRig rig="brightRoom" dir="tl">
              <a:rot lat="0" lon="0" rev="8700000"/>
            </a:lightRig>
          </a:scene3d>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7" name="Parallelogram 6"/>
          <p:cNvSpPr/>
          <p:nvPr/>
        </p:nvSpPr>
        <p:spPr>
          <a:xfrm rot="5400000" flipV="1">
            <a:off x="2144368" y="2213294"/>
            <a:ext cx="3269976" cy="1415108"/>
          </a:xfrm>
          <a:prstGeom prst="parallelogram">
            <a:avLst>
              <a:gd name="adj" fmla="val 108478"/>
            </a:avLst>
          </a:prstGeom>
          <a:solidFill>
            <a:schemeClr val="accent5">
              <a:lumMod val="75000"/>
              <a:alpha val="5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3363024" y="1947178"/>
            <a:ext cx="1043609" cy="1408805"/>
          </a:xfrm>
          <a:prstGeom prst="rect">
            <a:avLst/>
          </a:prstGeom>
          <a:noFill/>
        </p:spPr>
        <p:txBody>
          <a:bodyPr wrap="square" rtlCol="0">
            <a:spAutoFit/>
          </a:bodyPr>
          <a:lstStyle/>
          <a:p>
            <a:r>
              <a:rPr lang="en-GB" sz="8800" b="1" dirty="0" smtClean="0"/>
              <a:t>4</a:t>
            </a:r>
            <a:endParaRPr lang="en-GB" sz="8800" b="1" dirty="0"/>
          </a:p>
        </p:txBody>
      </p:sp>
      <p:sp>
        <p:nvSpPr>
          <p:cNvPr id="22" name="TextBox 21"/>
          <p:cNvSpPr txBox="1"/>
          <p:nvPr/>
        </p:nvSpPr>
        <p:spPr>
          <a:xfrm>
            <a:off x="428596" y="4714884"/>
            <a:ext cx="3071834" cy="369332"/>
          </a:xfrm>
          <a:prstGeom prst="rect">
            <a:avLst/>
          </a:prstGeom>
          <a:noFill/>
        </p:spPr>
        <p:txBody>
          <a:bodyPr wrap="square" rtlCol="0">
            <a:spAutoFit/>
          </a:bodyPr>
          <a:lstStyle/>
          <a:p>
            <a:r>
              <a:rPr lang="en-GB" b="1" i="1" dirty="0" smtClean="0"/>
              <a:t>Elbowed Pipe Piece</a:t>
            </a:r>
            <a:endParaRPr lang="en-GB" b="1" i="1" dirty="0"/>
          </a:p>
        </p:txBody>
      </p:sp>
      <p:sp>
        <p:nvSpPr>
          <p:cNvPr id="20"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Tree>
    <p:extLst>
      <p:ext uri="{BB962C8B-B14F-4D97-AF65-F5344CB8AC3E}">
        <p14:creationId xmlns:p14="http://schemas.microsoft.com/office/powerpoint/2010/main" val="4206629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214290"/>
            <a:ext cx="5786478" cy="646331"/>
          </a:xfrm>
          <a:prstGeom prst="rect">
            <a:avLst/>
          </a:prstGeom>
          <a:noFill/>
        </p:spPr>
        <p:txBody>
          <a:bodyPr wrap="square" rtlCol="0">
            <a:spAutoFit/>
          </a:bodyPr>
          <a:lstStyle/>
          <a:p>
            <a:r>
              <a:rPr lang="en-GB" sz="3600" b="1" dirty="0" smtClean="0"/>
              <a:t>A starting point</a:t>
            </a:r>
            <a:endParaRPr lang="en-GB" sz="3600" b="1" dirty="0"/>
          </a:p>
        </p:txBody>
      </p:sp>
      <p:sp>
        <p:nvSpPr>
          <p:cNvPr id="6" name="TextBox 5"/>
          <p:cNvSpPr txBox="1"/>
          <p:nvPr/>
        </p:nvSpPr>
        <p:spPr>
          <a:xfrm>
            <a:off x="357158" y="1071546"/>
            <a:ext cx="7643866" cy="646331"/>
          </a:xfrm>
          <a:prstGeom prst="rect">
            <a:avLst/>
          </a:prstGeom>
          <a:noFill/>
        </p:spPr>
        <p:txBody>
          <a:bodyPr wrap="square" rtlCol="0">
            <a:spAutoFit/>
          </a:bodyPr>
          <a:lstStyle/>
          <a:p>
            <a:r>
              <a:rPr lang="en-GB" b="1" dirty="0" smtClean="0"/>
              <a:t>Imagine our starting point is an emerging pipe from the ground. Starting points only ever have </a:t>
            </a:r>
            <a:r>
              <a:rPr lang="en-GB" b="1" dirty="0" smtClean="0">
                <a:solidFill>
                  <a:srgbClr val="FF0000"/>
                </a:solidFill>
              </a:rPr>
              <a:t>ONE SET BIT</a:t>
            </a:r>
            <a:r>
              <a:rPr lang="en-GB" b="1" dirty="0" smtClean="0"/>
              <a:t>.</a:t>
            </a:r>
            <a:endParaRPr lang="en-GB" b="1" dirty="0"/>
          </a:p>
        </p:txBody>
      </p:sp>
      <p:sp>
        <p:nvSpPr>
          <p:cNvPr id="10" name="Rectangle 9"/>
          <p:cNvSpPr/>
          <p:nvPr/>
        </p:nvSpPr>
        <p:spPr>
          <a:xfrm>
            <a:off x="4929190" y="2214554"/>
            <a:ext cx="3571900" cy="646331"/>
          </a:xfrm>
          <a:prstGeom prst="rect">
            <a:avLst/>
          </a:prstGeom>
        </p:spPr>
        <p:txBody>
          <a:bodyPr wrap="square">
            <a:spAutoFit/>
          </a:bodyPr>
          <a:lstStyle/>
          <a:p>
            <a:r>
              <a:rPr lang="en-GB" b="1" dirty="0" smtClean="0"/>
              <a:t>The bit pattern for this starting point would be...</a:t>
            </a:r>
          </a:p>
        </p:txBody>
      </p:sp>
      <p:sp>
        <p:nvSpPr>
          <p:cNvPr id="11" name="Rectangle 10"/>
          <p:cNvSpPr/>
          <p:nvPr/>
        </p:nvSpPr>
        <p:spPr>
          <a:xfrm>
            <a:off x="4929190" y="3214686"/>
            <a:ext cx="3357586" cy="769441"/>
          </a:xfrm>
          <a:prstGeom prst="rect">
            <a:avLst/>
          </a:prstGeom>
        </p:spPr>
        <p:txBody>
          <a:bodyPr wrap="square">
            <a:spAutoFit/>
          </a:bodyPr>
          <a:lstStyle/>
          <a:p>
            <a:r>
              <a:rPr lang="en-GB" sz="4400" b="1" dirty="0" smtClean="0"/>
              <a:t>0010 00</a:t>
            </a:r>
            <a:r>
              <a:rPr lang="en-GB" sz="4400" b="1" dirty="0" smtClean="0">
                <a:solidFill>
                  <a:srgbClr val="FF0000"/>
                </a:solidFill>
              </a:rPr>
              <a:t>xx</a:t>
            </a:r>
            <a:endParaRPr lang="en-GB" sz="4400" b="1" dirty="0">
              <a:solidFill>
                <a:srgbClr val="FF0000"/>
              </a:solidFill>
            </a:endParaRPr>
          </a:p>
        </p:txBody>
      </p:sp>
      <p:sp>
        <p:nvSpPr>
          <p:cNvPr id="12" name="Parallelogram 11"/>
          <p:cNvSpPr/>
          <p:nvPr/>
        </p:nvSpPr>
        <p:spPr>
          <a:xfrm>
            <a:off x="571472" y="2357430"/>
            <a:ext cx="3643338" cy="1071570"/>
          </a:xfrm>
          <a:prstGeom prst="parallelogram">
            <a:avLst>
              <a:gd name="adj" fmla="val 97112"/>
            </a:avLst>
          </a:prstGeom>
          <a:solidFill>
            <a:srgbClr val="FFC000">
              <a:alpha val="6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p:cNvSpPr txBox="1"/>
          <p:nvPr/>
        </p:nvSpPr>
        <p:spPr>
          <a:xfrm rot="1496105">
            <a:off x="2040902" y="2158704"/>
            <a:ext cx="1071570" cy="1446550"/>
          </a:xfrm>
          <a:prstGeom prst="rect">
            <a:avLst/>
          </a:prstGeom>
          <a:noFill/>
        </p:spPr>
        <p:txBody>
          <a:bodyPr wrap="square" rtlCol="0">
            <a:spAutoFit/>
          </a:bodyPr>
          <a:lstStyle/>
          <a:p>
            <a:r>
              <a:rPr lang="en-GB" sz="8800" b="1" dirty="0" smtClean="0"/>
              <a:t>2</a:t>
            </a:r>
            <a:endParaRPr lang="en-GB" sz="8800" b="1" dirty="0"/>
          </a:p>
        </p:txBody>
      </p:sp>
      <p:sp>
        <p:nvSpPr>
          <p:cNvPr id="9" name="Oval 8"/>
          <p:cNvSpPr/>
          <p:nvPr/>
        </p:nvSpPr>
        <p:spPr>
          <a:xfrm rot="21385214">
            <a:off x="1523933" y="2455103"/>
            <a:ext cx="1690854" cy="814115"/>
          </a:xfrm>
          <a:prstGeom prst="ellipse">
            <a:avLst/>
          </a:prstGeom>
          <a:solidFill>
            <a:srgbClr val="FF0000">
              <a:alpha val="68000"/>
            </a:srgbClr>
          </a:solidFill>
          <a:effectLst>
            <a:glow rad="2286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GB"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15" name="Straight Connector 14"/>
          <p:cNvCxnSpPr/>
          <p:nvPr/>
        </p:nvCxnSpPr>
        <p:spPr>
          <a:xfrm rot="5400000">
            <a:off x="617152" y="3357562"/>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5400000">
            <a:off x="-453624" y="4428314"/>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5400000">
            <a:off x="2118144" y="4428314"/>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5400000">
            <a:off x="3189714" y="3428206"/>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Tree>
    <p:extLst>
      <p:ext uri="{BB962C8B-B14F-4D97-AF65-F5344CB8AC3E}">
        <p14:creationId xmlns:p14="http://schemas.microsoft.com/office/powerpoint/2010/main" val="340153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214290"/>
            <a:ext cx="5786478" cy="646331"/>
          </a:xfrm>
          <a:prstGeom prst="rect">
            <a:avLst/>
          </a:prstGeom>
          <a:noFill/>
        </p:spPr>
        <p:txBody>
          <a:bodyPr wrap="square" rtlCol="0">
            <a:spAutoFit/>
          </a:bodyPr>
          <a:lstStyle/>
          <a:p>
            <a:r>
              <a:rPr lang="en-GB" sz="3600" b="1" dirty="0" smtClean="0"/>
              <a:t>Making a connection!</a:t>
            </a:r>
            <a:endParaRPr lang="en-GB" sz="3600" b="1" dirty="0"/>
          </a:p>
        </p:txBody>
      </p:sp>
      <p:sp>
        <p:nvSpPr>
          <p:cNvPr id="6" name="TextBox 5"/>
          <p:cNvSpPr txBox="1"/>
          <p:nvPr/>
        </p:nvSpPr>
        <p:spPr>
          <a:xfrm>
            <a:off x="428596" y="1071546"/>
            <a:ext cx="7643866" cy="369332"/>
          </a:xfrm>
          <a:prstGeom prst="rect">
            <a:avLst/>
          </a:prstGeom>
          <a:noFill/>
        </p:spPr>
        <p:txBody>
          <a:bodyPr wrap="square" rtlCol="0">
            <a:spAutoFit/>
          </a:bodyPr>
          <a:lstStyle/>
          <a:p>
            <a:r>
              <a:rPr lang="en-GB" b="1" dirty="0" smtClean="0"/>
              <a:t>Consider the following two pieces &amp; their bit patterns...</a:t>
            </a:r>
            <a:endParaRPr lang="en-GB" b="1" dirty="0"/>
          </a:p>
        </p:txBody>
      </p:sp>
      <p:sp>
        <p:nvSpPr>
          <p:cNvPr id="11" name="Rectangle 10"/>
          <p:cNvSpPr/>
          <p:nvPr/>
        </p:nvSpPr>
        <p:spPr>
          <a:xfrm>
            <a:off x="4286248" y="4857760"/>
            <a:ext cx="3357586" cy="769441"/>
          </a:xfrm>
          <a:prstGeom prst="rect">
            <a:avLst/>
          </a:prstGeom>
        </p:spPr>
        <p:txBody>
          <a:bodyPr wrap="square">
            <a:spAutoFit/>
          </a:bodyPr>
          <a:lstStyle/>
          <a:p>
            <a:r>
              <a:rPr lang="en-GB" sz="4400" b="1" dirty="0" smtClean="0"/>
              <a:t>0010 00</a:t>
            </a:r>
            <a:r>
              <a:rPr lang="en-GB" sz="4400" b="1" dirty="0" smtClean="0">
                <a:solidFill>
                  <a:srgbClr val="FF0000"/>
                </a:solidFill>
              </a:rPr>
              <a:t>xx</a:t>
            </a:r>
            <a:endParaRPr lang="en-GB" sz="4400" b="1" dirty="0">
              <a:solidFill>
                <a:srgbClr val="FF0000"/>
              </a:solidFill>
            </a:endParaRPr>
          </a:p>
        </p:txBody>
      </p:sp>
      <p:grpSp>
        <p:nvGrpSpPr>
          <p:cNvPr id="19" name="Group 18"/>
          <p:cNvGrpSpPr/>
          <p:nvPr/>
        </p:nvGrpSpPr>
        <p:grpSpPr>
          <a:xfrm>
            <a:off x="571472" y="4429132"/>
            <a:ext cx="1928826" cy="1884470"/>
            <a:chOff x="714348" y="2630338"/>
            <a:chExt cx="3669096" cy="3584720"/>
          </a:xfrm>
        </p:grpSpPr>
        <p:sp>
          <p:nvSpPr>
            <p:cNvPr id="13" name="TextBox 12"/>
            <p:cNvSpPr txBox="1"/>
            <p:nvPr/>
          </p:nvSpPr>
          <p:spPr>
            <a:xfrm rot="1496105">
              <a:off x="2112341" y="2630338"/>
              <a:ext cx="1071570" cy="1932038"/>
            </a:xfrm>
            <a:prstGeom prst="rect">
              <a:avLst/>
            </a:prstGeom>
            <a:noFill/>
          </p:spPr>
          <p:txBody>
            <a:bodyPr wrap="square" rtlCol="0">
              <a:spAutoFit/>
            </a:bodyPr>
            <a:lstStyle/>
            <a:p>
              <a:r>
                <a:rPr lang="en-GB" sz="6000" b="1" dirty="0" smtClean="0"/>
                <a:t>2</a:t>
              </a:r>
              <a:endParaRPr lang="en-GB" sz="6000" b="1" dirty="0"/>
            </a:p>
          </p:txBody>
        </p:sp>
        <p:grpSp>
          <p:nvGrpSpPr>
            <p:cNvPr id="14" name="Group 13"/>
            <p:cNvGrpSpPr/>
            <p:nvPr/>
          </p:nvGrpSpPr>
          <p:grpSpPr>
            <a:xfrm>
              <a:off x="714348" y="3143248"/>
              <a:ext cx="3669096" cy="3071810"/>
              <a:chOff x="545714" y="2357430"/>
              <a:chExt cx="3669096" cy="3071810"/>
            </a:xfrm>
          </p:grpSpPr>
          <p:sp>
            <p:nvSpPr>
              <p:cNvPr id="12" name="Parallelogram 11"/>
              <p:cNvSpPr/>
              <p:nvPr/>
            </p:nvSpPr>
            <p:spPr>
              <a:xfrm>
                <a:off x="571472" y="2357430"/>
                <a:ext cx="3643338" cy="1071570"/>
              </a:xfrm>
              <a:prstGeom prst="parallelogram">
                <a:avLst>
                  <a:gd name="adj" fmla="val 97112"/>
                </a:avLst>
              </a:prstGeom>
              <a:solidFill>
                <a:srgbClr val="FFC000">
                  <a:alpha val="6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p:cNvSpPr/>
              <p:nvPr/>
            </p:nvSpPr>
            <p:spPr>
              <a:xfrm rot="21385214">
                <a:off x="1523933" y="2455103"/>
                <a:ext cx="1690854" cy="814115"/>
              </a:xfrm>
              <a:prstGeom prst="ellipse">
                <a:avLst/>
              </a:prstGeom>
              <a:solidFill>
                <a:srgbClr val="FF0000">
                  <a:alpha val="68000"/>
                </a:srgbClr>
              </a:solidFill>
              <a:effectLst>
                <a:glow rad="2286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GB"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15" name="Straight Connector 14"/>
              <p:cNvCxnSpPr/>
              <p:nvPr/>
            </p:nvCxnSpPr>
            <p:spPr>
              <a:xfrm rot="5400000">
                <a:off x="617152" y="3357562"/>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5400000">
                <a:off x="-453624" y="4428314"/>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5400000">
                <a:off x="2118144" y="4428314"/>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5400000">
                <a:off x="3189714" y="3428206"/>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grpSp>
      </p:grpSp>
      <p:grpSp>
        <p:nvGrpSpPr>
          <p:cNvPr id="20" name="Group 19"/>
          <p:cNvGrpSpPr/>
          <p:nvPr/>
        </p:nvGrpSpPr>
        <p:grpSpPr>
          <a:xfrm>
            <a:off x="642910" y="1928802"/>
            <a:ext cx="2000264" cy="2259230"/>
            <a:chOff x="357158" y="1124234"/>
            <a:chExt cx="3857652" cy="4357087"/>
          </a:xfrm>
        </p:grpSpPr>
        <p:sp>
          <p:nvSpPr>
            <p:cNvPr id="21" name="Parallelogram 20"/>
            <p:cNvSpPr/>
            <p:nvPr/>
          </p:nvSpPr>
          <p:spPr>
            <a:xfrm>
              <a:off x="357158" y="4214818"/>
              <a:ext cx="3643338" cy="1071570"/>
            </a:xfrm>
            <a:prstGeom prst="parallelogram">
              <a:avLst>
                <a:gd name="adj" fmla="val 97112"/>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 name="TextBox 21"/>
            <p:cNvSpPr txBox="1"/>
            <p:nvPr/>
          </p:nvSpPr>
          <p:spPr>
            <a:xfrm rot="1496105">
              <a:off x="1826587" y="3997399"/>
              <a:ext cx="1071570" cy="1483922"/>
            </a:xfrm>
            <a:prstGeom prst="rect">
              <a:avLst/>
            </a:prstGeom>
            <a:noFill/>
          </p:spPr>
          <p:txBody>
            <a:bodyPr wrap="square" rtlCol="0">
              <a:spAutoFit/>
            </a:bodyPr>
            <a:lstStyle/>
            <a:p>
              <a:r>
                <a:rPr lang="en-GB" sz="4400" b="1" dirty="0" smtClean="0"/>
                <a:t>3</a:t>
              </a:r>
              <a:endParaRPr lang="en-GB" sz="8800" b="1" dirty="0"/>
            </a:p>
          </p:txBody>
        </p:sp>
        <p:sp>
          <p:nvSpPr>
            <p:cNvPr id="23" name="Can 22"/>
            <p:cNvSpPr/>
            <p:nvPr/>
          </p:nvSpPr>
          <p:spPr>
            <a:xfrm>
              <a:off x="1643042" y="2071678"/>
              <a:ext cx="1071570" cy="2786082"/>
            </a:xfrm>
            <a:prstGeom prst="can">
              <a:avLst/>
            </a:prstGeom>
            <a:gradFill>
              <a:gsLst>
                <a:gs pos="0">
                  <a:schemeClr val="dk1">
                    <a:tint val="48000"/>
                    <a:satMod val="138000"/>
                    <a:alpha val="77000"/>
                  </a:schemeClr>
                </a:gs>
                <a:gs pos="25000">
                  <a:schemeClr val="dk1">
                    <a:tint val="85000"/>
                  </a:schemeClr>
                </a:gs>
                <a:gs pos="40000">
                  <a:schemeClr val="dk1">
                    <a:tint val="92000"/>
                  </a:schemeClr>
                </a:gs>
                <a:gs pos="50000">
                  <a:schemeClr val="dk1">
                    <a:tint val="93000"/>
                  </a:schemeClr>
                </a:gs>
                <a:gs pos="60000">
                  <a:schemeClr val="dk1">
                    <a:tint val="92000"/>
                  </a:schemeClr>
                </a:gs>
                <a:gs pos="75000">
                  <a:schemeClr val="dk1">
                    <a:tint val="83000"/>
                    <a:satMod val="108000"/>
                  </a:schemeClr>
                </a:gs>
                <a:gs pos="100000">
                  <a:schemeClr val="dk1">
                    <a:tint val="48000"/>
                    <a:satMod val="150000"/>
                    <a:alpha val="56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4" name="Parallelogram 23"/>
            <p:cNvSpPr/>
            <p:nvPr/>
          </p:nvSpPr>
          <p:spPr>
            <a:xfrm>
              <a:off x="571472" y="1500173"/>
              <a:ext cx="3643338" cy="1071570"/>
            </a:xfrm>
            <a:prstGeom prst="parallelogram">
              <a:avLst>
                <a:gd name="adj" fmla="val 97112"/>
              </a:avLst>
            </a:prstGeom>
            <a:solidFill>
              <a:srgbClr val="FFC000">
                <a:alpha val="6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TextBox 24"/>
            <p:cNvSpPr txBox="1"/>
            <p:nvPr/>
          </p:nvSpPr>
          <p:spPr>
            <a:xfrm rot="1496105">
              <a:off x="2000231" y="1124234"/>
              <a:ext cx="1071570" cy="1602638"/>
            </a:xfrm>
            <a:prstGeom prst="rect">
              <a:avLst/>
            </a:prstGeom>
            <a:noFill/>
          </p:spPr>
          <p:txBody>
            <a:bodyPr wrap="square" rtlCol="0">
              <a:spAutoFit/>
            </a:bodyPr>
            <a:lstStyle/>
            <a:p>
              <a:r>
                <a:rPr lang="en-GB" sz="4800" b="1" dirty="0" smtClean="0"/>
                <a:t>2</a:t>
              </a:r>
              <a:endParaRPr lang="en-GB" sz="4800" b="1" dirty="0"/>
            </a:p>
          </p:txBody>
        </p:sp>
      </p:grpSp>
      <p:sp>
        <p:nvSpPr>
          <p:cNvPr id="26" name="Rectangle 25"/>
          <p:cNvSpPr/>
          <p:nvPr/>
        </p:nvSpPr>
        <p:spPr>
          <a:xfrm>
            <a:off x="4286248" y="2571744"/>
            <a:ext cx="3357586" cy="769441"/>
          </a:xfrm>
          <a:prstGeom prst="rect">
            <a:avLst/>
          </a:prstGeom>
        </p:spPr>
        <p:txBody>
          <a:bodyPr wrap="square">
            <a:spAutoFit/>
          </a:bodyPr>
          <a:lstStyle/>
          <a:p>
            <a:r>
              <a:rPr lang="en-GB" sz="4400" b="1" dirty="0" smtClean="0"/>
              <a:t>0011 00</a:t>
            </a:r>
            <a:r>
              <a:rPr lang="en-GB" sz="4400" b="1" dirty="0" smtClean="0">
                <a:solidFill>
                  <a:srgbClr val="FF0000"/>
                </a:solidFill>
              </a:rPr>
              <a:t>xx</a:t>
            </a:r>
            <a:endParaRPr lang="en-GB" sz="4400" b="1" dirty="0">
              <a:solidFill>
                <a:srgbClr val="FF0000"/>
              </a:solidFill>
            </a:endParaRPr>
          </a:p>
        </p:txBody>
      </p:sp>
      <p:sp>
        <p:nvSpPr>
          <p:cNvPr id="27" name="TextBox 26"/>
          <p:cNvSpPr txBox="1"/>
          <p:nvPr/>
        </p:nvSpPr>
        <p:spPr>
          <a:xfrm>
            <a:off x="428596" y="1428736"/>
            <a:ext cx="7643866" cy="400110"/>
          </a:xfrm>
          <a:prstGeom prst="rect">
            <a:avLst/>
          </a:prstGeom>
          <a:noFill/>
        </p:spPr>
        <p:txBody>
          <a:bodyPr wrap="square" rtlCol="0">
            <a:spAutoFit/>
          </a:bodyPr>
          <a:lstStyle/>
          <a:p>
            <a:r>
              <a:rPr lang="en-GB" sz="2000" b="1" i="1" dirty="0" smtClean="0"/>
              <a:t>We can see that these two pieces are capable of connecting</a:t>
            </a:r>
            <a:endParaRPr lang="en-GB" sz="2000" b="1" i="1" dirty="0"/>
          </a:p>
        </p:txBody>
      </p:sp>
      <p:sp>
        <p:nvSpPr>
          <p:cNvPr id="28"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Tree>
    <p:extLst>
      <p:ext uri="{BB962C8B-B14F-4D97-AF65-F5344CB8AC3E}">
        <p14:creationId xmlns:p14="http://schemas.microsoft.com/office/powerpoint/2010/main" val="3827244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214290"/>
            <a:ext cx="5786478" cy="646331"/>
          </a:xfrm>
          <a:prstGeom prst="rect">
            <a:avLst/>
          </a:prstGeom>
          <a:noFill/>
        </p:spPr>
        <p:txBody>
          <a:bodyPr wrap="square" rtlCol="0">
            <a:spAutoFit/>
          </a:bodyPr>
          <a:lstStyle/>
          <a:p>
            <a:r>
              <a:rPr lang="en-GB" sz="3600" b="1" dirty="0" smtClean="0"/>
              <a:t>Forming a target...</a:t>
            </a:r>
            <a:endParaRPr lang="en-GB" sz="3600" b="1" dirty="0"/>
          </a:p>
        </p:txBody>
      </p:sp>
      <p:sp>
        <p:nvSpPr>
          <p:cNvPr id="6" name="Rectangle 5"/>
          <p:cNvSpPr/>
          <p:nvPr/>
        </p:nvSpPr>
        <p:spPr>
          <a:xfrm>
            <a:off x="214282" y="1714488"/>
            <a:ext cx="8143932" cy="769441"/>
          </a:xfrm>
          <a:prstGeom prst="rect">
            <a:avLst/>
          </a:prstGeom>
        </p:spPr>
        <p:txBody>
          <a:bodyPr wrap="square">
            <a:spAutoFit/>
          </a:bodyPr>
          <a:lstStyle/>
          <a:p>
            <a:r>
              <a:rPr lang="en-GB" sz="3200" b="1" dirty="0" smtClean="0"/>
              <a:t>Starting Point </a:t>
            </a:r>
            <a:r>
              <a:rPr lang="en-GB" sz="4400" b="1" dirty="0" smtClean="0"/>
              <a:t>= 0010 00</a:t>
            </a:r>
            <a:r>
              <a:rPr lang="en-GB" sz="4400" b="1" dirty="0" smtClean="0">
                <a:solidFill>
                  <a:srgbClr val="FF0000"/>
                </a:solidFill>
              </a:rPr>
              <a:t>xx</a:t>
            </a:r>
            <a:endParaRPr lang="en-GB" sz="4400" b="1" dirty="0">
              <a:solidFill>
                <a:srgbClr val="FF0000"/>
              </a:solidFill>
            </a:endParaRPr>
          </a:p>
        </p:txBody>
      </p:sp>
      <p:sp>
        <p:nvSpPr>
          <p:cNvPr id="8" name="Right Arrow 7"/>
          <p:cNvSpPr/>
          <p:nvPr/>
        </p:nvSpPr>
        <p:spPr>
          <a:xfrm rot="5400000">
            <a:off x="3991566" y="2723550"/>
            <a:ext cx="803678" cy="35719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 name="TextBox 8"/>
          <p:cNvSpPr txBox="1"/>
          <p:nvPr/>
        </p:nvSpPr>
        <p:spPr>
          <a:xfrm>
            <a:off x="4714876" y="2714620"/>
            <a:ext cx="2643206" cy="369332"/>
          </a:xfrm>
          <a:prstGeom prst="rect">
            <a:avLst/>
          </a:prstGeom>
          <a:noFill/>
        </p:spPr>
        <p:txBody>
          <a:bodyPr wrap="square" rtlCol="0">
            <a:spAutoFit/>
          </a:bodyPr>
          <a:lstStyle/>
          <a:p>
            <a:r>
              <a:rPr lang="en-GB" b="1" i="1" dirty="0" smtClean="0"/>
              <a:t>To face number...</a:t>
            </a:r>
            <a:endParaRPr lang="en-GB" b="1" i="1" dirty="0"/>
          </a:p>
        </p:txBody>
      </p:sp>
      <p:sp>
        <p:nvSpPr>
          <p:cNvPr id="10" name="Rectangle 9"/>
          <p:cNvSpPr/>
          <p:nvPr/>
        </p:nvSpPr>
        <p:spPr>
          <a:xfrm>
            <a:off x="4071934" y="3000372"/>
            <a:ext cx="644728"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7200" b="1" dirty="0" smtClean="0">
                <a:ln/>
                <a:solidFill>
                  <a:schemeClr val="accent3"/>
                </a:solidFill>
              </a:rPr>
              <a:t>2</a:t>
            </a:r>
            <a:endParaRPr lang="en-US" sz="7200" b="1" cap="none" spc="0" dirty="0">
              <a:ln/>
              <a:solidFill>
                <a:schemeClr val="accent3"/>
              </a:solidFill>
              <a:effectLst/>
            </a:endParaRPr>
          </a:p>
        </p:txBody>
      </p:sp>
      <p:sp>
        <p:nvSpPr>
          <p:cNvPr id="11" name="TextBox 10"/>
          <p:cNvSpPr txBox="1"/>
          <p:nvPr/>
        </p:nvSpPr>
        <p:spPr>
          <a:xfrm>
            <a:off x="214282" y="1000108"/>
            <a:ext cx="8072494" cy="461665"/>
          </a:xfrm>
          <a:prstGeom prst="rect">
            <a:avLst/>
          </a:prstGeom>
          <a:noFill/>
        </p:spPr>
        <p:txBody>
          <a:bodyPr wrap="square" rtlCol="0">
            <a:spAutoFit/>
          </a:bodyPr>
          <a:lstStyle/>
          <a:p>
            <a:r>
              <a:rPr lang="en-GB" sz="2400" dirty="0" smtClean="0">
                <a:solidFill>
                  <a:srgbClr val="FF0000"/>
                </a:solidFill>
              </a:rPr>
              <a:t>Target = MAX_FACE_NUM – STARTING_POINT_NUM</a:t>
            </a:r>
            <a:endParaRPr lang="en-GB" sz="2400" dirty="0">
              <a:solidFill>
                <a:srgbClr val="FF0000"/>
              </a:solidFill>
            </a:endParaRPr>
          </a:p>
        </p:txBody>
      </p:sp>
      <p:sp>
        <p:nvSpPr>
          <p:cNvPr id="13" name="Rectangle 12"/>
          <p:cNvSpPr/>
          <p:nvPr/>
        </p:nvSpPr>
        <p:spPr>
          <a:xfrm>
            <a:off x="1357290" y="4357694"/>
            <a:ext cx="3555589" cy="2062103"/>
          </a:xfrm>
          <a:prstGeom prst="rect">
            <a:avLst/>
          </a:prstGeom>
        </p:spPr>
        <p:txBody>
          <a:bodyPr wrap="none">
            <a:spAutoFit/>
          </a:bodyPr>
          <a:lstStyle/>
          <a:p>
            <a:r>
              <a:rPr lang="en-GB" sz="4800" dirty="0" smtClean="0">
                <a:solidFill>
                  <a:srgbClr val="FF0000"/>
                </a:solidFill>
              </a:rPr>
              <a:t>Target = 5 – 2</a:t>
            </a:r>
          </a:p>
          <a:p>
            <a:r>
              <a:rPr lang="en-GB" sz="4800" dirty="0" smtClean="0">
                <a:solidFill>
                  <a:srgbClr val="FF0000"/>
                </a:solidFill>
              </a:rPr>
              <a:t>Target = </a:t>
            </a:r>
            <a:r>
              <a:rPr lang="en-GB" sz="8000" b="1" dirty="0" smtClean="0">
                <a:solidFill>
                  <a:srgbClr val="FF0000"/>
                </a:solidFill>
              </a:rPr>
              <a:t>3</a:t>
            </a:r>
            <a:endParaRPr lang="en-GB" sz="4800" b="1" dirty="0"/>
          </a:p>
        </p:txBody>
      </p:sp>
      <p:sp>
        <p:nvSpPr>
          <p:cNvPr id="14" name="Rectangle 13"/>
          <p:cNvSpPr/>
          <p:nvPr/>
        </p:nvSpPr>
        <p:spPr>
          <a:xfrm>
            <a:off x="1357322" y="3571876"/>
            <a:ext cx="2746714" cy="369332"/>
          </a:xfrm>
          <a:prstGeom prst="rect">
            <a:avLst/>
          </a:prstGeom>
        </p:spPr>
        <p:txBody>
          <a:bodyPr wrap="none">
            <a:spAutoFit/>
          </a:bodyPr>
          <a:lstStyle/>
          <a:p>
            <a:r>
              <a:rPr lang="en-GB" dirty="0" smtClean="0">
                <a:solidFill>
                  <a:srgbClr val="FF0000"/>
                </a:solidFill>
              </a:rPr>
              <a:t>STARTING_POINT_NUM =</a:t>
            </a:r>
            <a:endParaRPr lang="en-GB" dirty="0">
              <a:solidFill>
                <a:srgbClr val="FF0000"/>
              </a:solidFill>
            </a:endParaRPr>
          </a:p>
        </p:txBody>
      </p:sp>
      <p:sp>
        <p:nvSpPr>
          <p:cNvPr id="12"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Tree>
    <p:extLst>
      <p:ext uri="{BB962C8B-B14F-4D97-AF65-F5344CB8AC3E}">
        <p14:creationId xmlns:p14="http://schemas.microsoft.com/office/powerpoint/2010/main" val="3396158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857232"/>
            <a:ext cx="2660024" cy="1200329"/>
          </a:xfrm>
          <a:prstGeom prst="rect">
            <a:avLst/>
          </a:prstGeom>
        </p:spPr>
        <p:txBody>
          <a:bodyPr wrap="none">
            <a:spAutoFit/>
          </a:bodyPr>
          <a:lstStyle/>
          <a:p>
            <a:r>
              <a:rPr lang="en-GB" sz="4400" dirty="0" smtClean="0">
                <a:solidFill>
                  <a:srgbClr val="FF0000"/>
                </a:solidFill>
              </a:rPr>
              <a:t>Target = </a:t>
            </a:r>
            <a:r>
              <a:rPr lang="en-GB" sz="7200" b="1" dirty="0" smtClean="0">
                <a:solidFill>
                  <a:srgbClr val="FF0000"/>
                </a:solidFill>
              </a:rPr>
              <a:t>3</a:t>
            </a:r>
            <a:endParaRPr lang="en-GB" sz="4400" b="1" dirty="0"/>
          </a:p>
        </p:txBody>
      </p:sp>
      <p:sp>
        <p:nvSpPr>
          <p:cNvPr id="6" name="TextBox 5"/>
          <p:cNvSpPr txBox="1"/>
          <p:nvPr/>
        </p:nvSpPr>
        <p:spPr>
          <a:xfrm>
            <a:off x="357158" y="285728"/>
            <a:ext cx="5786478" cy="646331"/>
          </a:xfrm>
          <a:prstGeom prst="rect">
            <a:avLst/>
          </a:prstGeom>
          <a:noFill/>
        </p:spPr>
        <p:txBody>
          <a:bodyPr wrap="square" rtlCol="0">
            <a:spAutoFit/>
          </a:bodyPr>
          <a:lstStyle/>
          <a:p>
            <a:r>
              <a:rPr lang="en-GB" sz="3600" b="1" dirty="0" smtClean="0"/>
              <a:t>Can we connect?</a:t>
            </a:r>
            <a:endParaRPr lang="en-GB" sz="3600" b="1" dirty="0"/>
          </a:p>
        </p:txBody>
      </p:sp>
      <p:grpSp>
        <p:nvGrpSpPr>
          <p:cNvPr id="7" name="Group 6"/>
          <p:cNvGrpSpPr/>
          <p:nvPr/>
        </p:nvGrpSpPr>
        <p:grpSpPr>
          <a:xfrm>
            <a:off x="642909" y="2857496"/>
            <a:ext cx="2529975" cy="2857520"/>
            <a:chOff x="357158" y="1124234"/>
            <a:chExt cx="3857652" cy="4357087"/>
          </a:xfrm>
        </p:grpSpPr>
        <p:sp>
          <p:nvSpPr>
            <p:cNvPr id="8" name="Parallelogram 7"/>
            <p:cNvSpPr/>
            <p:nvPr/>
          </p:nvSpPr>
          <p:spPr>
            <a:xfrm>
              <a:off x="357158" y="4214818"/>
              <a:ext cx="3643338" cy="1071570"/>
            </a:xfrm>
            <a:prstGeom prst="parallelogram">
              <a:avLst>
                <a:gd name="adj" fmla="val 97112"/>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rot="1496105">
              <a:off x="1826587" y="3997399"/>
              <a:ext cx="1071570" cy="1483922"/>
            </a:xfrm>
            <a:prstGeom prst="rect">
              <a:avLst/>
            </a:prstGeom>
            <a:noFill/>
          </p:spPr>
          <p:txBody>
            <a:bodyPr wrap="square" rtlCol="0">
              <a:spAutoFit/>
            </a:bodyPr>
            <a:lstStyle/>
            <a:p>
              <a:r>
                <a:rPr lang="en-GB" sz="4400" b="1" dirty="0" smtClean="0"/>
                <a:t>3</a:t>
              </a:r>
              <a:endParaRPr lang="en-GB" sz="8800" b="1" dirty="0"/>
            </a:p>
          </p:txBody>
        </p:sp>
        <p:sp>
          <p:nvSpPr>
            <p:cNvPr id="10" name="Can 9"/>
            <p:cNvSpPr/>
            <p:nvPr/>
          </p:nvSpPr>
          <p:spPr>
            <a:xfrm>
              <a:off x="1643042" y="2071678"/>
              <a:ext cx="1071570" cy="2786082"/>
            </a:xfrm>
            <a:prstGeom prst="can">
              <a:avLst/>
            </a:prstGeom>
            <a:gradFill>
              <a:gsLst>
                <a:gs pos="0">
                  <a:schemeClr val="dk1">
                    <a:tint val="48000"/>
                    <a:satMod val="138000"/>
                    <a:alpha val="77000"/>
                  </a:schemeClr>
                </a:gs>
                <a:gs pos="25000">
                  <a:schemeClr val="dk1">
                    <a:tint val="85000"/>
                  </a:schemeClr>
                </a:gs>
                <a:gs pos="40000">
                  <a:schemeClr val="dk1">
                    <a:tint val="92000"/>
                  </a:schemeClr>
                </a:gs>
                <a:gs pos="50000">
                  <a:schemeClr val="dk1">
                    <a:tint val="93000"/>
                  </a:schemeClr>
                </a:gs>
                <a:gs pos="60000">
                  <a:schemeClr val="dk1">
                    <a:tint val="92000"/>
                  </a:schemeClr>
                </a:gs>
                <a:gs pos="75000">
                  <a:schemeClr val="dk1">
                    <a:tint val="83000"/>
                    <a:satMod val="108000"/>
                  </a:schemeClr>
                </a:gs>
                <a:gs pos="100000">
                  <a:schemeClr val="dk1">
                    <a:tint val="48000"/>
                    <a:satMod val="150000"/>
                    <a:alpha val="56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1" name="Parallelogram 10"/>
            <p:cNvSpPr/>
            <p:nvPr/>
          </p:nvSpPr>
          <p:spPr>
            <a:xfrm>
              <a:off x="571472" y="1500173"/>
              <a:ext cx="3643338" cy="1071570"/>
            </a:xfrm>
            <a:prstGeom prst="parallelogram">
              <a:avLst>
                <a:gd name="adj" fmla="val 97112"/>
              </a:avLst>
            </a:prstGeom>
            <a:solidFill>
              <a:srgbClr val="FFC000">
                <a:alpha val="6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p:cNvSpPr txBox="1"/>
            <p:nvPr/>
          </p:nvSpPr>
          <p:spPr>
            <a:xfrm rot="1496105">
              <a:off x="2000231" y="1124234"/>
              <a:ext cx="1071570" cy="1602638"/>
            </a:xfrm>
            <a:prstGeom prst="rect">
              <a:avLst/>
            </a:prstGeom>
            <a:noFill/>
          </p:spPr>
          <p:txBody>
            <a:bodyPr wrap="square" rtlCol="0">
              <a:spAutoFit/>
            </a:bodyPr>
            <a:lstStyle/>
            <a:p>
              <a:r>
                <a:rPr lang="en-GB" sz="4800" b="1" dirty="0" smtClean="0"/>
                <a:t>2</a:t>
              </a:r>
              <a:endParaRPr lang="en-GB" sz="4800" b="1" dirty="0"/>
            </a:p>
          </p:txBody>
        </p:sp>
      </p:grpSp>
      <p:sp>
        <p:nvSpPr>
          <p:cNvPr id="13" name="Rectangle 12"/>
          <p:cNvSpPr/>
          <p:nvPr/>
        </p:nvSpPr>
        <p:spPr>
          <a:xfrm>
            <a:off x="3786182" y="3429000"/>
            <a:ext cx="4714908" cy="1107996"/>
          </a:xfrm>
          <a:prstGeom prst="rect">
            <a:avLst/>
          </a:prstGeom>
        </p:spPr>
        <p:txBody>
          <a:bodyPr wrap="square">
            <a:spAutoFit/>
          </a:bodyPr>
          <a:lstStyle/>
          <a:p>
            <a:r>
              <a:rPr lang="en-GB" sz="6600" b="1" dirty="0" smtClean="0"/>
              <a:t>0011 00</a:t>
            </a:r>
            <a:r>
              <a:rPr lang="en-GB" sz="6600" b="1" dirty="0" smtClean="0">
                <a:solidFill>
                  <a:srgbClr val="FF0000"/>
                </a:solidFill>
              </a:rPr>
              <a:t>xx</a:t>
            </a:r>
            <a:endParaRPr lang="en-GB" sz="6600" b="1" dirty="0">
              <a:solidFill>
                <a:srgbClr val="FF0000"/>
              </a:solidFill>
            </a:endParaRPr>
          </a:p>
        </p:txBody>
      </p:sp>
      <p:sp>
        <p:nvSpPr>
          <p:cNvPr id="14" name="TextBox 13"/>
          <p:cNvSpPr txBox="1"/>
          <p:nvPr/>
        </p:nvSpPr>
        <p:spPr>
          <a:xfrm>
            <a:off x="285720" y="2071678"/>
            <a:ext cx="8429684" cy="646331"/>
          </a:xfrm>
          <a:prstGeom prst="rect">
            <a:avLst/>
          </a:prstGeom>
          <a:noFill/>
        </p:spPr>
        <p:txBody>
          <a:bodyPr wrap="square" rtlCol="0">
            <a:spAutoFit/>
          </a:bodyPr>
          <a:lstStyle/>
          <a:p>
            <a:r>
              <a:rPr lang="en-GB" b="1" dirty="0" smtClean="0"/>
              <a:t>A 1 in the target bit position of the connecter represents a VALID CONNECTION</a:t>
            </a:r>
          </a:p>
          <a:p>
            <a:r>
              <a:rPr lang="en-GB" b="1" dirty="0" smtClean="0"/>
              <a:t>A 0 in the target bit position of the connecter represents an INVALID CONNECTION</a:t>
            </a:r>
            <a:endParaRPr lang="en-GB" b="1" dirty="0"/>
          </a:p>
        </p:txBody>
      </p:sp>
      <p:grpSp>
        <p:nvGrpSpPr>
          <p:cNvPr id="19" name="Group 18"/>
          <p:cNvGrpSpPr/>
          <p:nvPr/>
        </p:nvGrpSpPr>
        <p:grpSpPr>
          <a:xfrm>
            <a:off x="3857620" y="3357562"/>
            <a:ext cx="4429156" cy="1440902"/>
            <a:chOff x="3857620" y="3774048"/>
            <a:chExt cx="4429156" cy="1440902"/>
          </a:xfrm>
        </p:grpSpPr>
        <p:sp>
          <p:nvSpPr>
            <p:cNvPr id="15" name="TextBox 14"/>
            <p:cNvSpPr txBox="1"/>
            <p:nvPr/>
          </p:nvSpPr>
          <p:spPr>
            <a:xfrm>
              <a:off x="3857620" y="4714884"/>
              <a:ext cx="4429156" cy="369332"/>
            </a:xfrm>
            <a:prstGeom prst="rect">
              <a:avLst/>
            </a:prstGeom>
            <a:noFill/>
          </p:spPr>
          <p:txBody>
            <a:bodyPr wrap="square" rtlCol="0">
              <a:spAutoFit/>
            </a:bodyPr>
            <a:lstStyle/>
            <a:p>
              <a:r>
                <a:rPr lang="en-GB" b="1" dirty="0" smtClean="0">
                  <a:solidFill>
                    <a:srgbClr val="002060"/>
                  </a:solidFill>
                </a:rPr>
                <a:t>0        1       2      3           4      5       6      7</a:t>
              </a:r>
              <a:endParaRPr lang="en-GB" b="1" dirty="0">
                <a:solidFill>
                  <a:srgbClr val="002060"/>
                </a:solidFill>
              </a:endParaRPr>
            </a:p>
          </p:txBody>
        </p:sp>
        <p:sp>
          <p:nvSpPr>
            <p:cNvPr id="16" name="TextBox 15"/>
            <p:cNvSpPr txBox="1"/>
            <p:nvPr/>
          </p:nvSpPr>
          <p:spPr>
            <a:xfrm>
              <a:off x="3857620" y="3774048"/>
              <a:ext cx="4429156" cy="369332"/>
            </a:xfrm>
            <a:prstGeom prst="rect">
              <a:avLst/>
            </a:prstGeom>
            <a:noFill/>
          </p:spPr>
          <p:txBody>
            <a:bodyPr wrap="square" rtlCol="0">
              <a:spAutoFit/>
            </a:bodyPr>
            <a:lstStyle/>
            <a:p>
              <a:r>
                <a:rPr lang="en-GB" b="1" dirty="0" smtClean="0">
                  <a:solidFill>
                    <a:srgbClr val="002060"/>
                  </a:solidFill>
                </a:rPr>
                <a:t>0        1       2      3           4      5       6      7</a:t>
              </a:r>
              <a:endParaRPr lang="en-GB" b="1" dirty="0">
                <a:solidFill>
                  <a:srgbClr val="002060"/>
                </a:solidFill>
              </a:endParaRPr>
            </a:p>
          </p:txBody>
        </p:sp>
        <p:sp>
          <p:nvSpPr>
            <p:cNvPr id="18" name="Rectangle 17"/>
            <p:cNvSpPr/>
            <p:nvPr/>
          </p:nvSpPr>
          <p:spPr>
            <a:xfrm>
              <a:off x="5110703" y="3786190"/>
              <a:ext cx="428628" cy="1428760"/>
            </a:xfrm>
            <a:prstGeom prst="rect">
              <a:avLst/>
            </a:prstGeom>
            <a:noFill/>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sp>
        <p:nvSpPr>
          <p:cNvPr id="20" name="Right Arrow 19"/>
          <p:cNvSpPr/>
          <p:nvPr/>
        </p:nvSpPr>
        <p:spPr>
          <a:xfrm rot="5400000">
            <a:off x="4920260" y="5152442"/>
            <a:ext cx="803678" cy="35719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21" name="Rectangle 20"/>
          <p:cNvSpPr/>
          <p:nvPr/>
        </p:nvSpPr>
        <p:spPr>
          <a:xfrm>
            <a:off x="4786346" y="5715016"/>
            <a:ext cx="45720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accent3"/>
                </a:solidFill>
              </a:rPr>
              <a:t>Valid Connection</a:t>
            </a:r>
            <a:endParaRPr lang="en-US" sz="4000" b="1" cap="none" spc="0" dirty="0">
              <a:ln/>
              <a:solidFill>
                <a:schemeClr val="accent3"/>
              </a:solidFill>
              <a:effectLst/>
            </a:endParaRPr>
          </a:p>
        </p:txBody>
      </p:sp>
      <p:sp>
        <p:nvSpPr>
          <p:cNvPr id="22"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Tree>
    <p:extLst>
      <p:ext uri="{BB962C8B-B14F-4D97-AF65-F5344CB8AC3E}">
        <p14:creationId xmlns:p14="http://schemas.microsoft.com/office/powerpoint/2010/main" val="2956971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285728"/>
            <a:ext cx="5786478" cy="646331"/>
          </a:xfrm>
          <a:prstGeom prst="rect">
            <a:avLst/>
          </a:prstGeom>
          <a:noFill/>
        </p:spPr>
        <p:txBody>
          <a:bodyPr wrap="square" rtlCol="0">
            <a:spAutoFit/>
          </a:bodyPr>
          <a:lstStyle/>
          <a:p>
            <a:r>
              <a:rPr lang="en-GB" sz="3600" b="1" dirty="0" smtClean="0"/>
              <a:t>What next?</a:t>
            </a:r>
            <a:endParaRPr lang="en-GB" sz="3600" b="1" dirty="0"/>
          </a:p>
        </p:txBody>
      </p:sp>
      <p:grpSp>
        <p:nvGrpSpPr>
          <p:cNvPr id="6" name="Group 5"/>
          <p:cNvGrpSpPr/>
          <p:nvPr/>
        </p:nvGrpSpPr>
        <p:grpSpPr>
          <a:xfrm>
            <a:off x="317470" y="2643182"/>
            <a:ext cx="1928826" cy="1884470"/>
            <a:chOff x="714348" y="2630338"/>
            <a:chExt cx="3669096" cy="3584720"/>
          </a:xfrm>
        </p:grpSpPr>
        <p:sp>
          <p:nvSpPr>
            <p:cNvPr id="7" name="TextBox 6"/>
            <p:cNvSpPr txBox="1"/>
            <p:nvPr/>
          </p:nvSpPr>
          <p:spPr>
            <a:xfrm rot="1496105">
              <a:off x="2112341" y="2630338"/>
              <a:ext cx="1071570" cy="1932038"/>
            </a:xfrm>
            <a:prstGeom prst="rect">
              <a:avLst/>
            </a:prstGeom>
            <a:noFill/>
          </p:spPr>
          <p:txBody>
            <a:bodyPr wrap="square" rtlCol="0">
              <a:spAutoFit/>
            </a:bodyPr>
            <a:lstStyle/>
            <a:p>
              <a:r>
                <a:rPr lang="en-GB" sz="6000" b="1" dirty="0" smtClean="0"/>
                <a:t>2</a:t>
              </a:r>
              <a:endParaRPr lang="en-GB" sz="6000" b="1" dirty="0"/>
            </a:p>
          </p:txBody>
        </p:sp>
        <p:grpSp>
          <p:nvGrpSpPr>
            <p:cNvPr id="8" name="Group 13"/>
            <p:cNvGrpSpPr/>
            <p:nvPr/>
          </p:nvGrpSpPr>
          <p:grpSpPr>
            <a:xfrm>
              <a:off x="714348" y="3143248"/>
              <a:ext cx="3669096" cy="3071810"/>
              <a:chOff x="545714" y="2357430"/>
              <a:chExt cx="3669096" cy="3071810"/>
            </a:xfrm>
          </p:grpSpPr>
          <p:sp>
            <p:nvSpPr>
              <p:cNvPr id="9" name="Parallelogram 8"/>
              <p:cNvSpPr/>
              <p:nvPr/>
            </p:nvSpPr>
            <p:spPr>
              <a:xfrm>
                <a:off x="571472" y="2357430"/>
                <a:ext cx="3643338" cy="1071570"/>
              </a:xfrm>
              <a:prstGeom prst="parallelogram">
                <a:avLst>
                  <a:gd name="adj" fmla="val 97112"/>
                </a:avLst>
              </a:prstGeom>
              <a:solidFill>
                <a:srgbClr val="FFC000">
                  <a:alpha val="6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Oval 9"/>
              <p:cNvSpPr/>
              <p:nvPr/>
            </p:nvSpPr>
            <p:spPr>
              <a:xfrm rot="21385214">
                <a:off x="1523933" y="2455103"/>
                <a:ext cx="1690854" cy="814115"/>
              </a:xfrm>
              <a:prstGeom prst="ellipse">
                <a:avLst/>
              </a:prstGeom>
              <a:solidFill>
                <a:srgbClr val="FF0000">
                  <a:alpha val="68000"/>
                </a:srgbClr>
              </a:solidFill>
              <a:effectLst>
                <a:glow rad="2286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GB"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11" name="Straight Connector 10"/>
              <p:cNvCxnSpPr/>
              <p:nvPr/>
            </p:nvCxnSpPr>
            <p:spPr>
              <a:xfrm rot="5400000">
                <a:off x="617152" y="3357562"/>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5400000">
                <a:off x="-453624" y="4428314"/>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2118144" y="4428314"/>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5400000">
                <a:off x="3189714" y="3428206"/>
                <a:ext cx="2000264" cy="1588"/>
              </a:xfrm>
              <a:prstGeom prst="line">
                <a:avLst/>
              </a:prstGeom>
              <a:ln>
                <a:prstDash val="dash"/>
              </a:ln>
            </p:spPr>
            <p:style>
              <a:lnRef idx="1">
                <a:schemeClr val="dk1"/>
              </a:lnRef>
              <a:fillRef idx="0">
                <a:schemeClr val="dk1"/>
              </a:fillRef>
              <a:effectRef idx="0">
                <a:schemeClr val="dk1"/>
              </a:effectRef>
              <a:fontRef idx="minor">
                <a:schemeClr val="tx1"/>
              </a:fontRef>
            </p:style>
          </p:cxnSp>
        </p:grpSp>
      </p:grpSp>
      <p:sp>
        <p:nvSpPr>
          <p:cNvPr id="18" name="Can 17"/>
          <p:cNvSpPr/>
          <p:nvPr/>
        </p:nvSpPr>
        <p:spPr>
          <a:xfrm>
            <a:off x="1015975" y="1867948"/>
            <a:ext cx="555629" cy="1444635"/>
          </a:xfrm>
          <a:prstGeom prst="can">
            <a:avLst/>
          </a:prstGeom>
          <a:gradFill>
            <a:gsLst>
              <a:gs pos="0">
                <a:schemeClr val="dk1">
                  <a:tint val="48000"/>
                  <a:satMod val="138000"/>
                  <a:alpha val="77000"/>
                </a:schemeClr>
              </a:gs>
              <a:gs pos="25000">
                <a:schemeClr val="dk1">
                  <a:tint val="85000"/>
                </a:schemeClr>
              </a:gs>
              <a:gs pos="40000">
                <a:schemeClr val="dk1">
                  <a:tint val="92000"/>
                </a:schemeClr>
              </a:gs>
              <a:gs pos="50000">
                <a:schemeClr val="dk1">
                  <a:tint val="93000"/>
                </a:schemeClr>
              </a:gs>
              <a:gs pos="60000">
                <a:schemeClr val="dk1">
                  <a:tint val="92000"/>
                </a:schemeClr>
              </a:gs>
              <a:gs pos="75000">
                <a:schemeClr val="dk1">
                  <a:tint val="83000"/>
                  <a:satMod val="108000"/>
                </a:schemeClr>
              </a:gs>
              <a:gs pos="100000">
                <a:schemeClr val="dk1">
                  <a:tint val="48000"/>
                  <a:satMod val="150000"/>
                  <a:alpha val="56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9" name="Parallelogram 18"/>
          <p:cNvSpPr/>
          <p:nvPr/>
        </p:nvSpPr>
        <p:spPr>
          <a:xfrm>
            <a:off x="428596" y="1571612"/>
            <a:ext cx="1889138" cy="555629"/>
          </a:xfrm>
          <a:prstGeom prst="parallelogram">
            <a:avLst>
              <a:gd name="adj" fmla="val 97112"/>
            </a:avLst>
          </a:prstGeom>
          <a:solidFill>
            <a:srgbClr val="FFC000">
              <a:alpha val="6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TextBox 20"/>
          <p:cNvSpPr txBox="1"/>
          <p:nvPr/>
        </p:nvSpPr>
        <p:spPr>
          <a:xfrm>
            <a:off x="2500266" y="1214422"/>
            <a:ext cx="6643734" cy="2739211"/>
          </a:xfrm>
          <a:prstGeom prst="rect">
            <a:avLst/>
          </a:prstGeom>
          <a:noFill/>
        </p:spPr>
        <p:txBody>
          <a:bodyPr wrap="square" rtlCol="0">
            <a:spAutoFit/>
          </a:bodyPr>
          <a:lstStyle/>
          <a:p>
            <a:r>
              <a:rPr lang="en-GB" b="1" dirty="0" smtClean="0"/>
              <a:t>What happens after a successful connection has been made?</a:t>
            </a:r>
          </a:p>
          <a:p>
            <a:endParaRPr lang="en-GB" b="1" dirty="0" smtClean="0"/>
          </a:p>
          <a:p>
            <a:r>
              <a:rPr lang="en-GB" b="1" dirty="0" smtClean="0"/>
              <a:t>Remember our target was the number </a:t>
            </a:r>
            <a:r>
              <a:rPr lang="en-GB" sz="3600" b="1" dirty="0" smtClean="0">
                <a:solidFill>
                  <a:srgbClr val="FF0000"/>
                </a:solidFill>
              </a:rPr>
              <a:t>3</a:t>
            </a:r>
            <a:r>
              <a:rPr lang="en-GB" sz="2000" b="1" dirty="0" smtClean="0"/>
              <a:t>....</a:t>
            </a:r>
            <a:endParaRPr lang="en-GB" sz="3600" b="1" dirty="0" smtClean="0"/>
          </a:p>
          <a:p>
            <a:endParaRPr lang="en-GB" b="1" dirty="0" smtClean="0">
              <a:solidFill>
                <a:srgbClr val="FF0000"/>
              </a:solidFill>
            </a:endParaRPr>
          </a:p>
          <a:p>
            <a:r>
              <a:rPr lang="en-GB" b="1" dirty="0" smtClean="0"/>
              <a:t>We therefore remove the </a:t>
            </a:r>
            <a:r>
              <a:rPr lang="en-GB" sz="2800" b="1" dirty="0" smtClean="0">
                <a:solidFill>
                  <a:srgbClr val="FF0000"/>
                </a:solidFill>
              </a:rPr>
              <a:t>3</a:t>
            </a:r>
            <a:r>
              <a:rPr lang="en-GB" sz="2800" b="1" baseline="30000" dirty="0" smtClean="0">
                <a:solidFill>
                  <a:srgbClr val="FF0000"/>
                </a:solidFill>
              </a:rPr>
              <a:t>rd</a:t>
            </a:r>
            <a:r>
              <a:rPr lang="en-GB" sz="2800" b="1" dirty="0" smtClean="0">
                <a:solidFill>
                  <a:srgbClr val="FF0000"/>
                </a:solidFill>
              </a:rPr>
              <a:t> </a:t>
            </a:r>
            <a:r>
              <a:rPr lang="en-GB" b="1" dirty="0" smtClean="0"/>
              <a:t> bit from the connector bit pattern</a:t>
            </a:r>
            <a:endParaRPr lang="en-GB" b="1" dirty="0" smtClean="0">
              <a:solidFill>
                <a:srgbClr val="FF0000"/>
              </a:solidFill>
            </a:endParaRPr>
          </a:p>
          <a:p>
            <a:endParaRPr lang="en-GB" sz="3600" b="1" dirty="0" smtClean="0">
              <a:solidFill>
                <a:srgbClr val="FF0000"/>
              </a:solidFill>
            </a:endParaRPr>
          </a:p>
          <a:p>
            <a:endParaRPr lang="en-GB" b="1" dirty="0"/>
          </a:p>
        </p:txBody>
      </p:sp>
      <p:grpSp>
        <p:nvGrpSpPr>
          <p:cNvPr id="27" name="Group 26"/>
          <p:cNvGrpSpPr/>
          <p:nvPr/>
        </p:nvGrpSpPr>
        <p:grpSpPr>
          <a:xfrm>
            <a:off x="3929058" y="3286124"/>
            <a:ext cx="4714908" cy="2393880"/>
            <a:chOff x="3428992" y="3286124"/>
            <a:chExt cx="4714908" cy="2393880"/>
          </a:xfrm>
        </p:grpSpPr>
        <p:sp>
          <p:nvSpPr>
            <p:cNvPr id="22" name="Rectangle 21"/>
            <p:cNvSpPr/>
            <p:nvPr/>
          </p:nvSpPr>
          <p:spPr>
            <a:xfrm>
              <a:off x="3428992" y="3286124"/>
              <a:ext cx="4714908" cy="1107996"/>
            </a:xfrm>
            <a:prstGeom prst="rect">
              <a:avLst/>
            </a:prstGeom>
          </p:spPr>
          <p:txBody>
            <a:bodyPr wrap="square">
              <a:spAutoFit/>
            </a:bodyPr>
            <a:lstStyle/>
            <a:p>
              <a:r>
                <a:rPr lang="en-GB" sz="6600" b="1" dirty="0" smtClean="0"/>
                <a:t>0011 00</a:t>
              </a:r>
              <a:r>
                <a:rPr lang="en-GB" sz="6600" b="1" dirty="0" smtClean="0">
                  <a:solidFill>
                    <a:srgbClr val="FF0000"/>
                  </a:solidFill>
                </a:rPr>
                <a:t>xx</a:t>
              </a:r>
              <a:endParaRPr lang="en-GB" sz="6600" b="1" dirty="0">
                <a:solidFill>
                  <a:srgbClr val="FF0000"/>
                </a:solidFill>
              </a:endParaRPr>
            </a:p>
          </p:txBody>
        </p:sp>
        <p:sp>
          <p:nvSpPr>
            <p:cNvPr id="23" name="Rectangle 22"/>
            <p:cNvSpPr/>
            <p:nvPr/>
          </p:nvSpPr>
          <p:spPr>
            <a:xfrm>
              <a:off x="3428992" y="4572008"/>
              <a:ext cx="4714908" cy="1107996"/>
            </a:xfrm>
            <a:prstGeom prst="rect">
              <a:avLst/>
            </a:prstGeom>
          </p:spPr>
          <p:txBody>
            <a:bodyPr wrap="square">
              <a:spAutoFit/>
            </a:bodyPr>
            <a:lstStyle/>
            <a:p>
              <a:r>
                <a:rPr lang="en-GB" sz="6600" b="1" dirty="0" smtClean="0"/>
                <a:t>0010 00</a:t>
              </a:r>
              <a:r>
                <a:rPr lang="en-GB" sz="6600" b="1" dirty="0" smtClean="0">
                  <a:solidFill>
                    <a:srgbClr val="FF0000"/>
                  </a:solidFill>
                </a:rPr>
                <a:t>xx</a:t>
              </a:r>
              <a:endParaRPr lang="en-GB" sz="6600" b="1" dirty="0">
                <a:solidFill>
                  <a:srgbClr val="FF0000"/>
                </a:solidFill>
              </a:endParaRPr>
            </a:p>
          </p:txBody>
        </p:sp>
        <p:sp>
          <p:nvSpPr>
            <p:cNvPr id="24" name="TextBox 23"/>
            <p:cNvSpPr txBox="1"/>
            <p:nvPr/>
          </p:nvSpPr>
          <p:spPr>
            <a:xfrm>
              <a:off x="3551946" y="3357562"/>
              <a:ext cx="4429156" cy="369332"/>
            </a:xfrm>
            <a:prstGeom prst="rect">
              <a:avLst/>
            </a:prstGeom>
            <a:noFill/>
          </p:spPr>
          <p:txBody>
            <a:bodyPr wrap="square" rtlCol="0">
              <a:spAutoFit/>
            </a:bodyPr>
            <a:lstStyle/>
            <a:p>
              <a:r>
                <a:rPr lang="en-GB" b="1" dirty="0" smtClean="0">
                  <a:solidFill>
                    <a:srgbClr val="002060"/>
                  </a:solidFill>
                </a:rPr>
                <a:t>0        1       2      3           4      5       6      7</a:t>
              </a:r>
              <a:endParaRPr lang="en-GB" b="1" dirty="0">
                <a:solidFill>
                  <a:srgbClr val="002060"/>
                </a:solidFill>
              </a:endParaRPr>
            </a:p>
          </p:txBody>
        </p:sp>
        <p:sp>
          <p:nvSpPr>
            <p:cNvPr id="25" name="TextBox 24"/>
            <p:cNvSpPr txBox="1"/>
            <p:nvPr/>
          </p:nvSpPr>
          <p:spPr>
            <a:xfrm>
              <a:off x="3571868" y="4631304"/>
              <a:ext cx="4429156" cy="369332"/>
            </a:xfrm>
            <a:prstGeom prst="rect">
              <a:avLst/>
            </a:prstGeom>
            <a:noFill/>
          </p:spPr>
          <p:txBody>
            <a:bodyPr wrap="square" rtlCol="0">
              <a:spAutoFit/>
            </a:bodyPr>
            <a:lstStyle/>
            <a:p>
              <a:r>
                <a:rPr lang="en-GB" b="1" dirty="0" smtClean="0">
                  <a:solidFill>
                    <a:srgbClr val="002060"/>
                  </a:solidFill>
                </a:rPr>
                <a:t>0        1       2      3          4      5       6      7</a:t>
              </a:r>
              <a:endParaRPr lang="en-GB" b="1" dirty="0">
                <a:solidFill>
                  <a:srgbClr val="002060"/>
                </a:solidFill>
              </a:endParaRPr>
            </a:p>
          </p:txBody>
        </p:sp>
        <p:sp>
          <p:nvSpPr>
            <p:cNvPr id="26" name="Rectangle 25"/>
            <p:cNvSpPr/>
            <p:nvPr/>
          </p:nvSpPr>
          <p:spPr>
            <a:xfrm>
              <a:off x="3643306" y="4286256"/>
              <a:ext cx="1225015" cy="369332"/>
            </a:xfrm>
            <a:prstGeom prst="rect">
              <a:avLst/>
            </a:prstGeom>
          </p:spPr>
          <p:txBody>
            <a:bodyPr wrap="none">
              <a:spAutoFit/>
            </a:bodyPr>
            <a:lstStyle/>
            <a:p>
              <a:r>
                <a:rPr lang="en-GB" b="1" dirty="0" smtClean="0"/>
                <a:t>Becomes..</a:t>
              </a:r>
              <a:endParaRPr lang="en-GB" dirty="0"/>
            </a:p>
          </p:txBody>
        </p:sp>
      </p:grpSp>
      <p:sp>
        <p:nvSpPr>
          <p:cNvPr id="28" name="Rectangle 27"/>
          <p:cNvSpPr/>
          <p:nvPr/>
        </p:nvSpPr>
        <p:spPr>
          <a:xfrm>
            <a:off x="214282" y="5000636"/>
            <a:ext cx="3307316" cy="461665"/>
          </a:xfrm>
          <a:prstGeom prst="rect">
            <a:avLst/>
          </a:prstGeom>
        </p:spPr>
        <p:txBody>
          <a:bodyPr wrap="none">
            <a:spAutoFit/>
          </a:bodyPr>
          <a:lstStyle/>
          <a:p>
            <a:r>
              <a:rPr lang="en-GB" sz="2400" b="1" dirty="0" smtClean="0"/>
              <a:t>NEW STARTING POINT</a:t>
            </a:r>
            <a:endParaRPr lang="en-GB" sz="2400" dirty="0"/>
          </a:p>
        </p:txBody>
      </p:sp>
      <p:sp>
        <p:nvSpPr>
          <p:cNvPr id="29" name="Right Arrow 28"/>
          <p:cNvSpPr/>
          <p:nvPr/>
        </p:nvSpPr>
        <p:spPr>
          <a:xfrm>
            <a:off x="3571868" y="5072074"/>
            <a:ext cx="285752" cy="28575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1" name="Bent Arrow 30"/>
          <p:cNvSpPr/>
          <p:nvPr/>
        </p:nvSpPr>
        <p:spPr>
          <a:xfrm flipH="1" flipV="1">
            <a:off x="6572264" y="5572140"/>
            <a:ext cx="1643074" cy="571504"/>
          </a:xfrm>
          <a:prstGeom prst="ben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solidFill>
                <a:schemeClr val="tx1"/>
              </a:solidFill>
            </a:endParaRPr>
          </a:p>
        </p:txBody>
      </p:sp>
      <p:sp>
        <p:nvSpPr>
          <p:cNvPr id="32" name="TextBox 31"/>
          <p:cNvSpPr txBox="1"/>
          <p:nvPr/>
        </p:nvSpPr>
        <p:spPr>
          <a:xfrm>
            <a:off x="4929190" y="5786454"/>
            <a:ext cx="1643074" cy="369332"/>
          </a:xfrm>
          <a:prstGeom prst="rect">
            <a:avLst/>
          </a:prstGeom>
          <a:noFill/>
        </p:spPr>
        <p:txBody>
          <a:bodyPr wrap="square" rtlCol="0">
            <a:spAutoFit/>
          </a:bodyPr>
          <a:lstStyle/>
          <a:p>
            <a:r>
              <a:rPr lang="en-GB" b="1" i="1" dirty="0" smtClean="0"/>
              <a:t>Back to slide 7</a:t>
            </a:r>
            <a:endParaRPr lang="en-GB" b="1" i="1" dirty="0"/>
          </a:p>
        </p:txBody>
      </p:sp>
      <p:sp>
        <p:nvSpPr>
          <p:cNvPr id="30" name="Footer Placeholder 3"/>
          <p:cNvSpPr>
            <a:spLocks noGrp="1"/>
          </p:cNvSpPr>
          <p:nvPr>
            <p:ph type="ftr" sz="quarter" idx="11"/>
          </p:nvPr>
        </p:nvSpPr>
        <p:spPr>
          <a:xfrm>
            <a:off x="3357554" y="6286520"/>
            <a:ext cx="5562600" cy="365125"/>
          </a:xfrm>
        </p:spPr>
        <p:txBody>
          <a:bodyPr/>
          <a:lstStyle/>
          <a:p>
            <a:r>
              <a:rPr lang="en-GB" dirty="0" smtClean="0"/>
              <a:t>Games Programming Assignment</a:t>
            </a:r>
          </a:p>
          <a:p>
            <a:r>
              <a:rPr lang="en-GB" dirty="0" smtClean="0"/>
              <a:t>Adam Kaye, Lee Taylor, Matthew Hall, Nick Abbott Tom Sampson</a:t>
            </a:r>
            <a:endParaRPr lang="en-GB" dirty="0"/>
          </a:p>
        </p:txBody>
      </p:sp>
    </p:spTree>
    <p:extLst>
      <p:ext uri="{BB962C8B-B14F-4D97-AF65-F5344CB8AC3E}">
        <p14:creationId xmlns:p14="http://schemas.microsoft.com/office/powerpoint/2010/main" val="4041069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sp>
        <p:nvSpPr>
          <p:cNvPr id="22" name="TextBox 21"/>
          <p:cNvSpPr txBox="1"/>
          <p:nvPr/>
        </p:nvSpPr>
        <p:spPr>
          <a:xfrm>
            <a:off x="142844" y="142852"/>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Music &amp; Sounds</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5" name="Picture 4" descr="logo.png"/>
          <p:cNvPicPr>
            <a:picLocks noChangeAspect="1"/>
          </p:cNvPicPr>
          <p:nvPr/>
        </p:nvPicPr>
        <p:blipFill>
          <a:blip r:embed="rId3"/>
          <a:stretch>
            <a:fillRect/>
          </a:stretch>
        </p:blipFill>
        <p:spPr>
          <a:xfrm>
            <a:off x="71406" y="6109158"/>
            <a:ext cx="1643074" cy="645493"/>
          </a:xfrm>
          <a:prstGeom prst="rect">
            <a:avLst/>
          </a:prstGeom>
        </p:spPr>
      </p:pic>
      <p:grpSp>
        <p:nvGrpSpPr>
          <p:cNvPr id="2" name="Group 11"/>
          <p:cNvGrpSpPr/>
          <p:nvPr/>
        </p:nvGrpSpPr>
        <p:grpSpPr>
          <a:xfrm>
            <a:off x="3714744" y="1785926"/>
            <a:ext cx="4929222" cy="646331"/>
            <a:chOff x="500034" y="1571612"/>
            <a:chExt cx="4929222" cy="646331"/>
          </a:xfrm>
        </p:grpSpPr>
        <p:pic>
          <p:nvPicPr>
            <p:cNvPr id="25" name="Picture 24"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28" name="TextBox 27"/>
            <p:cNvSpPr txBox="1"/>
            <p:nvPr/>
          </p:nvSpPr>
          <p:spPr>
            <a:xfrm>
              <a:off x="928662" y="1571612"/>
              <a:ext cx="4500594" cy="646331"/>
            </a:xfrm>
            <a:prstGeom prst="rect">
              <a:avLst/>
            </a:prstGeom>
            <a:noFill/>
          </p:spPr>
          <p:txBody>
            <a:bodyPr wrap="square" rtlCol="0">
              <a:spAutoFit/>
            </a:bodyPr>
            <a:lstStyle/>
            <a:p>
              <a:r>
                <a:rPr lang="en-GB" b="1" dirty="0" smtClean="0"/>
                <a:t>Using FMOD (Sound Engine) to load and play songs.</a:t>
              </a:r>
              <a:endParaRPr lang="en-GB" b="1" dirty="0"/>
            </a:p>
          </p:txBody>
        </p:sp>
      </p:grpSp>
      <p:grpSp>
        <p:nvGrpSpPr>
          <p:cNvPr id="3" name="Group 11"/>
          <p:cNvGrpSpPr/>
          <p:nvPr/>
        </p:nvGrpSpPr>
        <p:grpSpPr>
          <a:xfrm>
            <a:off x="3714744" y="2571744"/>
            <a:ext cx="4929222" cy="393274"/>
            <a:chOff x="500034" y="1571612"/>
            <a:chExt cx="4929222" cy="393274"/>
          </a:xfrm>
        </p:grpSpPr>
        <p:pic>
          <p:nvPicPr>
            <p:cNvPr id="32" name="Picture 31"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33" name="TextBox 32"/>
            <p:cNvSpPr txBox="1"/>
            <p:nvPr/>
          </p:nvSpPr>
          <p:spPr>
            <a:xfrm>
              <a:off x="928662" y="1571612"/>
              <a:ext cx="4500594" cy="369332"/>
            </a:xfrm>
            <a:prstGeom prst="rect">
              <a:avLst/>
            </a:prstGeom>
            <a:noFill/>
          </p:spPr>
          <p:txBody>
            <a:bodyPr wrap="square" rtlCol="0">
              <a:spAutoFit/>
            </a:bodyPr>
            <a:lstStyle/>
            <a:p>
              <a:r>
                <a:rPr lang="en-GB" b="1" dirty="0" smtClean="0"/>
                <a:t>Load 2D global sounds (Background Music).</a:t>
              </a:r>
              <a:endParaRPr lang="en-GB" b="1" dirty="0"/>
            </a:p>
          </p:txBody>
        </p:sp>
      </p:grpSp>
      <p:grpSp>
        <p:nvGrpSpPr>
          <p:cNvPr id="4" name="Group 11"/>
          <p:cNvGrpSpPr/>
          <p:nvPr/>
        </p:nvGrpSpPr>
        <p:grpSpPr>
          <a:xfrm>
            <a:off x="3714744" y="3357562"/>
            <a:ext cx="4929222" cy="393274"/>
            <a:chOff x="500034" y="1571612"/>
            <a:chExt cx="4929222" cy="393274"/>
          </a:xfrm>
        </p:grpSpPr>
        <p:pic>
          <p:nvPicPr>
            <p:cNvPr id="35" name="Picture 34"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36" name="TextBox 35"/>
            <p:cNvSpPr txBox="1"/>
            <p:nvPr/>
          </p:nvSpPr>
          <p:spPr>
            <a:xfrm>
              <a:off x="928662" y="1571612"/>
              <a:ext cx="4500594" cy="369332"/>
            </a:xfrm>
            <a:prstGeom prst="rect">
              <a:avLst/>
            </a:prstGeom>
            <a:noFill/>
          </p:spPr>
          <p:txBody>
            <a:bodyPr wrap="square" rtlCol="0">
              <a:spAutoFit/>
            </a:bodyPr>
            <a:lstStyle/>
            <a:p>
              <a:r>
                <a:rPr lang="en-GB" b="1" dirty="0" smtClean="0"/>
                <a:t>Load 3D positioned sounds (Birds/Stream).</a:t>
              </a:r>
              <a:endParaRPr lang="en-GB" b="1" dirty="0"/>
            </a:p>
          </p:txBody>
        </p:sp>
      </p:grpSp>
      <p:grpSp>
        <p:nvGrpSpPr>
          <p:cNvPr id="6" name="Group 11"/>
          <p:cNvGrpSpPr/>
          <p:nvPr/>
        </p:nvGrpSpPr>
        <p:grpSpPr>
          <a:xfrm>
            <a:off x="3714744" y="4214818"/>
            <a:ext cx="4929222" cy="393274"/>
            <a:chOff x="500034" y="1571612"/>
            <a:chExt cx="4929222" cy="393274"/>
          </a:xfrm>
        </p:grpSpPr>
        <p:pic>
          <p:nvPicPr>
            <p:cNvPr id="38" name="Picture 37"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39" name="TextBox 38"/>
            <p:cNvSpPr txBox="1"/>
            <p:nvPr/>
          </p:nvSpPr>
          <p:spPr>
            <a:xfrm>
              <a:off x="928662" y="1571612"/>
              <a:ext cx="4500594" cy="369332"/>
            </a:xfrm>
            <a:prstGeom prst="rect">
              <a:avLst/>
            </a:prstGeom>
            <a:noFill/>
          </p:spPr>
          <p:txBody>
            <a:bodyPr wrap="square" rtlCol="0">
              <a:spAutoFit/>
            </a:bodyPr>
            <a:lstStyle/>
            <a:p>
              <a:r>
                <a:rPr lang="en-GB" b="1" dirty="0" smtClean="0"/>
                <a:t>Easily cross-fade between two sounds.</a:t>
              </a:r>
              <a:endParaRPr lang="en-GB" b="1" dirty="0"/>
            </a:p>
          </p:txBody>
        </p:sp>
      </p:grpSp>
      <p:pic>
        <p:nvPicPr>
          <p:cNvPr id="53251" name="Picture 3" descr="C:\Users\Lee\Desktop\fmod-new-logo-transbg.png"/>
          <p:cNvPicPr>
            <a:picLocks noChangeAspect="1" noChangeArrowheads="1"/>
          </p:cNvPicPr>
          <p:nvPr/>
        </p:nvPicPr>
        <p:blipFill>
          <a:blip r:embed="rId5" cstate="print"/>
          <a:srcRect/>
          <a:stretch>
            <a:fillRect/>
          </a:stretch>
        </p:blipFill>
        <p:spPr bwMode="auto">
          <a:xfrm>
            <a:off x="428596" y="2643182"/>
            <a:ext cx="2737481" cy="785818"/>
          </a:xfrm>
          <a:prstGeom prst="rect">
            <a:avLst/>
          </a:prstGeom>
          <a:ln>
            <a:noFill/>
          </a:ln>
          <a:effectLst>
            <a:outerShdw blurRad="292100" dist="139700" dir="2700000" algn="tl" rotWithShape="0">
              <a:srgbClr val="333333">
                <a:alpha val="65000"/>
              </a:srgbClr>
            </a:outerShdw>
          </a:effectLst>
        </p:spPr>
      </p:pic>
      <p:grpSp>
        <p:nvGrpSpPr>
          <p:cNvPr id="7" name="Group 11"/>
          <p:cNvGrpSpPr/>
          <p:nvPr/>
        </p:nvGrpSpPr>
        <p:grpSpPr>
          <a:xfrm>
            <a:off x="3714744" y="5000636"/>
            <a:ext cx="4929222" cy="646331"/>
            <a:chOff x="500034" y="1571612"/>
            <a:chExt cx="4929222" cy="646331"/>
          </a:xfrm>
        </p:grpSpPr>
        <p:pic>
          <p:nvPicPr>
            <p:cNvPr id="19" name="Picture 18"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20" name="TextBox 19"/>
            <p:cNvSpPr txBox="1"/>
            <p:nvPr/>
          </p:nvSpPr>
          <p:spPr>
            <a:xfrm>
              <a:off x="928662" y="1571612"/>
              <a:ext cx="4500594" cy="646331"/>
            </a:xfrm>
            <a:prstGeom prst="rect">
              <a:avLst/>
            </a:prstGeom>
            <a:noFill/>
          </p:spPr>
          <p:txBody>
            <a:bodyPr wrap="square" rtlCol="0">
              <a:spAutoFit/>
            </a:bodyPr>
            <a:lstStyle/>
            <a:p>
              <a:r>
                <a:rPr lang="en-GB" b="1" dirty="0" smtClean="0"/>
                <a:t>Easily play, stop, mute and adjust volume levels from any class in the game.</a:t>
              </a:r>
              <a:endParaRPr lang="en-GB" b="1"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F:\MyWork\bioshock.jpg"/>
          <p:cNvPicPr>
            <a:picLocks noChangeAspect="1" noChangeArrowheads="1"/>
          </p:cNvPicPr>
          <p:nvPr/>
        </p:nvPicPr>
        <p:blipFill>
          <a:blip r:embed="rId3" cstate="print"/>
          <a:srcRect/>
          <a:stretch>
            <a:fillRect/>
          </a:stretch>
        </p:blipFill>
        <p:spPr bwMode="auto">
          <a:xfrm>
            <a:off x="1012048" y="2801933"/>
            <a:ext cx="1571636" cy="1060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cxnSp>
        <p:nvCxnSpPr>
          <p:cNvPr id="23" name="Straight Connector 22"/>
          <p:cNvCxnSpPr/>
          <p:nvPr/>
        </p:nvCxnSpPr>
        <p:spPr>
          <a:xfrm>
            <a:off x="2263499" y="3692267"/>
            <a:ext cx="1665559" cy="665427"/>
          </a:xfrm>
          <a:prstGeom prst="line">
            <a:avLst/>
          </a:prstGeom>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214282" y="214290"/>
            <a:ext cx="4500594"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What is Syphon?</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5" name="Picture 4" descr="logo.png"/>
          <p:cNvPicPr>
            <a:picLocks noChangeAspect="1"/>
          </p:cNvPicPr>
          <p:nvPr/>
        </p:nvPicPr>
        <p:blipFill>
          <a:blip r:embed="rId4"/>
          <a:stretch>
            <a:fillRect/>
          </a:stretch>
        </p:blipFill>
        <p:spPr>
          <a:xfrm>
            <a:off x="71406" y="6109158"/>
            <a:ext cx="1643074" cy="645493"/>
          </a:xfrm>
          <a:prstGeom prst="rect">
            <a:avLst/>
          </a:prstGeom>
        </p:spPr>
      </p:pic>
      <p:pic>
        <p:nvPicPr>
          <p:cNvPr id="7" name="Picture 6" descr="cactus.png"/>
          <p:cNvPicPr>
            <a:picLocks noChangeAspect="1"/>
          </p:cNvPicPr>
          <p:nvPr/>
        </p:nvPicPr>
        <p:blipFill>
          <a:blip r:embed="rId5"/>
          <a:stretch>
            <a:fillRect/>
          </a:stretch>
        </p:blipFill>
        <p:spPr>
          <a:xfrm flipH="1">
            <a:off x="4143372" y="571480"/>
            <a:ext cx="5272126" cy="5786478"/>
          </a:xfrm>
          <a:prstGeom prst="rect">
            <a:avLst/>
          </a:prstGeom>
        </p:spPr>
      </p:pic>
      <p:grpSp>
        <p:nvGrpSpPr>
          <p:cNvPr id="11" name="Group 10"/>
          <p:cNvGrpSpPr/>
          <p:nvPr/>
        </p:nvGrpSpPr>
        <p:grpSpPr>
          <a:xfrm>
            <a:off x="500034" y="1571612"/>
            <a:ext cx="3786214" cy="393274"/>
            <a:chOff x="500034" y="1571612"/>
            <a:chExt cx="3786214" cy="393274"/>
          </a:xfrm>
        </p:grpSpPr>
        <p:pic>
          <p:nvPicPr>
            <p:cNvPr id="8" name="Picture 7" descr="bullet.png"/>
            <p:cNvPicPr>
              <a:picLocks noChangeAspect="1"/>
            </p:cNvPicPr>
            <p:nvPr/>
          </p:nvPicPr>
          <p:blipFill>
            <a:blip r:embed="rId6" cstate="print"/>
            <a:stretch>
              <a:fillRect/>
            </a:stretch>
          </p:blipFill>
          <p:spPr>
            <a:xfrm>
              <a:off x="500034" y="1571612"/>
              <a:ext cx="393274" cy="393274"/>
            </a:xfrm>
            <a:prstGeom prst="rect">
              <a:avLst/>
            </a:prstGeom>
          </p:spPr>
        </p:pic>
        <p:sp>
          <p:nvSpPr>
            <p:cNvPr id="10" name="TextBox 9"/>
            <p:cNvSpPr txBox="1"/>
            <p:nvPr/>
          </p:nvSpPr>
          <p:spPr>
            <a:xfrm>
              <a:off x="928662" y="1571612"/>
              <a:ext cx="3357586" cy="369332"/>
            </a:xfrm>
            <a:prstGeom prst="rect">
              <a:avLst/>
            </a:prstGeom>
            <a:noFill/>
          </p:spPr>
          <p:txBody>
            <a:bodyPr wrap="square" rtlCol="0">
              <a:spAutoFit/>
            </a:bodyPr>
            <a:lstStyle/>
            <a:p>
              <a:r>
                <a:rPr lang="en-GB" b="1" dirty="0" smtClean="0"/>
                <a:t>Puzzle Game</a:t>
              </a:r>
              <a:endParaRPr lang="en-GB" b="1" dirty="0"/>
            </a:p>
          </p:txBody>
        </p:sp>
      </p:grpSp>
      <p:grpSp>
        <p:nvGrpSpPr>
          <p:cNvPr id="12" name="Group 11"/>
          <p:cNvGrpSpPr/>
          <p:nvPr/>
        </p:nvGrpSpPr>
        <p:grpSpPr>
          <a:xfrm>
            <a:off x="500034" y="2071678"/>
            <a:ext cx="3786214" cy="646331"/>
            <a:chOff x="500034" y="1571612"/>
            <a:chExt cx="3786214" cy="646331"/>
          </a:xfrm>
        </p:grpSpPr>
        <p:pic>
          <p:nvPicPr>
            <p:cNvPr id="13" name="Picture 12" descr="bullet.png"/>
            <p:cNvPicPr>
              <a:picLocks noChangeAspect="1"/>
            </p:cNvPicPr>
            <p:nvPr/>
          </p:nvPicPr>
          <p:blipFill>
            <a:blip r:embed="rId6" cstate="print"/>
            <a:stretch>
              <a:fillRect/>
            </a:stretch>
          </p:blipFill>
          <p:spPr>
            <a:xfrm>
              <a:off x="500034" y="1571612"/>
              <a:ext cx="393274" cy="393274"/>
            </a:xfrm>
            <a:prstGeom prst="rect">
              <a:avLst/>
            </a:prstGeom>
          </p:spPr>
        </p:pic>
        <p:sp>
          <p:nvSpPr>
            <p:cNvPr id="14" name="TextBox 13"/>
            <p:cNvSpPr txBox="1"/>
            <p:nvPr/>
          </p:nvSpPr>
          <p:spPr>
            <a:xfrm>
              <a:off x="928662" y="1571612"/>
              <a:ext cx="3357586" cy="646331"/>
            </a:xfrm>
            <a:prstGeom prst="rect">
              <a:avLst/>
            </a:prstGeom>
            <a:noFill/>
          </p:spPr>
          <p:txBody>
            <a:bodyPr wrap="square" rtlCol="0">
              <a:spAutoFit/>
            </a:bodyPr>
            <a:lstStyle/>
            <a:p>
              <a:r>
                <a:rPr lang="en-GB" b="1" dirty="0" smtClean="0"/>
                <a:t>Inspired by the 2D Bioshock</a:t>
              </a:r>
              <a:r>
                <a:rPr lang="en-GB" sz="1200" b="1" baseline="30000" dirty="0" smtClean="0"/>
                <a:t>TM</a:t>
              </a:r>
              <a:r>
                <a:rPr lang="en-GB" b="1" dirty="0" smtClean="0"/>
                <a:t> Hack Mini Game</a:t>
              </a:r>
              <a:endParaRPr lang="en-GB" b="1" dirty="0"/>
            </a:p>
          </p:txBody>
        </p:sp>
      </p:grpSp>
      <p:grpSp>
        <p:nvGrpSpPr>
          <p:cNvPr id="16" name="Group 15"/>
          <p:cNvGrpSpPr/>
          <p:nvPr/>
        </p:nvGrpSpPr>
        <p:grpSpPr>
          <a:xfrm>
            <a:off x="642910" y="4643446"/>
            <a:ext cx="3786214" cy="393274"/>
            <a:chOff x="500034" y="1571612"/>
            <a:chExt cx="3786214" cy="393274"/>
          </a:xfrm>
        </p:grpSpPr>
        <p:pic>
          <p:nvPicPr>
            <p:cNvPr id="18" name="Picture 17" descr="bullet.png"/>
            <p:cNvPicPr>
              <a:picLocks noChangeAspect="1"/>
            </p:cNvPicPr>
            <p:nvPr/>
          </p:nvPicPr>
          <p:blipFill>
            <a:blip r:embed="rId6" cstate="print"/>
            <a:stretch>
              <a:fillRect/>
            </a:stretch>
          </p:blipFill>
          <p:spPr>
            <a:xfrm>
              <a:off x="500034" y="1571612"/>
              <a:ext cx="393274" cy="393274"/>
            </a:xfrm>
            <a:prstGeom prst="rect">
              <a:avLst/>
            </a:prstGeom>
          </p:spPr>
        </p:pic>
        <p:sp>
          <p:nvSpPr>
            <p:cNvPr id="19" name="TextBox 18"/>
            <p:cNvSpPr txBox="1"/>
            <p:nvPr/>
          </p:nvSpPr>
          <p:spPr>
            <a:xfrm>
              <a:off x="928662" y="1571612"/>
              <a:ext cx="3357586" cy="369332"/>
            </a:xfrm>
            <a:prstGeom prst="rect">
              <a:avLst/>
            </a:prstGeom>
            <a:noFill/>
          </p:spPr>
          <p:txBody>
            <a:bodyPr wrap="square" rtlCol="0">
              <a:spAutoFit/>
            </a:bodyPr>
            <a:lstStyle/>
            <a:p>
              <a:r>
                <a:rPr lang="en-GB" b="1" dirty="0" smtClean="0"/>
                <a:t>Syphon uses the 3rd dimension</a:t>
              </a:r>
              <a:endParaRPr lang="en-GB" b="1" dirty="0"/>
            </a:p>
          </p:txBody>
        </p:sp>
      </p:grpSp>
      <p:cxnSp>
        <p:nvCxnSpPr>
          <p:cNvPr id="21" name="Straight Connector 20"/>
          <p:cNvCxnSpPr/>
          <p:nvPr/>
        </p:nvCxnSpPr>
        <p:spPr>
          <a:xfrm flipV="1">
            <a:off x="2214546" y="2857496"/>
            <a:ext cx="1785950" cy="357190"/>
          </a:xfrm>
          <a:prstGeom prst="line">
            <a:avLst/>
          </a:prstGeom>
        </p:spPr>
        <p:style>
          <a:lnRef idx="2">
            <a:schemeClr val="accent3"/>
          </a:lnRef>
          <a:fillRef idx="0">
            <a:schemeClr val="accent3"/>
          </a:fillRef>
          <a:effectRef idx="1">
            <a:schemeClr val="accent3"/>
          </a:effectRef>
          <a:fontRef idx="minor">
            <a:schemeClr val="tx1"/>
          </a:fontRef>
        </p:style>
      </p:cxnSp>
      <p:pic>
        <p:nvPicPr>
          <p:cNvPr id="15" name="Picture 3" descr="F:\MyWork\bioshock.jpg"/>
          <p:cNvPicPr>
            <a:picLocks noChangeAspect="1" noChangeArrowheads="1"/>
          </p:cNvPicPr>
          <p:nvPr/>
        </p:nvPicPr>
        <p:blipFill>
          <a:blip r:embed="rId7"/>
          <a:srcRect l="36364" t="13468" r="22727" b="12458"/>
          <a:stretch>
            <a:fillRect/>
          </a:stretch>
        </p:blipFill>
        <p:spPr bwMode="auto">
          <a:xfrm>
            <a:off x="2662147" y="2786058"/>
            <a:ext cx="1357322" cy="1658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6" name="Straight Connector 25"/>
          <p:cNvCxnSpPr/>
          <p:nvPr/>
        </p:nvCxnSpPr>
        <p:spPr>
          <a:xfrm>
            <a:off x="1643042" y="3714752"/>
            <a:ext cx="1143008" cy="642942"/>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Straight Connector 28"/>
          <p:cNvCxnSpPr/>
          <p:nvPr/>
        </p:nvCxnSpPr>
        <p:spPr>
          <a:xfrm flipV="1">
            <a:off x="1643042" y="2857496"/>
            <a:ext cx="1071570" cy="35719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sp>
        <p:nvSpPr>
          <p:cNvPr id="22" name="TextBox 21"/>
          <p:cNvSpPr txBox="1"/>
          <p:nvPr/>
        </p:nvSpPr>
        <p:spPr>
          <a:xfrm>
            <a:off x="71406" y="-71462"/>
            <a:ext cx="9001156" cy="707886"/>
          </a:xfrm>
          <a:prstGeom prst="rect">
            <a:avLst/>
          </a:prstGeom>
          <a:noFill/>
        </p:spPr>
        <p:txBody>
          <a:bodyPr wrap="square" rtlCol="0">
            <a:spAutoFit/>
          </a:bodyPr>
          <a:lstStyle/>
          <a:p>
            <a:r>
              <a:rPr lang="en-GB" sz="40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Level Designer Tools – Editable Map File</a:t>
            </a:r>
            <a:endParaRPr lang="en-GB" sz="40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5" name="Picture 4" descr="logo.png"/>
          <p:cNvPicPr>
            <a:picLocks noChangeAspect="1"/>
          </p:cNvPicPr>
          <p:nvPr/>
        </p:nvPicPr>
        <p:blipFill>
          <a:blip r:embed="rId3"/>
          <a:stretch>
            <a:fillRect/>
          </a:stretch>
        </p:blipFill>
        <p:spPr>
          <a:xfrm>
            <a:off x="71406" y="6109158"/>
            <a:ext cx="1643074" cy="645493"/>
          </a:xfrm>
          <a:prstGeom prst="rect">
            <a:avLst/>
          </a:prstGeom>
        </p:spPr>
      </p:pic>
      <p:grpSp>
        <p:nvGrpSpPr>
          <p:cNvPr id="2" name="Group 11"/>
          <p:cNvGrpSpPr/>
          <p:nvPr/>
        </p:nvGrpSpPr>
        <p:grpSpPr>
          <a:xfrm>
            <a:off x="142844" y="622916"/>
            <a:ext cx="4929222" cy="646331"/>
            <a:chOff x="500034" y="1571612"/>
            <a:chExt cx="4929222" cy="646331"/>
          </a:xfrm>
        </p:grpSpPr>
        <p:pic>
          <p:nvPicPr>
            <p:cNvPr id="25" name="Picture 24"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28" name="TextBox 27"/>
            <p:cNvSpPr txBox="1"/>
            <p:nvPr/>
          </p:nvSpPr>
          <p:spPr>
            <a:xfrm>
              <a:off x="928662" y="1571612"/>
              <a:ext cx="4500594" cy="646331"/>
            </a:xfrm>
            <a:prstGeom prst="rect">
              <a:avLst/>
            </a:prstGeom>
            <a:noFill/>
          </p:spPr>
          <p:txBody>
            <a:bodyPr wrap="square" rtlCol="0">
              <a:spAutoFit/>
            </a:bodyPr>
            <a:lstStyle/>
            <a:p>
              <a:r>
                <a:rPr lang="en-GB" b="1" dirty="0" smtClean="0"/>
                <a:t>No need to edit game code, all levels are externally controlled.</a:t>
              </a:r>
              <a:endParaRPr lang="en-GB" b="1" dirty="0"/>
            </a:p>
          </p:txBody>
        </p:sp>
      </p:grpSp>
      <p:grpSp>
        <p:nvGrpSpPr>
          <p:cNvPr id="3" name="Group 11"/>
          <p:cNvGrpSpPr/>
          <p:nvPr/>
        </p:nvGrpSpPr>
        <p:grpSpPr>
          <a:xfrm>
            <a:off x="4714876" y="619527"/>
            <a:ext cx="4929222" cy="646331"/>
            <a:chOff x="500034" y="1571612"/>
            <a:chExt cx="4929222" cy="646331"/>
          </a:xfrm>
        </p:grpSpPr>
        <p:pic>
          <p:nvPicPr>
            <p:cNvPr id="32" name="Picture 31"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33" name="TextBox 32"/>
            <p:cNvSpPr txBox="1"/>
            <p:nvPr/>
          </p:nvSpPr>
          <p:spPr>
            <a:xfrm>
              <a:off x="928662" y="1571612"/>
              <a:ext cx="4500594" cy="646331"/>
            </a:xfrm>
            <a:prstGeom prst="rect">
              <a:avLst/>
            </a:prstGeom>
            <a:noFill/>
          </p:spPr>
          <p:txBody>
            <a:bodyPr wrap="square" rtlCol="0">
              <a:spAutoFit/>
            </a:bodyPr>
            <a:lstStyle/>
            <a:p>
              <a:r>
                <a:rPr lang="en-GB" b="1" dirty="0" smtClean="0"/>
                <a:t>Change key aspects of the game by modifying a simple map file.</a:t>
              </a:r>
            </a:p>
          </p:txBody>
        </p:sp>
      </p:grpSp>
      <p:grpSp>
        <p:nvGrpSpPr>
          <p:cNvPr id="4" name="Group 11"/>
          <p:cNvGrpSpPr/>
          <p:nvPr/>
        </p:nvGrpSpPr>
        <p:grpSpPr>
          <a:xfrm>
            <a:off x="142844" y="1337296"/>
            <a:ext cx="4929222" cy="646331"/>
            <a:chOff x="500034" y="1571612"/>
            <a:chExt cx="4929222" cy="646331"/>
          </a:xfrm>
        </p:grpSpPr>
        <p:pic>
          <p:nvPicPr>
            <p:cNvPr id="35" name="Picture 34"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36" name="TextBox 35"/>
            <p:cNvSpPr txBox="1"/>
            <p:nvPr/>
          </p:nvSpPr>
          <p:spPr>
            <a:xfrm>
              <a:off x="928662" y="1571612"/>
              <a:ext cx="4500594" cy="646331"/>
            </a:xfrm>
            <a:prstGeom prst="rect">
              <a:avLst/>
            </a:prstGeom>
            <a:noFill/>
          </p:spPr>
          <p:txBody>
            <a:bodyPr wrap="square" rtlCol="0">
              <a:spAutoFit/>
            </a:bodyPr>
            <a:lstStyle/>
            <a:p>
              <a:r>
                <a:rPr lang="en-GB" b="1" dirty="0" smtClean="0"/>
                <a:t>Load custom floor textures and custom meshes in a few simple lines.</a:t>
              </a:r>
              <a:endParaRPr lang="en-GB" b="1" dirty="0"/>
            </a:p>
          </p:txBody>
        </p:sp>
      </p:grpSp>
      <p:grpSp>
        <p:nvGrpSpPr>
          <p:cNvPr id="6" name="Group 11"/>
          <p:cNvGrpSpPr/>
          <p:nvPr/>
        </p:nvGrpSpPr>
        <p:grpSpPr>
          <a:xfrm>
            <a:off x="4714876" y="1337296"/>
            <a:ext cx="4071966" cy="646331"/>
            <a:chOff x="500034" y="1571612"/>
            <a:chExt cx="4071966" cy="646331"/>
          </a:xfrm>
        </p:grpSpPr>
        <p:pic>
          <p:nvPicPr>
            <p:cNvPr id="38" name="Picture 37"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39" name="TextBox 38"/>
            <p:cNvSpPr txBox="1"/>
            <p:nvPr/>
          </p:nvSpPr>
          <p:spPr>
            <a:xfrm>
              <a:off x="928662" y="1571612"/>
              <a:ext cx="3643338" cy="646331"/>
            </a:xfrm>
            <a:prstGeom prst="rect">
              <a:avLst/>
            </a:prstGeom>
            <a:noFill/>
          </p:spPr>
          <p:txBody>
            <a:bodyPr wrap="square" rtlCol="0">
              <a:spAutoFit/>
            </a:bodyPr>
            <a:lstStyle/>
            <a:p>
              <a:r>
                <a:rPr lang="en-GB" b="1" dirty="0" smtClean="0"/>
                <a:t>Easily set the start and end point of a map.</a:t>
              </a:r>
              <a:endParaRPr lang="en-GB" b="1" dirty="0"/>
            </a:p>
          </p:txBody>
        </p:sp>
      </p:grpSp>
      <p:pic>
        <p:nvPicPr>
          <p:cNvPr id="2050" name="Picture 2"/>
          <p:cNvPicPr>
            <a:picLocks noChangeAspect="1" noChangeArrowheads="1"/>
          </p:cNvPicPr>
          <p:nvPr/>
        </p:nvPicPr>
        <p:blipFill>
          <a:blip r:embed="rId5"/>
          <a:srcRect/>
          <a:stretch>
            <a:fillRect/>
          </a:stretch>
        </p:blipFill>
        <p:spPr bwMode="auto">
          <a:xfrm>
            <a:off x="1214414" y="1972618"/>
            <a:ext cx="6672309" cy="4170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sp>
        <p:nvSpPr>
          <p:cNvPr id="22" name="TextBox 21"/>
          <p:cNvSpPr txBox="1"/>
          <p:nvPr/>
        </p:nvSpPr>
        <p:spPr>
          <a:xfrm>
            <a:off x="142844" y="142852"/>
            <a:ext cx="7358114" cy="1569660"/>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Level Designer Tools – </a:t>
            </a:r>
            <a:b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br>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C# Syphon Map File Maker</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5" name="Picture 4" descr="logo.png"/>
          <p:cNvPicPr>
            <a:picLocks noChangeAspect="1"/>
          </p:cNvPicPr>
          <p:nvPr/>
        </p:nvPicPr>
        <p:blipFill>
          <a:blip r:embed="rId3"/>
          <a:stretch>
            <a:fillRect/>
          </a:stretch>
        </p:blipFill>
        <p:spPr>
          <a:xfrm>
            <a:off x="71406" y="6109158"/>
            <a:ext cx="1643074" cy="645493"/>
          </a:xfrm>
          <a:prstGeom prst="rect">
            <a:avLst/>
          </a:prstGeom>
        </p:spPr>
      </p:pic>
      <p:grpSp>
        <p:nvGrpSpPr>
          <p:cNvPr id="2" name="Group 11"/>
          <p:cNvGrpSpPr/>
          <p:nvPr/>
        </p:nvGrpSpPr>
        <p:grpSpPr>
          <a:xfrm>
            <a:off x="428596" y="2500306"/>
            <a:ext cx="4929222" cy="393274"/>
            <a:chOff x="500034" y="1571612"/>
            <a:chExt cx="4929222" cy="393274"/>
          </a:xfrm>
        </p:grpSpPr>
        <p:pic>
          <p:nvPicPr>
            <p:cNvPr id="25" name="Picture 24"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28" name="TextBox 27"/>
            <p:cNvSpPr txBox="1"/>
            <p:nvPr/>
          </p:nvSpPr>
          <p:spPr>
            <a:xfrm>
              <a:off x="928662" y="1571612"/>
              <a:ext cx="4500594" cy="369332"/>
            </a:xfrm>
            <a:prstGeom prst="rect">
              <a:avLst/>
            </a:prstGeom>
            <a:noFill/>
          </p:spPr>
          <p:txBody>
            <a:bodyPr wrap="square" rtlCol="0">
              <a:spAutoFit/>
            </a:bodyPr>
            <a:lstStyle/>
            <a:p>
              <a:r>
                <a:rPr lang="en-GB" b="1" dirty="0" smtClean="0"/>
                <a:t>Currently a very early work in progress.</a:t>
              </a:r>
              <a:endParaRPr lang="en-GB" b="1" dirty="0"/>
            </a:p>
          </p:txBody>
        </p:sp>
      </p:grpSp>
      <p:grpSp>
        <p:nvGrpSpPr>
          <p:cNvPr id="3" name="Group 11"/>
          <p:cNvGrpSpPr/>
          <p:nvPr/>
        </p:nvGrpSpPr>
        <p:grpSpPr>
          <a:xfrm>
            <a:off x="428596" y="3286124"/>
            <a:ext cx="4929222" cy="646331"/>
            <a:chOff x="500034" y="1571612"/>
            <a:chExt cx="4929222" cy="646331"/>
          </a:xfrm>
        </p:grpSpPr>
        <p:pic>
          <p:nvPicPr>
            <p:cNvPr id="32" name="Picture 31"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33" name="TextBox 32"/>
            <p:cNvSpPr txBox="1"/>
            <p:nvPr/>
          </p:nvSpPr>
          <p:spPr>
            <a:xfrm>
              <a:off x="928662" y="1571612"/>
              <a:ext cx="4500594" cy="646331"/>
            </a:xfrm>
            <a:prstGeom prst="rect">
              <a:avLst/>
            </a:prstGeom>
            <a:noFill/>
          </p:spPr>
          <p:txBody>
            <a:bodyPr wrap="square" rtlCol="0">
              <a:spAutoFit/>
            </a:bodyPr>
            <a:lstStyle/>
            <a:p>
              <a:r>
                <a:rPr lang="en-GB" b="1" dirty="0" smtClean="0"/>
                <a:t>Allows a user to edit a Syphon map file, using a GUI interface.</a:t>
              </a:r>
            </a:p>
          </p:txBody>
        </p:sp>
      </p:grpSp>
      <p:grpSp>
        <p:nvGrpSpPr>
          <p:cNvPr id="4" name="Group 11"/>
          <p:cNvGrpSpPr/>
          <p:nvPr/>
        </p:nvGrpSpPr>
        <p:grpSpPr>
          <a:xfrm>
            <a:off x="428596" y="4211429"/>
            <a:ext cx="4929222" cy="646331"/>
            <a:chOff x="500034" y="1571612"/>
            <a:chExt cx="4929222" cy="646331"/>
          </a:xfrm>
        </p:grpSpPr>
        <p:pic>
          <p:nvPicPr>
            <p:cNvPr id="35" name="Picture 34"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36" name="TextBox 35"/>
            <p:cNvSpPr txBox="1"/>
            <p:nvPr/>
          </p:nvSpPr>
          <p:spPr>
            <a:xfrm>
              <a:off x="928662" y="1571612"/>
              <a:ext cx="4500594" cy="646331"/>
            </a:xfrm>
            <a:prstGeom prst="rect">
              <a:avLst/>
            </a:prstGeom>
            <a:noFill/>
          </p:spPr>
          <p:txBody>
            <a:bodyPr wrap="square" rtlCol="0">
              <a:spAutoFit/>
            </a:bodyPr>
            <a:lstStyle/>
            <a:p>
              <a:r>
                <a:rPr lang="en-GB" b="1" dirty="0" smtClean="0"/>
                <a:t>See how textures will look, before making the map file.</a:t>
              </a:r>
              <a:endParaRPr lang="en-GB" b="1" dirty="0"/>
            </a:p>
          </p:txBody>
        </p:sp>
      </p:grpSp>
      <p:pic>
        <p:nvPicPr>
          <p:cNvPr id="55298" name="Picture 2"/>
          <p:cNvPicPr>
            <a:picLocks noChangeAspect="1" noChangeArrowheads="1"/>
          </p:cNvPicPr>
          <p:nvPr/>
        </p:nvPicPr>
        <p:blipFill>
          <a:blip r:embed="rId5"/>
          <a:srcRect/>
          <a:stretch>
            <a:fillRect/>
          </a:stretch>
        </p:blipFill>
        <p:spPr bwMode="auto">
          <a:xfrm>
            <a:off x="5357818" y="2500306"/>
            <a:ext cx="3428998" cy="257174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5" name="Picture 4" descr="logo.png"/>
          <p:cNvPicPr>
            <a:picLocks noChangeAspect="1"/>
          </p:cNvPicPr>
          <p:nvPr/>
        </p:nvPicPr>
        <p:blipFill>
          <a:blip r:embed="rId3"/>
          <a:stretch>
            <a:fillRect/>
          </a:stretch>
        </p:blipFill>
        <p:spPr>
          <a:xfrm>
            <a:off x="71406" y="6109158"/>
            <a:ext cx="1643074" cy="645493"/>
          </a:xfrm>
          <a:prstGeom prst="rect">
            <a:avLst/>
          </a:prstGeom>
        </p:spPr>
      </p:pic>
      <p:pic>
        <p:nvPicPr>
          <p:cNvPr id="9" name="Picture 8" descr="logo.png"/>
          <p:cNvPicPr>
            <a:picLocks noChangeAspect="1"/>
          </p:cNvPicPr>
          <p:nvPr/>
        </p:nvPicPr>
        <p:blipFill>
          <a:blip r:embed="rId3"/>
          <a:stretch>
            <a:fillRect/>
          </a:stretch>
        </p:blipFill>
        <p:spPr>
          <a:xfrm>
            <a:off x="857224" y="1785926"/>
            <a:ext cx="7091849" cy="2786082"/>
          </a:xfrm>
          <a:prstGeom prst="rect">
            <a:avLst/>
          </a:prstGeom>
        </p:spPr>
      </p:pic>
      <p:sp>
        <p:nvSpPr>
          <p:cNvPr id="10" name="TextBox 9"/>
          <p:cNvSpPr txBox="1"/>
          <p:nvPr/>
        </p:nvSpPr>
        <p:spPr>
          <a:xfrm>
            <a:off x="2714612" y="785794"/>
            <a:ext cx="3357586" cy="769441"/>
          </a:xfrm>
          <a:prstGeom prst="rect">
            <a:avLst/>
          </a:prstGeom>
          <a:noFill/>
        </p:spPr>
        <p:txBody>
          <a:bodyPr wrap="square" rtlCol="0">
            <a:spAutoFit/>
          </a:bodyPr>
          <a:lstStyle/>
          <a:p>
            <a:pPr algn="ctr"/>
            <a:r>
              <a:rPr lang="en-GB" sz="4400" dirty="0" smtClean="0">
                <a:solidFill>
                  <a:schemeClr val="tx2">
                    <a:lumMod val="40000"/>
                    <a:lumOff val="60000"/>
                  </a:schemeClr>
                </a:solidFill>
                <a:latin typeface="Corbel" pitchFamily="34" charset="0"/>
              </a:rPr>
              <a:t>The Art of</a:t>
            </a:r>
            <a:endParaRPr lang="en-GB" sz="4400" dirty="0">
              <a:solidFill>
                <a:schemeClr val="tx2">
                  <a:lumMod val="40000"/>
                  <a:lumOff val="60000"/>
                </a:schemeClr>
              </a:solidFill>
              <a:latin typeface="Corbe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6" name="Picture 5" descr="logo.png"/>
          <p:cNvPicPr>
            <a:picLocks noChangeAspect="1"/>
          </p:cNvPicPr>
          <p:nvPr/>
        </p:nvPicPr>
        <p:blipFill>
          <a:blip r:embed="rId2"/>
          <a:stretch>
            <a:fillRect/>
          </a:stretch>
        </p:blipFill>
        <p:spPr>
          <a:xfrm>
            <a:off x="71406" y="6109158"/>
            <a:ext cx="1643074" cy="645493"/>
          </a:xfrm>
          <a:prstGeom prst="rect">
            <a:avLst/>
          </a:prstGeom>
        </p:spPr>
      </p:pic>
      <p:sp>
        <p:nvSpPr>
          <p:cNvPr id="9" name="TextBox 8"/>
          <p:cNvSpPr txBox="1"/>
          <p:nvPr/>
        </p:nvSpPr>
        <p:spPr>
          <a:xfrm>
            <a:off x="714348" y="1643050"/>
            <a:ext cx="6500858" cy="646331"/>
          </a:xfrm>
          <a:prstGeom prst="rect">
            <a:avLst/>
          </a:prstGeom>
          <a:noFill/>
        </p:spPr>
        <p:txBody>
          <a:bodyPr wrap="square" rtlCol="0">
            <a:spAutoFit/>
          </a:bodyPr>
          <a:lstStyle/>
          <a:p>
            <a:r>
              <a:rPr lang="en-GB" dirty="0" smtClean="0"/>
              <a:t>Our first task was to think of a variety of different level concepts. Here is the selection of ideas we came up with:</a:t>
            </a:r>
            <a:endParaRPr lang="en-GB" dirty="0"/>
          </a:p>
        </p:txBody>
      </p:sp>
      <p:sp>
        <p:nvSpPr>
          <p:cNvPr id="10" name="TextBox 9"/>
          <p:cNvSpPr txBox="1"/>
          <p:nvPr/>
        </p:nvSpPr>
        <p:spPr>
          <a:xfrm>
            <a:off x="785786" y="2500306"/>
            <a:ext cx="1428760" cy="369332"/>
          </a:xfrm>
          <a:prstGeom prst="rect">
            <a:avLst/>
          </a:prstGeom>
          <a:noFill/>
        </p:spPr>
        <p:txBody>
          <a:bodyPr wrap="square" rtlCol="0">
            <a:spAutoFit/>
          </a:bodyPr>
          <a:lstStyle/>
          <a:p>
            <a:r>
              <a:rPr lang="en-GB" dirty="0" smtClean="0"/>
              <a:t>Grassy field</a:t>
            </a:r>
          </a:p>
        </p:txBody>
      </p:sp>
      <p:sp>
        <p:nvSpPr>
          <p:cNvPr id="11" name="TextBox 10"/>
          <p:cNvSpPr txBox="1"/>
          <p:nvPr/>
        </p:nvSpPr>
        <p:spPr>
          <a:xfrm>
            <a:off x="785786" y="2786058"/>
            <a:ext cx="928694" cy="369332"/>
          </a:xfrm>
          <a:prstGeom prst="rect">
            <a:avLst/>
          </a:prstGeom>
          <a:noFill/>
        </p:spPr>
        <p:txBody>
          <a:bodyPr wrap="square" rtlCol="0">
            <a:spAutoFit/>
          </a:bodyPr>
          <a:lstStyle/>
          <a:p>
            <a:r>
              <a:rPr lang="en-GB" dirty="0" smtClean="0"/>
              <a:t>Jungle</a:t>
            </a:r>
          </a:p>
        </p:txBody>
      </p:sp>
      <p:sp>
        <p:nvSpPr>
          <p:cNvPr id="12" name="TextBox 11"/>
          <p:cNvSpPr txBox="1"/>
          <p:nvPr/>
        </p:nvSpPr>
        <p:spPr>
          <a:xfrm>
            <a:off x="785786" y="3071810"/>
            <a:ext cx="1000132" cy="369332"/>
          </a:xfrm>
          <a:prstGeom prst="rect">
            <a:avLst/>
          </a:prstGeom>
          <a:noFill/>
        </p:spPr>
        <p:txBody>
          <a:bodyPr wrap="square" rtlCol="0">
            <a:spAutoFit/>
          </a:bodyPr>
          <a:lstStyle/>
          <a:p>
            <a:r>
              <a:rPr lang="en-GB" dirty="0" smtClean="0"/>
              <a:t>Volcano</a:t>
            </a:r>
            <a:endParaRPr lang="en-GB" dirty="0"/>
          </a:p>
        </p:txBody>
      </p:sp>
      <p:sp>
        <p:nvSpPr>
          <p:cNvPr id="13" name="TextBox 12"/>
          <p:cNvSpPr txBox="1"/>
          <p:nvPr/>
        </p:nvSpPr>
        <p:spPr>
          <a:xfrm>
            <a:off x="785786" y="3357562"/>
            <a:ext cx="1428760" cy="369332"/>
          </a:xfrm>
          <a:prstGeom prst="rect">
            <a:avLst/>
          </a:prstGeom>
          <a:noFill/>
        </p:spPr>
        <p:txBody>
          <a:bodyPr wrap="square" rtlCol="0">
            <a:spAutoFit/>
          </a:bodyPr>
          <a:lstStyle/>
          <a:p>
            <a:r>
              <a:rPr lang="en-GB" dirty="0" smtClean="0"/>
              <a:t>Underwater</a:t>
            </a:r>
            <a:endParaRPr lang="en-GB" dirty="0"/>
          </a:p>
        </p:txBody>
      </p:sp>
      <p:sp>
        <p:nvSpPr>
          <p:cNvPr id="14" name="TextBox 13"/>
          <p:cNvSpPr txBox="1"/>
          <p:nvPr/>
        </p:nvSpPr>
        <p:spPr>
          <a:xfrm>
            <a:off x="785786" y="3643314"/>
            <a:ext cx="2214578" cy="369332"/>
          </a:xfrm>
          <a:prstGeom prst="rect">
            <a:avLst/>
          </a:prstGeom>
          <a:noFill/>
        </p:spPr>
        <p:txBody>
          <a:bodyPr wrap="square" rtlCol="0">
            <a:spAutoFit/>
          </a:bodyPr>
          <a:lstStyle/>
          <a:p>
            <a:r>
              <a:rPr lang="en-GB" dirty="0" smtClean="0"/>
              <a:t>Desert - Wild West</a:t>
            </a:r>
          </a:p>
        </p:txBody>
      </p:sp>
      <p:sp>
        <p:nvSpPr>
          <p:cNvPr id="15" name="TextBox 14"/>
          <p:cNvSpPr txBox="1"/>
          <p:nvPr/>
        </p:nvSpPr>
        <p:spPr>
          <a:xfrm>
            <a:off x="785786" y="3929066"/>
            <a:ext cx="1214446" cy="369332"/>
          </a:xfrm>
          <a:prstGeom prst="rect">
            <a:avLst/>
          </a:prstGeom>
          <a:noFill/>
        </p:spPr>
        <p:txBody>
          <a:bodyPr wrap="square" rtlCol="0">
            <a:spAutoFit/>
          </a:bodyPr>
          <a:lstStyle/>
          <a:p>
            <a:r>
              <a:rPr lang="en-GB" dirty="0" smtClean="0"/>
              <a:t>Farmyard</a:t>
            </a:r>
            <a:endParaRPr lang="en-GB" dirty="0"/>
          </a:p>
        </p:txBody>
      </p:sp>
      <p:sp>
        <p:nvSpPr>
          <p:cNvPr id="16" name="TextBox 15"/>
          <p:cNvSpPr txBox="1"/>
          <p:nvPr/>
        </p:nvSpPr>
        <p:spPr>
          <a:xfrm>
            <a:off x="785786" y="4214818"/>
            <a:ext cx="642942" cy="369332"/>
          </a:xfrm>
          <a:prstGeom prst="rect">
            <a:avLst/>
          </a:prstGeom>
          <a:noFill/>
        </p:spPr>
        <p:txBody>
          <a:bodyPr wrap="square" rtlCol="0">
            <a:spAutoFit/>
          </a:bodyPr>
          <a:lstStyle/>
          <a:p>
            <a:r>
              <a:rPr lang="en-GB" dirty="0" smtClean="0"/>
              <a:t>City</a:t>
            </a:r>
            <a:endParaRPr lang="en-GB" dirty="0"/>
          </a:p>
        </p:txBody>
      </p:sp>
      <p:sp>
        <p:nvSpPr>
          <p:cNvPr id="17" name="TextBox 16"/>
          <p:cNvSpPr txBox="1"/>
          <p:nvPr/>
        </p:nvSpPr>
        <p:spPr>
          <a:xfrm>
            <a:off x="785786" y="4786322"/>
            <a:ext cx="857256" cy="369332"/>
          </a:xfrm>
          <a:prstGeom prst="rect">
            <a:avLst/>
          </a:prstGeom>
          <a:noFill/>
        </p:spPr>
        <p:txBody>
          <a:bodyPr wrap="square" rtlCol="0">
            <a:spAutoFit/>
          </a:bodyPr>
          <a:lstStyle/>
          <a:p>
            <a:r>
              <a:rPr lang="en-GB" dirty="0" smtClean="0"/>
              <a:t>Space</a:t>
            </a:r>
            <a:endParaRPr lang="en-GB" dirty="0"/>
          </a:p>
        </p:txBody>
      </p:sp>
      <p:sp>
        <p:nvSpPr>
          <p:cNvPr id="18" name="TextBox 17"/>
          <p:cNvSpPr txBox="1"/>
          <p:nvPr/>
        </p:nvSpPr>
        <p:spPr>
          <a:xfrm>
            <a:off x="785786" y="5072074"/>
            <a:ext cx="785818" cy="369332"/>
          </a:xfrm>
          <a:prstGeom prst="rect">
            <a:avLst/>
          </a:prstGeom>
          <a:noFill/>
        </p:spPr>
        <p:txBody>
          <a:bodyPr wrap="square" rtlCol="0">
            <a:spAutoFit/>
          </a:bodyPr>
          <a:lstStyle/>
          <a:p>
            <a:r>
              <a:rPr lang="en-GB" dirty="0" smtClean="0"/>
              <a:t>Retro</a:t>
            </a:r>
            <a:endParaRPr lang="en-GB" dirty="0"/>
          </a:p>
        </p:txBody>
      </p:sp>
      <p:sp>
        <p:nvSpPr>
          <p:cNvPr id="19" name="TextBox 18"/>
          <p:cNvSpPr txBox="1"/>
          <p:nvPr/>
        </p:nvSpPr>
        <p:spPr>
          <a:xfrm>
            <a:off x="785786" y="4500570"/>
            <a:ext cx="785818" cy="369332"/>
          </a:xfrm>
          <a:prstGeom prst="rect">
            <a:avLst/>
          </a:prstGeom>
          <a:noFill/>
        </p:spPr>
        <p:txBody>
          <a:bodyPr wrap="square" rtlCol="0">
            <a:spAutoFit/>
          </a:bodyPr>
          <a:lstStyle/>
          <a:p>
            <a:r>
              <a:rPr lang="en-GB" dirty="0" smtClean="0"/>
              <a:t>Snow</a:t>
            </a:r>
            <a:endParaRPr lang="en-GB" dirty="0"/>
          </a:p>
        </p:txBody>
      </p:sp>
      <p:sp>
        <p:nvSpPr>
          <p:cNvPr id="20" name="TextBox 19"/>
          <p:cNvSpPr txBox="1"/>
          <p:nvPr/>
        </p:nvSpPr>
        <p:spPr>
          <a:xfrm>
            <a:off x="785786" y="5357826"/>
            <a:ext cx="1000132" cy="369332"/>
          </a:xfrm>
          <a:prstGeom prst="rect">
            <a:avLst/>
          </a:prstGeom>
          <a:noFill/>
        </p:spPr>
        <p:txBody>
          <a:bodyPr wrap="square" rtlCol="0">
            <a:spAutoFit/>
          </a:bodyPr>
          <a:lstStyle/>
          <a:p>
            <a:r>
              <a:rPr lang="en-GB" dirty="0" smtClean="0"/>
              <a:t>Roman</a:t>
            </a:r>
            <a:endParaRPr lang="en-GB" dirty="0"/>
          </a:p>
        </p:txBody>
      </p:sp>
      <p:pic>
        <p:nvPicPr>
          <p:cNvPr id="23" name="Picture 22" descr="chariot-front.jpg"/>
          <p:cNvPicPr>
            <a:picLocks noChangeAspect="1"/>
          </p:cNvPicPr>
          <p:nvPr/>
        </p:nvPicPr>
        <p:blipFill>
          <a:blip r:embed="rId3">
            <a:clrChange>
              <a:clrFrom>
                <a:srgbClr val="FFFFFF"/>
              </a:clrFrom>
              <a:clrTo>
                <a:srgbClr val="FFFFFF">
                  <a:alpha val="0"/>
                </a:srgbClr>
              </a:clrTo>
            </a:clrChange>
          </a:blip>
          <a:stretch>
            <a:fillRect/>
          </a:stretch>
        </p:blipFill>
        <p:spPr>
          <a:xfrm>
            <a:off x="3428992" y="2428868"/>
            <a:ext cx="5048285" cy="3786214"/>
          </a:xfrm>
          <a:prstGeom prst="rect">
            <a:avLst/>
          </a:prstGeom>
        </p:spPr>
      </p:pic>
      <p:sp>
        <p:nvSpPr>
          <p:cNvPr id="21" name="TextBox 20"/>
          <p:cNvSpPr txBox="1"/>
          <p:nvPr/>
        </p:nvSpPr>
        <p:spPr>
          <a:xfrm>
            <a:off x="785786" y="714356"/>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Level Design</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6" name="Picture 5" descr="logo.png"/>
          <p:cNvPicPr>
            <a:picLocks noChangeAspect="1"/>
          </p:cNvPicPr>
          <p:nvPr/>
        </p:nvPicPr>
        <p:blipFill>
          <a:blip r:embed="rId2"/>
          <a:stretch>
            <a:fillRect/>
          </a:stretch>
        </p:blipFill>
        <p:spPr>
          <a:xfrm>
            <a:off x="71406" y="6109158"/>
            <a:ext cx="1643074" cy="645493"/>
          </a:xfrm>
          <a:prstGeom prst="rect">
            <a:avLst/>
          </a:prstGeom>
        </p:spPr>
      </p:pic>
      <p:sp>
        <p:nvSpPr>
          <p:cNvPr id="10" name="TextBox 9"/>
          <p:cNvSpPr txBox="1"/>
          <p:nvPr/>
        </p:nvSpPr>
        <p:spPr>
          <a:xfrm>
            <a:off x="857224" y="1500174"/>
            <a:ext cx="7143800" cy="1200329"/>
          </a:xfrm>
          <a:prstGeom prst="rect">
            <a:avLst/>
          </a:prstGeom>
          <a:noFill/>
        </p:spPr>
        <p:txBody>
          <a:bodyPr wrap="square" rtlCol="0">
            <a:spAutoFit/>
          </a:bodyPr>
          <a:lstStyle/>
          <a:p>
            <a:r>
              <a:rPr lang="en-GB" dirty="0" smtClean="0"/>
              <a:t>We decided to design a pipe that would look </a:t>
            </a:r>
            <a:r>
              <a:rPr lang="en-GB" dirty="0" err="1" smtClean="0"/>
              <a:t>industrialand</a:t>
            </a:r>
            <a:r>
              <a:rPr lang="en-GB" dirty="0" smtClean="0"/>
              <a:t> strong, but we also had to make sure that every pipe piece would connect seamlessly with the next pipe. We designed a variety of pipes designed to be used in different levels.</a:t>
            </a:r>
            <a:endParaRPr lang="en-GB" dirty="0"/>
          </a:p>
        </p:txBody>
      </p:sp>
      <p:pic>
        <p:nvPicPr>
          <p:cNvPr id="11" name="Picture 10" descr="final pipe.jpg"/>
          <p:cNvPicPr>
            <a:picLocks noChangeAspect="1"/>
          </p:cNvPicPr>
          <p:nvPr/>
        </p:nvPicPr>
        <p:blipFill>
          <a:blip r:embed="rId3">
            <a:clrChange>
              <a:clrFrom>
                <a:srgbClr val="FFFFFF"/>
              </a:clrFrom>
              <a:clrTo>
                <a:srgbClr val="FFFFFF">
                  <a:alpha val="0"/>
                </a:srgbClr>
              </a:clrTo>
            </a:clrChange>
          </a:blip>
          <a:stretch>
            <a:fillRect/>
          </a:stretch>
        </p:blipFill>
        <p:spPr>
          <a:xfrm>
            <a:off x="1571604" y="2714620"/>
            <a:ext cx="2430068" cy="2149472"/>
          </a:xfrm>
          <a:prstGeom prst="rect">
            <a:avLst/>
          </a:prstGeom>
        </p:spPr>
      </p:pic>
      <p:pic>
        <p:nvPicPr>
          <p:cNvPr id="12" name="Picture 11" descr="chrome pipe.jpg"/>
          <p:cNvPicPr>
            <a:picLocks noChangeAspect="1"/>
          </p:cNvPicPr>
          <p:nvPr/>
        </p:nvPicPr>
        <p:blipFill>
          <a:blip r:embed="rId4" cstate="print"/>
          <a:stretch>
            <a:fillRect/>
          </a:stretch>
        </p:blipFill>
        <p:spPr>
          <a:xfrm>
            <a:off x="1285852" y="5143512"/>
            <a:ext cx="1089529" cy="1000132"/>
          </a:xfrm>
          <a:prstGeom prst="rect">
            <a:avLst/>
          </a:prstGeom>
        </p:spPr>
      </p:pic>
      <p:pic>
        <p:nvPicPr>
          <p:cNvPr id="13" name="Picture 12" descr="glavanised pipe.jpg"/>
          <p:cNvPicPr>
            <a:picLocks noChangeAspect="1"/>
          </p:cNvPicPr>
          <p:nvPr/>
        </p:nvPicPr>
        <p:blipFill>
          <a:blip r:embed="rId5" cstate="print"/>
          <a:stretch>
            <a:fillRect/>
          </a:stretch>
        </p:blipFill>
        <p:spPr>
          <a:xfrm>
            <a:off x="3714744" y="5143512"/>
            <a:ext cx="1086849" cy="1000132"/>
          </a:xfrm>
          <a:prstGeom prst="rect">
            <a:avLst/>
          </a:prstGeom>
        </p:spPr>
      </p:pic>
      <p:pic>
        <p:nvPicPr>
          <p:cNvPr id="14" name="Picture 13" descr="plate pipe.jpg"/>
          <p:cNvPicPr>
            <a:picLocks noChangeAspect="1"/>
          </p:cNvPicPr>
          <p:nvPr/>
        </p:nvPicPr>
        <p:blipFill>
          <a:blip r:embed="rId6" cstate="print"/>
          <a:stretch>
            <a:fillRect/>
          </a:stretch>
        </p:blipFill>
        <p:spPr>
          <a:xfrm>
            <a:off x="6357950" y="5214950"/>
            <a:ext cx="1047359" cy="1000131"/>
          </a:xfrm>
          <a:prstGeom prst="rect">
            <a:avLst/>
          </a:prstGeom>
        </p:spPr>
      </p:pic>
      <p:pic>
        <p:nvPicPr>
          <p:cNvPr id="15" name="Picture 14" descr="Lpipe.jpg"/>
          <p:cNvPicPr>
            <a:picLocks noChangeAspect="1"/>
          </p:cNvPicPr>
          <p:nvPr/>
        </p:nvPicPr>
        <p:blipFill>
          <a:blip r:embed="rId7">
            <a:clrChange>
              <a:clrFrom>
                <a:srgbClr val="FFFFFF"/>
              </a:clrFrom>
              <a:clrTo>
                <a:srgbClr val="FFFFFF">
                  <a:alpha val="0"/>
                </a:srgbClr>
              </a:clrTo>
            </a:clrChange>
          </a:blip>
          <a:stretch>
            <a:fillRect/>
          </a:stretch>
        </p:blipFill>
        <p:spPr>
          <a:xfrm>
            <a:off x="4786314" y="2857496"/>
            <a:ext cx="2268540" cy="1936926"/>
          </a:xfrm>
          <a:prstGeom prst="rect">
            <a:avLst/>
          </a:prstGeom>
        </p:spPr>
      </p:pic>
      <p:sp>
        <p:nvSpPr>
          <p:cNvPr id="16" name="TextBox 15"/>
          <p:cNvSpPr txBox="1"/>
          <p:nvPr/>
        </p:nvSpPr>
        <p:spPr>
          <a:xfrm>
            <a:off x="928662" y="642918"/>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Designing the pipes</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6" name="Picture 5" descr="logo.png"/>
          <p:cNvPicPr>
            <a:picLocks noChangeAspect="1"/>
          </p:cNvPicPr>
          <p:nvPr/>
        </p:nvPicPr>
        <p:blipFill>
          <a:blip r:embed="rId2"/>
          <a:stretch>
            <a:fillRect/>
          </a:stretch>
        </p:blipFill>
        <p:spPr>
          <a:xfrm>
            <a:off x="71406" y="6109158"/>
            <a:ext cx="1643074" cy="645493"/>
          </a:xfrm>
          <a:prstGeom prst="rect">
            <a:avLst/>
          </a:prstGeom>
        </p:spPr>
      </p:pic>
      <p:sp>
        <p:nvSpPr>
          <p:cNvPr id="9" name="TextBox 8"/>
          <p:cNvSpPr txBox="1"/>
          <p:nvPr/>
        </p:nvSpPr>
        <p:spPr>
          <a:xfrm>
            <a:off x="857224" y="1500174"/>
            <a:ext cx="7143800" cy="1754326"/>
          </a:xfrm>
          <a:prstGeom prst="rect">
            <a:avLst/>
          </a:prstGeom>
          <a:noFill/>
        </p:spPr>
        <p:txBody>
          <a:bodyPr wrap="square" rtlCol="0">
            <a:spAutoFit/>
          </a:bodyPr>
          <a:lstStyle/>
          <a:p>
            <a:r>
              <a:rPr lang="en-GB" dirty="0" smtClean="0"/>
              <a:t>We decided our levels would be of a cartoony design, incorporating over the top elements and size!</a:t>
            </a:r>
          </a:p>
          <a:p>
            <a:endParaRPr lang="en-GB" dirty="0" smtClean="0"/>
          </a:p>
          <a:p>
            <a:r>
              <a:rPr lang="en-GB" dirty="0" smtClean="0"/>
              <a:t>We designed a variety of environment objects as well as the pipes, which we placed at select positions in the maps. we also randomly placed smaller objects, allowing us to ensure no two levels would be the same.</a:t>
            </a:r>
          </a:p>
        </p:txBody>
      </p:sp>
      <p:pic>
        <p:nvPicPr>
          <p:cNvPr id="10" name="Picture 9" descr="jungle plane.jpg"/>
          <p:cNvPicPr>
            <a:picLocks noChangeAspect="1"/>
          </p:cNvPicPr>
          <p:nvPr/>
        </p:nvPicPr>
        <p:blipFill>
          <a:blip r:embed="rId3">
            <a:clrChange>
              <a:clrFrom>
                <a:srgbClr val="FFFFFF"/>
              </a:clrFrom>
              <a:clrTo>
                <a:srgbClr val="FFFFFF">
                  <a:alpha val="0"/>
                </a:srgbClr>
              </a:clrTo>
            </a:clrChange>
          </a:blip>
          <a:stretch>
            <a:fillRect/>
          </a:stretch>
        </p:blipFill>
        <p:spPr>
          <a:xfrm>
            <a:off x="2857488" y="3214686"/>
            <a:ext cx="3857652" cy="2893239"/>
          </a:xfrm>
          <a:prstGeom prst="rect">
            <a:avLst/>
          </a:prstGeom>
        </p:spPr>
      </p:pic>
      <p:pic>
        <p:nvPicPr>
          <p:cNvPr id="11" name="Picture 10" descr="jungle wing.jpg"/>
          <p:cNvPicPr>
            <a:picLocks noChangeAspect="1"/>
          </p:cNvPicPr>
          <p:nvPr/>
        </p:nvPicPr>
        <p:blipFill>
          <a:blip r:embed="rId4">
            <a:clrChange>
              <a:clrFrom>
                <a:srgbClr val="FFFFFF"/>
              </a:clrFrom>
              <a:clrTo>
                <a:srgbClr val="FFFFFF">
                  <a:alpha val="0"/>
                </a:srgbClr>
              </a:clrTo>
            </a:clrChange>
          </a:blip>
          <a:stretch>
            <a:fillRect/>
          </a:stretch>
        </p:blipFill>
        <p:spPr>
          <a:xfrm>
            <a:off x="5857884" y="3500438"/>
            <a:ext cx="3048021" cy="2286016"/>
          </a:xfrm>
          <a:prstGeom prst="rect">
            <a:avLst/>
          </a:prstGeom>
        </p:spPr>
      </p:pic>
      <p:pic>
        <p:nvPicPr>
          <p:cNvPr id="12" name="Picture 11" descr="round cactus.png"/>
          <p:cNvPicPr>
            <a:picLocks noChangeAspect="1"/>
          </p:cNvPicPr>
          <p:nvPr/>
        </p:nvPicPr>
        <p:blipFill>
          <a:blip r:embed="rId5"/>
          <a:stretch>
            <a:fillRect/>
          </a:stretch>
        </p:blipFill>
        <p:spPr>
          <a:xfrm>
            <a:off x="357158" y="3643314"/>
            <a:ext cx="2033433" cy="2096798"/>
          </a:xfrm>
          <a:prstGeom prst="rect">
            <a:avLst/>
          </a:prstGeom>
        </p:spPr>
      </p:pic>
      <p:sp>
        <p:nvSpPr>
          <p:cNvPr id="13" name="TextBox 12"/>
          <p:cNvSpPr txBox="1"/>
          <p:nvPr/>
        </p:nvSpPr>
        <p:spPr>
          <a:xfrm>
            <a:off x="928662" y="500042"/>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Designing the levels</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6" name="Picture 5" descr="logo.png"/>
          <p:cNvPicPr>
            <a:picLocks noChangeAspect="1"/>
          </p:cNvPicPr>
          <p:nvPr/>
        </p:nvPicPr>
        <p:blipFill>
          <a:blip r:embed="rId2"/>
          <a:stretch>
            <a:fillRect/>
          </a:stretch>
        </p:blipFill>
        <p:spPr>
          <a:xfrm>
            <a:off x="71406" y="6109158"/>
            <a:ext cx="1643074" cy="645493"/>
          </a:xfrm>
          <a:prstGeom prst="rect">
            <a:avLst/>
          </a:prstGeom>
        </p:spPr>
      </p:pic>
      <p:sp>
        <p:nvSpPr>
          <p:cNvPr id="9" name="TextBox 8"/>
          <p:cNvSpPr txBox="1"/>
          <p:nvPr/>
        </p:nvSpPr>
        <p:spPr>
          <a:xfrm>
            <a:off x="857224" y="1500174"/>
            <a:ext cx="7143800" cy="1477328"/>
          </a:xfrm>
          <a:prstGeom prst="rect">
            <a:avLst/>
          </a:prstGeom>
          <a:noFill/>
        </p:spPr>
        <p:txBody>
          <a:bodyPr wrap="square" rtlCol="0">
            <a:spAutoFit/>
          </a:bodyPr>
          <a:lstStyle/>
          <a:p>
            <a:r>
              <a:rPr lang="en-GB" dirty="0" smtClean="0"/>
              <a:t>However, getting our level designs into our game was going to take more than simply making them in 3dsMax. We also had to use Photoshop to create textures that would tile efficiently, or create brand new textures altogether, as well as convert them into a format that DirectX would understand. To do this we used an add on to 3dsMax called "</a:t>
            </a:r>
            <a:r>
              <a:rPr lang="en-GB" dirty="0" err="1" smtClean="0"/>
              <a:t>Pandasoft</a:t>
            </a:r>
            <a:r>
              <a:rPr lang="en-GB" dirty="0" smtClean="0"/>
              <a:t>"</a:t>
            </a:r>
          </a:p>
        </p:txBody>
      </p:sp>
      <p:sp>
        <p:nvSpPr>
          <p:cNvPr id="10" name="Rectangle 9"/>
          <p:cNvSpPr/>
          <p:nvPr/>
        </p:nvSpPr>
        <p:spPr>
          <a:xfrm>
            <a:off x="428596" y="4643446"/>
            <a:ext cx="2786082" cy="11430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3dsMax</a:t>
            </a:r>
          </a:p>
          <a:p>
            <a:pPr algn="ctr"/>
            <a:r>
              <a:rPr lang="en-GB" dirty="0" smtClean="0"/>
              <a:t>to creating the models</a:t>
            </a:r>
            <a:endParaRPr lang="en-GB" dirty="0"/>
          </a:p>
        </p:txBody>
      </p:sp>
      <p:sp>
        <p:nvSpPr>
          <p:cNvPr id="11" name="Rectangle 10"/>
          <p:cNvSpPr/>
          <p:nvPr/>
        </p:nvSpPr>
        <p:spPr>
          <a:xfrm>
            <a:off x="1142976" y="3286124"/>
            <a:ext cx="2786082" cy="114300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t>Photoshop</a:t>
            </a:r>
          </a:p>
          <a:p>
            <a:pPr algn="ctr"/>
            <a:r>
              <a:rPr lang="en-GB" dirty="0" smtClean="0"/>
              <a:t>to create and modify textures</a:t>
            </a:r>
            <a:endParaRPr lang="en-GB" dirty="0"/>
          </a:p>
        </p:txBody>
      </p:sp>
      <p:sp>
        <p:nvSpPr>
          <p:cNvPr id="12" name="Rectangle 11"/>
          <p:cNvSpPr/>
          <p:nvPr/>
        </p:nvSpPr>
        <p:spPr>
          <a:xfrm>
            <a:off x="4714876" y="3643314"/>
            <a:ext cx="2786082" cy="1143008"/>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err="1" smtClean="0"/>
              <a:t>Pandasoft</a:t>
            </a:r>
            <a:endParaRPr lang="en-GB" dirty="0" smtClean="0"/>
          </a:p>
          <a:p>
            <a:pPr algn="ctr"/>
            <a:r>
              <a:rPr lang="en-GB" dirty="0" smtClean="0"/>
              <a:t>to convert the models into an X file</a:t>
            </a:r>
            <a:endParaRPr lang="en-GB" dirty="0"/>
          </a:p>
        </p:txBody>
      </p:sp>
      <p:cxnSp>
        <p:nvCxnSpPr>
          <p:cNvPr id="14" name="Shape 13"/>
          <p:cNvCxnSpPr>
            <a:endCxn id="11" idx="1"/>
          </p:cNvCxnSpPr>
          <p:nvPr/>
        </p:nvCxnSpPr>
        <p:spPr>
          <a:xfrm rot="5400000" flipH="1" flipV="1">
            <a:off x="464315" y="3964785"/>
            <a:ext cx="785818" cy="57150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0" idx="3"/>
          </p:cNvCxnSpPr>
          <p:nvPr/>
        </p:nvCxnSpPr>
        <p:spPr>
          <a:xfrm flipV="1">
            <a:off x="3214678" y="4643446"/>
            <a:ext cx="1500198" cy="5715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143504" y="5072074"/>
            <a:ext cx="2786082" cy="1143008"/>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smtClean="0"/>
              <a:t>DirectX</a:t>
            </a:r>
          </a:p>
          <a:p>
            <a:pPr algn="ctr"/>
            <a:r>
              <a:rPr lang="en-GB" dirty="0" smtClean="0"/>
              <a:t>to run the game</a:t>
            </a:r>
            <a:endParaRPr lang="en-GB" dirty="0"/>
          </a:p>
        </p:txBody>
      </p:sp>
      <p:cxnSp>
        <p:nvCxnSpPr>
          <p:cNvPr id="31" name="Shape 30"/>
          <p:cNvCxnSpPr>
            <a:endCxn id="10" idx="0"/>
          </p:cNvCxnSpPr>
          <p:nvPr/>
        </p:nvCxnSpPr>
        <p:spPr>
          <a:xfrm rot="10800000" flipV="1">
            <a:off x="1821638" y="4429132"/>
            <a:ext cx="1893107" cy="2143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286512" y="492919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8662" y="571480"/>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Developing the levels</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1026" name="Picture 2" descr="C:\Webcache\Temporary Internet Files\Content.IE5\6RB7YJA2\MCBD07404_0000[1].wmf"/>
          <p:cNvPicPr>
            <a:picLocks noChangeAspect="1" noChangeArrowheads="1"/>
          </p:cNvPicPr>
          <p:nvPr/>
        </p:nvPicPr>
        <p:blipFill>
          <a:blip r:embed="rId3"/>
          <a:srcRect/>
          <a:stretch>
            <a:fillRect/>
          </a:stretch>
        </p:blipFill>
        <p:spPr bwMode="auto">
          <a:xfrm>
            <a:off x="5857884" y="2928934"/>
            <a:ext cx="1643074" cy="96131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6" name="Picture 5" descr="logo.png"/>
          <p:cNvPicPr>
            <a:picLocks noChangeAspect="1"/>
          </p:cNvPicPr>
          <p:nvPr/>
        </p:nvPicPr>
        <p:blipFill>
          <a:blip r:embed="rId2"/>
          <a:stretch>
            <a:fillRect/>
          </a:stretch>
        </p:blipFill>
        <p:spPr>
          <a:xfrm>
            <a:off x="857224" y="1785926"/>
            <a:ext cx="7091849" cy="2786082"/>
          </a:xfrm>
          <a:prstGeom prst="rect">
            <a:avLst/>
          </a:prstGeom>
        </p:spPr>
      </p:pic>
      <p:sp>
        <p:nvSpPr>
          <p:cNvPr id="7" name="TextBox 6"/>
          <p:cNvSpPr txBox="1"/>
          <p:nvPr/>
        </p:nvSpPr>
        <p:spPr>
          <a:xfrm>
            <a:off x="2714612" y="785794"/>
            <a:ext cx="3357586" cy="769441"/>
          </a:xfrm>
          <a:prstGeom prst="rect">
            <a:avLst/>
          </a:prstGeom>
          <a:noFill/>
        </p:spPr>
        <p:txBody>
          <a:bodyPr wrap="square" rtlCol="0">
            <a:spAutoFit/>
          </a:bodyPr>
          <a:lstStyle/>
          <a:p>
            <a:pPr algn="ctr"/>
            <a:r>
              <a:rPr lang="en-GB" sz="4400" dirty="0" smtClean="0">
                <a:solidFill>
                  <a:schemeClr val="tx2">
                    <a:lumMod val="40000"/>
                    <a:lumOff val="60000"/>
                  </a:schemeClr>
                </a:solidFill>
                <a:latin typeface="Corbel" pitchFamily="34" charset="0"/>
              </a:rPr>
              <a:t>The Sound of</a:t>
            </a:r>
            <a:endParaRPr lang="en-GB" sz="4400" dirty="0">
              <a:solidFill>
                <a:schemeClr val="tx2">
                  <a:lumMod val="40000"/>
                  <a:lumOff val="60000"/>
                </a:schemeClr>
              </a:solidFill>
              <a:latin typeface="Corbel" pitchFamily="34" charset="0"/>
            </a:endParaRPr>
          </a:p>
        </p:txBody>
      </p:sp>
      <p:pic>
        <p:nvPicPr>
          <p:cNvPr id="8" name="Picture 7" descr="logo.png"/>
          <p:cNvPicPr>
            <a:picLocks noChangeAspect="1"/>
          </p:cNvPicPr>
          <p:nvPr/>
        </p:nvPicPr>
        <p:blipFill>
          <a:blip r:embed="rId2"/>
          <a:stretch>
            <a:fillRect/>
          </a:stretch>
        </p:blipFill>
        <p:spPr>
          <a:xfrm>
            <a:off x="71406" y="6109158"/>
            <a:ext cx="1643074" cy="64549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8" name="Picture 7" descr="logo.png"/>
          <p:cNvPicPr>
            <a:picLocks noChangeAspect="1"/>
          </p:cNvPicPr>
          <p:nvPr/>
        </p:nvPicPr>
        <p:blipFill>
          <a:blip r:embed="rId2"/>
          <a:stretch>
            <a:fillRect/>
          </a:stretch>
        </p:blipFill>
        <p:spPr>
          <a:xfrm>
            <a:off x="71406" y="6109158"/>
            <a:ext cx="1643074" cy="645493"/>
          </a:xfrm>
          <a:prstGeom prst="rect">
            <a:avLst/>
          </a:prstGeom>
        </p:spPr>
      </p:pic>
      <p:sp>
        <p:nvSpPr>
          <p:cNvPr id="9" name="TextBox 8"/>
          <p:cNvSpPr txBox="1"/>
          <p:nvPr/>
        </p:nvSpPr>
        <p:spPr>
          <a:xfrm>
            <a:off x="857224" y="1500174"/>
            <a:ext cx="7143800" cy="4616648"/>
          </a:xfrm>
          <a:prstGeom prst="rect">
            <a:avLst/>
          </a:prstGeom>
          <a:noFill/>
        </p:spPr>
        <p:txBody>
          <a:bodyPr wrap="square" rtlCol="0">
            <a:spAutoFit/>
          </a:bodyPr>
          <a:lstStyle/>
          <a:p>
            <a:r>
              <a:rPr lang="en-GB" dirty="0" smtClean="0"/>
              <a:t>We designed a variety of sounds with the hope that each one would reflect the atmosphere of the game at the current time. To create the sounds themselves, we used a combination of Reason 4 and </a:t>
            </a:r>
            <a:r>
              <a:rPr lang="en-GB" dirty="0" err="1" smtClean="0"/>
              <a:t>Cubase</a:t>
            </a:r>
            <a:r>
              <a:rPr lang="en-GB" dirty="0" smtClean="0"/>
              <a:t>. The sounds we created include:</a:t>
            </a:r>
          </a:p>
          <a:p>
            <a:endParaRPr lang="en-GB" dirty="0" smtClean="0"/>
          </a:p>
          <a:p>
            <a:r>
              <a:rPr lang="en-GB" sz="1200" dirty="0" smtClean="0"/>
              <a:t>Background music</a:t>
            </a:r>
          </a:p>
          <a:p>
            <a:endParaRPr lang="en-GB" sz="1200" dirty="0" smtClean="0"/>
          </a:p>
          <a:p>
            <a:r>
              <a:rPr lang="en-GB" sz="1200" dirty="0" smtClean="0"/>
              <a:t>Background music (fast) - played when the water is catching up to the current pipe piece</a:t>
            </a:r>
          </a:p>
          <a:p>
            <a:endParaRPr lang="en-GB" sz="1200" dirty="0" smtClean="0"/>
          </a:p>
          <a:p>
            <a:r>
              <a:rPr lang="en-GB" sz="1200" dirty="0" smtClean="0"/>
              <a:t>Allow - played when the player successfully places a pipe piece</a:t>
            </a:r>
          </a:p>
          <a:p>
            <a:endParaRPr lang="en-GB" sz="1200" dirty="0" smtClean="0"/>
          </a:p>
          <a:p>
            <a:r>
              <a:rPr lang="en-GB" sz="1200" dirty="0" smtClean="0"/>
              <a:t>Deny - played when the player tries to enter a pipe piece which isn't allowed</a:t>
            </a:r>
          </a:p>
          <a:p>
            <a:endParaRPr lang="en-GB" sz="1200" dirty="0" smtClean="0"/>
          </a:p>
          <a:p>
            <a:r>
              <a:rPr lang="en-GB" sz="1200" dirty="0" smtClean="0"/>
              <a:t>Win</a:t>
            </a:r>
          </a:p>
          <a:p>
            <a:endParaRPr lang="en-GB" sz="1200" dirty="0" smtClean="0"/>
          </a:p>
          <a:p>
            <a:r>
              <a:rPr lang="en-GB" sz="1200" dirty="0" smtClean="0"/>
              <a:t>Lose</a:t>
            </a:r>
          </a:p>
          <a:p>
            <a:endParaRPr lang="en-GB" sz="1200" dirty="0" smtClean="0"/>
          </a:p>
          <a:p>
            <a:r>
              <a:rPr lang="en-GB" sz="1200" dirty="0" smtClean="0"/>
              <a:t>Stream - for ambient sound</a:t>
            </a:r>
          </a:p>
          <a:p>
            <a:endParaRPr lang="en-GB" sz="1200" dirty="0" smtClean="0"/>
          </a:p>
          <a:p>
            <a:r>
              <a:rPr lang="en-GB" sz="1200" dirty="0" smtClean="0"/>
              <a:t>Birds - for ambient sound</a:t>
            </a:r>
          </a:p>
          <a:p>
            <a:endParaRPr lang="en-GB" sz="1200" dirty="0" smtClean="0"/>
          </a:p>
          <a:p>
            <a:r>
              <a:rPr lang="en-GB" sz="1200" dirty="0" smtClean="0"/>
              <a:t>Change pipe piece</a:t>
            </a:r>
          </a:p>
        </p:txBody>
      </p:sp>
      <p:sp>
        <p:nvSpPr>
          <p:cNvPr id="10" name="TextBox 9"/>
          <p:cNvSpPr txBox="1"/>
          <p:nvPr/>
        </p:nvSpPr>
        <p:spPr>
          <a:xfrm>
            <a:off x="928662" y="571480"/>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Developing the sound</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11" name="Picture 10" descr="bullet.png"/>
          <p:cNvPicPr>
            <a:picLocks noChangeAspect="1"/>
          </p:cNvPicPr>
          <p:nvPr/>
        </p:nvPicPr>
        <p:blipFill>
          <a:blip r:embed="rId3" cstate="print"/>
          <a:stretch>
            <a:fillRect/>
          </a:stretch>
        </p:blipFill>
        <p:spPr>
          <a:xfrm>
            <a:off x="428596" y="2786058"/>
            <a:ext cx="393274" cy="393274"/>
          </a:xfrm>
          <a:prstGeom prst="rect">
            <a:avLst/>
          </a:prstGeom>
        </p:spPr>
      </p:pic>
      <p:pic>
        <p:nvPicPr>
          <p:cNvPr id="12" name="Picture 11" descr="bullet.png"/>
          <p:cNvPicPr>
            <a:picLocks noChangeAspect="1"/>
          </p:cNvPicPr>
          <p:nvPr/>
        </p:nvPicPr>
        <p:blipFill>
          <a:blip r:embed="rId3" cstate="print"/>
          <a:stretch>
            <a:fillRect/>
          </a:stretch>
        </p:blipFill>
        <p:spPr>
          <a:xfrm>
            <a:off x="428596" y="3214686"/>
            <a:ext cx="393274" cy="393274"/>
          </a:xfrm>
          <a:prstGeom prst="rect">
            <a:avLst/>
          </a:prstGeom>
        </p:spPr>
      </p:pic>
      <p:pic>
        <p:nvPicPr>
          <p:cNvPr id="13" name="Picture 12" descr="bullet.png"/>
          <p:cNvPicPr>
            <a:picLocks noChangeAspect="1"/>
          </p:cNvPicPr>
          <p:nvPr/>
        </p:nvPicPr>
        <p:blipFill>
          <a:blip r:embed="rId3" cstate="print"/>
          <a:stretch>
            <a:fillRect/>
          </a:stretch>
        </p:blipFill>
        <p:spPr>
          <a:xfrm>
            <a:off x="428596" y="3571876"/>
            <a:ext cx="393274" cy="393274"/>
          </a:xfrm>
          <a:prstGeom prst="rect">
            <a:avLst/>
          </a:prstGeom>
        </p:spPr>
      </p:pic>
      <p:pic>
        <p:nvPicPr>
          <p:cNvPr id="14" name="Picture 13" descr="bullet.png"/>
          <p:cNvPicPr>
            <a:picLocks noChangeAspect="1"/>
          </p:cNvPicPr>
          <p:nvPr/>
        </p:nvPicPr>
        <p:blipFill>
          <a:blip r:embed="rId3" cstate="print"/>
          <a:stretch>
            <a:fillRect/>
          </a:stretch>
        </p:blipFill>
        <p:spPr>
          <a:xfrm>
            <a:off x="428596" y="3929066"/>
            <a:ext cx="393274" cy="393274"/>
          </a:xfrm>
          <a:prstGeom prst="rect">
            <a:avLst/>
          </a:prstGeom>
        </p:spPr>
      </p:pic>
      <p:pic>
        <p:nvPicPr>
          <p:cNvPr id="15" name="Picture 14" descr="bullet.png"/>
          <p:cNvPicPr>
            <a:picLocks noChangeAspect="1"/>
          </p:cNvPicPr>
          <p:nvPr/>
        </p:nvPicPr>
        <p:blipFill>
          <a:blip r:embed="rId3" cstate="print"/>
          <a:stretch>
            <a:fillRect/>
          </a:stretch>
        </p:blipFill>
        <p:spPr>
          <a:xfrm>
            <a:off x="428596" y="4286256"/>
            <a:ext cx="393274" cy="393274"/>
          </a:xfrm>
          <a:prstGeom prst="rect">
            <a:avLst/>
          </a:prstGeom>
        </p:spPr>
      </p:pic>
      <p:pic>
        <p:nvPicPr>
          <p:cNvPr id="16" name="Picture 15" descr="bullet.png"/>
          <p:cNvPicPr>
            <a:picLocks noChangeAspect="1"/>
          </p:cNvPicPr>
          <p:nvPr/>
        </p:nvPicPr>
        <p:blipFill>
          <a:blip r:embed="rId3" cstate="print"/>
          <a:stretch>
            <a:fillRect/>
          </a:stretch>
        </p:blipFill>
        <p:spPr>
          <a:xfrm>
            <a:off x="428596" y="4643446"/>
            <a:ext cx="393274" cy="393274"/>
          </a:xfrm>
          <a:prstGeom prst="rect">
            <a:avLst/>
          </a:prstGeom>
        </p:spPr>
      </p:pic>
      <p:pic>
        <p:nvPicPr>
          <p:cNvPr id="17" name="Picture 16" descr="bullet.png"/>
          <p:cNvPicPr>
            <a:picLocks noChangeAspect="1"/>
          </p:cNvPicPr>
          <p:nvPr/>
        </p:nvPicPr>
        <p:blipFill>
          <a:blip r:embed="rId3" cstate="print"/>
          <a:stretch>
            <a:fillRect/>
          </a:stretch>
        </p:blipFill>
        <p:spPr>
          <a:xfrm>
            <a:off x="428596" y="5035990"/>
            <a:ext cx="393274" cy="393274"/>
          </a:xfrm>
          <a:prstGeom prst="rect">
            <a:avLst/>
          </a:prstGeom>
        </p:spPr>
      </p:pic>
      <p:pic>
        <p:nvPicPr>
          <p:cNvPr id="18" name="Picture 17" descr="bullet.png"/>
          <p:cNvPicPr>
            <a:picLocks noChangeAspect="1"/>
          </p:cNvPicPr>
          <p:nvPr/>
        </p:nvPicPr>
        <p:blipFill>
          <a:blip r:embed="rId3" cstate="print"/>
          <a:stretch>
            <a:fillRect/>
          </a:stretch>
        </p:blipFill>
        <p:spPr>
          <a:xfrm>
            <a:off x="428596" y="5429264"/>
            <a:ext cx="393274" cy="393274"/>
          </a:xfrm>
          <a:prstGeom prst="rect">
            <a:avLst/>
          </a:prstGeom>
        </p:spPr>
      </p:pic>
      <p:pic>
        <p:nvPicPr>
          <p:cNvPr id="19" name="Picture 18" descr="bullet.png"/>
          <p:cNvPicPr>
            <a:picLocks noChangeAspect="1"/>
          </p:cNvPicPr>
          <p:nvPr/>
        </p:nvPicPr>
        <p:blipFill>
          <a:blip r:embed="rId3" cstate="print"/>
          <a:stretch>
            <a:fillRect/>
          </a:stretch>
        </p:blipFill>
        <p:spPr>
          <a:xfrm>
            <a:off x="428596" y="5786454"/>
            <a:ext cx="393274" cy="393274"/>
          </a:xfrm>
          <a:prstGeom prst="rect">
            <a:avLst/>
          </a:prstGeom>
        </p:spPr>
      </p:pic>
      <p:pic>
        <p:nvPicPr>
          <p:cNvPr id="20" name="Picture 19" descr="pillar.jpg"/>
          <p:cNvPicPr>
            <a:picLocks noChangeAspect="1"/>
          </p:cNvPicPr>
          <p:nvPr/>
        </p:nvPicPr>
        <p:blipFill>
          <a:blip r:embed="rId4">
            <a:clrChange>
              <a:clrFrom>
                <a:srgbClr val="FEFEFE"/>
              </a:clrFrom>
              <a:clrTo>
                <a:srgbClr val="FEFEFE">
                  <a:alpha val="0"/>
                </a:srgbClr>
              </a:clrTo>
            </a:clrChange>
          </a:blip>
          <a:stretch>
            <a:fillRect/>
          </a:stretch>
        </p:blipFill>
        <p:spPr>
          <a:xfrm>
            <a:off x="5286380" y="2571744"/>
            <a:ext cx="4381531" cy="32861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4" name="Picture 3" descr="mine.png"/>
          <p:cNvPicPr>
            <a:picLocks noChangeAspect="1"/>
          </p:cNvPicPr>
          <p:nvPr/>
        </p:nvPicPr>
        <p:blipFill>
          <a:blip r:embed="rId3"/>
          <a:stretch>
            <a:fillRect/>
          </a:stretch>
        </p:blipFill>
        <p:spPr>
          <a:xfrm>
            <a:off x="5120944" y="3071810"/>
            <a:ext cx="3879797" cy="3127352"/>
          </a:xfrm>
          <a:prstGeom prst="rect">
            <a:avLst/>
          </a:prstGeom>
        </p:spPr>
      </p:pic>
      <p:pic>
        <p:nvPicPr>
          <p:cNvPr id="6" name="Picture 5" descr="logo.png"/>
          <p:cNvPicPr>
            <a:picLocks noChangeAspect="1"/>
          </p:cNvPicPr>
          <p:nvPr/>
        </p:nvPicPr>
        <p:blipFill>
          <a:blip r:embed="rId4"/>
          <a:stretch>
            <a:fillRect/>
          </a:stretch>
        </p:blipFill>
        <p:spPr>
          <a:xfrm>
            <a:off x="71406" y="6109158"/>
            <a:ext cx="1643074" cy="645493"/>
          </a:xfrm>
          <a:prstGeom prst="rect">
            <a:avLst/>
          </a:prstGeom>
        </p:spPr>
      </p:pic>
      <p:sp>
        <p:nvSpPr>
          <p:cNvPr id="7" name="TextBox 6"/>
          <p:cNvSpPr txBox="1"/>
          <p:nvPr/>
        </p:nvSpPr>
        <p:spPr>
          <a:xfrm>
            <a:off x="214282" y="214290"/>
            <a:ext cx="6643734"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How to play!</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grpSp>
        <p:nvGrpSpPr>
          <p:cNvPr id="19" name="Group 18"/>
          <p:cNvGrpSpPr/>
          <p:nvPr/>
        </p:nvGrpSpPr>
        <p:grpSpPr>
          <a:xfrm>
            <a:off x="3357554" y="2571744"/>
            <a:ext cx="2071702" cy="2071702"/>
            <a:chOff x="285720" y="1000108"/>
            <a:chExt cx="4697420" cy="4697420"/>
          </a:xfrm>
        </p:grpSpPr>
        <p:pic>
          <p:nvPicPr>
            <p:cNvPr id="2050" name="Picture 2" descr="E:\Documents\Year 2\Games Programming\pipegame\screenshots\pipe screenshots\pos_x neg_y.png"/>
            <p:cNvPicPr>
              <a:picLocks noChangeAspect="1" noChangeArrowheads="1"/>
            </p:cNvPicPr>
            <p:nvPr/>
          </p:nvPicPr>
          <p:blipFill>
            <a:blip r:embed="rId5" cstate="print"/>
            <a:srcRect/>
            <a:stretch>
              <a:fillRect/>
            </a:stretch>
          </p:blipFill>
          <p:spPr bwMode="auto">
            <a:xfrm>
              <a:off x="714348" y="1428736"/>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1" name="Picture 3" descr="E:\Documents\Year 2\Games Programming\pipegame\screenshots\pipe screenshots\pos_x neg_z.png"/>
            <p:cNvPicPr>
              <a:picLocks noChangeAspect="1" noChangeArrowheads="1"/>
            </p:cNvPicPr>
            <p:nvPr/>
          </p:nvPicPr>
          <p:blipFill>
            <a:blip r:embed="rId6" cstate="print"/>
            <a:srcRect/>
            <a:stretch>
              <a:fillRect/>
            </a:stretch>
          </p:blipFill>
          <p:spPr bwMode="auto">
            <a:xfrm>
              <a:off x="3929058" y="3929066"/>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2" name="Picture 4" descr="E:\Documents\Year 2\Games Programming\pipegame\screenshots\pipe screenshots\pos_x pos_y.png"/>
            <p:cNvPicPr>
              <a:picLocks noChangeAspect="1" noChangeArrowheads="1"/>
            </p:cNvPicPr>
            <p:nvPr/>
          </p:nvPicPr>
          <p:blipFill>
            <a:blip r:embed="rId7" cstate="print"/>
            <a:srcRect/>
            <a:stretch>
              <a:fillRect/>
            </a:stretch>
          </p:blipFill>
          <p:spPr bwMode="auto">
            <a:xfrm>
              <a:off x="3857620" y="2214554"/>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3" name="Picture 5" descr="E:\Documents\Year 2\Games Programming\pipegame\screenshots\pipe screenshots\pos_x pos_z.png"/>
            <p:cNvPicPr>
              <a:picLocks noChangeAspect="1" noChangeArrowheads="1"/>
            </p:cNvPicPr>
            <p:nvPr/>
          </p:nvPicPr>
          <p:blipFill>
            <a:blip r:embed="rId8" cstate="print"/>
            <a:srcRect/>
            <a:stretch>
              <a:fillRect/>
            </a:stretch>
          </p:blipFill>
          <p:spPr bwMode="auto">
            <a:xfrm>
              <a:off x="1214414" y="4643446"/>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4" name="Picture 6" descr="E:\Documents\Year 2\Games Programming\pipegame\screenshots\pipe screenshots\pos_z neg_y.png"/>
            <p:cNvPicPr>
              <a:picLocks noChangeAspect="1" noChangeArrowheads="1"/>
            </p:cNvPicPr>
            <p:nvPr/>
          </p:nvPicPr>
          <p:blipFill>
            <a:blip r:embed="rId9" cstate="print"/>
            <a:srcRect/>
            <a:stretch>
              <a:fillRect/>
            </a:stretch>
          </p:blipFill>
          <p:spPr bwMode="auto">
            <a:xfrm>
              <a:off x="2357422" y="4143380"/>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5" name="Picture 7" descr="E:\Documents\Year 2\Games Programming\pipegame\screenshots\pipe screenshots\pos_z pos_y.png"/>
            <p:cNvPicPr>
              <a:picLocks noChangeAspect="1" noChangeArrowheads="1"/>
            </p:cNvPicPr>
            <p:nvPr/>
          </p:nvPicPr>
          <p:blipFill>
            <a:blip r:embed="rId10" cstate="print"/>
            <a:srcRect/>
            <a:stretch>
              <a:fillRect/>
            </a:stretch>
          </p:blipFill>
          <p:spPr bwMode="auto">
            <a:xfrm>
              <a:off x="285720" y="2928934"/>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6" name="Picture 8" descr="E:\Documents\Year 2\Games Programming\pipegame\screenshots\pipe screenshots\neg_x neg_y.png"/>
            <p:cNvPicPr>
              <a:picLocks noChangeAspect="1" noChangeArrowheads="1"/>
            </p:cNvPicPr>
            <p:nvPr/>
          </p:nvPicPr>
          <p:blipFill>
            <a:blip r:embed="rId11" cstate="print"/>
            <a:srcRect/>
            <a:stretch>
              <a:fillRect/>
            </a:stretch>
          </p:blipFill>
          <p:spPr bwMode="auto">
            <a:xfrm>
              <a:off x="428596" y="4071942"/>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7" name="Picture 9" descr="E:\Documents\Year 2\Games Programming\pipegame\screenshots\pipe screenshots\neg_x neg_z.png"/>
            <p:cNvPicPr>
              <a:picLocks noChangeAspect="1" noChangeArrowheads="1"/>
            </p:cNvPicPr>
            <p:nvPr/>
          </p:nvPicPr>
          <p:blipFill>
            <a:blip r:embed="rId12" cstate="print"/>
            <a:srcRect/>
            <a:stretch>
              <a:fillRect/>
            </a:stretch>
          </p:blipFill>
          <p:spPr bwMode="auto">
            <a:xfrm>
              <a:off x="1785918" y="2143116"/>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8" name="Picture 10" descr="E:\Documents\Year 2\Games Programming\pipegame\screenshots\pipe screenshots\neg_x pos_y.png"/>
            <p:cNvPicPr>
              <a:picLocks noChangeAspect="1" noChangeArrowheads="1"/>
            </p:cNvPicPr>
            <p:nvPr/>
          </p:nvPicPr>
          <p:blipFill>
            <a:blip r:embed="rId13" cstate="print"/>
            <a:srcRect/>
            <a:stretch>
              <a:fillRect/>
            </a:stretch>
          </p:blipFill>
          <p:spPr bwMode="auto">
            <a:xfrm>
              <a:off x="1571604" y="3143248"/>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9" name="Picture 11" descr="E:\Documents\Year 2\Games Programming\pipegame\screenshots\pipe screenshots\neg_x pos_z.png"/>
            <p:cNvPicPr>
              <a:picLocks noChangeAspect="1" noChangeArrowheads="1"/>
            </p:cNvPicPr>
            <p:nvPr/>
          </p:nvPicPr>
          <p:blipFill>
            <a:blip r:embed="rId14" cstate="print"/>
            <a:srcRect/>
            <a:stretch>
              <a:fillRect/>
            </a:stretch>
          </p:blipFill>
          <p:spPr bwMode="auto">
            <a:xfrm>
              <a:off x="1857356" y="1000108"/>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60" name="Picture 12" descr="E:\Documents\Year 2\Games Programming\pipegame\screenshots\pipe screenshots\neg_z neg_y.png"/>
            <p:cNvPicPr>
              <a:picLocks noChangeAspect="1" noChangeArrowheads="1"/>
            </p:cNvPicPr>
            <p:nvPr/>
          </p:nvPicPr>
          <p:blipFill>
            <a:blip r:embed="rId15" cstate="print"/>
            <a:srcRect/>
            <a:stretch>
              <a:fillRect/>
            </a:stretch>
          </p:blipFill>
          <p:spPr bwMode="auto">
            <a:xfrm>
              <a:off x="2857488" y="3071810"/>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61" name="Picture 13" descr="E:\Documents\Year 2\Games Programming\pipegame\screenshots\pipe screenshots\neg_z pos_y.png"/>
            <p:cNvPicPr>
              <a:picLocks noChangeAspect="1" noChangeArrowheads="1"/>
            </p:cNvPicPr>
            <p:nvPr/>
          </p:nvPicPr>
          <p:blipFill>
            <a:blip r:embed="rId16" cstate="print"/>
            <a:srcRect/>
            <a:stretch>
              <a:fillRect/>
            </a:stretch>
          </p:blipFill>
          <p:spPr bwMode="auto">
            <a:xfrm>
              <a:off x="2786050" y="1643050"/>
              <a:ext cx="1054082" cy="1054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grpSp>
        <p:nvGrpSpPr>
          <p:cNvPr id="20" name="Group 19"/>
          <p:cNvGrpSpPr/>
          <p:nvPr/>
        </p:nvGrpSpPr>
        <p:grpSpPr>
          <a:xfrm>
            <a:off x="285720" y="1142984"/>
            <a:ext cx="3786214" cy="393274"/>
            <a:chOff x="500034" y="1571612"/>
            <a:chExt cx="3786214" cy="393274"/>
          </a:xfrm>
        </p:grpSpPr>
        <p:pic>
          <p:nvPicPr>
            <p:cNvPr id="21" name="Picture 20" descr="bullet.png"/>
            <p:cNvPicPr>
              <a:picLocks noChangeAspect="1"/>
            </p:cNvPicPr>
            <p:nvPr/>
          </p:nvPicPr>
          <p:blipFill>
            <a:blip r:embed="rId17" cstate="print"/>
            <a:stretch>
              <a:fillRect/>
            </a:stretch>
          </p:blipFill>
          <p:spPr>
            <a:xfrm>
              <a:off x="500034" y="1571612"/>
              <a:ext cx="393274" cy="393274"/>
            </a:xfrm>
            <a:prstGeom prst="rect">
              <a:avLst/>
            </a:prstGeom>
          </p:spPr>
        </p:pic>
        <p:sp>
          <p:nvSpPr>
            <p:cNvPr id="22" name="TextBox 21"/>
            <p:cNvSpPr txBox="1"/>
            <p:nvPr/>
          </p:nvSpPr>
          <p:spPr>
            <a:xfrm>
              <a:off x="928662" y="1571612"/>
              <a:ext cx="3357586" cy="369332"/>
            </a:xfrm>
            <a:prstGeom prst="rect">
              <a:avLst/>
            </a:prstGeom>
            <a:noFill/>
          </p:spPr>
          <p:txBody>
            <a:bodyPr wrap="square" rtlCol="0">
              <a:spAutoFit/>
            </a:bodyPr>
            <a:lstStyle/>
            <a:p>
              <a:r>
                <a:rPr lang="en-GB" b="1" dirty="0" smtClean="0"/>
                <a:t>Each map has a start point</a:t>
              </a:r>
              <a:endParaRPr lang="en-GB" b="1" dirty="0"/>
            </a:p>
          </p:txBody>
        </p:sp>
      </p:grpSp>
      <p:pic>
        <p:nvPicPr>
          <p:cNvPr id="2062" name="Picture 14"/>
          <p:cNvPicPr>
            <a:picLocks noChangeAspect="1" noChangeArrowheads="1"/>
          </p:cNvPicPr>
          <p:nvPr/>
        </p:nvPicPr>
        <p:blipFill>
          <a:blip r:embed="rId18" cstate="print"/>
          <a:srcRect l="24039" t="10256" r="16666" b="16666"/>
          <a:stretch>
            <a:fillRect/>
          </a:stretch>
        </p:blipFill>
        <p:spPr bwMode="auto">
          <a:xfrm>
            <a:off x="3786182" y="714356"/>
            <a:ext cx="2000264" cy="15407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4" name="Group 23"/>
          <p:cNvGrpSpPr/>
          <p:nvPr/>
        </p:nvGrpSpPr>
        <p:grpSpPr>
          <a:xfrm>
            <a:off x="357158" y="2857496"/>
            <a:ext cx="3000396" cy="923330"/>
            <a:chOff x="500034" y="1571612"/>
            <a:chExt cx="3000396" cy="923330"/>
          </a:xfrm>
        </p:grpSpPr>
        <p:pic>
          <p:nvPicPr>
            <p:cNvPr id="25" name="Picture 24" descr="bullet.png"/>
            <p:cNvPicPr>
              <a:picLocks noChangeAspect="1"/>
            </p:cNvPicPr>
            <p:nvPr/>
          </p:nvPicPr>
          <p:blipFill>
            <a:blip r:embed="rId17" cstate="print"/>
            <a:stretch>
              <a:fillRect/>
            </a:stretch>
          </p:blipFill>
          <p:spPr>
            <a:xfrm>
              <a:off x="500034" y="1571612"/>
              <a:ext cx="393274" cy="393274"/>
            </a:xfrm>
            <a:prstGeom prst="rect">
              <a:avLst/>
            </a:prstGeom>
          </p:spPr>
        </p:pic>
        <p:sp>
          <p:nvSpPr>
            <p:cNvPr id="26" name="TextBox 25"/>
            <p:cNvSpPr txBox="1"/>
            <p:nvPr/>
          </p:nvSpPr>
          <p:spPr>
            <a:xfrm>
              <a:off x="928662" y="1571612"/>
              <a:ext cx="2571768" cy="923330"/>
            </a:xfrm>
            <a:prstGeom prst="rect">
              <a:avLst/>
            </a:prstGeom>
            <a:noFill/>
          </p:spPr>
          <p:txBody>
            <a:bodyPr wrap="square" rtlCol="0">
              <a:spAutoFit/>
            </a:bodyPr>
            <a:lstStyle/>
            <a:p>
              <a:r>
                <a:rPr lang="en-GB" b="1" dirty="0" smtClean="0"/>
                <a:t>Then, using a limited selection of the following pipe pieces…</a:t>
              </a:r>
              <a:endParaRPr lang="en-GB" b="1" dirty="0"/>
            </a:p>
          </p:txBody>
        </p:sp>
      </p:grpSp>
      <p:grpSp>
        <p:nvGrpSpPr>
          <p:cNvPr id="27" name="Group 26"/>
          <p:cNvGrpSpPr/>
          <p:nvPr/>
        </p:nvGrpSpPr>
        <p:grpSpPr>
          <a:xfrm>
            <a:off x="357158" y="4929198"/>
            <a:ext cx="3786214" cy="646331"/>
            <a:chOff x="500034" y="1571612"/>
            <a:chExt cx="3786214" cy="646331"/>
          </a:xfrm>
        </p:grpSpPr>
        <p:pic>
          <p:nvPicPr>
            <p:cNvPr id="28" name="Picture 27" descr="bullet.png"/>
            <p:cNvPicPr>
              <a:picLocks noChangeAspect="1"/>
            </p:cNvPicPr>
            <p:nvPr/>
          </p:nvPicPr>
          <p:blipFill>
            <a:blip r:embed="rId17" cstate="print"/>
            <a:stretch>
              <a:fillRect/>
            </a:stretch>
          </p:blipFill>
          <p:spPr>
            <a:xfrm>
              <a:off x="500034" y="1571612"/>
              <a:ext cx="393274" cy="393274"/>
            </a:xfrm>
            <a:prstGeom prst="rect">
              <a:avLst/>
            </a:prstGeom>
          </p:spPr>
        </p:pic>
        <p:sp>
          <p:nvSpPr>
            <p:cNvPr id="29" name="TextBox 28"/>
            <p:cNvSpPr txBox="1"/>
            <p:nvPr/>
          </p:nvSpPr>
          <p:spPr>
            <a:xfrm>
              <a:off x="928662" y="1571612"/>
              <a:ext cx="3357586" cy="646331"/>
            </a:xfrm>
            <a:prstGeom prst="rect">
              <a:avLst/>
            </a:prstGeom>
            <a:noFill/>
          </p:spPr>
          <p:txBody>
            <a:bodyPr wrap="square" rtlCol="0">
              <a:spAutoFit/>
            </a:bodyPr>
            <a:lstStyle/>
            <a:p>
              <a:r>
                <a:rPr lang="en-GB" b="1" dirty="0" smtClean="0"/>
                <a:t>…the user must reach a designated end point!</a:t>
              </a:r>
              <a:endParaRPr lang="en-GB" b="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sp>
        <p:nvSpPr>
          <p:cNvPr id="22" name="TextBox 21"/>
          <p:cNvSpPr txBox="1"/>
          <p:nvPr/>
        </p:nvSpPr>
        <p:spPr>
          <a:xfrm>
            <a:off x="214282" y="214290"/>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What's the catch?</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5" name="Picture 4" descr="logo.png"/>
          <p:cNvPicPr>
            <a:picLocks noChangeAspect="1"/>
          </p:cNvPicPr>
          <p:nvPr/>
        </p:nvPicPr>
        <p:blipFill>
          <a:blip r:embed="rId3"/>
          <a:stretch>
            <a:fillRect/>
          </a:stretch>
        </p:blipFill>
        <p:spPr>
          <a:xfrm>
            <a:off x="71406" y="6109158"/>
            <a:ext cx="1643074" cy="645493"/>
          </a:xfrm>
          <a:prstGeom prst="rect">
            <a:avLst/>
          </a:prstGeom>
        </p:spPr>
      </p:pic>
      <p:grpSp>
        <p:nvGrpSpPr>
          <p:cNvPr id="2" name="Group 10"/>
          <p:cNvGrpSpPr/>
          <p:nvPr/>
        </p:nvGrpSpPr>
        <p:grpSpPr>
          <a:xfrm>
            <a:off x="3214678" y="1643050"/>
            <a:ext cx="3786214" cy="923330"/>
            <a:chOff x="500034" y="1571612"/>
            <a:chExt cx="3786214" cy="923330"/>
          </a:xfrm>
        </p:grpSpPr>
        <p:pic>
          <p:nvPicPr>
            <p:cNvPr id="8" name="Picture 7"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10" name="TextBox 9"/>
            <p:cNvSpPr txBox="1"/>
            <p:nvPr/>
          </p:nvSpPr>
          <p:spPr>
            <a:xfrm>
              <a:off x="928662" y="1571612"/>
              <a:ext cx="3357586" cy="923330"/>
            </a:xfrm>
            <a:prstGeom prst="rect">
              <a:avLst/>
            </a:prstGeom>
            <a:noFill/>
          </p:spPr>
          <p:txBody>
            <a:bodyPr wrap="square" rtlCol="0">
              <a:spAutoFit/>
            </a:bodyPr>
            <a:lstStyle/>
            <a:p>
              <a:r>
                <a:rPr lang="en-GB" b="1" dirty="0" smtClean="0"/>
                <a:t>The start point pumps a liquid which must be diverted before a spillage occurs.</a:t>
              </a:r>
              <a:endParaRPr lang="en-GB" b="1" dirty="0"/>
            </a:p>
          </p:txBody>
        </p:sp>
      </p:grpSp>
      <p:grpSp>
        <p:nvGrpSpPr>
          <p:cNvPr id="3" name="Group 11"/>
          <p:cNvGrpSpPr/>
          <p:nvPr/>
        </p:nvGrpSpPr>
        <p:grpSpPr>
          <a:xfrm>
            <a:off x="3286116" y="3500438"/>
            <a:ext cx="3786214" cy="646331"/>
            <a:chOff x="500034" y="1571612"/>
            <a:chExt cx="3786214" cy="646331"/>
          </a:xfrm>
        </p:grpSpPr>
        <p:pic>
          <p:nvPicPr>
            <p:cNvPr id="13" name="Picture 12"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14" name="TextBox 13"/>
            <p:cNvSpPr txBox="1"/>
            <p:nvPr/>
          </p:nvSpPr>
          <p:spPr>
            <a:xfrm>
              <a:off x="928662" y="1571612"/>
              <a:ext cx="3357586" cy="646331"/>
            </a:xfrm>
            <a:prstGeom prst="rect">
              <a:avLst/>
            </a:prstGeom>
            <a:noFill/>
          </p:spPr>
          <p:txBody>
            <a:bodyPr wrap="square" rtlCol="0">
              <a:spAutoFit/>
            </a:bodyPr>
            <a:lstStyle/>
            <a:p>
              <a:r>
                <a:rPr lang="en-GB" b="1" dirty="0" smtClean="0"/>
                <a:t>Your path across the map will not be clear!</a:t>
              </a:r>
              <a:endParaRPr lang="en-GB" b="1" dirty="0"/>
            </a:p>
          </p:txBody>
        </p:sp>
      </p:grpSp>
      <p:grpSp>
        <p:nvGrpSpPr>
          <p:cNvPr id="4" name="Group 15"/>
          <p:cNvGrpSpPr/>
          <p:nvPr/>
        </p:nvGrpSpPr>
        <p:grpSpPr>
          <a:xfrm>
            <a:off x="3286116" y="5000636"/>
            <a:ext cx="3571900" cy="1200329"/>
            <a:chOff x="500034" y="1571612"/>
            <a:chExt cx="3571900" cy="1200329"/>
          </a:xfrm>
        </p:grpSpPr>
        <p:pic>
          <p:nvPicPr>
            <p:cNvPr id="18" name="Picture 17" descr="bullet.png"/>
            <p:cNvPicPr>
              <a:picLocks noChangeAspect="1"/>
            </p:cNvPicPr>
            <p:nvPr/>
          </p:nvPicPr>
          <p:blipFill>
            <a:blip r:embed="rId4" cstate="print"/>
            <a:stretch>
              <a:fillRect/>
            </a:stretch>
          </p:blipFill>
          <p:spPr>
            <a:xfrm>
              <a:off x="500034" y="1571612"/>
              <a:ext cx="393274" cy="393274"/>
            </a:xfrm>
            <a:prstGeom prst="rect">
              <a:avLst/>
            </a:prstGeom>
          </p:spPr>
        </p:pic>
        <p:sp>
          <p:nvSpPr>
            <p:cNvPr id="19" name="TextBox 18"/>
            <p:cNvSpPr txBox="1"/>
            <p:nvPr/>
          </p:nvSpPr>
          <p:spPr>
            <a:xfrm>
              <a:off x="928662" y="1571612"/>
              <a:ext cx="3143272" cy="1200329"/>
            </a:xfrm>
            <a:prstGeom prst="rect">
              <a:avLst/>
            </a:prstGeom>
            <a:noFill/>
          </p:spPr>
          <p:txBody>
            <a:bodyPr wrap="square" rtlCol="0">
              <a:spAutoFit/>
            </a:bodyPr>
            <a:lstStyle/>
            <a:p>
              <a:r>
                <a:rPr lang="en-GB" b="1" dirty="0" smtClean="0"/>
                <a:t>Interactions with the environment may be necessary in order to progress.</a:t>
              </a:r>
              <a:endParaRPr lang="en-GB" b="1" dirty="0"/>
            </a:p>
          </p:txBody>
        </p:sp>
      </p:grpSp>
      <p:pic>
        <p:nvPicPr>
          <p:cNvPr id="24" name="Picture 23" descr="outhouse.png"/>
          <p:cNvPicPr>
            <a:picLocks noChangeAspect="1"/>
          </p:cNvPicPr>
          <p:nvPr/>
        </p:nvPicPr>
        <p:blipFill>
          <a:blip r:embed="rId5"/>
          <a:stretch>
            <a:fillRect/>
          </a:stretch>
        </p:blipFill>
        <p:spPr>
          <a:xfrm flipH="1">
            <a:off x="0" y="1714488"/>
            <a:ext cx="3111111" cy="4165080"/>
          </a:xfrm>
          <a:prstGeom prst="rect">
            <a:avLst/>
          </a:prstGeom>
        </p:spPr>
      </p:pic>
      <p:grpSp>
        <p:nvGrpSpPr>
          <p:cNvPr id="27" name="Group 26"/>
          <p:cNvGrpSpPr/>
          <p:nvPr/>
        </p:nvGrpSpPr>
        <p:grpSpPr>
          <a:xfrm>
            <a:off x="6786578" y="1285860"/>
            <a:ext cx="2214578" cy="1986922"/>
            <a:chOff x="5857884" y="1428736"/>
            <a:chExt cx="2214578" cy="1986922"/>
          </a:xfrm>
        </p:grpSpPr>
        <p:pic>
          <p:nvPicPr>
            <p:cNvPr id="1030" name="Picture 6" descr="http://itorganization2017.files.wordpress.com/2009/03/ist2_3042772-toxic-waste.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72198" y="1428736"/>
              <a:ext cx="1009892" cy="1619236"/>
            </a:xfrm>
            <a:prstGeom prst="rect">
              <a:avLst/>
            </a:prstGeom>
            <a:noFill/>
          </p:spPr>
        </p:pic>
        <p:pic>
          <p:nvPicPr>
            <p:cNvPr id="1032" name="Picture 8" descr="http://envirolaw.com/wp-content/uploads/2007/12/oil-drum-spill.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857884" y="1928802"/>
              <a:ext cx="2214578" cy="1486856"/>
            </a:xfrm>
            <a:prstGeom prst="rect">
              <a:avLst/>
            </a:prstGeom>
            <a:noFill/>
          </p:spPr>
        </p:pic>
      </p:grpSp>
      <p:pic>
        <p:nvPicPr>
          <p:cNvPr id="1033" name="Picture 9" descr="E:\Documents\Year 2\Games Programming\pipegame\screenshots\model screenshots\round cactus.png"/>
          <p:cNvPicPr>
            <a:picLocks noChangeAspect="1" noChangeArrowheads="1"/>
          </p:cNvPicPr>
          <p:nvPr/>
        </p:nvPicPr>
        <p:blipFill>
          <a:blip r:embed="rId8"/>
          <a:srcRect/>
          <a:stretch>
            <a:fillRect/>
          </a:stretch>
        </p:blipFill>
        <p:spPr bwMode="auto">
          <a:xfrm>
            <a:off x="6929454" y="3286124"/>
            <a:ext cx="1385583" cy="1428760"/>
          </a:xfrm>
          <a:prstGeom prst="rect">
            <a:avLst/>
          </a:prstGeom>
          <a:noFill/>
        </p:spPr>
      </p:pic>
      <p:pic>
        <p:nvPicPr>
          <p:cNvPr id="1034" name="Picture 10" descr="C:\Webcache\Temporary Internet Files\Content.IE5\30JY537P\MCj03893900000[1].wmf"/>
          <p:cNvPicPr>
            <a:picLocks noChangeAspect="1" noChangeArrowheads="1"/>
          </p:cNvPicPr>
          <p:nvPr/>
        </p:nvPicPr>
        <p:blipFill>
          <a:blip r:embed="rId9"/>
          <a:srcRect/>
          <a:stretch>
            <a:fillRect/>
          </a:stretch>
        </p:blipFill>
        <p:spPr bwMode="auto">
          <a:xfrm>
            <a:off x="7072330" y="4898707"/>
            <a:ext cx="1000132" cy="12449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clrChange>
              <a:clrFrom>
                <a:srgbClr val="FFFFFF"/>
              </a:clrFrom>
              <a:clrTo>
                <a:srgbClr val="FFFFFF">
                  <a:alpha val="0"/>
                </a:srgbClr>
              </a:clrTo>
            </a:clrChange>
            <a:duotone>
              <a:schemeClr val="accent4">
                <a:shade val="45000"/>
                <a:satMod val="135000"/>
              </a:schemeClr>
              <a:prstClr val="white"/>
            </a:duotone>
            <a:lum bright="-10000" contrast="31000"/>
          </a:blip>
          <a:srcRect l="12857" t="13714" r="38095" b="23810"/>
          <a:stretch>
            <a:fillRect/>
          </a:stretch>
        </p:blipFill>
        <p:spPr bwMode="auto">
          <a:xfrm>
            <a:off x="5143504" y="214290"/>
            <a:ext cx="7537550" cy="6000768"/>
          </a:xfrm>
          <a:prstGeom prst="rect">
            <a:avLst/>
          </a:prstGeom>
          <a:noFill/>
          <a:ln w="9525">
            <a:noFill/>
            <a:miter lim="800000"/>
            <a:headEnd/>
            <a:tailEnd/>
          </a:ln>
          <a:effectLst/>
          <a:scene3d>
            <a:camera prst="perspectiveLeft"/>
            <a:lightRig rig="threePt" dir="t"/>
          </a:scene3d>
        </p:spPr>
      </p:pic>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sp>
        <p:nvSpPr>
          <p:cNvPr id="22" name="TextBox 21"/>
          <p:cNvSpPr txBox="1"/>
          <p:nvPr/>
        </p:nvSpPr>
        <p:spPr>
          <a:xfrm>
            <a:off x="142844" y="142852"/>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Technology</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5" name="Picture 4" descr="logo.png"/>
          <p:cNvPicPr>
            <a:picLocks noChangeAspect="1"/>
          </p:cNvPicPr>
          <p:nvPr/>
        </p:nvPicPr>
        <p:blipFill>
          <a:blip r:embed="rId4"/>
          <a:stretch>
            <a:fillRect/>
          </a:stretch>
        </p:blipFill>
        <p:spPr>
          <a:xfrm>
            <a:off x="71406" y="6109158"/>
            <a:ext cx="1643074" cy="645493"/>
          </a:xfrm>
          <a:prstGeom prst="rect">
            <a:avLst/>
          </a:prstGeom>
        </p:spPr>
      </p:pic>
      <p:grpSp>
        <p:nvGrpSpPr>
          <p:cNvPr id="3" name="Group 11"/>
          <p:cNvGrpSpPr/>
          <p:nvPr/>
        </p:nvGrpSpPr>
        <p:grpSpPr>
          <a:xfrm>
            <a:off x="357158" y="1428736"/>
            <a:ext cx="3786214" cy="393274"/>
            <a:chOff x="500034" y="1571612"/>
            <a:chExt cx="3786214" cy="393274"/>
          </a:xfrm>
        </p:grpSpPr>
        <p:pic>
          <p:nvPicPr>
            <p:cNvPr id="13" name="Picture 12" descr="bullet.png"/>
            <p:cNvPicPr>
              <a:picLocks noChangeAspect="1"/>
            </p:cNvPicPr>
            <p:nvPr/>
          </p:nvPicPr>
          <p:blipFill>
            <a:blip r:embed="rId5" cstate="print"/>
            <a:stretch>
              <a:fillRect/>
            </a:stretch>
          </p:blipFill>
          <p:spPr>
            <a:xfrm>
              <a:off x="500034" y="1571612"/>
              <a:ext cx="393274" cy="393274"/>
            </a:xfrm>
            <a:prstGeom prst="rect">
              <a:avLst/>
            </a:prstGeom>
          </p:spPr>
        </p:pic>
        <p:sp>
          <p:nvSpPr>
            <p:cNvPr id="14" name="TextBox 13"/>
            <p:cNvSpPr txBox="1"/>
            <p:nvPr/>
          </p:nvSpPr>
          <p:spPr>
            <a:xfrm>
              <a:off x="928662" y="1571612"/>
              <a:ext cx="3357586" cy="369332"/>
            </a:xfrm>
            <a:prstGeom prst="rect">
              <a:avLst/>
            </a:prstGeom>
            <a:noFill/>
          </p:spPr>
          <p:txBody>
            <a:bodyPr wrap="square" rtlCol="0">
              <a:spAutoFit/>
            </a:bodyPr>
            <a:lstStyle/>
            <a:p>
              <a:r>
                <a:rPr lang="en-GB" b="1" dirty="0" smtClean="0"/>
                <a:t>Pre Loader System</a:t>
              </a:r>
              <a:endParaRPr lang="en-GB" b="1" dirty="0"/>
            </a:p>
          </p:txBody>
        </p:sp>
      </p:grpSp>
      <p:grpSp>
        <p:nvGrpSpPr>
          <p:cNvPr id="20" name="Group 11"/>
          <p:cNvGrpSpPr/>
          <p:nvPr/>
        </p:nvGrpSpPr>
        <p:grpSpPr>
          <a:xfrm>
            <a:off x="357158" y="2143116"/>
            <a:ext cx="5643602" cy="393274"/>
            <a:chOff x="500034" y="1571612"/>
            <a:chExt cx="5643602" cy="393274"/>
          </a:xfrm>
        </p:grpSpPr>
        <p:pic>
          <p:nvPicPr>
            <p:cNvPr id="21" name="Picture 20" descr="bullet.png"/>
            <p:cNvPicPr>
              <a:picLocks noChangeAspect="1"/>
            </p:cNvPicPr>
            <p:nvPr/>
          </p:nvPicPr>
          <p:blipFill>
            <a:blip r:embed="rId5" cstate="print"/>
            <a:stretch>
              <a:fillRect/>
            </a:stretch>
          </p:blipFill>
          <p:spPr>
            <a:xfrm>
              <a:off x="500034" y="1571612"/>
              <a:ext cx="393274" cy="393274"/>
            </a:xfrm>
            <a:prstGeom prst="rect">
              <a:avLst/>
            </a:prstGeom>
          </p:spPr>
        </p:pic>
        <p:sp>
          <p:nvSpPr>
            <p:cNvPr id="23" name="TextBox 22"/>
            <p:cNvSpPr txBox="1"/>
            <p:nvPr/>
          </p:nvSpPr>
          <p:spPr>
            <a:xfrm>
              <a:off x="928662" y="1571612"/>
              <a:ext cx="5214974" cy="369332"/>
            </a:xfrm>
            <a:prstGeom prst="rect">
              <a:avLst/>
            </a:prstGeom>
            <a:noFill/>
          </p:spPr>
          <p:txBody>
            <a:bodyPr wrap="square" rtlCol="0">
              <a:spAutoFit/>
            </a:bodyPr>
            <a:lstStyle/>
            <a:p>
              <a:r>
                <a:rPr lang="en-GB" b="1" dirty="0" smtClean="0"/>
                <a:t>System Structure / Separation of Components</a:t>
              </a:r>
              <a:endParaRPr lang="en-GB" b="1" dirty="0"/>
            </a:p>
          </p:txBody>
        </p:sp>
      </p:grpSp>
      <p:grpSp>
        <p:nvGrpSpPr>
          <p:cNvPr id="25" name="Group 11"/>
          <p:cNvGrpSpPr/>
          <p:nvPr/>
        </p:nvGrpSpPr>
        <p:grpSpPr>
          <a:xfrm>
            <a:off x="357158" y="3857628"/>
            <a:ext cx="5643602" cy="393274"/>
            <a:chOff x="500034" y="1571612"/>
            <a:chExt cx="5643602" cy="393274"/>
          </a:xfrm>
        </p:grpSpPr>
        <p:pic>
          <p:nvPicPr>
            <p:cNvPr id="26" name="Picture 25" descr="bullet.png"/>
            <p:cNvPicPr>
              <a:picLocks noChangeAspect="1"/>
            </p:cNvPicPr>
            <p:nvPr/>
          </p:nvPicPr>
          <p:blipFill>
            <a:blip r:embed="rId5" cstate="print"/>
            <a:stretch>
              <a:fillRect/>
            </a:stretch>
          </p:blipFill>
          <p:spPr>
            <a:xfrm>
              <a:off x="500034" y="1571612"/>
              <a:ext cx="393274" cy="393274"/>
            </a:xfrm>
            <a:prstGeom prst="rect">
              <a:avLst/>
            </a:prstGeom>
          </p:spPr>
        </p:pic>
        <p:sp>
          <p:nvSpPr>
            <p:cNvPr id="27" name="TextBox 26"/>
            <p:cNvSpPr txBox="1"/>
            <p:nvPr/>
          </p:nvSpPr>
          <p:spPr>
            <a:xfrm>
              <a:off x="928662" y="1571612"/>
              <a:ext cx="5214974" cy="369332"/>
            </a:xfrm>
            <a:prstGeom prst="rect">
              <a:avLst/>
            </a:prstGeom>
            <a:noFill/>
          </p:spPr>
          <p:txBody>
            <a:bodyPr wrap="square" rtlCol="0">
              <a:spAutoFit/>
            </a:bodyPr>
            <a:lstStyle/>
            <a:p>
              <a:r>
                <a:rPr lang="en-GB" b="1" dirty="0" smtClean="0"/>
                <a:t>Artist / Level Designer tools</a:t>
              </a:r>
              <a:endParaRPr lang="en-GB" b="1" dirty="0"/>
            </a:p>
          </p:txBody>
        </p:sp>
      </p:grpSp>
      <p:grpSp>
        <p:nvGrpSpPr>
          <p:cNvPr id="28" name="Group 11"/>
          <p:cNvGrpSpPr/>
          <p:nvPr/>
        </p:nvGrpSpPr>
        <p:grpSpPr>
          <a:xfrm>
            <a:off x="357158" y="3000372"/>
            <a:ext cx="5643602" cy="393274"/>
            <a:chOff x="500034" y="1571612"/>
            <a:chExt cx="5643602" cy="393274"/>
          </a:xfrm>
        </p:grpSpPr>
        <p:pic>
          <p:nvPicPr>
            <p:cNvPr id="29" name="Picture 28" descr="bullet.png"/>
            <p:cNvPicPr>
              <a:picLocks noChangeAspect="1"/>
            </p:cNvPicPr>
            <p:nvPr/>
          </p:nvPicPr>
          <p:blipFill>
            <a:blip r:embed="rId5" cstate="print"/>
            <a:stretch>
              <a:fillRect/>
            </a:stretch>
          </p:blipFill>
          <p:spPr>
            <a:xfrm>
              <a:off x="500034" y="1571612"/>
              <a:ext cx="393274" cy="393274"/>
            </a:xfrm>
            <a:prstGeom prst="rect">
              <a:avLst/>
            </a:prstGeom>
          </p:spPr>
        </p:pic>
        <p:sp>
          <p:nvSpPr>
            <p:cNvPr id="30" name="TextBox 29"/>
            <p:cNvSpPr txBox="1"/>
            <p:nvPr/>
          </p:nvSpPr>
          <p:spPr>
            <a:xfrm>
              <a:off x="928662" y="1571612"/>
              <a:ext cx="5214974" cy="369332"/>
            </a:xfrm>
            <a:prstGeom prst="rect">
              <a:avLst/>
            </a:prstGeom>
            <a:noFill/>
          </p:spPr>
          <p:txBody>
            <a:bodyPr wrap="square" rtlCol="0">
              <a:spAutoFit/>
            </a:bodyPr>
            <a:lstStyle/>
            <a:p>
              <a:r>
                <a:rPr lang="en-GB" b="1" dirty="0" smtClean="0"/>
                <a:t>Music &amp; Sounds</a:t>
              </a:r>
              <a:endParaRPr lang="en-GB" b="1"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sp>
        <p:nvSpPr>
          <p:cNvPr id="22" name="TextBox 21"/>
          <p:cNvSpPr txBox="1"/>
          <p:nvPr/>
        </p:nvSpPr>
        <p:spPr>
          <a:xfrm>
            <a:off x="142844" y="142852"/>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Pre Loader System</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pic>
        <p:nvPicPr>
          <p:cNvPr id="5" name="Picture 4" descr="logo.png"/>
          <p:cNvPicPr>
            <a:picLocks noChangeAspect="1"/>
          </p:cNvPicPr>
          <p:nvPr/>
        </p:nvPicPr>
        <p:blipFill>
          <a:blip r:embed="rId3"/>
          <a:stretch>
            <a:fillRect/>
          </a:stretch>
        </p:blipFill>
        <p:spPr>
          <a:xfrm>
            <a:off x="71406" y="6109158"/>
            <a:ext cx="1643074" cy="645493"/>
          </a:xfrm>
          <a:prstGeom prst="rect">
            <a:avLst/>
          </a:prstGeom>
        </p:spPr>
      </p:pic>
      <p:pic>
        <p:nvPicPr>
          <p:cNvPr id="23557" name="Picture 5"/>
          <p:cNvPicPr>
            <a:picLocks noChangeAspect="1" noChangeArrowheads="1"/>
          </p:cNvPicPr>
          <p:nvPr/>
        </p:nvPicPr>
        <p:blipFill>
          <a:blip r:embed="rId4"/>
          <a:srcRect/>
          <a:stretch>
            <a:fillRect/>
          </a:stretch>
        </p:blipFill>
        <p:spPr bwMode="auto">
          <a:xfrm>
            <a:off x="428596" y="1571612"/>
            <a:ext cx="2906640" cy="30908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4" name="Group 11"/>
          <p:cNvGrpSpPr/>
          <p:nvPr/>
        </p:nvGrpSpPr>
        <p:grpSpPr>
          <a:xfrm>
            <a:off x="3714744" y="1785926"/>
            <a:ext cx="4929222" cy="646331"/>
            <a:chOff x="500034" y="1571612"/>
            <a:chExt cx="4929222" cy="646331"/>
          </a:xfrm>
        </p:grpSpPr>
        <p:pic>
          <p:nvPicPr>
            <p:cNvPr id="25" name="Picture 24" descr="bullet.png"/>
            <p:cNvPicPr>
              <a:picLocks noChangeAspect="1"/>
            </p:cNvPicPr>
            <p:nvPr/>
          </p:nvPicPr>
          <p:blipFill>
            <a:blip r:embed="rId5" cstate="print"/>
            <a:stretch>
              <a:fillRect/>
            </a:stretch>
          </p:blipFill>
          <p:spPr>
            <a:xfrm>
              <a:off x="500034" y="1571612"/>
              <a:ext cx="393274" cy="393274"/>
            </a:xfrm>
            <a:prstGeom prst="rect">
              <a:avLst/>
            </a:prstGeom>
          </p:spPr>
        </p:pic>
        <p:sp>
          <p:nvSpPr>
            <p:cNvPr id="28" name="TextBox 27"/>
            <p:cNvSpPr txBox="1"/>
            <p:nvPr/>
          </p:nvSpPr>
          <p:spPr>
            <a:xfrm>
              <a:off x="928662" y="1571612"/>
              <a:ext cx="4500594" cy="646331"/>
            </a:xfrm>
            <a:prstGeom prst="rect">
              <a:avLst/>
            </a:prstGeom>
            <a:noFill/>
          </p:spPr>
          <p:txBody>
            <a:bodyPr wrap="square" rtlCol="0">
              <a:spAutoFit/>
            </a:bodyPr>
            <a:lstStyle/>
            <a:p>
              <a:r>
                <a:rPr lang="en-GB" b="1" dirty="0" smtClean="0"/>
                <a:t>Re-coding to work in window / full-screen mode is time consuming.</a:t>
              </a:r>
              <a:endParaRPr lang="en-GB" b="1" dirty="0"/>
            </a:p>
          </p:txBody>
        </p:sp>
      </p:grpSp>
      <p:grpSp>
        <p:nvGrpSpPr>
          <p:cNvPr id="31" name="Group 11"/>
          <p:cNvGrpSpPr/>
          <p:nvPr/>
        </p:nvGrpSpPr>
        <p:grpSpPr>
          <a:xfrm>
            <a:off x="3714744" y="2571744"/>
            <a:ext cx="4929222" cy="646331"/>
            <a:chOff x="500034" y="1571612"/>
            <a:chExt cx="4929222" cy="646331"/>
          </a:xfrm>
        </p:grpSpPr>
        <p:pic>
          <p:nvPicPr>
            <p:cNvPr id="32" name="Picture 31" descr="bullet.png"/>
            <p:cNvPicPr>
              <a:picLocks noChangeAspect="1"/>
            </p:cNvPicPr>
            <p:nvPr/>
          </p:nvPicPr>
          <p:blipFill>
            <a:blip r:embed="rId5" cstate="print"/>
            <a:stretch>
              <a:fillRect/>
            </a:stretch>
          </p:blipFill>
          <p:spPr>
            <a:xfrm>
              <a:off x="500034" y="1571612"/>
              <a:ext cx="393274" cy="393274"/>
            </a:xfrm>
            <a:prstGeom prst="rect">
              <a:avLst/>
            </a:prstGeom>
          </p:spPr>
        </p:pic>
        <p:sp>
          <p:nvSpPr>
            <p:cNvPr id="33" name="TextBox 32"/>
            <p:cNvSpPr txBox="1"/>
            <p:nvPr/>
          </p:nvSpPr>
          <p:spPr>
            <a:xfrm>
              <a:off x="928662" y="1571612"/>
              <a:ext cx="4500594" cy="646331"/>
            </a:xfrm>
            <a:prstGeom prst="rect">
              <a:avLst/>
            </a:prstGeom>
            <a:noFill/>
          </p:spPr>
          <p:txBody>
            <a:bodyPr wrap="square" rtlCol="0">
              <a:spAutoFit/>
            </a:bodyPr>
            <a:lstStyle/>
            <a:p>
              <a:r>
                <a:rPr lang="en-GB" b="1" dirty="0" smtClean="0"/>
                <a:t>Can't always use full-screen mode when debugging.</a:t>
              </a:r>
              <a:endParaRPr lang="en-GB" b="1" dirty="0"/>
            </a:p>
          </p:txBody>
        </p:sp>
      </p:grpSp>
      <p:grpSp>
        <p:nvGrpSpPr>
          <p:cNvPr id="34" name="Group 11"/>
          <p:cNvGrpSpPr/>
          <p:nvPr/>
        </p:nvGrpSpPr>
        <p:grpSpPr>
          <a:xfrm>
            <a:off x="3714744" y="3357562"/>
            <a:ext cx="4929222" cy="393274"/>
            <a:chOff x="500034" y="1571612"/>
            <a:chExt cx="4929222" cy="393274"/>
          </a:xfrm>
        </p:grpSpPr>
        <p:pic>
          <p:nvPicPr>
            <p:cNvPr id="35" name="Picture 34" descr="bullet.png"/>
            <p:cNvPicPr>
              <a:picLocks noChangeAspect="1"/>
            </p:cNvPicPr>
            <p:nvPr/>
          </p:nvPicPr>
          <p:blipFill>
            <a:blip r:embed="rId5" cstate="print"/>
            <a:stretch>
              <a:fillRect/>
            </a:stretch>
          </p:blipFill>
          <p:spPr>
            <a:xfrm>
              <a:off x="500034" y="1571612"/>
              <a:ext cx="393274" cy="393274"/>
            </a:xfrm>
            <a:prstGeom prst="rect">
              <a:avLst/>
            </a:prstGeom>
          </p:spPr>
        </p:pic>
        <p:sp>
          <p:nvSpPr>
            <p:cNvPr id="36" name="TextBox 35"/>
            <p:cNvSpPr txBox="1"/>
            <p:nvPr/>
          </p:nvSpPr>
          <p:spPr>
            <a:xfrm>
              <a:off x="928662" y="1571612"/>
              <a:ext cx="4500594" cy="369332"/>
            </a:xfrm>
            <a:prstGeom prst="rect">
              <a:avLst/>
            </a:prstGeom>
            <a:noFill/>
          </p:spPr>
          <p:txBody>
            <a:bodyPr wrap="square" rtlCol="0">
              <a:spAutoFit/>
            </a:bodyPr>
            <a:lstStyle/>
            <a:p>
              <a:r>
                <a:rPr lang="en-GB" b="1" dirty="0" smtClean="0"/>
                <a:t>Level Editors may want to toggle modes.</a:t>
              </a:r>
              <a:endParaRPr lang="en-GB" b="1" dirty="0"/>
            </a:p>
          </p:txBody>
        </p:sp>
      </p:grpSp>
      <p:grpSp>
        <p:nvGrpSpPr>
          <p:cNvPr id="37" name="Group 11"/>
          <p:cNvGrpSpPr/>
          <p:nvPr/>
        </p:nvGrpSpPr>
        <p:grpSpPr>
          <a:xfrm>
            <a:off x="3714744" y="4214818"/>
            <a:ext cx="4929222" cy="646331"/>
            <a:chOff x="500034" y="1571612"/>
            <a:chExt cx="4929222" cy="646331"/>
          </a:xfrm>
        </p:grpSpPr>
        <p:pic>
          <p:nvPicPr>
            <p:cNvPr id="38" name="Picture 37" descr="bullet.png"/>
            <p:cNvPicPr>
              <a:picLocks noChangeAspect="1"/>
            </p:cNvPicPr>
            <p:nvPr/>
          </p:nvPicPr>
          <p:blipFill>
            <a:blip r:embed="rId5" cstate="print"/>
            <a:stretch>
              <a:fillRect/>
            </a:stretch>
          </p:blipFill>
          <p:spPr>
            <a:xfrm>
              <a:off x="500034" y="1571612"/>
              <a:ext cx="393274" cy="393274"/>
            </a:xfrm>
            <a:prstGeom prst="rect">
              <a:avLst/>
            </a:prstGeom>
          </p:spPr>
        </p:pic>
        <p:sp>
          <p:nvSpPr>
            <p:cNvPr id="39" name="TextBox 38"/>
            <p:cNvSpPr txBox="1"/>
            <p:nvPr/>
          </p:nvSpPr>
          <p:spPr>
            <a:xfrm>
              <a:off x="928662" y="1571612"/>
              <a:ext cx="4500594" cy="646331"/>
            </a:xfrm>
            <a:prstGeom prst="rect">
              <a:avLst/>
            </a:prstGeom>
            <a:noFill/>
          </p:spPr>
          <p:txBody>
            <a:bodyPr wrap="square" rtlCol="0">
              <a:spAutoFit/>
            </a:bodyPr>
            <a:lstStyle/>
            <a:p>
              <a:r>
                <a:rPr lang="en-GB" b="1" dirty="0" smtClean="0"/>
                <a:t>Different machines support different resolutions.</a:t>
              </a:r>
              <a:endParaRPr lang="en-GB" b="1"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l="50098" t="12790" b="9303"/>
          <a:stretch>
            <a:fillRect/>
          </a:stretch>
        </p:blipFill>
        <p:spPr bwMode="auto">
          <a:xfrm>
            <a:off x="571472" y="714356"/>
            <a:ext cx="7664532" cy="4786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44" y="142852"/>
            <a:ext cx="5715040" cy="830997"/>
          </a:xfrm>
          <a:prstGeom prst="rect">
            <a:avLst/>
          </a:prstGeom>
          <a:noFill/>
        </p:spPr>
        <p:txBody>
          <a:bodyPr wrap="square" rtlCol="0">
            <a:spAutoFit/>
          </a:bodyPr>
          <a:lstStyle/>
          <a:p>
            <a:r>
              <a:rPr lang="en-GB" sz="4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System Structure </a:t>
            </a:r>
            <a:endParaRPr lang="en-GB" sz="4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grpSp>
        <p:nvGrpSpPr>
          <p:cNvPr id="52" name="Group 51"/>
          <p:cNvGrpSpPr/>
          <p:nvPr/>
        </p:nvGrpSpPr>
        <p:grpSpPr>
          <a:xfrm>
            <a:off x="571472" y="857232"/>
            <a:ext cx="8143932" cy="5534913"/>
            <a:chOff x="357158" y="500042"/>
            <a:chExt cx="8514079" cy="5786478"/>
          </a:xfrm>
        </p:grpSpPr>
        <p:sp>
          <p:nvSpPr>
            <p:cNvPr id="8" name="Rectangle 7"/>
            <p:cNvSpPr/>
            <p:nvPr/>
          </p:nvSpPr>
          <p:spPr>
            <a:xfrm>
              <a:off x="2513255" y="571480"/>
              <a:ext cx="5572164" cy="3071834"/>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lstStyle/>
            <a:p>
              <a:r>
                <a:rPr lang="en-GB" sz="1400" b="1" i="1" dirty="0" smtClean="0"/>
                <a:t> </a:t>
              </a:r>
              <a:r>
                <a:rPr lang="en-GB" sz="1400" b="1" i="1" dirty="0" err="1" smtClean="0"/>
                <a:t>DirectXEngine</a:t>
              </a:r>
              <a:endParaRPr lang="en-GB" sz="1400" b="1" i="1" dirty="0"/>
            </a:p>
          </p:txBody>
        </p:sp>
        <p:sp>
          <p:nvSpPr>
            <p:cNvPr id="9" name="Oval 8"/>
            <p:cNvSpPr/>
            <p:nvPr/>
          </p:nvSpPr>
          <p:spPr>
            <a:xfrm>
              <a:off x="357158" y="500042"/>
              <a:ext cx="1870345" cy="14954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TextBox 9"/>
            <p:cNvSpPr txBox="1"/>
            <p:nvPr/>
          </p:nvSpPr>
          <p:spPr>
            <a:xfrm>
              <a:off x="500034" y="857232"/>
              <a:ext cx="1500198" cy="276999"/>
            </a:xfrm>
            <a:prstGeom prst="rect">
              <a:avLst/>
            </a:prstGeom>
            <a:noFill/>
          </p:spPr>
          <p:txBody>
            <a:bodyPr wrap="square" rtlCol="0">
              <a:spAutoFit/>
            </a:bodyPr>
            <a:lstStyle/>
            <a:p>
              <a:pPr algn="ctr"/>
              <a:r>
                <a:rPr lang="en-GB" sz="1200" b="1" i="1" dirty="0" err="1" smtClean="0"/>
                <a:t>DirectXPreLoader</a:t>
              </a:r>
              <a:endParaRPr lang="en-GB" sz="1200" b="1" i="1" dirty="0"/>
            </a:p>
          </p:txBody>
        </p:sp>
        <p:pic>
          <p:nvPicPr>
            <p:cNvPr id="11" name="Picture 2"/>
            <p:cNvPicPr>
              <a:picLocks noChangeAspect="1" noChangeArrowheads="1"/>
            </p:cNvPicPr>
            <p:nvPr/>
          </p:nvPicPr>
          <p:blipFill>
            <a:blip r:embed="rId2" cstate="print"/>
            <a:srcRect/>
            <a:stretch>
              <a:fillRect/>
            </a:stretch>
          </p:blipFill>
          <p:spPr bwMode="auto">
            <a:xfrm>
              <a:off x="972739" y="1142984"/>
              <a:ext cx="598865" cy="636821"/>
            </a:xfrm>
            <a:prstGeom prst="rect">
              <a:avLst/>
            </a:prstGeom>
            <a:ln>
              <a:noFill/>
            </a:ln>
            <a:effectLst>
              <a:outerShdw blurRad="190500" algn="tl" rotWithShape="0">
                <a:srgbClr val="000000">
                  <a:alpha val="70000"/>
                </a:srgbClr>
              </a:outerShdw>
            </a:effectLst>
          </p:spPr>
        </p:pic>
        <p:sp>
          <p:nvSpPr>
            <p:cNvPr id="12" name="Folded Corner 11"/>
            <p:cNvSpPr/>
            <p:nvPr/>
          </p:nvSpPr>
          <p:spPr>
            <a:xfrm>
              <a:off x="757793" y="2285992"/>
              <a:ext cx="1099563" cy="565384"/>
            </a:xfrm>
            <a:prstGeom prst="foldedCorne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100" b="1" i="1" dirty="0" err="1" smtClean="0">
                  <a:solidFill>
                    <a:schemeClr val="tx1"/>
                  </a:solidFill>
                </a:rPr>
                <a:t>dxConfig.conf</a:t>
              </a:r>
              <a:endParaRPr lang="en-GB" sz="1100" b="1" i="1" dirty="0">
                <a:solidFill>
                  <a:schemeClr val="tx1"/>
                </a:solidFill>
              </a:endParaRPr>
            </a:p>
          </p:txBody>
        </p:sp>
        <p:cxnSp>
          <p:nvCxnSpPr>
            <p:cNvPr id="13" name="Straight Arrow Connector 12"/>
            <p:cNvCxnSpPr>
              <a:endCxn id="12" idx="0"/>
            </p:cNvCxnSpPr>
            <p:nvPr/>
          </p:nvCxnSpPr>
          <p:spPr>
            <a:xfrm rot="16200000" flipH="1">
              <a:off x="1154722" y="2133139"/>
              <a:ext cx="290462" cy="152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41196" y="3357562"/>
              <a:ext cx="1285884" cy="408623"/>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smtClean="0"/>
                <a:t>DirectXPL</a:t>
              </a:r>
              <a:endParaRPr lang="en-GB" dirty="0"/>
            </a:p>
          </p:txBody>
        </p:sp>
        <p:cxnSp>
          <p:nvCxnSpPr>
            <p:cNvPr id="15" name="Straight Arrow Connector 14"/>
            <p:cNvCxnSpPr/>
            <p:nvPr/>
          </p:nvCxnSpPr>
          <p:spPr>
            <a:xfrm rot="5400000">
              <a:off x="1033619" y="3101895"/>
              <a:ext cx="506186" cy="51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656131" y="1071546"/>
              <a:ext cx="1857388" cy="1293971"/>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Core</a:t>
              </a:r>
            </a:p>
            <a:p>
              <a:endParaRPr lang="en-GB" sz="800" dirty="0" smtClean="0"/>
            </a:p>
            <a:p>
              <a:pPr>
                <a:buFont typeface="Wingdings"/>
                <a:buChar char="Ø"/>
              </a:pPr>
              <a:r>
                <a:rPr lang="en-GB" sz="1100" dirty="0" smtClean="0"/>
                <a:t>Device Management</a:t>
              </a:r>
            </a:p>
            <a:p>
              <a:pPr>
                <a:buFont typeface="Wingdings"/>
                <a:buChar char="Ø"/>
              </a:pPr>
              <a:r>
                <a:rPr lang="en-GB" sz="1100" dirty="0" smtClean="0"/>
                <a:t>Window Management</a:t>
              </a:r>
            </a:p>
            <a:p>
              <a:pPr>
                <a:buFont typeface="Wingdings"/>
                <a:buChar char="Ø"/>
              </a:pPr>
              <a:r>
                <a:rPr lang="en-GB" sz="1100" dirty="0" smtClean="0"/>
                <a:t>OS Message Handling</a:t>
              </a:r>
            </a:p>
            <a:p>
              <a:pPr>
                <a:buFont typeface="Wingdings"/>
                <a:buChar char="Ø"/>
              </a:pPr>
              <a:r>
                <a:rPr lang="en-GB" sz="1100" dirty="0" smtClean="0"/>
                <a:t>Input management</a:t>
              </a:r>
              <a:endParaRPr lang="en-GB" sz="1400" dirty="0"/>
            </a:p>
          </p:txBody>
        </p:sp>
        <p:cxnSp>
          <p:nvCxnSpPr>
            <p:cNvPr id="17" name="Straight Connector 16"/>
            <p:cNvCxnSpPr>
              <a:stCxn id="14" idx="3"/>
              <a:endCxn id="16" idx="1"/>
            </p:cNvCxnSpPr>
            <p:nvPr/>
          </p:nvCxnSpPr>
          <p:spPr>
            <a:xfrm flipV="1">
              <a:off x="1927080" y="1718532"/>
              <a:ext cx="729051" cy="1843342"/>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727833" y="1063862"/>
              <a:ext cx="1643074" cy="1106686"/>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InputManager</a:t>
              </a:r>
            </a:p>
            <a:p>
              <a:endParaRPr lang="en-GB" sz="1200" dirty="0" smtClean="0"/>
            </a:p>
            <a:p>
              <a:endParaRPr lang="en-GB" dirty="0" smtClean="0"/>
            </a:p>
            <a:p>
              <a:pPr>
                <a:buFont typeface="Wingdings"/>
                <a:buChar char="Ø"/>
              </a:pPr>
              <a:r>
                <a:rPr lang="en-GB" sz="1100" dirty="0" smtClean="0"/>
                <a:t>Handle Input</a:t>
              </a:r>
              <a:endParaRPr lang="en-GB" sz="1400" dirty="0"/>
            </a:p>
          </p:txBody>
        </p:sp>
        <p:cxnSp>
          <p:nvCxnSpPr>
            <p:cNvPr id="19" name="Straight Connector 18"/>
            <p:cNvCxnSpPr>
              <a:stCxn id="16" idx="3"/>
              <a:endCxn id="18" idx="1"/>
            </p:cNvCxnSpPr>
            <p:nvPr/>
          </p:nvCxnSpPr>
          <p:spPr>
            <a:xfrm flipV="1">
              <a:off x="4513519" y="1617205"/>
              <a:ext cx="214314" cy="101327"/>
            </a:xfrm>
            <a:prstGeom prst="line">
              <a:avLst/>
            </a:prstGeom>
          </p:spPr>
          <p:style>
            <a:lnRef idx="1">
              <a:schemeClr val="dk1"/>
            </a:lnRef>
            <a:fillRef idx="0">
              <a:schemeClr val="dk1"/>
            </a:fillRef>
            <a:effectRef idx="0">
              <a:schemeClr val="dk1"/>
            </a:effectRef>
            <a:fontRef idx="minor">
              <a:schemeClr val="tx1"/>
            </a:fontRef>
          </p:style>
        </p:cxnSp>
        <p:pic>
          <p:nvPicPr>
            <p:cNvPr id="20" name="Picture 2"/>
            <p:cNvPicPr>
              <a:picLocks noChangeAspect="1" noChangeArrowheads="1"/>
            </p:cNvPicPr>
            <p:nvPr/>
          </p:nvPicPr>
          <p:blipFill>
            <a:blip r:embed="rId3" cstate="print"/>
            <a:srcRect/>
            <a:stretch>
              <a:fillRect/>
            </a:stretch>
          </p:blipFill>
          <p:spPr bwMode="auto">
            <a:xfrm>
              <a:off x="4870709" y="1500174"/>
              <a:ext cx="285742" cy="285742"/>
            </a:xfrm>
            <a:prstGeom prst="rect">
              <a:avLst/>
            </a:prstGeom>
            <a:noFill/>
            <a:ln w="9525">
              <a:noFill/>
              <a:miter lim="800000"/>
              <a:headEnd/>
              <a:tailEnd/>
            </a:ln>
            <a:effectLst/>
          </p:spPr>
        </p:pic>
        <p:pic>
          <p:nvPicPr>
            <p:cNvPr id="21" name="Picture 3"/>
            <p:cNvPicPr>
              <a:picLocks noChangeAspect="1" noChangeArrowheads="1"/>
            </p:cNvPicPr>
            <p:nvPr/>
          </p:nvPicPr>
          <p:blipFill>
            <a:blip r:embed="rId4"/>
            <a:srcRect/>
            <a:stretch>
              <a:fillRect/>
            </a:stretch>
          </p:blipFill>
          <p:spPr bwMode="auto">
            <a:xfrm>
              <a:off x="5227899" y="1428736"/>
              <a:ext cx="390525" cy="428625"/>
            </a:xfrm>
            <a:prstGeom prst="rect">
              <a:avLst/>
            </a:prstGeom>
            <a:noFill/>
            <a:ln w="9525">
              <a:noFill/>
              <a:miter lim="800000"/>
              <a:headEnd/>
              <a:tailEnd/>
            </a:ln>
            <a:effectLst/>
          </p:spPr>
        </p:pic>
        <p:pic>
          <p:nvPicPr>
            <p:cNvPr id="22" name="Picture 4"/>
            <p:cNvPicPr>
              <a:picLocks noChangeAspect="1" noChangeArrowheads="1"/>
            </p:cNvPicPr>
            <p:nvPr/>
          </p:nvPicPr>
          <p:blipFill>
            <a:blip r:embed="rId5" cstate="print"/>
            <a:srcRect/>
            <a:stretch>
              <a:fillRect/>
            </a:stretch>
          </p:blipFill>
          <p:spPr bwMode="auto">
            <a:xfrm>
              <a:off x="5727965" y="1500174"/>
              <a:ext cx="228586" cy="252302"/>
            </a:xfrm>
            <a:prstGeom prst="rect">
              <a:avLst/>
            </a:prstGeom>
            <a:noFill/>
            <a:ln w="9525">
              <a:noFill/>
              <a:miter lim="800000"/>
              <a:headEnd/>
              <a:tailEnd/>
            </a:ln>
            <a:effectLst/>
          </p:spPr>
        </p:pic>
        <p:sp>
          <p:nvSpPr>
            <p:cNvPr id="23" name="TextBox 22"/>
            <p:cNvSpPr txBox="1"/>
            <p:nvPr/>
          </p:nvSpPr>
          <p:spPr>
            <a:xfrm>
              <a:off x="2727569" y="2500306"/>
              <a:ext cx="1643074" cy="917258"/>
            </a:xfrm>
            <a:prstGeom prst="flowChartDocument">
              <a:avLst/>
            </a:prstGeom>
            <a:gradFill>
              <a:gsLst>
                <a:gs pos="39999">
                  <a:schemeClr val="accent3">
                    <a:lumMod val="40000"/>
                    <a:lumOff val="60000"/>
                  </a:schemeClr>
                </a:gs>
                <a:gs pos="100000">
                  <a:schemeClr val="bg1"/>
                </a:gs>
              </a:gsLst>
              <a:lin ang="5400000" scaled="0"/>
            </a:gra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smtClean="0"/>
                <a:t>Globals.h</a:t>
              </a:r>
              <a:endParaRPr lang="en-GB" dirty="0" smtClean="0"/>
            </a:p>
            <a:p>
              <a:endParaRPr lang="en-GB" sz="1200" dirty="0" smtClean="0"/>
            </a:p>
            <a:p>
              <a:r>
                <a:rPr lang="en-GB" sz="1200" dirty="0" smtClean="0">
                  <a:solidFill>
                    <a:schemeClr val="bg2">
                      <a:lumMod val="50000"/>
                    </a:schemeClr>
                  </a:solidFill>
                </a:rPr>
                <a:t>#define .....</a:t>
              </a:r>
            </a:p>
          </p:txBody>
        </p:sp>
        <p:sp>
          <p:nvSpPr>
            <p:cNvPr id="24" name="TextBox 23"/>
            <p:cNvSpPr txBox="1"/>
            <p:nvPr/>
          </p:nvSpPr>
          <p:spPr>
            <a:xfrm>
              <a:off x="3870577" y="1142984"/>
              <a:ext cx="500066" cy="246221"/>
            </a:xfrm>
            <a:prstGeom prst="rect">
              <a:avLst/>
            </a:prstGeom>
            <a:noFill/>
          </p:spPr>
          <p:txBody>
            <a:bodyPr wrap="square" rtlCol="0">
              <a:spAutoFit/>
            </a:bodyPr>
            <a:lstStyle/>
            <a:p>
              <a:r>
                <a:rPr lang="en-GB" sz="1000" dirty="0" smtClean="0">
                  <a:solidFill>
                    <a:srgbClr val="FF0000"/>
                  </a:solidFill>
                </a:rPr>
                <a:t>static</a:t>
              </a:r>
              <a:endParaRPr lang="en-GB" sz="1000" dirty="0">
                <a:solidFill>
                  <a:srgbClr val="FF0000"/>
                </a:solidFill>
              </a:endParaRPr>
            </a:p>
          </p:txBody>
        </p:sp>
        <p:sp>
          <p:nvSpPr>
            <p:cNvPr id="25" name="TextBox 24"/>
            <p:cNvSpPr txBox="1"/>
            <p:nvPr/>
          </p:nvSpPr>
          <p:spPr>
            <a:xfrm>
              <a:off x="1704007" y="4421702"/>
              <a:ext cx="1643074" cy="919401"/>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smtClean="0"/>
            </a:p>
            <a:p>
              <a:r>
                <a:rPr lang="en-GB" dirty="0" err="1" smtClean="0"/>
                <a:t>MapParser.h</a:t>
              </a:r>
              <a:endParaRPr lang="en-GB" dirty="0" smtClean="0"/>
            </a:p>
            <a:p>
              <a:endParaRPr lang="en-GB" sz="1200" dirty="0" smtClean="0"/>
            </a:p>
          </p:txBody>
        </p:sp>
        <p:sp>
          <p:nvSpPr>
            <p:cNvPr id="26" name="Folded Corner 25"/>
            <p:cNvSpPr/>
            <p:nvPr/>
          </p:nvSpPr>
          <p:spPr>
            <a:xfrm>
              <a:off x="512991" y="4500570"/>
              <a:ext cx="875725" cy="776294"/>
            </a:xfrm>
            <a:prstGeom prst="foldedCorne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100" b="1" i="1" dirty="0" smtClean="0">
                  <a:solidFill>
                    <a:schemeClr val="tx1"/>
                  </a:solidFill>
                </a:rPr>
                <a:t>External</a:t>
              </a:r>
            </a:p>
            <a:p>
              <a:pPr algn="ctr"/>
              <a:r>
                <a:rPr lang="en-GB" sz="1100" b="1" i="1" dirty="0" smtClean="0">
                  <a:solidFill>
                    <a:schemeClr val="tx1"/>
                  </a:solidFill>
                </a:rPr>
                <a:t>Map</a:t>
              </a:r>
            </a:p>
            <a:p>
              <a:pPr algn="ctr"/>
              <a:r>
                <a:rPr lang="en-GB" sz="1100" b="1" i="1" dirty="0" smtClean="0">
                  <a:solidFill>
                    <a:schemeClr val="tx1"/>
                  </a:solidFill>
                </a:rPr>
                <a:t>Data</a:t>
              </a:r>
              <a:endParaRPr lang="en-GB" sz="1100" b="1" i="1" dirty="0">
                <a:solidFill>
                  <a:schemeClr val="tx1"/>
                </a:solidFill>
              </a:endParaRPr>
            </a:p>
          </p:txBody>
        </p:sp>
        <p:cxnSp>
          <p:nvCxnSpPr>
            <p:cNvPr id="27" name="Straight Arrow Connector 26"/>
            <p:cNvCxnSpPr>
              <a:stCxn id="26" idx="3"/>
              <a:endCxn id="25" idx="1"/>
            </p:cNvCxnSpPr>
            <p:nvPr/>
          </p:nvCxnSpPr>
          <p:spPr>
            <a:xfrm flipV="1">
              <a:off x="1388716" y="4881403"/>
              <a:ext cx="315291" cy="73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441817" y="4500570"/>
              <a:ext cx="857256" cy="246221"/>
            </a:xfrm>
            <a:prstGeom prst="rect">
              <a:avLst/>
            </a:prstGeom>
            <a:noFill/>
          </p:spPr>
          <p:txBody>
            <a:bodyPr wrap="square" rtlCol="0">
              <a:spAutoFit/>
            </a:bodyPr>
            <a:lstStyle/>
            <a:p>
              <a:r>
                <a:rPr lang="en-GB" sz="1000" dirty="0" smtClean="0">
                  <a:solidFill>
                    <a:srgbClr val="FF0000"/>
                  </a:solidFill>
                </a:rPr>
                <a:t>&lt;&lt; utility &gt;&gt;</a:t>
              </a:r>
              <a:endParaRPr lang="en-GB" sz="1000" dirty="0">
                <a:solidFill>
                  <a:srgbClr val="FF0000"/>
                </a:solidFill>
              </a:endParaRPr>
            </a:p>
          </p:txBody>
        </p:sp>
        <p:sp>
          <p:nvSpPr>
            <p:cNvPr id="29" name="TextBox 28"/>
            <p:cNvSpPr txBox="1"/>
            <p:nvPr/>
          </p:nvSpPr>
          <p:spPr>
            <a:xfrm>
              <a:off x="4727833" y="2214554"/>
              <a:ext cx="1643074" cy="1345049"/>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smtClean="0"/>
                <a:t>LogManager</a:t>
              </a:r>
              <a:endParaRPr lang="en-GB" dirty="0" smtClean="0"/>
            </a:p>
            <a:p>
              <a:endParaRPr lang="en-GB" sz="1200" dirty="0" smtClean="0"/>
            </a:p>
            <a:p>
              <a:endParaRPr lang="en-GB" dirty="0" smtClean="0"/>
            </a:p>
            <a:p>
              <a:pPr>
                <a:buFont typeface="Wingdings"/>
                <a:buChar char="Ø"/>
              </a:pPr>
              <a:r>
                <a:rPr lang="en-GB" sz="1100" dirty="0" smtClean="0"/>
                <a:t>Handle logs</a:t>
              </a:r>
            </a:p>
            <a:p>
              <a:pPr>
                <a:buFont typeface="Wingdings"/>
                <a:buChar char="Ø"/>
              </a:pPr>
              <a:r>
                <a:rPr lang="en-GB" sz="1100" dirty="0" smtClean="0"/>
                <a:t>Handle errors</a:t>
              </a:r>
              <a:endParaRPr lang="en-GB" sz="1400" dirty="0"/>
            </a:p>
          </p:txBody>
        </p:sp>
        <p:pic>
          <p:nvPicPr>
            <p:cNvPr id="30" name="Picture 5"/>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942147" y="2714620"/>
              <a:ext cx="214314" cy="214314"/>
            </a:xfrm>
            <a:prstGeom prst="rect">
              <a:avLst/>
            </a:prstGeom>
            <a:noFill/>
            <a:ln w="9525">
              <a:noFill/>
              <a:miter lim="800000"/>
              <a:headEnd/>
              <a:tailEnd/>
            </a:ln>
            <a:effectLst/>
          </p:spPr>
        </p:pic>
        <p:cxnSp>
          <p:nvCxnSpPr>
            <p:cNvPr id="31" name="Straight Connector 30"/>
            <p:cNvCxnSpPr>
              <a:endCxn id="29" idx="1"/>
            </p:cNvCxnSpPr>
            <p:nvPr/>
          </p:nvCxnSpPr>
          <p:spPr>
            <a:xfrm rot="16200000" flipH="1">
              <a:off x="4284414" y="2443659"/>
              <a:ext cx="601087" cy="285752"/>
            </a:xfrm>
            <a:prstGeom prst="line">
              <a:avLst/>
            </a:prstGeom>
          </p:spPr>
          <p:style>
            <a:lnRef idx="1">
              <a:schemeClr val="dk1"/>
            </a:lnRef>
            <a:fillRef idx="0">
              <a:schemeClr val="dk1"/>
            </a:fillRef>
            <a:effectRef idx="0">
              <a:schemeClr val="dk1"/>
            </a:effectRef>
            <a:fontRef idx="minor">
              <a:schemeClr val="tx1"/>
            </a:fontRef>
          </p:style>
        </p:cxnSp>
        <p:sp>
          <p:nvSpPr>
            <p:cNvPr id="32" name="Rectangle 31"/>
            <p:cNvSpPr/>
            <p:nvPr/>
          </p:nvSpPr>
          <p:spPr>
            <a:xfrm>
              <a:off x="3584825" y="3786190"/>
              <a:ext cx="5286412" cy="250033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en-GB" sz="1400" b="1" i="1" dirty="0" err="1" smtClean="0"/>
                <a:t>SceneManager</a:t>
              </a:r>
              <a:endParaRPr lang="en-GB" sz="1400" b="1" i="1" dirty="0"/>
            </a:p>
          </p:txBody>
        </p:sp>
        <p:sp>
          <p:nvSpPr>
            <p:cNvPr id="34" name="TextBox 33"/>
            <p:cNvSpPr txBox="1"/>
            <p:nvPr/>
          </p:nvSpPr>
          <p:spPr>
            <a:xfrm>
              <a:off x="4015167" y="5429264"/>
              <a:ext cx="1428760" cy="408623"/>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Camera</a:t>
              </a:r>
              <a:endParaRPr lang="en-GB" dirty="0"/>
            </a:p>
          </p:txBody>
        </p:sp>
        <p:pic>
          <p:nvPicPr>
            <p:cNvPr id="35" name="Picture 6"/>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4828417" y="5445848"/>
              <a:ext cx="654830" cy="357180"/>
            </a:xfrm>
            <a:prstGeom prst="rect">
              <a:avLst/>
            </a:prstGeom>
            <a:noFill/>
            <a:ln w="9525">
              <a:noFill/>
              <a:miter lim="800000"/>
              <a:headEnd/>
              <a:tailEnd/>
            </a:ln>
            <a:effectLst/>
          </p:spPr>
        </p:pic>
        <p:cxnSp>
          <p:nvCxnSpPr>
            <p:cNvPr id="36" name="Straight Connector 35"/>
            <p:cNvCxnSpPr>
              <a:stCxn id="33" idx="2"/>
              <a:endCxn id="34" idx="0"/>
            </p:cNvCxnSpPr>
            <p:nvPr/>
          </p:nvCxnSpPr>
          <p:spPr>
            <a:xfrm rot="5400000">
              <a:off x="4632429" y="5220202"/>
              <a:ext cx="306180" cy="111943"/>
            </a:xfrm>
            <a:prstGeom prst="line">
              <a:avLst/>
            </a:prstGeom>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5799403" y="5663583"/>
              <a:ext cx="1428760" cy="408623"/>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smtClean="0"/>
                <a:t>FloorMgr</a:t>
              </a:r>
              <a:endParaRPr lang="en-GB" dirty="0"/>
            </a:p>
          </p:txBody>
        </p:sp>
        <p:sp>
          <p:nvSpPr>
            <p:cNvPr id="38" name="Diamond 37"/>
            <p:cNvSpPr/>
            <p:nvPr/>
          </p:nvSpPr>
          <p:spPr>
            <a:xfrm>
              <a:off x="6870973" y="5786454"/>
              <a:ext cx="214314" cy="14287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a:endCxn id="37" idx="0"/>
            </p:cNvCxnSpPr>
            <p:nvPr/>
          </p:nvCxnSpPr>
          <p:spPr>
            <a:xfrm>
              <a:off x="5442213" y="5072074"/>
              <a:ext cx="1071570" cy="591509"/>
            </a:xfrm>
            <a:prstGeom prst="line">
              <a:avLst/>
            </a:prstGeom>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6370907" y="4857760"/>
              <a:ext cx="1428760" cy="408623"/>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smtClean="0"/>
                <a:t>SkyMgr</a:t>
              </a:r>
              <a:endParaRPr lang="en-GB" dirty="0"/>
            </a:p>
          </p:txBody>
        </p:sp>
        <p:cxnSp>
          <p:nvCxnSpPr>
            <p:cNvPr id="44" name="Straight Connector 43"/>
            <p:cNvCxnSpPr>
              <a:endCxn id="43" idx="1"/>
            </p:cNvCxnSpPr>
            <p:nvPr/>
          </p:nvCxnSpPr>
          <p:spPr>
            <a:xfrm flipV="1">
              <a:off x="5656527" y="4347692"/>
              <a:ext cx="500066" cy="152878"/>
            </a:xfrm>
            <a:prstGeom prst="line">
              <a:avLst/>
            </a:prstGeom>
          </p:spPr>
          <p:style>
            <a:lnRef idx="1">
              <a:schemeClr val="dk1"/>
            </a:lnRef>
            <a:fillRef idx="0">
              <a:schemeClr val="dk1"/>
            </a:fillRef>
            <a:effectRef idx="0">
              <a:schemeClr val="dk1"/>
            </a:effectRef>
            <a:fontRef idx="minor">
              <a:schemeClr val="tx1"/>
            </a:fontRef>
          </p:style>
        </p:cxnSp>
        <p:sp>
          <p:nvSpPr>
            <p:cNvPr id="41" name="Cloud 40"/>
            <p:cNvSpPr/>
            <p:nvPr/>
          </p:nvSpPr>
          <p:spPr>
            <a:xfrm>
              <a:off x="7325319" y="4964060"/>
              <a:ext cx="357190" cy="21431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42" name="Straight Connector 41"/>
            <p:cNvCxnSpPr>
              <a:stCxn id="33" idx="3"/>
              <a:endCxn id="40" idx="1"/>
            </p:cNvCxnSpPr>
            <p:nvPr/>
          </p:nvCxnSpPr>
          <p:spPr>
            <a:xfrm>
              <a:off x="5883841" y="4740390"/>
              <a:ext cx="487066" cy="321682"/>
            </a:xfrm>
            <a:prstGeom prst="line">
              <a:avLst/>
            </a:prstGeom>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6156593" y="4143380"/>
              <a:ext cx="1785950" cy="408623"/>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smtClean="0"/>
                <a:t>SceneryMgr</a:t>
              </a:r>
              <a:endParaRPr lang="en-GB" dirty="0"/>
            </a:p>
          </p:txBody>
        </p:sp>
        <p:pic>
          <p:nvPicPr>
            <p:cNvPr id="45" name="Picture 7"/>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7513915" y="4214818"/>
              <a:ext cx="238127" cy="285752"/>
            </a:xfrm>
            <a:prstGeom prst="rect">
              <a:avLst/>
            </a:prstGeom>
            <a:noFill/>
            <a:ln w="9525">
              <a:noFill/>
              <a:miter lim="800000"/>
              <a:headEnd/>
              <a:tailEnd/>
            </a:ln>
            <a:effectLst/>
          </p:spPr>
        </p:pic>
        <p:pic>
          <p:nvPicPr>
            <p:cNvPr id="46" name="Picture 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585353" y="642918"/>
              <a:ext cx="357190" cy="291584"/>
            </a:xfrm>
            <a:prstGeom prst="rect">
              <a:avLst/>
            </a:prstGeom>
            <a:noFill/>
            <a:ln w="9525">
              <a:noFill/>
              <a:miter lim="800000"/>
              <a:headEnd/>
              <a:tailEnd/>
            </a:ln>
            <a:effectLst/>
          </p:spPr>
        </p:pic>
        <p:pic>
          <p:nvPicPr>
            <p:cNvPr id="47" name="Picture 10"/>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8228295" y="3857628"/>
              <a:ext cx="500066" cy="500066"/>
            </a:xfrm>
            <a:prstGeom prst="rect">
              <a:avLst/>
            </a:prstGeom>
            <a:noFill/>
            <a:ln w="9525">
              <a:noFill/>
              <a:miter lim="800000"/>
              <a:headEnd/>
              <a:tailEnd/>
            </a:ln>
            <a:effectLst/>
          </p:spPr>
        </p:pic>
        <p:cxnSp>
          <p:nvCxnSpPr>
            <p:cNvPr id="48" name="Straight Connector 47"/>
            <p:cNvCxnSpPr>
              <a:stCxn id="25" idx="3"/>
              <a:endCxn id="33" idx="1"/>
            </p:cNvCxnSpPr>
            <p:nvPr/>
          </p:nvCxnSpPr>
          <p:spPr>
            <a:xfrm flipV="1">
              <a:off x="3347081" y="4740390"/>
              <a:ext cx="452058" cy="141012"/>
            </a:xfrm>
            <a:prstGeom prst="line">
              <a:avLst/>
            </a:prstGeom>
          </p:spPr>
          <p:style>
            <a:lnRef idx="1">
              <a:schemeClr val="dk1"/>
            </a:lnRef>
            <a:fillRef idx="0">
              <a:schemeClr val="dk1"/>
            </a:fillRef>
            <a:effectRef idx="0">
              <a:schemeClr val="dk1"/>
            </a:effectRef>
            <a:fontRef idx="minor">
              <a:schemeClr val="tx1"/>
            </a:fontRef>
          </p:style>
        </p:cxnSp>
        <p:sp>
          <p:nvSpPr>
            <p:cNvPr id="49" name="Flowchart: Magnetic Disk 48"/>
            <p:cNvSpPr/>
            <p:nvPr/>
          </p:nvSpPr>
          <p:spPr>
            <a:xfrm>
              <a:off x="6585221" y="1285860"/>
              <a:ext cx="1285884" cy="1928826"/>
            </a:xfrm>
            <a:prstGeom prst="flowChartMagneticDisk">
              <a:avLst/>
            </a:prstGeom>
            <a:gradFill>
              <a:gsLst>
                <a:gs pos="0">
                  <a:srgbClr val="FFFF00"/>
                </a:gs>
                <a:gs pos="40000">
                  <a:schemeClr val="accent3">
                    <a:tint val="55000"/>
                    <a:satMod val="130000"/>
                  </a:schemeClr>
                </a:gs>
                <a:gs pos="50000">
                  <a:schemeClr val="accent3">
                    <a:tint val="59000"/>
                    <a:satMod val="130000"/>
                  </a:schemeClr>
                </a:gs>
                <a:gs pos="65000">
                  <a:schemeClr val="accent3">
                    <a:tint val="55000"/>
                    <a:satMod val="130000"/>
                  </a:schemeClr>
                </a:gs>
                <a:gs pos="100000">
                  <a:schemeClr val="accent3">
                    <a:tint val="20000"/>
                    <a:satMod val="125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buFont typeface="Wingdings"/>
                <a:buChar char="Ø"/>
              </a:pPr>
              <a:r>
                <a:rPr lang="en-GB" sz="1000" dirty="0" smtClean="0"/>
                <a:t>Game state data</a:t>
              </a:r>
            </a:p>
            <a:p>
              <a:pPr algn="ctr">
                <a:buFont typeface="Wingdings"/>
                <a:buChar char="Ø"/>
              </a:pPr>
              <a:r>
                <a:rPr lang="en-GB" sz="1000" dirty="0" smtClean="0"/>
                <a:t>User profile data</a:t>
              </a:r>
            </a:p>
            <a:p>
              <a:pPr algn="ctr">
                <a:buFont typeface="Wingdings"/>
                <a:buChar char="Ø"/>
              </a:pPr>
              <a:r>
                <a:rPr lang="en-GB" sz="1000" dirty="0" smtClean="0"/>
                <a:t>Important pointers</a:t>
              </a:r>
              <a:endParaRPr lang="en-GB" sz="1000" dirty="0"/>
            </a:p>
          </p:txBody>
        </p:sp>
        <p:sp>
          <p:nvSpPr>
            <p:cNvPr id="50" name="Rectangle 49"/>
            <p:cNvSpPr/>
            <p:nvPr/>
          </p:nvSpPr>
          <p:spPr>
            <a:xfrm>
              <a:off x="6585221" y="1428736"/>
              <a:ext cx="1285884" cy="369332"/>
            </a:xfrm>
            <a:prstGeom prst="rect">
              <a:avLst/>
            </a:prstGeom>
          </p:spPr>
          <p:txBody>
            <a:bodyPr wrap="square">
              <a:spAutoFit/>
            </a:bodyPr>
            <a:lstStyle/>
            <a:p>
              <a:pPr algn="ctr"/>
              <a:r>
                <a:rPr lang="en-GB" dirty="0" err="1" smtClean="0"/>
                <a:t>DataStore</a:t>
              </a:r>
              <a:endParaRPr lang="en-GB" dirty="0" smtClean="0"/>
            </a:p>
          </p:txBody>
        </p:sp>
        <p:sp>
          <p:nvSpPr>
            <p:cNvPr id="51" name="TextBox 50"/>
            <p:cNvSpPr txBox="1"/>
            <p:nvPr/>
          </p:nvSpPr>
          <p:spPr>
            <a:xfrm>
              <a:off x="7175387" y="1295191"/>
              <a:ext cx="500066" cy="246221"/>
            </a:xfrm>
            <a:prstGeom prst="rect">
              <a:avLst/>
            </a:prstGeom>
            <a:noFill/>
          </p:spPr>
          <p:txBody>
            <a:bodyPr wrap="square" rtlCol="0">
              <a:spAutoFit/>
            </a:bodyPr>
            <a:lstStyle/>
            <a:p>
              <a:r>
                <a:rPr lang="en-GB" sz="1000" dirty="0" smtClean="0">
                  <a:solidFill>
                    <a:srgbClr val="FF0000"/>
                  </a:solidFill>
                </a:rPr>
                <a:t>static</a:t>
              </a:r>
              <a:endParaRPr lang="en-GB" sz="1000" dirty="0">
                <a:solidFill>
                  <a:srgbClr val="FF0000"/>
                </a:solidFill>
              </a:endParaRPr>
            </a:p>
          </p:txBody>
        </p:sp>
        <p:sp>
          <p:nvSpPr>
            <p:cNvPr id="33" name="TextBox 32"/>
            <p:cNvSpPr txBox="1"/>
            <p:nvPr/>
          </p:nvSpPr>
          <p:spPr>
            <a:xfrm>
              <a:off x="3799139" y="4357694"/>
              <a:ext cx="2084702" cy="765390"/>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smtClean="0"/>
                <a:t>SceneMgr</a:t>
              </a:r>
              <a:endParaRPr lang="en-GB" dirty="0" smtClean="0"/>
            </a:p>
            <a:p>
              <a:endParaRPr lang="en-GB" sz="800" dirty="0" smtClean="0"/>
            </a:p>
            <a:p>
              <a:pPr>
                <a:buFont typeface="Wingdings"/>
                <a:buChar char="Ø"/>
              </a:pPr>
              <a:r>
                <a:rPr lang="en-GB" sz="1100" dirty="0" smtClean="0"/>
                <a:t>Manage &amp; Render Scene</a:t>
              </a:r>
              <a:endParaRPr lang="en-GB" sz="1400" dirty="0"/>
            </a:p>
          </p:txBody>
        </p:sp>
      </p:grpSp>
      <p:sp>
        <p:nvSpPr>
          <p:cNvPr id="53" name="Footer Placeholder 16"/>
          <p:cNvSpPr>
            <a:spLocks noGrp="1"/>
          </p:cNvSpPr>
          <p:nvPr>
            <p:ph type="ftr" sz="quarter" idx="11"/>
          </p:nvPr>
        </p:nvSpPr>
        <p:spPr>
          <a:xfrm>
            <a:off x="4929190" y="6500834"/>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4929190" y="6357958"/>
            <a:ext cx="4049580" cy="365125"/>
          </a:xfrm>
        </p:spPr>
        <p:txBody>
          <a:bodyPr/>
          <a:lstStyle/>
          <a:p>
            <a:r>
              <a:rPr lang="en-GB" dirty="0" smtClean="0"/>
              <a:t>Games Programming Assignment</a:t>
            </a:r>
          </a:p>
          <a:p>
            <a:r>
              <a:rPr lang="en-GB" dirty="0" smtClean="0"/>
              <a:t>Adam Kaye, Lee Taylor, Matthew Hall, Nick Abbott Tom Sampson</a:t>
            </a:r>
            <a:endParaRPr lang="en-GB" dirty="0"/>
          </a:p>
        </p:txBody>
      </p:sp>
      <p:pic>
        <p:nvPicPr>
          <p:cNvPr id="5" name="Picture 4" descr="logo.png"/>
          <p:cNvPicPr>
            <a:picLocks noChangeAspect="1"/>
          </p:cNvPicPr>
          <p:nvPr/>
        </p:nvPicPr>
        <p:blipFill>
          <a:blip r:embed="rId3"/>
          <a:stretch>
            <a:fillRect/>
          </a:stretch>
        </p:blipFill>
        <p:spPr>
          <a:xfrm>
            <a:off x="71406" y="6109158"/>
            <a:ext cx="1643074" cy="645493"/>
          </a:xfrm>
          <a:prstGeom prst="rect">
            <a:avLst/>
          </a:prstGeom>
        </p:spPr>
      </p:pic>
      <p:sp>
        <p:nvSpPr>
          <p:cNvPr id="18" name="TextBox 17"/>
          <p:cNvSpPr txBox="1"/>
          <p:nvPr/>
        </p:nvSpPr>
        <p:spPr>
          <a:xfrm>
            <a:off x="714348" y="571480"/>
            <a:ext cx="7215238" cy="2554545"/>
          </a:xfrm>
          <a:prstGeom prst="rect">
            <a:avLst/>
          </a:prstGeom>
          <a:noFill/>
        </p:spPr>
        <p:txBody>
          <a:bodyPr wrap="square" rtlCol="0">
            <a:spAutoFit/>
          </a:bodyPr>
          <a:lstStyle/>
          <a:p>
            <a:r>
              <a:rPr lang="en-GB" sz="80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Pipe Connecting System</a:t>
            </a:r>
            <a:endParaRPr lang="en-GB" sz="80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51329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 This markup removes items from the Office Button in Powerpoint. -->
<customUI xmlns="http://schemas.microsoft.com/office/2006/01/customui">
  <ribbon>
    <officeMenu>
      <menu idMso="FileSendMenu" showImage="false" visible="false"/>
      <menu idMso="FilePrintMenu">
        <button idMso="FilePrintQuick" showImage="false" visible="false"/>
      </menu>
      <menu idMso="MenuPublish">
        <toggleButton idMso="FileCreateDocumentWorkspace" showImage="false" visible="false"/>
        <button idMso="FileSaveToDocumentManagementServer" showImage="false" visible="false"/>
      </menu>
    </officeMenu>
  </ribbon>
</customUI>
</file>

<file path=docProps/app.xml><?xml version="1.0" encoding="utf-8"?>
<Properties xmlns="http://schemas.openxmlformats.org/officeDocument/2006/extended-properties" xmlns:vt="http://schemas.openxmlformats.org/officeDocument/2006/docPropsVTypes">
  <Template>Flow</Template>
  <TotalTime>583</TotalTime>
  <Words>1531</Words>
  <Application>Microsoft Office PowerPoint</Application>
  <PresentationFormat>On-screen Show (4:3)</PresentationFormat>
  <Paragraphs>275</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Sheffield Hallam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Learning &amp; IT Services</dc:creator>
  <cp:lastModifiedBy>Thomas</cp:lastModifiedBy>
  <cp:revision>69</cp:revision>
  <dcterms:created xsi:type="dcterms:W3CDTF">2009-02-28T14:09:28Z</dcterms:created>
  <dcterms:modified xsi:type="dcterms:W3CDTF">2012-08-29T17:57:18Z</dcterms:modified>
</cp:coreProperties>
</file>