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
      <p:font typeface="Merriweather"/>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zh-CN" sz="1050"/>
              <a:t>Good afternoon, everyone! We are team quokka, our project is to optimize search results in Confluence.</a:t>
            </a:r>
            <a:endParaRPr sz="105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612a8cba8d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612a8cba8d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To evaluate our current process, we have well cooperated between team member</a:t>
            </a:r>
            <a:r>
              <a:rPr lang="zh-CN"/>
              <a:t>s and the client. And the design direction of the project is very clear. The bad thing is that we didn’t decide the final scope until last week</a:t>
            </a:r>
            <a:r>
              <a:rPr lang="zh-CN"/>
              <a:t>, so we need to speed up our process.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27d03460b_6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27d03460b_6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To evaluate our current process, we think the good thing is that we have decided our final scope last week. And we have well cooperated between team members and client. The bad thing is that we are a little bit behind schedule, which requires us to speed up the process.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27d03460b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27d03460b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27d03460b_8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27d03460b_8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27d03460b_8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27d03460b_8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27d03460b_8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27d03460b_8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27d03460b_8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27d03460b_8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627d03460b_8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27d03460b_8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27d03460b_8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27d03460b_8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627d03460b_8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627d03460b_8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6133d9191b_3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133d9191b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zh-CN" sz="1050"/>
              <a:t>As an outstanding collaboration software, Confluence has helped hundreds of enterprises to manage their intelligence resources. However, the search engine can be a bottleneck of its efficiency. Atlassian has been working on improving the performance of Confluence for years by enhancing its search algorithm. However, the searching process can still be improved and this is our aim. Next, my teammates will present the details.</a:t>
            </a:r>
            <a:endParaRPr sz="1050"/>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6133d9191b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6133d9191b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We are aiming to provide better experience for Confluence users by helping 2 main types of users: The normal users(which means they are normal employees or team members)  and team leaders. We will achieve this by delivering a search engine plugin. The plugin is mainly about Highlight</a:t>
            </a:r>
            <a:r>
              <a:rPr lang="zh-CN"/>
              <a:t> functions</a:t>
            </a:r>
            <a:r>
              <a:rPr lang="zh-CN"/>
              <a:t> which will be introduced by Arthur later. Our primary user is the normal user. We are actually providing extra tools for team leaders to assist with optimising search result for normal users. As for the use story, </a:t>
            </a:r>
            <a:r>
              <a:rPr lang="zh-CN"/>
              <a:t>the last one is about the UI design and we have already finished it. We are still working on other function realted to other user stories.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6133d9191b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6133d9191b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6133d9191b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6133d9191b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133d9191b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133d9191b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Thanks Arthur. Next I am going to talk about our group progress.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6133d9191b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133d9191b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There are our weekly issues. Now we have gotten 16 issues on the issue board.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12a8cba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12a8cba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And on the wiki page, we have recorded the </a:t>
            </a:r>
            <a:r>
              <a:rPr lang="zh-CN"/>
              <a:t>details of </a:t>
            </a:r>
            <a:r>
              <a:rPr lang="zh-CN"/>
              <a:t>each meeting and weekly project status.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12a8cba8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12a8cba8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Here are some emails we got from our client. He has sent us lots of  reading materials and suggestions for our project.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1.jpg"/><Relationship Id="rId6"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b="1" lang="zh-CN">
                <a:solidFill>
                  <a:srgbClr val="000000"/>
                </a:solidFill>
                <a:latin typeface="Times New Roman"/>
                <a:ea typeface="Times New Roman"/>
                <a:cs typeface="Times New Roman"/>
                <a:sym typeface="Times New Roman"/>
              </a:rPr>
              <a:t>Optimize Search Results in Confluence </a:t>
            </a:r>
            <a:endParaRPr>
              <a:latin typeface="Times New Roman"/>
              <a:ea typeface="Times New Roman"/>
              <a:cs typeface="Times New Roman"/>
              <a:sym typeface="Times New Roman"/>
            </a:endParaRPr>
          </a:p>
        </p:txBody>
      </p:sp>
      <p:sp>
        <p:nvSpPr>
          <p:cNvPr id="65" name="Google Shape;65;p13"/>
          <p:cNvSpPr txBox="1"/>
          <p:nvPr>
            <p:ph idx="1" type="subTitle"/>
          </p:nvPr>
        </p:nvSpPr>
        <p:spPr>
          <a:xfrm>
            <a:off x="4081600" y="1507585"/>
            <a:ext cx="4242600" cy="738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zh-CN">
                <a:latin typeface="Calibri"/>
                <a:ea typeface="Calibri"/>
                <a:cs typeface="Calibri"/>
                <a:sym typeface="Calibri"/>
              </a:rPr>
              <a:t>Search Assisted</a:t>
            </a:r>
            <a:endParaRPr b="1">
              <a:latin typeface="Calibri"/>
              <a:ea typeface="Calibri"/>
              <a:cs typeface="Calibri"/>
              <a:sym typeface="Calibri"/>
            </a:endParaRPr>
          </a:p>
        </p:txBody>
      </p:sp>
      <p:sp>
        <p:nvSpPr>
          <p:cNvPr id="66" name="Google Shape;66;p13"/>
          <p:cNvSpPr txBox="1"/>
          <p:nvPr>
            <p:ph idx="1" type="subTitle"/>
          </p:nvPr>
        </p:nvSpPr>
        <p:spPr>
          <a:xfrm>
            <a:off x="4454600" y="2833034"/>
            <a:ext cx="4242600" cy="1929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zh-CN" sz="1800">
                <a:solidFill>
                  <a:srgbClr val="FFFFFF"/>
                </a:solidFill>
                <a:latin typeface="Calibri"/>
                <a:ea typeface="Calibri"/>
                <a:cs typeface="Calibri"/>
                <a:sym typeface="Calibri"/>
              </a:rPr>
              <a:t>M16A Group 5</a:t>
            </a:r>
            <a:r>
              <a:rPr b="1" lang="zh-CN">
                <a:solidFill>
                  <a:srgbClr val="FFFFFF"/>
                </a:solidFill>
                <a:latin typeface="Calibri"/>
                <a:ea typeface="Calibri"/>
                <a:cs typeface="Calibri"/>
                <a:sym typeface="Calibri"/>
              </a:rPr>
              <a:t> </a:t>
            </a:r>
            <a:endParaRPr b="1">
              <a:solidFill>
                <a:srgbClr val="FFFFFF"/>
              </a:solidFill>
              <a:latin typeface="Calibri"/>
              <a:ea typeface="Calibri"/>
              <a:cs typeface="Calibri"/>
              <a:sym typeface="Calibri"/>
            </a:endParaRPr>
          </a:p>
          <a:p>
            <a:pPr indent="0" lvl="0" marL="0" rtl="0" algn="r">
              <a:spcBef>
                <a:spcPts val="0"/>
              </a:spcBef>
              <a:spcAft>
                <a:spcPts val="0"/>
              </a:spcAft>
              <a:buNone/>
            </a:pPr>
            <a:r>
              <a:rPr b="1" lang="zh-CN">
                <a:solidFill>
                  <a:srgbClr val="FFFFFF"/>
                </a:solidFill>
                <a:latin typeface="Calibri"/>
                <a:ea typeface="Calibri"/>
                <a:cs typeface="Calibri"/>
                <a:sym typeface="Calibri"/>
              </a:rPr>
              <a:t>Team Quokka</a:t>
            </a:r>
            <a:endParaRPr b="1">
              <a:solidFill>
                <a:srgbClr val="FFFFFF"/>
              </a:solidFill>
              <a:latin typeface="Calibri"/>
              <a:ea typeface="Calibri"/>
              <a:cs typeface="Calibri"/>
              <a:sym typeface="Calibri"/>
            </a:endParaRPr>
          </a:p>
          <a:p>
            <a:pPr indent="0" lvl="0" marL="0" rtl="0" algn="r">
              <a:spcBef>
                <a:spcPts val="0"/>
              </a:spcBef>
              <a:spcAft>
                <a:spcPts val="0"/>
              </a:spcAft>
              <a:buNone/>
            </a:pPr>
            <a:r>
              <a:rPr lang="zh-CN" sz="1400">
                <a:solidFill>
                  <a:srgbClr val="FFFFFF"/>
                </a:solidFill>
                <a:latin typeface="Calibri"/>
                <a:ea typeface="Calibri"/>
                <a:cs typeface="Calibri"/>
                <a:sym typeface="Calibri"/>
              </a:rPr>
              <a:t>Hang Zhao</a:t>
            </a:r>
            <a:endParaRPr sz="1400">
              <a:solidFill>
                <a:srgbClr val="FFFFFF"/>
              </a:solidFill>
              <a:latin typeface="Calibri"/>
              <a:ea typeface="Calibri"/>
              <a:cs typeface="Calibri"/>
              <a:sym typeface="Calibri"/>
            </a:endParaRPr>
          </a:p>
          <a:p>
            <a:pPr indent="0" lvl="0" marL="0" rtl="0" algn="r">
              <a:spcBef>
                <a:spcPts val="0"/>
              </a:spcBef>
              <a:spcAft>
                <a:spcPts val="0"/>
              </a:spcAft>
              <a:buNone/>
            </a:pPr>
            <a:r>
              <a:rPr lang="zh-CN" sz="1400">
                <a:solidFill>
                  <a:srgbClr val="FFFFFF"/>
                </a:solidFill>
                <a:latin typeface="Calibri"/>
                <a:ea typeface="Calibri"/>
                <a:cs typeface="Calibri"/>
                <a:sym typeface="Calibri"/>
              </a:rPr>
              <a:t>Jiyuan Yang</a:t>
            </a:r>
            <a:endParaRPr sz="1400">
              <a:solidFill>
                <a:srgbClr val="FFFFFF"/>
              </a:solidFill>
              <a:latin typeface="Calibri"/>
              <a:ea typeface="Calibri"/>
              <a:cs typeface="Calibri"/>
              <a:sym typeface="Calibri"/>
            </a:endParaRPr>
          </a:p>
          <a:p>
            <a:pPr indent="0" lvl="0" marL="0" rtl="0" algn="r">
              <a:spcBef>
                <a:spcPts val="0"/>
              </a:spcBef>
              <a:spcAft>
                <a:spcPts val="0"/>
              </a:spcAft>
              <a:buNone/>
            </a:pPr>
            <a:r>
              <a:rPr lang="zh-CN" sz="1400">
                <a:solidFill>
                  <a:srgbClr val="FFFFFF"/>
                </a:solidFill>
                <a:latin typeface="Calibri"/>
                <a:ea typeface="Calibri"/>
                <a:cs typeface="Calibri"/>
                <a:sym typeface="Calibri"/>
              </a:rPr>
              <a:t>Xianlong Jiang</a:t>
            </a:r>
            <a:endParaRPr sz="1400">
              <a:solidFill>
                <a:srgbClr val="FFFFFF"/>
              </a:solidFill>
              <a:latin typeface="Calibri"/>
              <a:ea typeface="Calibri"/>
              <a:cs typeface="Calibri"/>
              <a:sym typeface="Calibri"/>
            </a:endParaRPr>
          </a:p>
          <a:p>
            <a:pPr indent="0" lvl="0" marL="0" rtl="0" algn="r">
              <a:spcBef>
                <a:spcPts val="0"/>
              </a:spcBef>
              <a:spcAft>
                <a:spcPts val="0"/>
              </a:spcAft>
              <a:buNone/>
            </a:pPr>
            <a:r>
              <a:rPr lang="zh-CN" sz="1400">
                <a:solidFill>
                  <a:srgbClr val="FFFFFF"/>
                </a:solidFill>
                <a:latin typeface="Calibri"/>
                <a:ea typeface="Calibri"/>
                <a:cs typeface="Calibri"/>
                <a:sym typeface="Calibri"/>
              </a:rPr>
              <a:t>Yu Shi</a:t>
            </a:r>
            <a:endParaRPr sz="1400">
              <a:solidFill>
                <a:srgbClr val="FFFFFF"/>
              </a:solidFill>
              <a:latin typeface="Calibri"/>
              <a:ea typeface="Calibri"/>
              <a:cs typeface="Calibri"/>
              <a:sym typeface="Calibri"/>
            </a:endParaRPr>
          </a:p>
          <a:p>
            <a:pPr indent="0" lvl="0" marL="0" rtl="0" algn="r">
              <a:spcBef>
                <a:spcPts val="0"/>
              </a:spcBef>
              <a:spcAft>
                <a:spcPts val="0"/>
              </a:spcAft>
              <a:buNone/>
            </a:pPr>
            <a:r>
              <a:rPr lang="zh-CN" sz="1400">
                <a:solidFill>
                  <a:srgbClr val="FFFFFF"/>
                </a:solidFill>
                <a:latin typeface="Calibri"/>
                <a:ea typeface="Calibri"/>
                <a:cs typeface="Calibri"/>
                <a:sym typeface="Calibri"/>
              </a:rPr>
              <a:t>Jinjing Xu</a:t>
            </a:r>
            <a:endParaRPr sz="1400">
              <a:solidFill>
                <a:srgbClr val="FFFFFF"/>
              </a:solidFill>
              <a:latin typeface="Calibri"/>
              <a:ea typeface="Calibri"/>
              <a:cs typeface="Calibri"/>
              <a:sym typeface="Calibri"/>
            </a:endParaRPr>
          </a:p>
          <a:p>
            <a:pPr indent="0" lvl="0" marL="0" rtl="0" algn="r">
              <a:spcBef>
                <a:spcPts val="0"/>
              </a:spcBef>
              <a:spcAft>
                <a:spcPts val="0"/>
              </a:spcAft>
              <a:buNone/>
            </a:pPr>
            <a:r>
              <a:t/>
            </a:r>
            <a:endParaRPr b="1">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S</a:t>
            </a:r>
            <a:r>
              <a:rPr lang="zh-CN">
                <a:latin typeface="Times New Roman"/>
                <a:ea typeface="Times New Roman"/>
                <a:cs typeface="Times New Roman"/>
                <a:sym typeface="Times New Roman"/>
              </a:rPr>
              <a:t>ummary</a:t>
            </a:r>
            <a:endParaRPr>
              <a:latin typeface="Times New Roman"/>
              <a:ea typeface="Times New Roman"/>
              <a:cs typeface="Times New Roman"/>
              <a:sym typeface="Times New Roman"/>
            </a:endParaRPr>
          </a:p>
        </p:txBody>
      </p:sp>
      <p:sp>
        <p:nvSpPr>
          <p:cNvPr id="129" name="Google Shape;129;p22"/>
          <p:cNvSpPr txBox="1"/>
          <p:nvPr>
            <p:ph idx="1" type="body"/>
          </p:nvPr>
        </p:nvSpPr>
        <p:spPr>
          <a:xfrm>
            <a:off x="4633475" y="500925"/>
            <a:ext cx="4166400" cy="2679600"/>
          </a:xfrm>
          <a:prstGeom prst="rect">
            <a:avLst/>
          </a:prstGeom>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t/>
            </a:r>
            <a:endParaRPr b="1" sz="1400">
              <a:solidFill>
                <a:srgbClr val="000000"/>
              </a:solidFill>
              <a:latin typeface="Times New Roman"/>
              <a:ea typeface="Times New Roman"/>
              <a:cs typeface="Times New Roman"/>
              <a:sym typeface="Times New Roman"/>
            </a:endParaRPr>
          </a:p>
          <a:p>
            <a:pPr indent="-317500" lvl="0" marL="457200" rtl="0" algn="l">
              <a:lnSpc>
                <a:spcPct val="150000"/>
              </a:lnSpc>
              <a:spcBef>
                <a:spcPts val="1000"/>
              </a:spcBef>
              <a:spcAft>
                <a:spcPts val="0"/>
              </a:spcAft>
              <a:buClr>
                <a:srgbClr val="000000"/>
              </a:buClr>
              <a:buSzPts val="1400"/>
              <a:buFont typeface="Times New Roman"/>
              <a:buChar char="●"/>
            </a:pPr>
            <a:r>
              <a:rPr b="1" lang="zh-CN" sz="1400">
                <a:solidFill>
                  <a:srgbClr val="000000"/>
                </a:solidFill>
                <a:latin typeface="Times New Roman"/>
                <a:ea typeface="Times New Roman"/>
                <a:cs typeface="Times New Roman"/>
                <a:sym typeface="Times New Roman"/>
              </a:rPr>
              <a:t>Well cooperated between team members and client</a:t>
            </a:r>
            <a:endParaRPr b="1"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b="1" lang="zh-CN" sz="1400">
                <a:solidFill>
                  <a:srgbClr val="000000"/>
                </a:solidFill>
                <a:latin typeface="Times New Roman"/>
                <a:ea typeface="Times New Roman"/>
                <a:cs typeface="Times New Roman"/>
                <a:sym typeface="Times New Roman"/>
              </a:rPr>
              <a:t>Very clear design direction of project</a:t>
            </a:r>
            <a:endParaRPr b="1" sz="1400">
              <a:solidFill>
                <a:srgbClr val="000000"/>
              </a:solidFill>
              <a:latin typeface="Times New Roman"/>
              <a:ea typeface="Times New Roman"/>
              <a:cs typeface="Times New Roman"/>
              <a:sym typeface="Times New Roman"/>
            </a:endParaRPr>
          </a:p>
        </p:txBody>
      </p:sp>
      <p:sp>
        <p:nvSpPr>
          <p:cNvPr id="130" name="Google Shape;130;p22"/>
          <p:cNvSpPr txBox="1"/>
          <p:nvPr/>
        </p:nvSpPr>
        <p:spPr>
          <a:xfrm>
            <a:off x="4633475" y="500925"/>
            <a:ext cx="24876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CN" sz="1600">
                <a:latin typeface="Times New Roman"/>
                <a:ea typeface="Times New Roman"/>
                <a:cs typeface="Times New Roman"/>
                <a:sym typeface="Times New Roman"/>
              </a:rPr>
              <a:t>Well completed:</a:t>
            </a:r>
            <a:endParaRPr b="1" sz="1600">
              <a:latin typeface="Times New Roman"/>
              <a:ea typeface="Times New Roman"/>
              <a:cs typeface="Times New Roman"/>
              <a:sym typeface="Times New Roman"/>
            </a:endParaRPr>
          </a:p>
        </p:txBody>
      </p:sp>
      <p:sp>
        <p:nvSpPr>
          <p:cNvPr id="131" name="Google Shape;131;p22"/>
          <p:cNvSpPr txBox="1"/>
          <p:nvPr/>
        </p:nvSpPr>
        <p:spPr>
          <a:xfrm>
            <a:off x="4633475" y="1967750"/>
            <a:ext cx="3321300" cy="3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CN" sz="1600">
                <a:latin typeface="Times New Roman"/>
                <a:ea typeface="Times New Roman"/>
                <a:cs typeface="Times New Roman"/>
                <a:sym typeface="Times New Roman"/>
              </a:rPr>
              <a:t>To be improved:</a:t>
            </a:r>
            <a:endParaRPr b="1" sz="1600">
              <a:latin typeface="Times New Roman"/>
              <a:ea typeface="Times New Roman"/>
              <a:cs typeface="Times New Roman"/>
              <a:sym typeface="Times New Roman"/>
            </a:endParaRPr>
          </a:p>
        </p:txBody>
      </p:sp>
      <p:sp>
        <p:nvSpPr>
          <p:cNvPr id="132" name="Google Shape;132;p22"/>
          <p:cNvSpPr txBox="1"/>
          <p:nvPr/>
        </p:nvSpPr>
        <p:spPr>
          <a:xfrm>
            <a:off x="4633475" y="2171675"/>
            <a:ext cx="4166400" cy="753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3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b="1" lang="zh-CN">
                <a:latin typeface="Times New Roman"/>
                <a:ea typeface="Times New Roman"/>
                <a:cs typeface="Times New Roman"/>
                <a:sym typeface="Times New Roman"/>
              </a:rPr>
              <a:t>A little bit behind schedule and needs to speed-up the process</a:t>
            </a:r>
            <a:endParaRPr b="1">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262075" y="312250"/>
            <a:ext cx="1147800" cy="61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Demo</a:t>
            </a:r>
            <a:endParaRPr>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id="142" name="Google Shape;142;p24"/>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id="147" name="Google Shape;147;p25"/>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Google Shape;152;p26"/>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pic>
        <p:nvPicPr>
          <p:cNvPr id="157" name="Google Shape;157;p27"/>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pic>
        <p:nvPicPr>
          <p:cNvPr id="162" name="Google Shape;162;p28"/>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Google Shape;167;p29"/>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pic>
        <p:nvPicPr>
          <p:cNvPr id="172" name="Google Shape;172;p30"/>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Google Shape;177;p31"/>
          <p:cNvPicPr preferRelativeResize="0"/>
          <p:nvPr/>
        </p:nvPicPr>
        <p:blipFill>
          <a:blip r:embed="rId3">
            <a:alphaModFix/>
          </a:blip>
          <a:stretch>
            <a:fillRect/>
          </a:stretch>
        </p:blipFill>
        <p:spPr>
          <a:xfrm>
            <a:off x="152400" y="152400"/>
            <a:ext cx="8602132" cy="4838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Background and Project Introduction</a:t>
            </a:r>
            <a:endParaRPr>
              <a:latin typeface="Times New Roman"/>
              <a:ea typeface="Times New Roman"/>
              <a:cs typeface="Times New Roman"/>
              <a:sym typeface="Times New Roman"/>
            </a:endParaRPr>
          </a:p>
        </p:txBody>
      </p:sp>
      <p:sp>
        <p:nvSpPr>
          <p:cNvPr id="72" name="Google Shape;72;p14"/>
          <p:cNvSpPr txBox="1"/>
          <p:nvPr>
            <p:ph idx="1" type="body"/>
          </p:nvPr>
        </p:nvSpPr>
        <p:spPr>
          <a:xfrm>
            <a:off x="4632525" y="1556300"/>
            <a:ext cx="4166400" cy="23499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Clr>
                <a:srgbClr val="000000"/>
              </a:buClr>
              <a:buSzPts val="1300"/>
              <a:buChar char="●"/>
            </a:pPr>
            <a:r>
              <a:rPr b="1" lang="zh-CN">
                <a:solidFill>
                  <a:srgbClr val="000000"/>
                </a:solidFill>
                <a:latin typeface="Times New Roman"/>
                <a:ea typeface="Times New Roman"/>
                <a:cs typeface="Times New Roman"/>
                <a:sym typeface="Times New Roman"/>
              </a:rPr>
              <a:t>Confluence - a </a:t>
            </a:r>
            <a:r>
              <a:rPr b="1" lang="zh-CN">
                <a:solidFill>
                  <a:srgbClr val="000000"/>
                </a:solidFill>
                <a:latin typeface="Times New Roman"/>
                <a:ea typeface="Times New Roman"/>
                <a:cs typeface="Times New Roman"/>
                <a:sym typeface="Times New Roman"/>
              </a:rPr>
              <a:t>collaboration </a:t>
            </a:r>
            <a:r>
              <a:rPr b="1" lang="zh-CN">
                <a:solidFill>
                  <a:srgbClr val="000000"/>
                </a:solidFill>
                <a:latin typeface="Times New Roman"/>
                <a:ea typeface="Times New Roman"/>
                <a:cs typeface="Times New Roman"/>
                <a:sym typeface="Times New Roman"/>
              </a:rPr>
              <a:t>software.</a:t>
            </a:r>
            <a:endParaRPr b="1">
              <a:solidFill>
                <a:srgbClr val="000000"/>
              </a:solidFill>
              <a:latin typeface="Times New Roman"/>
              <a:ea typeface="Times New Roman"/>
              <a:cs typeface="Times New Roman"/>
              <a:sym typeface="Times New Roman"/>
            </a:endParaRPr>
          </a:p>
          <a:p>
            <a:pPr indent="-311150" lvl="0" marL="457200" rtl="0" algn="l">
              <a:lnSpc>
                <a:spcPct val="150000"/>
              </a:lnSpc>
              <a:spcBef>
                <a:spcPts val="0"/>
              </a:spcBef>
              <a:spcAft>
                <a:spcPts val="0"/>
              </a:spcAft>
              <a:buClr>
                <a:srgbClr val="000000"/>
              </a:buClr>
              <a:buSzPts val="1300"/>
              <a:buFont typeface="Times New Roman"/>
              <a:buChar char="●"/>
            </a:pPr>
            <a:r>
              <a:rPr b="1" lang="zh-CN">
                <a:solidFill>
                  <a:srgbClr val="000000"/>
                </a:solidFill>
                <a:latin typeface="Times New Roman"/>
                <a:ea typeface="Times New Roman"/>
                <a:cs typeface="Times New Roman"/>
                <a:sym typeface="Times New Roman"/>
              </a:rPr>
              <a:t>The search engine can be a bottleneck.</a:t>
            </a:r>
            <a:endParaRPr b="1">
              <a:solidFill>
                <a:srgbClr val="000000"/>
              </a:solidFill>
              <a:latin typeface="Times New Roman"/>
              <a:ea typeface="Times New Roman"/>
              <a:cs typeface="Times New Roman"/>
              <a:sym typeface="Times New Roman"/>
            </a:endParaRPr>
          </a:p>
          <a:p>
            <a:pPr indent="-311150" lvl="0" marL="457200" rtl="0" algn="l">
              <a:lnSpc>
                <a:spcPct val="150000"/>
              </a:lnSpc>
              <a:spcBef>
                <a:spcPts val="0"/>
              </a:spcBef>
              <a:spcAft>
                <a:spcPts val="0"/>
              </a:spcAft>
              <a:buClr>
                <a:srgbClr val="000000"/>
              </a:buClr>
              <a:buSzPts val="1300"/>
              <a:buFont typeface="Times New Roman"/>
              <a:buChar char="●"/>
            </a:pPr>
            <a:r>
              <a:rPr b="1" lang="zh-CN">
                <a:solidFill>
                  <a:srgbClr val="000000"/>
                </a:solidFill>
                <a:latin typeface="Times New Roman"/>
                <a:ea typeface="Times New Roman"/>
                <a:cs typeface="Times New Roman"/>
                <a:sym typeface="Times New Roman"/>
              </a:rPr>
              <a:t>Atlassian has been working on improving the performance for years by enhancing its search algorithm.</a:t>
            </a:r>
            <a:endParaRPr b="1">
              <a:solidFill>
                <a:srgbClr val="000000"/>
              </a:solidFill>
              <a:latin typeface="Times New Roman"/>
              <a:ea typeface="Times New Roman"/>
              <a:cs typeface="Times New Roman"/>
              <a:sym typeface="Times New Roman"/>
            </a:endParaRPr>
          </a:p>
          <a:p>
            <a:pPr indent="-311150" lvl="0" marL="457200" rtl="0" algn="l">
              <a:lnSpc>
                <a:spcPct val="150000"/>
              </a:lnSpc>
              <a:spcBef>
                <a:spcPts val="0"/>
              </a:spcBef>
              <a:spcAft>
                <a:spcPts val="0"/>
              </a:spcAft>
              <a:buClr>
                <a:srgbClr val="000000"/>
              </a:buClr>
              <a:buSzPts val="1300"/>
              <a:buFont typeface="Times New Roman"/>
              <a:buChar char="●"/>
            </a:pPr>
            <a:r>
              <a:rPr b="1" lang="zh-CN">
                <a:solidFill>
                  <a:srgbClr val="000000"/>
                </a:solidFill>
                <a:latin typeface="Times New Roman"/>
                <a:ea typeface="Times New Roman"/>
                <a:cs typeface="Times New Roman"/>
                <a:sym typeface="Times New Roman"/>
              </a:rPr>
              <a:t>The searching process can still be improved.</a:t>
            </a:r>
            <a:endParaRPr b="1">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User Story</a:t>
            </a:r>
            <a:endParaRPr>
              <a:latin typeface="Times New Roman"/>
              <a:ea typeface="Times New Roman"/>
              <a:cs typeface="Times New Roman"/>
              <a:sym typeface="Times New Roman"/>
            </a:endParaRPr>
          </a:p>
        </p:txBody>
      </p:sp>
      <p:sp>
        <p:nvSpPr>
          <p:cNvPr id="78" name="Google Shape;78;p15"/>
          <p:cNvSpPr txBox="1"/>
          <p:nvPr>
            <p:ph idx="1" type="body"/>
          </p:nvPr>
        </p:nvSpPr>
        <p:spPr>
          <a:xfrm>
            <a:off x="4644675" y="522450"/>
            <a:ext cx="4166400" cy="40986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1000"/>
              </a:spcBef>
              <a:spcAft>
                <a:spcPts val="0"/>
              </a:spcAft>
              <a:buClr>
                <a:srgbClr val="000000"/>
              </a:buClr>
              <a:buSzPts val="1300"/>
              <a:buFont typeface="Times New Roman"/>
              <a:buChar char="●"/>
            </a:pPr>
            <a:r>
              <a:rPr b="1" lang="zh-CN">
                <a:solidFill>
                  <a:srgbClr val="000000"/>
                </a:solidFill>
                <a:latin typeface="Times New Roman"/>
                <a:ea typeface="Times New Roman"/>
                <a:cs typeface="Times New Roman"/>
                <a:sym typeface="Times New Roman"/>
              </a:rPr>
              <a:t>As an normal Confluence user, I want to have a better search engine so that I can get more valuable result when I search.</a:t>
            </a:r>
            <a:endParaRPr b="1">
              <a:solidFill>
                <a:srgbClr val="000000"/>
              </a:solidFill>
              <a:latin typeface="Times New Roman"/>
              <a:ea typeface="Times New Roman"/>
              <a:cs typeface="Times New Roman"/>
              <a:sym typeface="Times New Roman"/>
            </a:endParaRPr>
          </a:p>
          <a:p>
            <a:pPr indent="-311150" lvl="0" marL="457200" rtl="0" algn="l">
              <a:lnSpc>
                <a:spcPct val="150000"/>
              </a:lnSpc>
              <a:spcBef>
                <a:spcPts val="1000"/>
              </a:spcBef>
              <a:spcAft>
                <a:spcPts val="0"/>
              </a:spcAft>
              <a:buClr>
                <a:srgbClr val="000000"/>
              </a:buClr>
              <a:buSzPts val="1300"/>
              <a:buFont typeface="Times New Roman"/>
              <a:buChar char="●"/>
            </a:pPr>
            <a:r>
              <a:rPr b="1" lang="zh-CN">
                <a:solidFill>
                  <a:srgbClr val="000000"/>
                </a:solidFill>
                <a:latin typeface="Times New Roman"/>
                <a:ea typeface="Times New Roman"/>
                <a:cs typeface="Times New Roman"/>
                <a:sym typeface="Times New Roman"/>
              </a:rPr>
              <a:t>As a team leader, I want to highlight useful documents related to specific key words so that I can let other teammates see them when they search with the same key words.</a:t>
            </a:r>
            <a:endParaRPr b="1">
              <a:solidFill>
                <a:srgbClr val="000000"/>
              </a:solidFill>
              <a:latin typeface="Times New Roman"/>
              <a:ea typeface="Times New Roman"/>
              <a:cs typeface="Times New Roman"/>
              <a:sym typeface="Times New Roman"/>
            </a:endParaRPr>
          </a:p>
          <a:p>
            <a:pPr indent="-311150" lvl="0" marL="457200" rtl="0" algn="l">
              <a:lnSpc>
                <a:spcPct val="150000"/>
              </a:lnSpc>
              <a:spcBef>
                <a:spcPts val="1000"/>
              </a:spcBef>
              <a:spcAft>
                <a:spcPts val="0"/>
              </a:spcAft>
              <a:buClr>
                <a:srgbClr val="000000"/>
              </a:buClr>
              <a:buSzPts val="1300"/>
              <a:buChar char="●"/>
            </a:pPr>
            <a:r>
              <a:rPr lang="zh-CN" sz="700">
                <a:solidFill>
                  <a:srgbClr val="000000"/>
                </a:solidFill>
                <a:latin typeface="Times New Roman"/>
                <a:ea typeface="Times New Roman"/>
                <a:cs typeface="Times New Roman"/>
                <a:sym typeface="Times New Roman"/>
              </a:rPr>
              <a:t> </a:t>
            </a:r>
            <a:r>
              <a:rPr b="1" lang="zh-CN">
                <a:solidFill>
                  <a:srgbClr val="000000"/>
                </a:solidFill>
                <a:latin typeface="Times New Roman"/>
                <a:ea typeface="Times New Roman"/>
                <a:cs typeface="Times New Roman"/>
                <a:sym typeface="Times New Roman"/>
              </a:rPr>
              <a:t>As a Confluence user, I want to view highlight results easily so that I do not need extra time to find them. (complete)</a:t>
            </a:r>
            <a:endParaRPr b="1">
              <a:solidFill>
                <a:srgbClr val="000000"/>
              </a:solidFill>
              <a:latin typeface="Times New Roman"/>
              <a:ea typeface="Times New Roman"/>
              <a:cs typeface="Times New Roman"/>
              <a:sym typeface="Times New Roman"/>
            </a:endParaRPr>
          </a:p>
          <a:p>
            <a:pPr indent="0" lvl="0" marL="457200" rtl="0" algn="l">
              <a:lnSpc>
                <a:spcPct val="150000"/>
              </a:lnSpc>
              <a:spcBef>
                <a:spcPts val="1000"/>
              </a:spcBef>
              <a:spcAft>
                <a:spcPts val="0"/>
              </a:spcAft>
              <a:buNone/>
            </a:pPr>
            <a:r>
              <a:t/>
            </a:r>
            <a:endParaRPr b="1">
              <a:latin typeface="Times New Roman"/>
              <a:ea typeface="Times New Roman"/>
              <a:cs typeface="Times New Roman"/>
              <a:sym typeface="Times New Roman"/>
            </a:endParaRPr>
          </a:p>
          <a:p>
            <a:pPr indent="0" lvl="0" marL="0" rtl="0" algn="l">
              <a:spcBef>
                <a:spcPts val="1000"/>
              </a:spcBef>
              <a:spcAft>
                <a:spcPts val="1600"/>
              </a:spcAft>
              <a:buNone/>
            </a:pPr>
            <a:r>
              <a:t/>
            </a:r>
            <a:endParaRPr b="1">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Test Plan</a:t>
            </a:r>
            <a:endParaRPr>
              <a:latin typeface="Times New Roman"/>
              <a:ea typeface="Times New Roman"/>
              <a:cs typeface="Times New Roman"/>
              <a:sym typeface="Times New Roman"/>
            </a:endParaRPr>
          </a:p>
        </p:txBody>
      </p:sp>
      <p:sp>
        <p:nvSpPr>
          <p:cNvPr id="84" name="Google Shape;84;p16"/>
          <p:cNvSpPr txBox="1"/>
          <p:nvPr>
            <p:ph idx="1" type="body"/>
          </p:nvPr>
        </p:nvSpPr>
        <p:spPr>
          <a:xfrm>
            <a:off x="4635800" y="456525"/>
            <a:ext cx="4166400" cy="4098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zh-CN" sz="1000">
                <a:solidFill>
                  <a:srgbClr val="313131"/>
                </a:solidFill>
                <a:latin typeface="STHeiti"/>
                <a:ea typeface="STHeiti"/>
                <a:cs typeface="STHeiti"/>
                <a:sym typeface="STHeiti"/>
              </a:rPr>
              <a:t>   </a:t>
            </a:r>
            <a:endParaRPr b="1" sz="1000">
              <a:solidFill>
                <a:srgbClr val="313131"/>
              </a:solidFill>
              <a:latin typeface="STHeiti"/>
              <a:ea typeface="STHeiti"/>
              <a:cs typeface="STHeiti"/>
              <a:sym typeface="STHeiti"/>
            </a:endParaRPr>
          </a:p>
          <a:p>
            <a:pPr indent="0" lvl="0" marL="0" rtl="0" algn="l">
              <a:lnSpc>
                <a:spcPct val="150000"/>
              </a:lnSpc>
              <a:spcBef>
                <a:spcPts val="500"/>
              </a:spcBef>
              <a:spcAft>
                <a:spcPts val="0"/>
              </a:spcAft>
              <a:buNone/>
            </a:pPr>
            <a:r>
              <a:rPr b="1" lang="zh-CN">
                <a:solidFill>
                  <a:srgbClr val="000000"/>
                </a:solidFill>
                <a:latin typeface="Times New Roman"/>
                <a:ea typeface="Times New Roman"/>
                <a:cs typeface="Times New Roman"/>
                <a:sym typeface="Times New Roman"/>
              </a:rPr>
              <a:t>The test plan is aimming to test</a:t>
            </a:r>
            <a:r>
              <a:rPr b="1" lang="zh-CN">
                <a:solidFill>
                  <a:srgbClr val="000000"/>
                </a:solidFill>
                <a:latin typeface="Times New Roman"/>
                <a:ea typeface="Times New Roman"/>
                <a:cs typeface="Times New Roman"/>
                <a:sym typeface="Times New Roman"/>
              </a:rPr>
              <a:t> </a:t>
            </a:r>
            <a:r>
              <a:rPr b="1" lang="zh-CN">
                <a:solidFill>
                  <a:srgbClr val="000000"/>
                </a:solidFill>
                <a:latin typeface="Times New Roman"/>
                <a:ea typeface="Times New Roman"/>
                <a:cs typeface="Times New Roman"/>
                <a:sym typeface="Times New Roman"/>
              </a:rPr>
              <a:t>user stories.</a:t>
            </a:r>
            <a:endParaRPr b="1">
              <a:solidFill>
                <a:srgbClr val="000000"/>
              </a:solidFill>
              <a:latin typeface="Times New Roman"/>
              <a:ea typeface="Times New Roman"/>
              <a:cs typeface="Times New Roman"/>
              <a:sym typeface="Times New Roman"/>
            </a:endParaRPr>
          </a:p>
          <a:p>
            <a:pPr indent="-311150" lvl="0" marL="457200" rtl="0" algn="l">
              <a:lnSpc>
                <a:spcPct val="150000"/>
              </a:lnSpc>
              <a:spcBef>
                <a:spcPts val="500"/>
              </a:spcBef>
              <a:spcAft>
                <a:spcPts val="0"/>
              </a:spcAft>
              <a:buClr>
                <a:srgbClr val="000000"/>
              </a:buClr>
              <a:buSzPts val="1300"/>
              <a:buFont typeface="Times New Roman"/>
              <a:buChar char="●"/>
            </a:pPr>
            <a:r>
              <a:rPr b="1" lang="zh-CN">
                <a:solidFill>
                  <a:srgbClr val="000000"/>
                </a:solidFill>
                <a:latin typeface="Times New Roman"/>
                <a:ea typeface="Times New Roman"/>
                <a:cs typeface="Times New Roman"/>
                <a:sym typeface="Times New Roman"/>
              </a:rPr>
              <a:t>For a normal Confluence user, a survey would be done </a:t>
            </a:r>
            <a:endParaRPr b="1">
              <a:solidFill>
                <a:srgbClr val="000000"/>
              </a:solidFill>
              <a:latin typeface="Times New Roman"/>
              <a:ea typeface="Times New Roman"/>
              <a:cs typeface="Times New Roman"/>
              <a:sym typeface="Times New Roman"/>
            </a:endParaRPr>
          </a:p>
          <a:p>
            <a:pPr indent="-311150" lvl="0" marL="457200" rtl="0" algn="l">
              <a:lnSpc>
                <a:spcPct val="150000"/>
              </a:lnSpc>
              <a:spcBef>
                <a:spcPts val="0"/>
              </a:spcBef>
              <a:spcAft>
                <a:spcPts val="0"/>
              </a:spcAft>
              <a:buClr>
                <a:srgbClr val="000000"/>
              </a:buClr>
              <a:buSzPts val="1300"/>
              <a:buFont typeface="Times New Roman"/>
              <a:buChar char="●"/>
            </a:pPr>
            <a:r>
              <a:rPr b="1" lang="zh-CN">
                <a:solidFill>
                  <a:srgbClr val="000000"/>
                </a:solidFill>
                <a:latin typeface="Times New Roman"/>
                <a:ea typeface="Times New Roman"/>
                <a:cs typeface="Times New Roman"/>
                <a:sym typeface="Times New Roman"/>
              </a:rPr>
              <a:t>For team leader, the function would be tested by unit testing, integration testing and  system testing.</a:t>
            </a:r>
            <a:endParaRPr b="1">
              <a:solidFill>
                <a:srgbClr val="000000"/>
              </a:solidFill>
              <a:latin typeface="Times New Roman"/>
              <a:ea typeface="Times New Roman"/>
              <a:cs typeface="Times New Roman"/>
              <a:sym typeface="Times New Roman"/>
            </a:endParaRPr>
          </a:p>
          <a:p>
            <a:pPr indent="-292100" lvl="0" marL="457200" rtl="0" algn="l">
              <a:lnSpc>
                <a:spcPct val="150000"/>
              </a:lnSpc>
              <a:spcBef>
                <a:spcPts val="0"/>
              </a:spcBef>
              <a:spcAft>
                <a:spcPts val="0"/>
              </a:spcAft>
              <a:buClr>
                <a:srgbClr val="000000"/>
              </a:buClr>
              <a:buSzPts val="1000"/>
              <a:buFont typeface="Times New Roman"/>
              <a:buChar char="●"/>
            </a:pPr>
            <a:r>
              <a:rPr b="1" lang="zh-CN">
                <a:solidFill>
                  <a:srgbClr val="000000"/>
                </a:solidFill>
                <a:latin typeface="Times New Roman"/>
                <a:ea typeface="Times New Roman"/>
                <a:cs typeface="Times New Roman"/>
                <a:sym typeface="Times New Roman"/>
              </a:rPr>
              <a:t>For the  </a:t>
            </a:r>
            <a:r>
              <a:rPr b="1" lang="zh-CN">
                <a:solidFill>
                  <a:srgbClr val="000000"/>
                </a:solidFill>
                <a:latin typeface="Times New Roman"/>
                <a:ea typeface="Times New Roman"/>
                <a:cs typeface="Times New Roman"/>
                <a:sym typeface="Times New Roman"/>
              </a:rPr>
              <a:t>confluence</a:t>
            </a:r>
            <a:r>
              <a:rPr b="1" lang="zh-CN">
                <a:solidFill>
                  <a:srgbClr val="000000"/>
                </a:solidFill>
                <a:latin typeface="Times New Roman"/>
                <a:ea typeface="Times New Roman"/>
                <a:cs typeface="Times New Roman"/>
                <a:sym typeface="Times New Roman"/>
              </a:rPr>
              <a:t> users who would like to view highlighted results. User experience testing can be used to test </a:t>
            </a:r>
            <a:r>
              <a:rPr b="1" lang="zh-CN">
                <a:solidFill>
                  <a:srgbClr val="000000"/>
                </a:solidFill>
                <a:latin typeface="Times New Roman"/>
                <a:ea typeface="Times New Roman"/>
                <a:cs typeface="Times New Roman"/>
                <a:sym typeface="Times New Roman"/>
              </a:rPr>
              <a:t>effectiveness</a:t>
            </a:r>
            <a:r>
              <a:rPr b="1" lang="zh-CN">
                <a:solidFill>
                  <a:srgbClr val="000000"/>
                </a:solidFill>
                <a:latin typeface="Times New Roman"/>
                <a:ea typeface="Times New Roman"/>
                <a:cs typeface="Times New Roman"/>
                <a:sym typeface="Times New Roman"/>
              </a:rPr>
              <a:t> and satisfaction of the user. </a:t>
            </a:r>
            <a:endParaRPr b="1">
              <a:solidFill>
                <a:srgbClr val="000000"/>
              </a:solidFill>
              <a:latin typeface="Times New Roman"/>
              <a:ea typeface="Times New Roman"/>
              <a:cs typeface="Times New Roman"/>
              <a:sym typeface="Times New Roman"/>
            </a:endParaRPr>
          </a:p>
          <a:p>
            <a:pPr indent="0" lvl="0" marL="457200" rtl="0" algn="l">
              <a:lnSpc>
                <a:spcPct val="150000"/>
              </a:lnSpc>
              <a:spcBef>
                <a:spcPts val="500"/>
              </a:spcBef>
              <a:spcAft>
                <a:spcPts val="500"/>
              </a:spcAft>
              <a:buNone/>
            </a:pPr>
            <a:r>
              <a:t/>
            </a:r>
            <a:endParaRPr b="1">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Functional and Non-functional Requirements</a:t>
            </a:r>
            <a:endParaRPr>
              <a:latin typeface="Times New Roman"/>
              <a:ea typeface="Times New Roman"/>
              <a:cs typeface="Times New Roman"/>
              <a:sym typeface="Times New Roman"/>
            </a:endParaRPr>
          </a:p>
        </p:txBody>
      </p:sp>
      <p:sp>
        <p:nvSpPr>
          <p:cNvPr id="90" name="Google Shape;90;p17"/>
          <p:cNvSpPr txBox="1"/>
          <p:nvPr>
            <p:ph idx="1" type="body"/>
          </p:nvPr>
        </p:nvSpPr>
        <p:spPr>
          <a:xfrm>
            <a:off x="4633475" y="834813"/>
            <a:ext cx="4166400" cy="1971300"/>
          </a:xfrm>
          <a:prstGeom prst="rect">
            <a:avLst/>
          </a:prstGeom>
        </p:spPr>
        <p:txBody>
          <a:bodyPr anchorCtr="0" anchor="t" bIns="91425" lIns="91425" spcFirstLastPara="1" rIns="91425" wrap="square" tIns="91425">
            <a:noAutofit/>
          </a:bodyPr>
          <a:lstStyle/>
          <a:p>
            <a:pPr indent="-311150" lvl="0" marL="457200" rtl="0" algn="l">
              <a:spcBef>
                <a:spcPts val="1200"/>
              </a:spcBef>
              <a:spcAft>
                <a:spcPts val="0"/>
              </a:spcAft>
              <a:buClr>
                <a:srgbClr val="000000"/>
              </a:buClr>
              <a:buSzPts val="1300"/>
              <a:buFont typeface="Times New Roman"/>
              <a:buAutoNum type="arabicPeriod"/>
            </a:pPr>
            <a:r>
              <a:rPr b="1" lang="zh-CN">
                <a:solidFill>
                  <a:srgbClr val="000000"/>
                </a:solidFill>
                <a:latin typeface="Times New Roman"/>
                <a:ea typeface="Times New Roman"/>
                <a:cs typeface="Times New Roman"/>
                <a:sym typeface="Times New Roman"/>
              </a:rPr>
              <a:t>Assign Documents according to keywords.</a:t>
            </a:r>
            <a:endParaRPr b="1">
              <a:solidFill>
                <a:srgbClr val="000000"/>
              </a:solidFill>
              <a:latin typeface="Times New Roman"/>
              <a:ea typeface="Times New Roman"/>
              <a:cs typeface="Times New Roman"/>
              <a:sym typeface="Times New Roman"/>
            </a:endParaRPr>
          </a:p>
          <a:p>
            <a:pPr indent="-311150" lvl="0" marL="457200" rtl="0" algn="l">
              <a:lnSpc>
                <a:spcPct val="150000"/>
              </a:lnSpc>
              <a:spcBef>
                <a:spcPts val="1000"/>
              </a:spcBef>
              <a:spcAft>
                <a:spcPts val="0"/>
              </a:spcAft>
              <a:buClr>
                <a:srgbClr val="000000"/>
              </a:buClr>
              <a:buSzPts val="1300"/>
              <a:buFont typeface="Times New Roman"/>
              <a:buAutoNum type="arabicPeriod"/>
            </a:pPr>
            <a:r>
              <a:rPr b="1" lang="zh-CN">
                <a:solidFill>
                  <a:srgbClr val="000000"/>
                </a:solidFill>
                <a:latin typeface="Times New Roman"/>
                <a:ea typeface="Times New Roman"/>
                <a:cs typeface="Times New Roman"/>
                <a:sym typeface="Times New Roman"/>
              </a:rPr>
              <a:t>Guiding document.</a:t>
            </a:r>
            <a:endParaRPr b="1">
              <a:solidFill>
                <a:srgbClr val="000000"/>
              </a:solidFill>
              <a:latin typeface="Times New Roman"/>
              <a:ea typeface="Times New Roman"/>
              <a:cs typeface="Times New Roman"/>
              <a:sym typeface="Times New Roman"/>
            </a:endParaRPr>
          </a:p>
          <a:p>
            <a:pPr indent="-311150" lvl="0" marL="457200" rtl="0" algn="l">
              <a:lnSpc>
                <a:spcPct val="150000"/>
              </a:lnSpc>
              <a:spcBef>
                <a:spcPts val="1000"/>
              </a:spcBef>
              <a:spcAft>
                <a:spcPts val="0"/>
              </a:spcAft>
              <a:buClr>
                <a:srgbClr val="000000"/>
              </a:buClr>
              <a:buSzPts val="1300"/>
              <a:buFont typeface="Times New Roman"/>
              <a:buAutoNum type="arabicPeriod"/>
            </a:pPr>
            <a:r>
              <a:rPr b="1" lang="zh-CN">
                <a:solidFill>
                  <a:srgbClr val="000000"/>
                </a:solidFill>
                <a:latin typeface="Times New Roman"/>
                <a:ea typeface="Times New Roman"/>
                <a:cs typeface="Times New Roman"/>
                <a:sym typeface="Times New Roman"/>
              </a:rPr>
              <a:t>UI.</a:t>
            </a:r>
            <a:endParaRPr b="1">
              <a:latin typeface="Times New Roman"/>
              <a:ea typeface="Times New Roman"/>
              <a:cs typeface="Times New Roman"/>
              <a:sym typeface="Times New Roman"/>
            </a:endParaRPr>
          </a:p>
        </p:txBody>
      </p:sp>
      <p:sp>
        <p:nvSpPr>
          <p:cNvPr id="91" name="Google Shape;91;p17"/>
          <p:cNvSpPr txBox="1"/>
          <p:nvPr/>
        </p:nvSpPr>
        <p:spPr>
          <a:xfrm>
            <a:off x="4633475" y="500925"/>
            <a:ext cx="24876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CN">
                <a:latin typeface="Times New Roman"/>
                <a:ea typeface="Times New Roman"/>
                <a:cs typeface="Times New Roman"/>
                <a:sym typeface="Times New Roman"/>
              </a:rPr>
              <a:t>Functional Requirements</a:t>
            </a:r>
            <a:endParaRPr b="1">
              <a:latin typeface="Times New Roman"/>
              <a:ea typeface="Times New Roman"/>
              <a:cs typeface="Times New Roman"/>
              <a:sym typeface="Times New Roman"/>
            </a:endParaRPr>
          </a:p>
        </p:txBody>
      </p:sp>
      <p:sp>
        <p:nvSpPr>
          <p:cNvPr id="92" name="Google Shape;92;p17"/>
          <p:cNvSpPr txBox="1"/>
          <p:nvPr/>
        </p:nvSpPr>
        <p:spPr>
          <a:xfrm>
            <a:off x="4633475" y="2958350"/>
            <a:ext cx="2588700" cy="3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CN">
                <a:latin typeface="Times New Roman"/>
                <a:ea typeface="Times New Roman"/>
                <a:cs typeface="Times New Roman"/>
                <a:sym typeface="Times New Roman"/>
              </a:rPr>
              <a:t>Non-functional Requirements</a:t>
            </a:r>
            <a:endParaRPr b="1">
              <a:latin typeface="Times New Roman"/>
              <a:ea typeface="Times New Roman"/>
              <a:cs typeface="Times New Roman"/>
              <a:sym typeface="Times New Roman"/>
            </a:endParaRPr>
          </a:p>
        </p:txBody>
      </p:sp>
      <p:sp>
        <p:nvSpPr>
          <p:cNvPr id="93" name="Google Shape;93;p17"/>
          <p:cNvSpPr txBox="1"/>
          <p:nvPr/>
        </p:nvSpPr>
        <p:spPr>
          <a:xfrm>
            <a:off x="4633475" y="3238475"/>
            <a:ext cx="4166400" cy="753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AutoNum type="arabicPeriod"/>
            </a:pPr>
            <a:r>
              <a:rPr b="1" lang="zh-CN" sz="1300">
                <a:latin typeface="Times New Roman"/>
                <a:ea typeface="Times New Roman"/>
                <a:cs typeface="Times New Roman"/>
                <a:sym typeface="Times New Roman"/>
              </a:rPr>
              <a:t>UI is acceptable and capatible.</a:t>
            </a:r>
            <a:endParaRPr b="1" sz="1300">
              <a:latin typeface="Times New Roman"/>
              <a:ea typeface="Times New Roman"/>
              <a:cs typeface="Times New Roman"/>
              <a:sym typeface="Times New Roman"/>
            </a:endParaRPr>
          </a:p>
          <a:p>
            <a:pPr indent="0" lvl="0" marL="457200" rtl="0" algn="l">
              <a:spcBef>
                <a:spcPts val="0"/>
              </a:spcBef>
              <a:spcAft>
                <a:spcPts val="0"/>
              </a:spcAft>
              <a:buNone/>
            </a:pPr>
            <a:r>
              <a:t/>
            </a:r>
            <a:endParaRPr b="1"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AutoNum type="arabicPeriod"/>
            </a:pPr>
            <a:r>
              <a:rPr b="1" lang="zh-CN" sz="1300">
                <a:latin typeface="Times New Roman"/>
                <a:ea typeface="Times New Roman"/>
                <a:cs typeface="Times New Roman"/>
                <a:sym typeface="Times New Roman"/>
              </a:rPr>
              <a:t>Do not slow down the search speed.</a:t>
            </a:r>
            <a:endParaRPr b="1" sz="13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Group Processes</a:t>
            </a:r>
            <a:endParaRPr>
              <a:latin typeface="Times New Roman"/>
              <a:ea typeface="Times New Roman"/>
              <a:cs typeface="Times New Roman"/>
              <a:sym typeface="Times New Roman"/>
            </a:endParaRPr>
          </a:p>
        </p:txBody>
      </p:sp>
      <p:sp>
        <p:nvSpPr>
          <p:cNvPr id="99" name="Google Shape;99;p18"/>
          <p:cNvSpPr txBox="1"/>
          <p:nvPr>
            <p:ph idx="1" type="body"/>
          </p:nvPr>
        </p:nvSpPr>
        <p:spPr>
          <a:xfrm>
            <a:off x="4633475" y="600450"/>
            <a:ext cx="4166400" cy="29421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1200"/>
              </a:spcBef>
              <a:spcAft>
                <a:spcPts val="0"/>
              </a:spcAft>
              <a:buClr>
                <a:srgbClr val="000000"/>
              </a:buClr>
              <a:buSzPts val="1500"/>
              <a:buFont typeface="Times New Roman"/>
              <a:buAutoNum type="arabicPeriod"/>
            </a:pPr>
            <a:r>
              <a:rPr b="1" lang="zh-CN" sz="1500">
                <a:solidFill>
                  <a:srgbClr val="000000"/>
                </a:solidFill>
                <a:latin typeface="Times New Roman"/>
                <a:ea typeface="Times New Roman"/>
                <a:cs typeface="Times New Roman"/>
                <a:sym typeface="Times New Roman"/>
              </a:rPr>
              <a:t>Weekly issues on bitbucket</a:t>
            </a:r>
            <a:endParaRPr b="1" sz="15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AutoNum type="arabicPeriod"/>
            </a:pPr>
            <a:r>
              <a:rPr b="1" lang="zh-CN" sz="1500">
                <a:solidFill>
                  <a:srgbClr val="000000"/>
                </a:solidFill>
                <a:latin typeface="Times New Roman"/>
                <a:ea typeface="Times New Roman"/>
                <a:cs typeface="Times New Roman"/>
                <a:sym typeface="Times New Roman"/>
              </a:rPr>
              <a:t>Weekly report and meeting records</a:t>
            </a:r>
            <a:endParaRPr b="1" sz="15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AutoNum type="arabicPeriod"/>
            </a:pPr>
            <a:r>
              <a:rPr b="1" lang="zh-CN" sz="1500">
                <a:solidFill>
                  <a:srgbClr val="000000"/>
                </a:solidFill>
                <a:latin typeface="Times New Roman"/>
                <a:ea typeface="Times New Roman"/>
                <a:cs typeface="Times New Roman"/>
                <a:sym typeface="Times New Roman"/>
              </a:rPr>
              <a:t>Contact with the </a:t>
            </a:r>
            <a:r>
              <a:rPr b="1" lang="zh-CN" sz="1500">
                <a:solidFill>
                  <a:srgbClr val="000000"/>
                </a:solidFill>
                <a:latin typeface="Times New Roman"/>
                <a:ea typeface="Times New Roman"/>
                <a:cs typeface="Times New Roman"/>
                <a:sym typeface="Times New Roman"/>
              </a:rPr>
              <a:t>Client </a:t>
            </a:r>
            <a:endParaRPr b="1" sz="15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AutoNum type="arabicPeriod"/>
            </a:pPr>
            <a:r>
              <a:rPr b="1" lang="zh-CN" sz="1500">
                <a:solidFill>
                  <a:srgbClr val="000000"/>
                </a:solidFill>
                <a:latin typeface="Times New Roman"/>
                <a:ea typeface="Times New Roman"/>
                <a:cs typeface="Times New Roman"/>
                <a:sym typeface="Times New Roman"/>
              </a:rPr>
              <a:t>Process summary</a:t>
            </a:r>
            <a:endParaRPr b="1" sz="15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MileStone</a:t>
            </a:r>
            <a:endParaRPr>
              <a:latin typeface="Times New Roman"/>
              <a:ea typeface="Times New Roman"/>
              <a:cs typeface="Times New Roman"/>
              <a:sym typeface="Times New Roman"/>
            </a:endParaRPr>
          </a:p>
        </p:txBody>
      </p:sp>
      <p:sp>
        <p:nvSpPr>
          <p:cNvPr id="105" name="Google Shape;105;p1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6" name="Google Shape;106;p19"/>
          <p:cNvPicPr preferRelativeResize="0"/>
          <p:nvPr/>
        </p:nvPicPr>
        <p:blipFill>
          <a:blip r:embed="rId3">
            <a:alphaModFix/>
          </a:blip>
          <a:stretch>
            <a:fillRect/>
          </a:stretch>
        </p:blipFill>
        <p:spPr>
          <a:xfrm>
            <a:off x="0" y="0"/>
            <a:ext cx="9072848"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MileStone</a:t>
            </a:r>
            <a:endParaRPr>
              <a:latin typeface="Times New Roman"/>
              <a:ea typeface="Times New Roman"/>
              <a:cs typeface="Times New Roman"/>
              <a:sym typeface="Times New Roman"/>
            </a:endParaRPr>
          </a:p>
        </p:txBody>
      </p:sp>
      <p:sp>
        <p:nvSpPr>
          <p:cNvPr id="112" name="Google Shape;112;p20"/>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3" name="Google Shape;113;p20"/>
          <p:cNvPicPr preferRelativeResize="0"/>
          <p:nvPr/>
        </p:nvPicPr>
        <p:blipFill>
          <a:blip r:embed="rId3">
            <a:alphaModFix/>
          </a:blip>
          <a:stretch>
            <a:fillRect/>
          </a:stretch>
        </p:blipFill>
        <p:spPr>
          <a:xfrm>
            <a:off x="0" y="0"/>
            <a:ext cx="9102472"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119" name="Google Shape;119;p21"/>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0" name="Google Shape;120;p21"/>
          <p:cNvPicPr preferRelativeResize="0"/>
          <p:nvPr/>
        </p:nvPicPr>
        <p:blipFill>
          <a:blip r:embed="rId3">
            <a:alphaModFix/>
          </a:blip>
          <a:stretch>
            <a:fillRect/>
          </a:stretch>
        </p:blipFill>
        <p:spPr>
          <a:xfrm>
            <a:off x="-45725" y="0"/>
            <a:ext cx="2125275" cy="5143502"/>
          </a:xfrm>
          <a:prstGeom prst="rect">
            <a:avLst/>
          </a:prstGeom>
          <a:noFill/>
          <a:ln>
            <a:noFill/>
          </a:ln>
        </p:spPr>
      </p:pic>
      <p:pic>
        <p:nvPicPr>
          <p:cNvPr id="121" name="Google Shape;121;p21"/>
          <p:cNvPicPr preferRelativeResize="0"/>
          <p:nvPr/>
        </p:nvPicPr>
        <p:blipFill>
          <a:blip r:embed="rId4">
            <a:alphaModFix/>
          </a:blip>
          <a:stretch>
            <a:fillRect/>
          </a:stretch>
        </p:blipFill>
        <p:spPr>
          <a:xfrm>
            <a:off x="2079561" y="0"/>
            <a:ext cx="2374939" cy="5143502"/>
          </a:xfrm>
          <a:prstGeom prst="rect">
            <a:avLst/>
          </a:prstGeom>
          <a:noFill/>
          <a:ln>
            <a:noFill/>
          </a:ln>
        </p:spPr>
      </p:pic>
      <p:pic>
        <p:nvPicPr>
          <p:cNvPr id="122" name="Google Shape;122;p21"/>
          <p:cNvPicPr preferRelativeResize="0"/>
          <p:nvPr/>
        </p:nvPicPr>
        <p:blipFill>
          <a:blip r:embed="rId5">
            <a:alphaModFix/>
          </a:blip>
          <a:stretch>
            <a:fillRect/>
          </a:stretch>
        </p:blipFill>
        <p:spPr>
          <a:xfrm>
            <a:off x="4444550" y="0"/>
            <a:ext cx="2374950" cy="5121977"/>
          </a:xfrm>
          <a:prstGeom prst="rect">
            <a:avLst/>
          </a:prstGeom>
          <a:noFill/>
          <a:ln>
            <a:noFill/>
          </a:ln>
        </p:spPr>
      </p:pic>
      <p:pic>
        <p:nvPicPr>
          <p:cNvPr id="123" name="Google Shape;123;p21"/>
          <p:cNvPicPr preferRelativeResize="0"/>
          <p:nvPr/>
        </p:nvPicPr>
        <p:blipFill>
          <a:blip r:embed="rId6">
            <a:alphaModFix/>
          </a:blip>
          <a:stretch>
            <a:fillRect/>
          </a:stretch>
        </p:blipFill>
        <p:spPr>
          <a:xfrm>
            <a:off x="6794600" y="-21525"/>
            <a:ext cx="2306526" cy="51435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