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Roboto"/>
      <p:regular r:id="rId34"/>
      <p:bold r:id="rId35"/>
      <p:italic r:id="rId36"/>
      <p:boldItalic r:id="rId37"/>
    </p:embeddedFont>
    <p:embeddedFont>
      <p:font typeface="Merriweather"/>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erriweather-italic.fntdata"/><Relationship Id="rId20" Type="http://schemas.openxmlformats.org/officeDocument/2006/relationships/slide" Target="slides/slide15.xml"/><Relationship Id="rId41" Type="http://schemas.openxmlformats.org/officeDocument/2006/relationships/font" Target="fonts/Merriweather-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oboto-bold.fntdata"/><Relationship Id="rId12" Type="http://schemas.openxmlformats.org/officeDocument/2006/relationships/slide" Target="slides/slide7.xml"/><Relationship Id="rId34" Type="http://schemas.openxmlformats.org/officeDocument/2006/relationships/font" Target="fonts/Roboto-regular.fntdata"/><Relationship Id="rId15" Type="http://schemas.openxmlformats.org/officeDocument/2006/relationships/slide" Target="slides/slide10.xml"/><Relationship Id="rId37" Type="http://schemas.openxmlformats.org/officeDocument/2006/relationships/font" Target="fonts/Roboto-boldItalic.fntdata"/><Relationship Id="rId14" Type="http://schemas.openxmlformats.org/officeDocument/2006/relationships/slide" Target="slides/slide9.xml"/><Relationship Id="rId36" Type="http://schemas.openxmlformats.org/officeDocument/2006/relationships/font" Target="fonts/Roboto-italic.fntdata"/><Relationship Id="rId17" Type="http://schemas.openxmlformats.org/officeDocument/2006/relationships/slide" Target="slides/slide12.xml"/><Relationship Id="rId39" Type="http://schemas.openxmlformats.org/officeDocument/2006/relationships/font" Target="fonts/Merriweather-bold.fntdata"/><Relationship Id="rId16" Type="http://schemas.openxmlformats.org/officeDocument/2006/relationships/slide" Target="slides/slide11.xml"/><Relationship Id="rId38" Type="http://schemas.openxmlformats.org/officeDocument/2006/relationships/font" Target="fonts/Merriweather-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zh-CN" sz="1050"/>
              <a:t>Hello, everyone! We are team quokka, our project is to optimize search results in Confluence.</a:t>
            </a:r>
            <a:endParaRPr sz="105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3d0e80d6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3d0e80d6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3d0e80d6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3d0e80d6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fc804c64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fc804c64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3d0e80d6d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3d0e80d6d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73d0e80d6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3d0e80d6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133d9191b_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133d9191b_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fcd4e2f2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6fcd4e2f2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6fcd4e2f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6fcd4e2f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6fcd4e2f29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6fcd4e2f29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fcd4e2f2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fcd4e2f2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6133d9191b_3_2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6133d9191b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zh-CN" sz="1050"/>
              <a:t>As an outstanding collaboration software, Confluence has helped hundreds of enterprises to manage their intelligence resources. However, the search engine can be a bottleneck of its efficiency. Atlassian has been working on improving the performance of Confluence for years by enhancing its search algorithm. However, the searching process can still be improved and our project is to create a plugin that tremendously improves the user experience and helps to optimize search results. </a:t>
            </a:r>
            <a:endParaRPr sz="1050"/>
          </a:p>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6133d9191b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6133d9191b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Thanks Arthur. Next I am going to talk about our group progress.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6133d9191b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6133d9191b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These are our weekly issues. Now we have gotten 16 issues on the issue board.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12a8cba8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12a8cba8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And on the wiki page, we have recorded the </a:t>
            </a:r>
            <a:r>
              <a:rPr lang="zh-CN"/>
              <a:t>details of </a:t>
            </a:r>
            <a:r>
              <a:rPr lang="zh-CN"/>
              <a:t>each meeting and weekly project status.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3d0e80d6d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73d0e80d6d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g612a8cba8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612a8cba8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These</a:t>
            </a:r>
            <a:r>
              <a:rPr lang="zh-CN"/>
              <a:t> are some emails we got from our client. He has sent us lots of  reading materials and suggestions for our project.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73d0e80d6d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73d0e80d6d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These are some emails we got from our client. He has sent us lots of  reading materials and suggestions for our project.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73d0e80d6d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73d0e80d6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73d0e80d6d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3d0e80d6d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612a8cba8d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612a8cba8d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To evaluate our current process, we collaberated between team member</a:t>
            </a:r>
            <a:r>
              <a:rPr lang="zh-CN"/>
              <a:t>s and the client. And the design direction of the project is very clear. The bad thing is that we didn’t decide the final scope until last week</a:t>
            </a:r>
            <a:r>
              <a:rPr lang="zh-CN"/>
              <a:t>, so we need to speed up our process.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73d0e80d6d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3d0e80d6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Now, I will present how to build the required system with quality. We used ContentNameSearchSectionsProvider API as tool, Confluence relevance as algorithm, confluence-maven-plugin and others plugins, in addition, we learned how to make macro from some online tutorials.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6fcd4e2f2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6fcd4e2f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We are aiming to provide better experience for Confluence users by helping 2 main types of users: The normal users(which means they are normal employees or team members)  and team leaders. We will achieve this by delivering a search engine plugin. The plugin is mainly about Highlight functions which will be introduced by Arthur later. Our primary user is the normal user. We are actually providing extra tools for team leaders to assist with optimising search result for normal users. As for the use story, the last one is about the UI design and we have already finished it. We are still working on other function r</a:t>
            </a:r>
            <a:r>
              <a:rPr lang="zh-CN"/>
              <a:t>ela</a:t>
            </a:r>
            <a:r>
              <a:rPr lang="zh-CN"/>
              <a:t>ted to other user stories.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fcd4e2f2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fcd4e2f2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6fcd4e2f29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6fcd4e2f29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73d0e80d6d_3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3d0e80d6d_3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73d0e80d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73d0e80d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3d0e80d6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3d0e80d6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zh-C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1.png"/><Relationship Id="rId5"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6.png"/><Relationship Id="rId5"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b="1" lang="zh-CN">
                <a:solidFill>
                  <a:srgbClr val="000000"/>
                </a:solidFill>
                <a:latin typeface="Times New Roman"/>
                <a:ea typeface="Times New Roman"/>
                <a:cs typeface="Times New Roman"/>
                <a:sym typeface="Times New Roman"/>
              </a:rPr>
              <a:t>Optimize Search Results in Confluence </a:t>
            </a:r>
            <a:endParaRPr>
              <a:latin typeface="Times New Roman"/>
              <a:ea typeface="Times New Roman"/>
              <a:cs typeface="Times New Roman"/>
              <a:sym typeface="Times New Roman"/>
            </a:endParaRPr>
          </a:p>
        </p:txBody>
      </p:sp>
      <p:sp>
        <p:nvSpPr>
          <p:cNvPr id="65" name="Google Shape;65;p13"/>
          <p:cNvSpPr txBox="1"/>
          <p:nvPr>
            <p:ph idx="1" type="subTitle"/>
          </p:nvPr>
        </p:nvSpPr>
        <p:spPr>
          <a:xfrm>
            <a:off x="4081600" y="1507585"/>
            <a:ext cx="4242600" cy="738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zh-CN">
                <a:latin typeface="Calibri"/>
                <a:ea typeface="Calibri"/>
                <a:cs typeface="Calibri"/>
                <a:sym typeface="Calibri"/>
              </a:rPr>
              <a:t>Search Assisted</a:t>
            </a:r>
            <a:endParaRPr b="1">
              <a:latin typeface="Calibri"/>
              <a:ea typeface="Calibri"/>
              <a:cs typeface="Calibri"/>
              <a:sym typeface="Calibri"/>
            </a:endParaRPr>
          </a:p>
        </p:txBody>
      </p:sp>
      <p:sp>
        <p:nvSpPr>
          <p:cNvPr id="66" name="Google Shape;66;p13"/>
          <p:cNvSpPr txBox="1"/>
          <p:nvPr>
            <p:ph idx="1" type="subTitle"/>
          </p:nvPr>
        </p:nvSpPr>
        <p:spPr>
          <a:xfrm>
            <a:off x="4454600" y="2833034"/>
            <a:ext cx="4242600" cy="19293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b="1" lang="zh-CN" sz="1800">
                <a:solidFill>
                  <a:srgbClr val="FFFFFF"/>
                </a:solidFill>
                <a:latin typeface="Calibri"/>
                <a:ea typeface="Calibri"/>
                <a:cs typeface="Calibri"/>
                <a:sym typeface="Calibri"/>
              </a:rPr>
              <a:t>M16A Group 5</a:t>
            </a:r>
            <a:r>
              <a:rPr b="1" lang="zh-CN">
                <a:solidFill>
                  <a:srgbClr val="FFFFFF"/>
                </a:solidFill>
                <a:latin typeface="Calibri"/>
                <a:ea typeface="Calibri"/>
                <a:cs typeface="Calibri"/>
                <a:sym typeface="Calibri"/>
              </a:rPr>
              <a:t> </a:t>
            </a:r>
            <a:endParaRPr b="1">
              <a:solidFill>
                <a:srgbClr val="FFFFFF"/>
              </a:solidFill>
              <a:latin typeface="Calibri"/>
              <a:ea typeface="Calibri"/>
              <a:cs typeface="Calibri"/>
              <a:sym typeface="Calibri"/>
            </a:endParaRPr>
          </a:p>
          <a:p>
            <a:pPr indent="0" lvl="0" marL="0" rtl="0" algn="r">
              <a:spcBef>
                <a:spcPts val="0"/>
              </a:spcBef>
              <a:spcAft>
                <a:spcPts val="0"/>
              </a:spcAft>
              <a:buNone/>
            </a:pPr>
            <a:r>
              <a:rPr b="1" lang="zh-CN">
                <a:solidFill>
                  <a:srgbClr val="FFFFFF"/>
                </a:solidFill>
                <a:latin typeface="Calibri"/>
                <a:ea typeface="Calibri"/>
                <a:cs typeface="Calibri"/>
                <a:sym typeface="Calibri"/>
              </a:rPr>
              <a:t>Team Quokka</a:t>
            </a:r>
            <a:endParaRPr b="1">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Hang Zhao</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Jiyuan Yang</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Xianlong Jiang</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Yu Shi</a:t>
            </a:r>
            <a:endParaRPr sz="1400">
              <a:solidFill>
                <a:srgbClr val="FFFFFF"/>
              </a:solidFill>
              <a:latin typeface="Calibri"/>
              <a:ea typeface="Calibri"/>
              <a:cs typeface="Calibri"/>
              <a:sym typeface="Calibri"/>
            </a:endParaRPr>
          </a:p>
          <a:p>
            <a:pPr indent="0" lvl="0" marL="0" rtl="0" algn="r">
              <a:spcBef>
                <a:spcPts val="0"/>
              </a:spcBef>
              <a:spcAft>
                <a:spcPts val="0"/>
              </a:spcAft>
              <a:buNone/>
            </a:pPr>
            <a:r>
              <a:rPr lang="zh-CN" sz="1400">
                <a:solidFill>
                  <a:srgbClr val="FFFFFF"/>
                </a:solidFill>
                <a:latin typeface="Calibri"/>
                <a:ea typeface="Calibri"/>
                <a:cs typeface="Calibri"/>
                <a:sym typeface="Calibri"/>
              </a:rPr>
              <a:t>Jinjing Xu</a:t>
            </a:r>
            <a:endParaRPr sz="1400">
              <a:solidFill>
                <a:srgbClr val="FFFFFF"/>
              </a:solidFill>
              <a:latin typeface="Calibri"/>
              <a:ea typeface="Calibri"/>
              <a:cs typeface="Calibri"/>
              <a:sym typeface="Calibri"/>
            </a:endParaRPr>
          </a:p>
          <a:p>
            <a:pPr indent="0" lvl="0" marL="0" rtl="0" algn="r">
              <a:spcBef>
                <a:spcPts val="0"/>
              </a:spcBef>
              <a:spcAft>
                <a:spcPts val="0"/>
              </a:spcAft>
              <a:buNone/>
            </a:pPr>
            <a:r>
              <a:t/>
            </a:r>
            <a:endParaRPr b="1">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3" name="Google Shape;123;p22"/>
          <p:cNvPicPr preferRelativeResize="0"/>
          <p:nvPr/>
        </p:nvPicPr>
        <p:blipFill>
          <a:blip r:embed="rId3">
            <a:alphaModFix/>
          </a:blip>
          <a:stretch>
            <a:fillRect/>
          </a:stretch>
        </p:blipFill>
        <p:spPr>
          <a:xfrm>
            <a:off x="501775" y="74775"/>
            <a:ext cx="3844765" cy="4216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3"/>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23"/>
          <p:cNvPicPr preferRelativeResize="0"/>
          <p:nvPr/>
        </p:nvPicPr>
        <p:blipFill>
          <a:blip r:embed="rId3">
            <a:alphaModFix/>
          </a:blip>
          <a:stretch>
            <a:fillRect/>
          </a:stretch>
        </p:blipFill>
        <p:spPr>
          <a:xfrm>
            <a:off x="1093750" y="94175"/>
            <a:ext cx="6828925" cy="4216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4"/>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5" name="Google Shape;135;p24"/>
          <p:cNvPicPr preferRelativeResize="0"/>
          <p:nvPr/>
        </p:nvPicPr>
        <p:blipFill>
          <a:blip r:embed="rId3">
            <a:alphaModFix/>
          </a:blip>
          <a:stretch>
            <a:fillRect/>
          </a:stretch>
        </p:blipFill>
        <p:spPr>
          <a:xfrm>
            <a:off x="152400" y="152400"/>
            <a:ext cx="8513011" cy="42166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5"/>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1" name="Google Shape;141;p25"/>
          <p:cNvPicPr preferRelativeResize="0"/>
          <p:nvPr/>
        </p:nvPicPr>
        <p:blipFill>
          <a:blip r:embed="rId3">
            <a:alphaModFix/>
          </a:blip>
          <a:stretch>
            <a:fillRect/>
          </a:stretch>
        </p:blipFill>
        <p:spPr>
          <a:xfrm>
            <a:off x="976313" y="395025"/>
            <a:ext cx="7191375" cy="3000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6"/>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26"/>
          <p:cNvPicPr preferRelativeResize="0"/>
          <p:nvPr/>
        </p:nvPicPr>
        <p:blipFill>
          <a:blip r:embed="rId3">
            <a:alphaModFix/>
          </a:blip>
          <a:stretch>
            <a:fillRect/>
          </a:stretch>
        </p:blipFill>
        <p:spPr>
          <a:xfrm>
            <a:off x="1520750" y="94175"/>
            <a:ext cx="5699230" cy="4216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Quality of Testing</a:t>
            </a:r>
            <a:endParaRPr>
              <a:latin typeface="Times New Roman"/>
              <a:ea typeface="Times New Roman"/>
              <a:cs typeface="Times New Roman"/>
              <a:sym typeface="Times New Roman"/>
            </a:endParaRPr>
          </a:p>
        </p:txBody>
      </p:sp>
      <p:sp>
        <p:nvSpPr>
          <p:cNvPr id="153" name="Google Shape;153;p27"/>
          <p:cNvSpPr txBox="1"/>
          <p:nvPr>
            <p:ph idx="1" type="body"/>
          </p:nvPr>
        </p:nvSpPr>
        <p:spPr>
          <a:xfrm>
            <a:off x="4635800" y="456525"/>
            <a:ext cx="4166400" cy="4098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zh-CN" sz="1000">
                <a:solidFill>
                  <a:srgbClr val="313131"/>
                </a:solidFill>
                <a:latin typeface="STHeiti"/>
                <a:ea typeface="STHeiti"/>
                <a:cs typeface="STHeiti"/>
                <a:sym typeface="STHeiti"/>
              </a:rPr>
              <a:t>   </a:t>
            </a:r>
            <a:endParaRPr b="1" sz="1000">
              <a:solidFill>
                <a:srgbClr val="313131"/>
              </a:solidFill>
              <a:latin typeface="STHeiti"/>
              <a:ea typeface="STHeiti"/>
              <a:cs typeface="STHeiti"/>
              <a:sym typeface="STHeiti"/>
            </a:endParaRPr>
          </a:p>
          <a:p>
            <a:pPr indent="-311150" lvl="0" marL="457200" rtl="0" algn="l">
              <a:lnSpc>
                <a:spcPct val="150000"/>
              </a:lnSpc>
              <a:spcBef>
                <a:spcPts val="50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The test plan is made before the coding part.</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50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Used relevent test type:</a:t>
            </a:r>
            <a:endParaRPr b="1">
              <a:solidFill>
                <a:srgbClr val="000000"/>
              </a:solidFill>
              <a:latin typeface="Times New Roman"/>
              <a:ea typeface="Times New Roman"/>
              <a:cs typeface="Times New Roman"/>
              <a:sym typeface="Times New Roman"/>
            </a:endParaRPr>
          </a:p>
          <a:p>
            <a:pPr indent="0" lvl="0" marL="457200" rtl="0" algn="l">
              <a:lnSpc>
                <a:spcPct val="150000"/>
              </a:lnSpc>
              <a:spcBef>
                <a:spcPts val="500"/>
              </a:spcBef>
              <a:spcAft>
                <a:spcPts val="0"/>
              </a:spcAft>
              <a:buNone/>
            </a:pPr>
            <a:r>
              <a:rPr b="1" lang="zh-CN">
                <a:solidFill>
                  <a:srgbClr val="000000"/>
                </a:solidFill>
                <a:latin typeface="Times New Roman"/>
                <a:ea typeface="Times New Roman"/>
                <a:cs typeface="Times New Roman"/>
                <a:sym typeface="Times New Roman"/>
              </a:rPr>
              <a:t>Acceptance testing, usablity testing, atlas-unit testing and atlas-wired testing.</a:t>
            </a:r>
            <a:endParaRPr b="1">
              <a:solidFill>
                <a:srgbClr val="000000"/>
              </a:solidFill>
              <a:latin typeface="Times New Roman"/>
              <a:ea typeface="Times New Roman"/>
              <a:cs typeface="Times New Roman"/>
              <a:sym typeface="Times New Roman"/>
            </a:endParaRPr>
          </a:p>
          <a:p>
            <a:pPr indent="-311150" lvl="0" marL="457200" rtl="0" algn="l">
              <a:lnSpc>
                <a:spcPct val="150000"/>
              </a:lnSpc>
              <a:spcBef>
                <a:spcPts val="500"/>
              </a:spcBef>
              <a:spcAft>
                <a:spcPts val="0"/>
              </a:spcAft>
              <a:buClr>
                <a:srgbClr val="000000"/>
              </a:buClr>
              <a:buSzPts val="1300"/>
              <a:buFont typeface="Times New Roman"/>
              <a:buChar char="●"/>
            </a:pPr>
            <a:r>
              <a:rPr b="1" lang="zh-CN">
                <a:solidFill>
                  <a:srgbClr val="000000"/>
                </a:solidFill>
                <a:latin typeface="Times New Roman"/>
                <a:ea typeface="Times New Roman"/>
                <a:cs typeface="Times New Roman"/>
                <a:sym typeface="Times New Roman"/>
              </a:rPr>
              <a:t>Tools for testing: Confluence SDK,  junit4, Mockito, google Gson. </a:t>
            </a:r>
            <a:endParaRPr b="1">
              <a:solidFill>
                <a:srgbClr val="000000"/>
              </a:solidFill>
              <a:latin typeface="Times New Roman"/>
              <a:ea typeface="Times New Roman"/>
              <a:cs typeface="Times New Roman"/>
              <a:sym typeface="Times New Roman"/>
            </a:endParaRPr>
          </a:p>
          <a:p>
            <a:pPr indent="-292100" lvl="0" marL="457200" rtl="0" algn="l">
              <a:lnSpc>
                <a:spcPct val="150000"/>
              </a:lnSpc>
              <a:spcBef>
                <a:spcPts val="0"/>
              </a:spcBef>
              <a:spcAft>
                <a:spcPts val="0"/>
              </a:spcAft>
              <a:buClr>
                <a:srgbClr val="000000"/>
              </a:buClr>
              <a:buSzPts val="1000"/>
              <a:buFont typeface="Times New Roman"/>
              <a:buChar char="●"/>
            </a:pPr>
            <a:r>
              <a:rPr b="1" lang="zh-CN">
                <a:solidFill>
                  <a:srgbClr val="000000"/>
                </a:solidFill>
                <a:latin typeface="Times New Roman"/>
                <a:ea typeface="Times New Roman"/>
                <a:cs typeface="Times New Roman"/>
                <a:sym typeface="Times New Roman"/>
              </a:rPr>
              <a:t>The Equivalance Partationing and boundary analyse are used in relevence testing techniques.</a:t>
            </a:r>
            <a:endParaRPr b="1">
              <a:solidFill>
                <a:srgbClr val="000000"/>
              </a:solidFill>
              <a:latin typeface="Times New Roman"/>
              <a:ea typeface="Times New Roman"/>
              <a:cs typeface="Times New Roman"/>
              <a:sym typeface="Times New Roman"/>
            </a:endParaRPr>
          </a:p>
          <a:p>
            <a:pPr indent="0" lvl="0" marL="0" rtl="0" algn="l">
              <a:lnSpc>
                <a:spcPct val="150000"/>
              </a:lnSpc>
              <a:spcBef>
                <a:spcPts val="500"/>
              </a:spcBef>
              <a:spcAft>
                <a:spcPts val="0"/>
              </a:spcAft>
              <a:buNone/>
            </a:pPr>
            <a:r>
              <a:t/>
            </a:r>
            <a:endParaRPr b="1">
              <a:solidFill>
                <a:srgbClr val="000000"/>
              </a:solidFill>
              <a:latin typeface="Times New Roman"/>
              <a:ea typeface="Times New Roman"/>
              <a:cs typeface="Times New Roman"/>
              <a:sym typeface="Times New Roman"/>
            </a:endParaRPr>
          </a:p>
          <a:p>
            <a:pPr indent="0" lvl="0" marL="0" rtl="0" algn="l">
              <a:lnSpc>
                <a:spcPct val="150000"/>
              </a:lnSpc>
              <a:spcBef>
                <a:spcPts val="500"/>
              </a:spcBef>
              <a:spcAft>
                <a:spcPts val="500"/>
              </a:spcAft>
              <a:buNone/>
            </a:pPr>
            <a:r>
              <a:t/>
            </a:r>
            <a:endParaRPr b="1">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2947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Quality of Testing</a:t>
            </a:r>
            <a:endParaRPr/>
          </a:p>
        </p:txBody>
      </p:sp>
      <p:sp>
        <p:nvSpPr>
          <p:cNvPr id="159" name="Google Shape;159;p2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CN"/>
              <a:t>Unit Test:</a:t>
            </a:r>
            <a:endParaRPr/>
          </a:p>
        </p:txBody>
      </p:sp>
      <p:pic>
        <p:nvPicPr>
          <p:cNvPr id="160" name="Google Shape;160;p28"/>
          <p:cNvPicPr preferRelativeResize="0"/>
          <p:nvPr/>
        </p:nvPicPr>
        <p:blipFill>
          <a:blip r:embed="rId3">
            <a:alphaModFix/>
          </a:blip>
          <a:stretch>
            <a:fillRect/>
          </a:stretch>
        </p:blipFill>
        <p:spPr>
          <a:xfrm>
            <a:off x="195225" y="1456900"/>
            <a:ext cx="4376776" cy="3464526"/>
          </a:xfrm>
          <a:prstGeom prst="rect">
            <a:avLst/>
          </a:prstGeom>
          <a:noFill/>
          <a:ln>
            <a:noFill/>
          </a:ln>
        </p:spPr>
      </p:pic>
      <p:pic>
        <p:nvPicPr>
          <p:cNvPr id="161" name="Google Shape;161;p28"/>
          <p:cNvPicPr preferRelativeResize="0"/>
          <p:nvPr/>
        </p:nvPicPr>
        <p:blipFill>
          <a:blip r:embed="rId4">
            <a:alphaModFix/>
          </a:blip>
          <a:stretch>
            <a:fillRect/>
          </a:stretch>
        </p:blipFill>
        <p:spPr>
          <a:xfrm>
            <a:off x="4166925" y="906100"/>
            <a:ext cx="4977073" cy="428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Quality of Testing</a:t>
            </a:r>
            <a:endParaRPr/>
          </a:p>
        </p:txBody>
      </p:sp>
      <p:sp>
        <p:nvSpPr>
          <p:cNvPr id="167" name="Google Shape;167;p29"/>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t>Usability test:</a:t>
            </a:r>
            <a:endParaRPr/>
          </a:p>
          <a:p>
            <a:pPr indent="0" lvl="0" marL="0" rtl="0" algn="l">
              <a:spcBef>
                <a:spcPts val="1600"/>
              </a:spcBef>
              <a:spcAft>
                <a:spcPts val="0"/>
              </a:spcAft>
              <a:buNone/>
            </a:pPr>
            <a:r>
              <a:rPr lang="zh-CN"/>
              <a:t>Using blackbox test.</a:t>
            </a:r>
            <a:endParaRPr/>
          </a:p>
          <a:p>
            <a:pPr indent="0" lvl="0" marL="0" rtl="0" algn="l">
              <a:spcBef>
                <a:spcPts val="1600"/>
              </a:spcBef>
              <a:spcAft>
                <a:spcPts val="1600"/>
              </a:spcAft>
              <a:buNone/>
            </a:pPr>
            <a:r>
              <a:t/>
            </a:r>
            <a:endParaRPr/>
          </a:p>
        </p:txBody>
      </p:sp>
      <p:pic>
        <p:nvPicPr>
          <p:cNvPr id="168" name="Google Shape;168;p29"/>
          <p:cNvPicPr preferRelativeResize="0"/>
          <p:nvPr/>
        </p:nvPicPr>
        <p:blipFill>
          <a:blip r:embed="rId3">
            <a:alphaModFix/>
          </a:blip>
          <a:stretch>
            <a:fillRect/>
          </a:stretch>
        </p:blipFill>
        <p:spPr>
          <a:xfrm>
            <a:off x="4358975" y="1302925"/>
            <a:ext cx="4737826" cy="3618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3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Evidenance of testing success</a:t>
            </a:r>
            <a:endParaRPr>
              <a:latin typeface="Times New Roman"/>
              <a:ea typeface="Times New Roman"/>
              <a:cs typeface="Times New Roman"/>
              <a:sym typeface="Times New Roman"/>
            </a:endParaRPr>
          </a:p>
        </p:txBody>
      </p:sp>
      <p:sp>
        <p:nvSpPr>
          <p:cNvPr id="174" name="Google Shape;174;p3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5" name="Google Shape;175;p30"/>
          <p:cNvPicPr preferRelativeResize="0"/>
          <p:nvPr/>
        </p:nvPicPr>
        <p:blipFill>
          <a:blip r:embed="rId3">
            <a:alphaModFix/>
          </a:blip>
          <a:stretch>
            <a:fillRect/>
          </a:stretch>
        </p:blipFill>
        <p:spPr>
          <a:xfrm>
            <a:off x="4123300" y="190875"/>
            <a:ext cx="4913273" cy="47394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Test coverage</a:t>
            </a:r>
            <a:endParaRPr>
              <a:latin typeface="Times New Roman"/>
              <a:ea typeface="Times New Roman"/>
              <a:cs typeface="Times New Roman"/>
              <a:sym typeface="Times New Roman"/>
            </a:endParaRPr>
          </a:p>
        </p:txBody>
      </p:sp>
      <p:sp>
        <p:nvSpPr>
          <p:cNvPr id="181" name="Google Shape;181;p3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zh-CN"/>
              <a:t>The Jacoco Test Report</a:t>
            </a:r>
            <a:endParaRPr/>
          </a:p>
        </p:txBody>
      </p:sp>
      <p:pic>
        <p:nvPicPr>
          <p:cNvPr id="182" name="Google Shape;182;p31"/>
          <p:cNvPicPr preferRelativeResize="0"/>
          <p:nvPr/>
        </p:nvPicPr>
        <p:blipFill>
          <a:blip r:embed="rId3">
            <a:alphaModFix/>
          </a:blip>
          <a:stretch>
            <a:fillRect/>
          </a:stretch>
        </p:blipFill>
        <p:spPr>
          <a:xfrm>
            <a:off x="204325" y="1938283"/>
            <a:ext cx="9143999" cy="17999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Background and Project Introduction</a:t>
            </a:r>
            <a:endParaRPr>
              <a:latin typeface="Times New Roman"/>
              <a:ea typeface="Times New Roman"/>
              <a:cs typeface="Times New Roman"/>
              <a:sym typeface="Times New Roman"/>
            </a:endParaRPr>
          </a:p>
        </p:txBody>
      </p:sp>
      <p:sp>
        <p:nvSpPr>
          <p:cNvPr id="72" name="Google Shape;72;p14"/>
          <p:cNvSpPr txBox="1"/>
          <p:nvPr>
            <p:ph idx="1" type="body"/>
          </p:nvPr>
        </p:nvSpPr>
        <p:spPr>
          <a:xfrm>
            <a:off x="4632525" y="280025"/>
            <a:ext cx="4166400" cy="4554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b="1" lang="zh-CN" sz="1800">
                <a:solidFill>
                  <a:srgbClr val="000000"/>
                </a:solidFill>
                <a:latin typeface="Times New Roman"/>
                <a:ea typeface="Times New Roman"/>
                <a:cs typeface="Times New Roman"/>
                <a:sym typeface="Times New Roman"/>
              </a:rPr>
              <a:t>Confluence - a </a:t>
            </a:r>
            <a:r>
              <a:rPr b="1" lang="zh-CN" sz="1800">
                <a:solidFill>
                  <a:srgbClr val="000000"/>
                </a:solidFill>
                <a:latin typeface="Times New Roman"/>
                <a:ea typeface="Times New Roman"/>
                <a:cs typeface="Times New Roman"/>
                <a:sym typeface="Times New Roman"/>
              </a:rPr>
              <a:t>collaboration </a:t>
            </a:r>
            <a:r>
              <a:rPr b="1" lang="zh-CN" sz="1800">
                <a:solidFill>
                  <a:srgbClr val="000000"/>
                </a:solidFill>
                <a:latin typeface="Times New Roman"/>
                <a:ea typeface="Times New Roman"/>
                <a:cs typeface="Times New Roman"/>
                <a:sym typeface="Times New Roman"/>
              </a:rPr>
              <a:t>software.</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The search engine -  a bottleneck.</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Atlassian - improving the performance for years by enhancing its search algorithm.</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The searching process can still be improved.</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A plugin - improves the user experience &amp; optimizes search results</a:t>
            </a:r>
            <a:endParaRPr b="1" sz="1800">
              <a:solidFill>
                <a:srgbClr val="00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Group Processes</a:t>
            </a:r>
            <a:endParaRPr>
              <a:latin typeface="Times New Roman"/>
              <a:ea typeface="Times New Roman"/>
              <a:cs typeface="Times New Roman"/>
              <a:sym typeface="Times New Roman"/>
            </a:endParaRPr>
          </a:p>
        </p:txBody>
      </p:sp>
      <p:sp>
        <p:nvSpPr>
          <p:cNvPr id="188" name="Google Shape;188;p32"/>
          <p:cNvSpPr txBox="1"/>
          <p:nvPr>
            <p:ph idx="1" type="body"/>
          </p:nvPr>
        </p:nvSpPr>
        <p:spPr>
          <a:xfrm>
            <a:off x="4633475" y="600450"/>
            <a:ext cx="4166400" cy="2942100"/>
          </a:xfrm>
          <a:prstGeom prst="rect">
            <a:avLst/>
          </a:prstGeom>
        </p:spPr>
        <p:txBody>
          <a:bodyPr anchorCtr="0" anchor="t" bIns="91425" lIns="91425" spcFirstLastPara="1" rIns="91425" wrap="square" tIns="91425">
            <a:noAutofit/>
          </a:bodyPr>
          <a:lstStyle/>
          <a:p>
            <a:pPr indent="-323850" lvl="0" marL="457200" rtl="0" algn="l">
              <a:lnSpc>
                <a:spcPct val="150000"/>
              </a:lnSpc>
              <a:spcBef>
                <a:spcPts val="120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Weekly issues on bitbucket</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Weekly report and meeting records</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Weekly plan and task allocation</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Commits history</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Communication </a:t>
            </a:r>
            <a:r>
              <a:rPr b="1" lang="zh-CN" sz="1500">
                <a:solidFill>
                  <a:srgbClr val="000000"/>
                </a:solidFill>
                <a:latin typeface="Times New Roman"/>
                <a:ea typeface="Times New Roman"/>
                <a:cs typeface="Times New Roman"/>
                <a:sym typeface="Times New Roman"/>
              </a:rPr>
              <a:t>with the </a:t>
            </a:r>
            <a:r>
              <a:rPr b="1" lang="zh-CN" sz="1500">
                <a:solidFill>
                  <a:srgbClr val="000000"/>
                </a:solidFill>
                <a:latin typeface="Times New Roman"/>
                <a:ea typeface="Times New Roman"/>
                <a:cs typeface="Times New Roman"/>
                <a:sym typeface="Times New Roman"/>
              </a:rPr>
              <a:t>Client </a:t>
            </a:r>
            <a:endParaRPr b="1" sz="1500">
              <a:solidFill>
                <a:srgbClr val="000000"/>
              </a:solidFill>
              <a:latin typeface="Times New Roman"/>
              <a:ea typeface="Times New Roman"/>
              <a:cs typeface="Times New Roman"/>
              <a:sym typeface="Times New Roman"/>
            </a:endParaRPr>
          </a:p>
          <a:p>
            <a:pPr indent="-323850" lvl="0" marL="457200" rtl="0" algn="l">
              <a:lnSpc>
                <a:spcPct val="150000"/>
              </a:lnSpc>
              <a:spcBef>
                <a:spcPts val="0"/>
              </a:spcBef>
              <a:spcAft>
                <a:spcPts val="0"/>
              </a:spcAft>
              <a:buClr>
                <a:srgbClr val="000000"/>
              </a:buClr>
              <a:buSzPts val="1500"/>
              <a:buFont typeface="Times New Roman"/>
              <a:buAutoNum type="arabicPeriod"/>
            </a:pPr>
            <a:r>
              <a:rPr b="1" lang="zh-CN" sz="1500">
                <a:solidFill>
                  <a:srgbClr val="000000"/>
                </a:solidFill>
                <a:latin typeface="Times New Roman"/>
                <a:ea typeface="Times New Roman"/>
                <a:cs typeface="Times New Roman"/>
                <a:sym typeface="Times New Roman"/>
              </a:rPr>
              <a:t>Process summary</a:t>
            </a:r>
            <a:endParaRPr b="1" sz="15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Issues</a:t>
            </a:r>
            <a:endParaRPr>
              <a:latin typeface="Times New Roman"/>
              <a:ea typeface="Times New Roman"/>
              <a:cs typeface="Times New Roman"/>
              <a:sym typeface="Times New Roman"/>
            </a:endParaRPr>
          </a:p>
        </p:txBody>
      </p:sp>
      <p:sp>
        <p:nvSpPr>
          <p:cNvPr id="194" name="Google Shape;194;p33"/>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5" name="Google Shape;195;p33"/>
          <p:cNvPicPr preferRelativeResize="0"/>
          <p:nvPr/>
        </p:nvPicPr>
        <p:blipFill>
          <a:blip r:embed="rId3">
            <a:alphaModFix/>
          </a:blip>
          <a:stretch>
            <a:fillRect/>
          </a:stretch>
        </p:blipFill>
        <p:spPr>
          <a:xfrm>
            <a:off x="2020625" y="0"/>
            <a:ext cx="7149048" cy="51435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3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Wiki</a:t>
            </a:r>
            <a:endParaRPr>
              <a:latin typeface="Times New Roman"/>
              <a:ea typeface="Times New Roman"/>
              <a:cs typeface="Times New Roman"/>
              <a:sym typeface="Times New Roman"/>
            </a:endParaRPr>
          </a:p>
        </p:txBody>
      </p:sp>
      <p:sp>
        <p:nvSpPr>
          <p:cNvPr id="201" name="Google Shape;201;p3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2" name="Google Shape;202;p34"/>
          <p:cNvPicPr preferRelativeResize="0"/>
          <p:nvPr/>
        </p:nvPicPr>
        <p:blipFill>
          <a:blip r:embed="rId3">
            <a:alphaModFix/>
          </a:blip>
          <a:stretch>
            <a:fillRect/>
          </a:stretch>
        </p:blipFill>
        <p:spPr>
          <a:xfrm>
            <a:off x="6013450" y="54675"/>
            <a:ext cx="2810553" cy="5088825"/>
          </a:xfrm>
          <a:prstGeom prst="rect">
            <a:avLst/>
          </a:prstGeom>
          <a:noFill/>
          <a:ln>
            <a:noFill/>
          </a:ln>
        </p:spPr>
      </p:pic>
      <p:pic>
        <p:nvPicPr>
          <p:cNvPr id="203" name="Google Shape;203;p34"/>
          <p:cNvPicPr preferRelativeResize="0"/>
          <p:nvPr/>
        </p:nvPicPr>
        <p:blipFill>
          <a:blip r:embed="rId4">
            <a:alphaModFix/>
          </a:blip>
          <a:stretch>
            <a:fillRect/>
          </a:stretch>
        </p:blipFill>
        <p:spPr>
          <a:xfrm>
            <a:off x="3043700" y="0"/>
            <a:ext cx="2969744"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5"/>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Weekly plan and task allocation</a:t>
            </a:r>
            <a:endParaRPr>
              <a:latin typeface="Times New Roman"/>
              <a:ea typeface="Times New Roman"/>
              <a:cs typeface="Times New Roman"/>
              <a:sym typeface="Times New Roman"/>
            </a:endParaRPr>
          </a:p>
        </p:txBody>
      </p:sp>
      <p:sp>
        <p:nvSpPr>
          <p:cNvPr id="209" name="Google Shape;209;p35"/>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0" name="Google Shape;210;p35"/>
          <p:cNvPicPr preferRelativeResize="0"/>
          <p:nvPr/>
        </p:nvPicPr>
        <p:blipFill>
          <a:blip r:embed="rId3">
            <a:alphaModFix/>
          </a:blip>
          <a:stretch>
            <a:fillRect/>
          </a:stretch>
        </p:blipFill>
        <p:spPr>
          <a:xfrm>
            <a:off x="0" y="2694700"/>
            <a:ext cx="3902952" cy="2450826"/>
          </a:xfrm>
          <a:prstGeom prst="rect">
            <a:avLst/>
          </a:prstGeom>
          <a:noFill/>
          <a:ln>
            <a:noFill/>
          </a:ln>
        </p:spPr>
      </p:pic>
      <p:pic>
        <p:nvPicPr>
          <p:cNvPr id="211" name="Google Shape;211;p35"/>
          <p:cNvPicPr preferRelativeResize="0"/>
          <p:nvPr/>
        </p:nvPicPr>
        <p:blipFill>
          <a:blip r:embed="rId4">
            <a:alphaModFix/>
          </a:blip>
          <a:stretch>
            <a:fillRect/>
          </a:stretch>
        </p:blipFill>
        <p:spPr>
          <a:xfrm>
            <a:off x="3902950" y="0"/>
            <a:ext cx="5241050" cy="514350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Commits</a:t>
            </a:r>
            <a:endParaRPr>
              <a:latin typeface="Times New Roman"/>
              <a:ea typeface="Times New Roman"/>
              <a:cs typeface="Times New Roman"/>
              <a:sym typeface="Times New Roman"/>
            </a:endParaRPr>
          </a:p>
        </p:txBody>
      </p:sp>
      <p:sp>
        <p:nvSpPr>
          <p:cNvPr id="217" name="Google Shape;217;p36"/>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18" name="Google Shape;218;p36"/>
          <p:cNvPicPr preferRelativeResize="0"/>
          <p:nvPr/>
        </p:nvPicPr>
        <p:blipFill>
          <a:blip r:embed="rId3">
            <a:alphaModFix/>
          </a:blip>
          <a:stretch>
            <a:fillRect/>
          </a:stretch>
        </p:blipFill>
        <p:spPr>
          <a:xfrm>
            <a:off x="2234150" y="0"/>
            <a:ext cx="6909849"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pic>
        <p:nvPicPr>
          <p:cNvPr id="223" name="Google Shape;223;p37"/>
          <p:cNvPicPr preferRelativeResize="0"/>
          <p:nvPr/>
        </p:nvPicPr>
        <p:blipFill>
          <a:blip r:embed="rId3">
            <a:alphaModFix/>
          </a:blip>
          <a:stretch>
            <a:fillRect/>
          </a:stretch>
        </p:blipFill>
        <p:spPr>
          <a:xfrm>
            <a:off x="4146875" y="0"/>
            <a:ext cx="4997126" cy="2475925"/>
          </a:xfrm>
          <a:prstGeom prst="rect">
            <a:avLst/>
          </a:prstGeom>
          <a:noFill/>
          <a:ln>
            <a:noFill/>
          </a:ln>
        </p:spPr>
      </p:pic>
      <p:sp>
        <p:nvSpPr>
          <p:cNvPr id="224" name="Google Shape;224;p3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More </a:t>
            </a:r>
            <a:r>
              <a:rPr lang="zh-CN">
                <a:latin typeface="Times New Roman"/>
                <a:ea typeface="Times New Roman"/>
                <a:cs typeface="Times New Roman"/>
                <a:sym typeface="Times New Roman"/>
              </a:rPr>
              <a:t>Commits</a:t>
            </a:r>
            <a:endParaRPr>
              <a:latin typeface="Times New Roman"/>
              <a:ea typeface="Times New Roman"/>
              <a:cs typeface="Times New Roman"/>
              <a:sym typeface="Times New Roman"/>
            </a:endParaRPr>
          </a:p>
        </p:txBody>
      </p:sp>
      <p:pic>
        <p:nvPicPr>
          <p:cNvPr id="225" name="Google Shape;225;p37"/>
          <p:cNvPicPr preferRelativeResize="0"/>
          <p:nvPr/>
        </p:nvPicPr>
        <p:blipFill>
          <a:blip r:embed="rId4">
            <a:alphaModFix/>
          </a:blip>
          <a:stretch>
            <a:fillRect/>
          </a:stretch>
        </p:blipFill>
        <p:spPr>
          <a:xfrm>
            <a:off x="4101750" y="2475925"/>
            <a:ext cx="5042251" cy="2672499"/>
          </a:xfrm>
          <a:prstGeom prst="rect">
            <a:avLst/>
          </a:prstGeom>
          <a:noFill/>
          <a:ln>
            <a:noFill/>
          </a:ln>
        </p:spPr>
      </p:pic>
      <p:pic>
        <p:nvPicPr>
          <p:cNvPr id="226" name="Google Shape;226;p37"/>
          <p:cNvPicPr preferRelativeResize="0"/>
          <p:nvPr/>
        </p:nvPicPr>
        <p:blipFill>
          <a:blip r:embed="rId5">
            <a:alphaModFix/>
          </a:blip>
          <a:stretch>
            <a:fillRect/>
          </a:stretch>
        </p:blipFill>
        <p:spPr>
          <a:xfrm>
            <a:off x="0" y="2475925"/>
            <a:ext cx="4101752" cy="26724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8"/>
          <p:cNvSpPr txBox="1"/>
          <p:nvPr>
            <p:ph type="title"/>
          </p:nvPr>
        </p:nvSpPr>
        <p:spPr>
          <a:xfrm>
            <a:off x="311725" y="500925"/>
            <a:ext cx="30840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Communication with client</a:t>
            </a:r>
            <a:endParaRPr>
              <a:latin typeface="Times New Roman"/>
              <a:ea typeface="Times New Roman"/>
              <a:cs typeface="Times New Roman"/>
              <a:sym typeface="Times New Roman"/>
            </a:endParaRPr>
          </a:p>
        </p:txBody>
      </p:sp>
      <p:sp>
        <p:nvSpPr>
          <p:cNvPr id="232" name="Google Shape;232;p38"/>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3" name="Google Shape;233;p38"/>
          <p:cNvPicPr preferRelativeResize="0"/>
          <p:nvPr/>
        </p:nvPicPr>
        <p:blipFill>
          <a:blip r:embed="rId3">
            <a:alphaModFix/>
          </a:blip>
          <a:stretch>
            <a:fillRect/>
          </a:stretch>
        </p:blipFill>
        <p:spPr>
          <a:xfrm>
            <a:off x="3395577" y="0"/>
            <a:ext cx="5729846" cy="509374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9"/>
          <p:cNvSpPr txBox="1"/>
          <p:nvPr>
            <p:ph type="title"/>
          </p:nvPr>
        </p:nvSpPr>
        <p:spPr>
          <a:xfrm>
            <a:off x="311725" y="500925"/>
            <a:ext cx="30840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More Emails</a:t>
            </a:r>
            <a:endParaRPr>
              <a:latin typeface="Times New Roman"/>
              <a:ea typeface="Times New Roman"/>
              <a:cs typeface="Times New Roman"/>
              <a:sym typeface="Times New Roman"/>
            </a:endParaRPr>
          </a:p>
        </p:txBody>
      </p:sp>
      <p:pic>
        <p:nvPicPr>
          <p:cNvPr id="239" name="Google Shape;239;p39"/>
          <p:cNvPicPr preferRelativeResize="0"/>
          <p:nvPr/>
        </p:nvPicPr>
        <p:blipFill>
          <a:blip r:embed="rId3">
            <a:alphaModFix/>
          </a:blip>
          <a:stretch>
            <a:fillRect/>
          </a:stretch>
        </p:blipFill>
        <p:spPr>
          <a:xfrm>
            <a:off x="4201750" y="2138975"/>
            <a:ext cx="4881749" cy="3004525"/>
          </a:xfrm>
          <a:prstGeom prst="rect">
            <a:avLst/>
          </a:prstGeom>
          <a:noFill/>
          <a:ln>
            <a:noFill/>
          </a:ln>
        </p:spPr>
      </p:pic>
      <p:pic>
        <p:nvPicPr>
          <p:cNvPr id="240" name="Google Shape;240;p39"/>
          <p:cNvPicPr preferRelativeResize="0"/>
          <p:nvPr/>
        </p:nvPicPr>
        <p:blipFill rotWithShape="1">
          <a:blip r:embed="rId4">
            <a:alphaModFix/>
          </a:blip>
          <a:srcRect b="0" l="0" r="0" t="0"/>
          <a:stretch/>
        </p:blipFill>
        <p:spPr>
          <a:xfrm>
            <a:off x="4186050" y="0"/>
            <a:ext cx="4881748" cy="2397650"/>
          </a:xfrm>
          <a:prstGeom prst="rect">
            <a:avLst/>
          </a:prstGeom>
          <a:noFill/>
          <a:ln>
            <a:noFill/>
          </a:ln>
        </p:spPr>
      </p:pic>
      <p:pic>
        <p:nvPicPr>
          <p:cNvPr id="241" name="Google Shape;241;p39"/>
          <p:cNvPicPr preferRelativeResize="0"/>
          <p:nvPr/>
        </p:nvPicPr>
        <p:blipFill>
          <a:blip r:embed="rId5">
            <a:alphaModFix/>
          </a:blip>
          <a:stretch>
            <a:fillRect/>
          </a:stretch>
        </p:blipFill>
        <p:spPr>
          <a:xfrm>
            <a:off x="0" y="1966050"/>
            <a:ext cx="4186050" cy="32026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Reflection</a:t>
            </a:r>
            <a:endParaRPr>
              <a:latin typeface="Times New Roman"/>
              <a:ea typeface="Times New Roman"/>
              <a:cs typeface="Times New Roman"/>
              <a:sym typeface="Times New Roman"/>
            </a:endParaRPr>
          </a:p>
        </p:txBody>
      </p:sp>
      <p:sp>
        <p:nvSpPr>
          <p:cNvPr id="247" name="Google Shape;247;p40"/>
          <p:cNvSpPr txBox="1"/>
          <p:nvPr>
            <p:ph idx="1" type="body"/>
          </p:nvPr>
        </p:nvSpPr>
        <p:spPr>
          <a:xfrm>
            <a:off x="4633475" y="500925"/>
            <a:ext cx="4166400" cy="2679600"/>
          </a:xfrm>
          <a:prstGeom prst="rect">
            <a:avLst/>
          </a:prstGeom>
        </p:spPr>
        <p:txBody>
          <a:bodyPr anchorCtr="0" anchor="t" bIns="91425" lIns="91425" spcFirstLastPara="1" rIns="91425" wrap="square" tIns="91425">
            <a:noAutofit/>
          </a:bodyPr>
          <a:lstStyle/>
          <a:p>
            <a:pPr indent="0" lvl="0" marL="0" rtl="0" algn="l">
              <a:lnSpc>
                <a:spcPct val="150000"/>
              </a:lnSpc>
              <a:spcBef>
                <a:spcPts val="1000"/>
              </a:spcBef>
              <a:spcAft>
                <a:spcPts val="0"/>
              </a:spcAft>
              <a:buNone/>
            </a:pPr>
            <a:r>
              <a:t/>
            </a:r>
            <a:endParaRPr b="1" sz="1400">
              <a:solidFill>
                <a:srgbClr val="000000"/>
              </a:solidFill>
              <a:latin typeface="Times New Roman"/>
              <a:ea typeface="Times New Roman"/>
              <a:cs typeface="Times New Roman"/>
              <a:sym typeface="Times New Roman"/>
            </a:endParaRPr>
          </a:p>
          <a:p>
            <a:pPr indent="-317500" lvl="0" marL="457200" rtl="0" algn="l">
              <a:lnSpc>
                <a:spcPct val="150000"/>
              </a:lnSpc>
              <a:spcBef>
                <a:spcPts val="1000"/>
              </a:spcBef>
              <a:spcAft>
                <a:spcPts val="0"/>
              </a:spcAft>
              <a:buClr>
                <a:srgbClr val="000000"/>
              </a:buClr>
              <a:buSzPts val="1400"/>
              <a:buFont typeface="Times New Roman"/>
              <a:buChar char="●"/>
            </a:pPr>
            <a:r>
              <a:rPr lang="zh-CN" sz="1400">
                <a:solidFill>
                  <a:srgbClr val="000000"/>
                </a:solidFill>
                <a:latin typeface="Times New Roman"/>
                <a:ea typeface="Times New Roman"/>
                <a:cs typeface="Times New Roman"/>
                <a:sym typeface="Times New Roman"/>
              </a:rPr>
              <a:t>Well cooperated between team members and client</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zh-CN" sz="1400">
                <a:solidFill>
                  <a:srgbClr val="000000"/>
                </a:solidFill>
                <a:latin typeface="Times New Roman"/>
                <a:ea typeface="Times New Roman"/>
                <a:cs typeface="Times New Roman"/>
                <a:sym typeface="Times New Roman"/>
              </a:rPr>
              <a:t>Successfully </a:t>
            </a:r>
            <a:r>
              <a:rPr lang="zh-CN" sz="1400">
                <a:solidFill>
                  <a:srgbClr val="000000"/>
                </a:solidFill>
                <a:latin typeface="Times New Roman"/>
                <a:ea typeface="Times New Roman"/>
                <a:cs typeface="Times New Roman"/>
                <a:sym typeface="Times New Roman"/>
              </a:rPr>
              <a:t>achieved</a:t>
            </a:r>
            <a:r>
              <a:rPr lang="zh-CN" sz="1400">
                <a:solidFill>
                  <a:srgbClr val="000000"/>
                </a:solidFill>
                <a:latin typeface="Times New Roman"/>
                <a:ea typeface="Times New Roman"/>
                <a:cs typeface="Times New Roman"/>
                <a:sym typeface="Times New Roman"/>
              </a:rPr>
              <a:t> our scope</a:t>
            </a:r>
            <a:endParaRPr sz="1400">
              <a:solidFill>
                <a:srgbClr val="000000"/>
              </a:solidFill>
              <a:latin typeface="Times New Roman"/>
              <a:ea typeface="Times New Roman"/>
              <a:cs typeface="Times New Roman"/>
              <a:sym typeface="Times New Roman"/>
            </a:endParaRPr>
          </a:p>
        </p:txBody>
      </p:sp>
      <p:sp>
        <p:nvSpPr>
          <p:cNvPr id="248" name="Google Shape;248;p40"/>
          <p:cNvSpPr txBox="1"/>
          <p:nvPr/>
        </p:nvSpPr>
        <p:spPr>
          <a:xfrm>
            <a:off x="4633475" y="500925"/>
            <a:ext cx="24876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sz="1600">
                <a:latin typeface="Times New Roman"/>
                <a:ea typeface="Times New Roman"/>
                <a:cs typeface="Times New Roman"/>
                <a:sym typeface="Times New Roman"/>
              </a:rPr>
              <a:t>What is good</a:t>
            </a:r>
            <a:r>
              <a:rPr b="1" lang="zh-CN"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p:txBody>
      </p:sp>
      <p:sp>
        <p:nvSpPr>
          <p:cNvPr id="249" name="Google Shape;249;p40"/>
          <p:cNvSpPr txBox="1"/>
          <p:nvPr/>
        </p:nvSpPr>
        <p:spPr>
          <a:xfrm>
            <a:off x="4686500" y="2309875"/>
            <a:ext cx="2864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sz="1600">
                <a:latin typeface="Times New Roman"/>
                <a:ea typeface="Times New Roman"/>
                <a:cs typeface="Times New Roman"/>
                <a:sym typeface="Times New Roman"/>
              </a:rPr>
              <a:t>What should be improved:</a:t>
            </a:r>
            <a:endParaRPr b="1" sz="1600">
              <a:latin typeface="Times New Roman"/>
              <a:ea typeface="Times New Roman"/>
              <a:cs typeface="Times New Roman"/>
              <a:sym typeface="Times New Roman"/>
            </a:endParaRPr>
          </a:p>
        </p:txBody>
      </p:sp>
      <p:sp>
        <p:nvSpPr>
          <p:cNvPr id="250" name="Google Shape;250;p40"/>
          <p:cNvSpPr txBox="1"/>
          <p:nvPr>
            <p:ph idx="1" type="body"/>
          </p:nvPr>
        </p:nvSpPr>
        <p:spPr>
          <a:xfrm>
            <a:off x="4653325" y="2703475"/>
            <a:ext cx="4166400" cy="22395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1000"/>
              </a:spcBef>
              <a:spcAft>
                <a:spcPts val="0"/>
              </a:spcAft>
              <a:buClr>
                <a:srgbClr val="000000"/>
              </a:buClr>
              <a:buSzPts val="1400"/>
              <a:buFont typeface="Times New Roman"/>
              <a:buChar char="●"/>
            </a:pPr>
            <a:r>
              <a:rPr lang="zh-CN" sz="1400">
                <a:solidFill>
                  <a:srgbClr val="000000"/>
                </a:solidFill>
                <a:latin typeface="Times New Roman"/>
                <a:ea typeface="Times New Roman"/>
                <a:cs typeface="Times New Roman"/>
                <a:sym typeface="Times New Roman"/>
              </a:rPr>
              <a:t>Did not sufficiently take advantage of the client meeting - should make more preparation before meeting</a:t>
            </a:r>
            <a:endParaRPr sz="1400">
              <a:solidFill>
                <a:srgbClr val="000000"/>
              </a:solidFill>
              <a:latin typeface="Times New Roman"/>
              <a:ea typeface="Times New Roman"/>
              <a:cs typeface="Times New Roman"/>
              <a:sym typeface="Times New Roman"/>
            </a:endParaRPr>
          </a:p>
          <a:p>
            <a:pPr indent="-317500" lvl="0" marL="457200" rtl="0" algn="l">
              <a:lnSpc>
                <a:spcPct val="150000"/>
              </a:lnSpc>
              <a:spcBef>
                <a:spcPts val="0"/>
              </a:spcBef>
              <a:spcAft>
                <a:spcPts val="0"/>
              </a:spcAft>
              <a:buClr>
                <a:srgbClr val="000000"/>
              </a:buClr>
              <a:buSzPts val="1400"/>
              <a:buFont typeface="Times New Roman"/>
              <a:buChar char="●"/>
            </a:pPr>
            <a:r>
              <a:rPr lang="zh-CN" sz="1400">
                <a:solidFill>
                  <a:srgbClr val="000000"/>
                </a:solidFill>
                <a:latin typeface="Times New Roman"/>
                <a:ea typeface="Times New Roman"/>
                <a:cs typeface="Times New Roman"/>
                <a:sym typeface="Times New Roman"/>
              </a:rPr>
              <a:t>We should define </a:t>
            </a:r>
            <a:r>
              <a:rPr lang="zh-CN" sz="1400">
                <a:solidFill>
                  <a:srgbClr val="000000"/>
                </a:solidFill>
                <a:latin typeface="Times New Roman"/>
                <a:ea typeface="Times New Roman"/>
                <a:cs typeface="Times New Roman"/>
                <a:sym typeface="Times New Roman"/>
              </a:rPr>
              <a:t>our plugin API as early as possible</a:t>
            </a:r>
            <a:r>
              <a:rPr lang="zh-CN" sz="1400">
                <a:solidFill>
                  <a:srgbClr val="000000"/>
                </a:solidFill>
                <a:latin typeface="Times New Roman"/>
                <a:ea typeface="Times New Roman"/>
                <a:cs typeface="Times New Roman"/>
                <a:sym typeface="Times New Roman"/>
              </a:rPr>
              <a:t> so team members could work in parallel.</a:t>
            </a:r>
            <a:endParaRPr sz="14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zh-CN" sz="3000">
                <a:solidFill>
                  <a:srgbClr val="FFFFFF"/>
                </a:solidFill>
                <a:latin typeface="Times New Roman"/>
                <a:ea typeface="Times New Roman"/>
                <a:cs typeface="Times New Roman"/>
                <a:sym typeface="Times New Roman"/>
              </a:rPr>
              <a:t>Build the required system with quality.</a:t>
            </a:r>
            <a:endParaRPr sz="3000">
              <a:solidFill>
                <a:srgbClr val="FFFFFF"/>
              </a:solidFill>
              <a:latin typeface="Times New Roman"/>
              <a:ea typeface="Times New Roman"/>
              <a:cs typeface="Times New Roman"/>
              <a:sym typeface="Times New Roman"/>
            </a:endParaRPr>
          </a:p>
        </p:txBody>
      </p:sp>
      <p:sp>
        <p:nvSpPr>
          <p:cNvPr id="78" name="Google Shape;78;p15"/>
          <p:cNvSpPr txBox="1"/>
          <p:nvPr>
            <p:ph idx="1" type="body"/>
          </p:nvPr>
        </p:nvSpPr>
        <p:spPr>
          <a:xfrm>
            <a:off x="4391925" y="677950"/>
            <a:ext cx="4692900" cy="3921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Tools - API</a:t>
            </a:r>
            <a:endParaRPr b="1" sz="1800">
              <a:solidFill>
                <a:srgbClr val="000000"/>
              </a:solidFill>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160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Algorithms - Confluence relevance search</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Plugins - confluence-maven-plugin, etc</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Knowledge - Learn how to make macro</a:t>
            </a:r>
            <a:endParaRPr b="1" sz="1800">
              <a:solidFill>
                <a:srgbClr val="000000"/>
              </a:solidFill>
              <a:latin typeface="Times New Roman"/>
              <a:ea typeface="Times New Roman"/>
              <a:cs typeface="Times New Roman"/>
              <a:sym typeface="Times New Roman"/>
            </a:endParaRPr>
          </a:p>
        </p:txBody>
      </p:sp>
      <p:pic>
        <p:nvPicPr>
          <p:cNvPr id="79" name="Google Shape;79;p15"/>
          <p:cNvPicPr preferRelativeResize="0"/>
          <p:nvPr/>
        </p:nvPicPr>
        <p:blipFill>
          <a:blip r:embed="rId3">
            <a:alphaModFix/>
          </a:blip>
          <a:stretch>
            <a:fillRect/>
          </a:stretch>
        </p:blipFill>
        <p:spPr>
          <a:xfrm>
            <a:off x="4451013" y="1111050"/>
            <a:ext cx="4692976" cy="5160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zh-CN">
                <a:latin typeface="Times New Roman"/>
                <a:ea typeface="Times New Roman"/>
                <a:cs typeface="Times New Roman"/>
                <a:sym typeface="Times New Roman"/>
              </a:rPr>
              <a:t>User Story Overview </a:t>
            </a:r>
            <a:endParaRPr>
              <a:latin typeface="Times New Roman"/>
              <a:ea typeface="Times New Roman"/>
              <a:cs typeface="Times New Roman"/>
              <a:sym typeface="Times New Roman"/>
            </a:endParaRPr>
          </a:p>
        </p:txBody>
      </p:sp>
      <p:sp>
        <p:nvSpPr>
          <p:cNvPr id="85" name="Google Shape;85;p16"/>
          <p:cNvSpPr txBox="1"/>
          <p:nvPr>
            <p:ph idx="1" type="body"/>
          </p:nvPr>
        </p:nvSpPr>
        <p:spPr>
          <a:xfrm>
            <a:off x="4644675" y="522450"/>
            <a:ext cx="4166400" cy="4098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000"/>
              </a:spcBef>
              <a:spcAft>
                <a:spcPts val="0"/>
              </a:spcAft>
              <a:buClr>
                <a:srgbClr val="000000"/>
              </a:buClr>
              <a:buSzPts val="1800"/>
              <a:buChar char="●"/>
            </a:pPr>
            <a:r>
              <a:rPr b="1" lang="zh-CN" sz="1800">
                <a:solidFill>
                  <a:srgbClr val="000000"/>
                </a:solidFill>
                <a:latin typeface="Times New Roman"/>
                <a:ea typeface="Times New Roman"/>
                <a:cs typeface="Times New Roman"/>
                <a:sym typeface="Times New Roman"/>
              </a:rPr>
              <a:t>Priority Identified using Planning Poker.</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100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Both functional and non-functional requirements are considered and abstracted as user stories.</a:t>
            </a:r>
            <a:endParaRPr b="1" sz="1800">
              <a:solidFill>
                <a:srgbClr val="000000"/>
              </a:solidFill>
              <a:latin typeface="Times New Roman"/>
              <a:ea typeface="Times New Roman"/>
              <a:cs typeface="Times New Roman"/>
              <a:sym typeface="Times New Roman"/>
            </a:endParaRPr>
          </a:p>
          <a:p>
            <a:pPr indent="-342900" lvl="0" marL="457200" rtl="0" algn="l">
              <a:lnSpc>
                <a:spcPct val="150000"/>
              </a:lnSpc>
              <a:spcBef>
                <a:spcPts val="1000"/>
              </a:spcBef>
              <a:spcAft>
                <a:spcPts val="0"/>
              </a:spcAft>
              <a:buClr>
                <a:srgbClr val="000000"/>
              </a:buClr>
              <a:buSzPts val="1800"/>
              <a:buFont typeface="Times New Roman"/>
              <a:buChar char="●"/>
            </a:pPr>
            <a:r>
              <a:rPr b="1" lang="zh-CN" sz="1800">
                <a:solidFill>
                  <a:srgbClr val="000000"/>
                </a:solidFill>
                <a:latin typeface="Times New Roman"/>
                <a:ea typeface="Times New Roman"/>
                <a:cs typeface="Times New Roman"/>
                <a:sym typeface="Times New Roman"/>
              </a:rPr>
              <a:t>All user stories are gained approval from client.</a:t>
            </a:r>
            <a:endParaRPr b="1" sz="1800">
              <a:solidFill>
                <a:srgbClr val="000000"/>
              </a:solidFill>
              <a:latin typeface="Times New Roman"/>
              <a:ea typeface="Times New Roman"/>
              <a:cs typeface="Times New Roman"/>
              <a:sym typeface="Times New Roman"/>
            </a:endParaRPr>
          </a:p>
          <a:p>
            <a:pPr indent="0" lvl="0" marL="457200" rtl="0" algn="l">
              <a:lnSpc>
                <a:spcPct val="150000"/>
              </a:lnSpc>
              <a:spcBef>
                <a:spcPts val="1000"/>
              </a:spcBef>
              <a:spcAft>
                <a:spcPts val="0"/>
              </a:spcAft>
              <a:buNone/>
            </a:pPr>
            <a:r>
              <a:t/>
            </a:r>
            <a:endParaRPr b="1" sz="1800">
              <a:latin typeface="Times New Roman"/>
              <a:ea typeface="Times New Roman"/>
              <a:cs typeface="Times New Roman"/>
              <a:sym typeface="Times New Roman"/>
            </a:endParaRPr>
          </a:p>
          <a:p>
            <a:pPr indent="0" lvl="0" marL="0" rtl="0" algn="l">
              <a:spcBef>
                <a:spcPts val="1000"/>
              </a:spcBef>
              <a:spcAft>
                <a:spcPts val="1600"/>
              </a:spcAft>
              <a:buNone/>
            </a:pPr>
            <a:r>
              <a:t/>
            </a:r>
            <a:endParaRPr b="1">
              <a:latin typeface="Times New Roman"/>
              <a:ea typeface="Times New Roman"/>
              <a:cs typeface="Times New Roman"/>
              <a:sym typeface="Times New Roman"/>
            </a:endParaRPr>
          </a:p>
        </p:txBody>
      </p:sp>
      <p:sp>
        <p:nvSpPr>
          <p:cNvPr id="86" name="Google Shape;86;p16"/>
          <p:cNvSpPr txBox="1"/>
          <p:nvPr>
            <p:ph idx="1" type="body"/>
          </p:nvPr>
        </p:nvSpPr>
        <p:spPr>
          <a:xfrm>
            <a:off x="81775" y="1459275"/>
            <a:ext cx="4166400" cy="2901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1000"/>
              </a:spcBef>
              <a:spcAft>
                <a:spcPts val="0"/>
              </a:spcAft>
              <a:buClr>
                <a:srgbClr val="FFFFFF"/>
              </a:buClr>
              <a:buSzPts val="1800"/>
              <a:buChar char="●"/>
            </a:pPr>
            <a:r>
              <a:rPr b="1" lang="zh-CN" sz="1800">
                <a:solidFill>
                  <a:srgbClr val="FFFFFF"/>
                </a:solidFill>
                <a:latin typeface="Times New Roman"/>
                <a:ea typeface="Times New Roman"/>
                <a:cs typeface="Times New Roman"/>
                <a:sym typeface="Times New Roman"/>
              </a:rPr>
              <a:t>2 sets of  user stories</a:t>
            </a:r>
            <a:endParaRPr b="1" sz="1800">
              <a:solidFill>
                <a:srgbClr val="FFFFFF"/>
              </a:solidFill>
              <a:latin typeface="Times New Roman"/>
              <a:ea typeface="Times New Roman"/>
              <a:cs typeface="Times New Roman"/>
              <a:sym typeface="Times New Roman"/>
            </a:endParaRPr>
          </a:p>
          <a:p>
            <a:pPr indent="-342900" lvl="0" marL="457200" rtl="0" algn="l">
              <a:lnSpc>
                <a:spcPct val="150000"/>
              </a:lnSpc>
              <a:spcBef>
                <a:spcPts val="1000"/>
              </a:spcBef>
              <a:spcAft>
                <a:spcPts val="0"/>
              </a:spcAft>
              <a:buClr>
                <a:srgbClr val="FFFFFF"/>
              </a:buClr>
              <a:buSzPts val="1800"/>
              <a:buFont typeface="Times New Roman"/>
              <a:buChar char="●"/>
            </a:pPr>
            <a:r>
              <a:rPr b="1" lang="zh-CN" sz="1800">
                <a:solidFill>
                  <a:srgbClr val="FFFFFF"/>
                </a:solidFill>
                <a:latin typeface="Times New Roman"/>
                <a:ea typeface="Times New Roman"/>
                <a:cs typeface="Times New Roman"/>
                <a:sym typeface="Times New Roman"/>
              </a:rPr>
              <a:t>3 key users, 2 key actions and 3 priority levels.</a:t>
            </a:r>
            <a:endParaRPr b="1" sz="1800">
              <a:solidFill>
                <a:srgbClr val="FFFFFF"/>
              </a:solidFill>
              <a:latin typeface="Times New Roman"/>
              <a:ea typeface="Times New Roman"/>
              <a:cs typeface="Times New Roman"/>
              <a:sym typeface="Times New Roman"/>
            </a:endParaRPr>
          </a:p>
          <a:p>
            <a:pPr indent="-342900" lvl="0" marL="457200" rtl="0" algn="l">
              <a:lnSpc>
                <a:spcPct val="150000"/>
              </a:lnSpc>
              <a:spcBef>
                <a:spcPts val="1000"/>
              </a:spcBef>
              <a:spcAft>
                <a:spcPts val="0"/>
              </a:spcAft>
              <a:buClr>
                <a:srgbClr val="FFFFFF"/>
              </a:buClr>
              <a:buSzPts val="1800"/>
              <a:buFont typeface="Times New Roman"/>
              <a:buChar char="●"/>
            </a:pPr>
            <a:r>
              <a:rPr b="1" lang="zh-CN" sz="1800">
                <a:solidFill>
                  <a:srgbClr val="FFFFFF"/>
                </a:solidFill>
                <a:latin typeface="Times New Roman"/>
                <a:ea typeface="Times New Roman"/>
                <a:cs typeface="Times New Roman"/>
                <a:sym typeface="Times New Roman"/>
              </a:rPr>
              <a:t>In toal 23 user stories in the fianl set, 3 discarded.</a:t>
            </a:r>
            <a:endParaRPr b="1" sz="1800">
              <a:solidFill>
                <a:srgbClr val="FFFFFF"/>
              </a:solidFill>
              <a:latin typeface="Times New Roman"/>
              <a:ea typeface="Times New Roman"/>
              <a:cs typeface="Times New Roman"/>
              <a:sym typeface="Times New Roman"/>
            </a:endParaRPr>
          </a:p>
          <a:p>
            <a:pPr indent="0" lvl="0" marL="457200" rtl="0" algn="l">
              <a:lnSpc>
                <a:spcPct val="150000"/>
              </a:lnSpc>
              <a:spcBef>
                <a:spcPts val="1000"/>
              </a:spcBef>
              <a:spcAft>
                <a:spcPts val="0"/>
              </a:spcAft>
              <a:buNone/>
            </a:pPr>
            <a:r>
              <a:t/>
            </a:r>
            <a:endParaRPr b="1" sz="1800">
              <a:solidFill>
                <a:srgbClr val="FFFFFF"/>
              </a:solidFill>
              <a:latin typeface="Times New Roman"/>
              <a:ea typeface="Times New Roman"/>
              <a:cs typeface="Times New Roman"/>
              <a:sym typeface="Times New Roman"/>
            </a:endParaRPr>
          </a:p>
          <a:p>
            <a:pPr indent="0" lvl="0" marL="457200" rtl="0" algn="l">
              <a:lnSpc>
                <a:spcPct val="150000"/>
              </a:lnSpc>
              <a:spcBef>
                <a:spcPts val="1000"/>
              </a:spcBef>
              <a:spcAft>
                <a:spcPts val="0"/>
              </a:spcAft>
              <a:buNone/>
            </a:pPr>
            <a:r>
              <a:t/>
            </a:r>
            <a:endParaRPr b="1" sz="1800">
              <a:solidFill>
                <a:srgbClr val="FFFFFF"/>
              </a:solidFill>
              <a:latin typeface="Times New Roman"/>
              <a:ea typeface="Times New Roman"/>
              <a:cs typeface="Times New Roman"/>
              <a:sym typeface="Times New Roman"/>
            </a:endParaRPr>
          </a:p>
          <a:p>
            <a:pPr indent="0" lvl="0" marL="457200" rtl="0" algn="l">
              <a:lnSpc>
                <a:spcPct val="150000"/>
              </a:lnSpc>
              <a:spcBef>
                <a:spcPts val="1000"/>
              </a:spcBef>
              <a:spcAft>
                <a:spcPts val="0"/>
              </a:spcAft>
              <a:buNone/>
            </a:pPr>
            <a:r>
              <a:t/>
            </a:r>
            <a:endParaRPr b="1" sz="1800">
              <a:solidFill>
                <a:srgbClr val="FFFFFF"/>
              </a:solidFill>
              <a:latin typeface="Times New Roman"/>
              <a:ea typeface="Times New Roman"/>
              <a:cs typeface="Times New Roman"/>
              <a:sym typeface="Times New Roman"/>
            </a:endParaRPr>
          </a:p>
          <a:p>
            <a:pPr indent="0" lvl="0" marL="0" rtl="0" algn="l">
              <a:spcBef>
                <a:spcPts val="1000"/>
              </a:spcBef>
              <a:spcAft>
                <a:spcPts val="1600"/>
              </a:spcAft>
              <a:buNone/>
            </a:pPr>
            <a:r>
              <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zh-CN"/>
              <a:t>User Story Board</a:t>
            </a:r>
            <a:endParaRPr/>
          </a:p>
        </p:txBody>
      </p:sp>
      <p:pic>
        <p:nvPicPr>
          <p:cNvPr id="92" name="Google Shape;92;p17"/>
          <p:cNvPicPr preferRelativeResize="0"/>
          <p:nvPr/>
        </p:nvPicPr>
        <p:blipFill>
          <a:blip r:embed="rId3">
            <a:alphaModFix/>
          </a:blip>
          <a:stretch>
            <a:fillRect/>
          </a:stretch>
        </p:blipFill>
        <p:spPr>
          <a:xfrm>
            <a:off x="161213" y="80200"/>
            <a:ext cx="8821571" cy="421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zh-CN"/>
              <a:t>Functional and Non-Functional</a:t>
            </a:r>
            <a:endParaRPr/>
          </a:p>
        </p:txBody>
      </p:sp>
      <p:pic>
        <p:nvPicPr>
          <p:cNvPr id="98" name="Google Shape;98;p18"/>
          <p:cNvPicPr preferRelativeResize="0"/>
          <p:nvPr/>
        </p:nvPicPr>
        <p:blipFill>
          <a:blip r:embed="rId3">
            <a:alphaModFix/>
          </a:blip>
          <a:stretch>
            <a:fillRect/>
          </a:stretch>
        </p:blipFill>
        <p:spPr>
          <a:xfrm>
            <a:off x="271713" y="0"/>
            <a:ext cx="8600573" cy="422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zh-CN"/>
              <a:t>System Architecture</a:t>
            </a:r>
            <a:endParaRPr/>
          </a:p>
        </p:txBody>
      </p:sp>
      <p:pic>
        <p:nvPicPr>
          <p:cNvPr id="104" name="Google Shape;104;p19"/>
          <p:cNvPicPr preferRelativeResize="0"/>
          <p:nvPr/>
        </p:nvPicPr>
        <p:blipFill>
          <a:blip r:embed="rId3">
            <a:alphaModFix/>
          </a:blip>
          <a:stretch>
            <a:fillRect/>
          </a:stretch>
        </p:blipFill>
        <p:spPr>
          <a:xfrm>
            <a:off x="972663" y="0"/>
            <a:ext cx="6657467" cy="4216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0"/>
          <p:cNvSpPr txBox="1"/>
          <p:nvPr/>
        </p:nvSpPr>
        <p:spPr>
          <a:xfrm>
            <a:off x="666250" y="373100"/>
            <a:ext cx="5116800" cy="5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CN" sz="1800">
                <a:latin typeface="Roboto"/>
                <a:ea typeface="Roboto"/>
                <a:cs typeface="Roboto"/>
                <a:sym typeface="Roboto"/>
              </a:rPr>
              <a:t>System Demonstration</a:t>
            </a:r>
            <a:endParaRPr b="1" sz="1800">
              <a:latin typeface="Roboto"/>
              <a:ea typeface="Roboto"/>
              <a:cs typeface="Roboto"/>
              <a:sym typeface="Roboto"/>
            </a:endParaRPr>
          </a:p>
        </p:txBody>
      </p:sp>
      <p:pic>
        <p:nvPicPr>
          <p:cNvPr id="111" name="Google Shape;111;p20"/>
          <p:cNvPicPr preferRelativeResize="0"/>
          <p:nvPr/>
        </p:nvPicPr>
        <p:blipFill>
          <a:blip r:embed="rId3">
            <a:alphaModFix/>
          </a:blip>
          <a:stretch>
            <a:fillRect/>
          </a:stretch>
        </p:blipFill>
        <p:spPr>
          <a:xfrm>
            <a:off x="3687800" y="74375"/>
            <a:ext cx="3978925" cy="42442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1"/>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7" name="Google Shape;117;p21"/>
          <p:cNvPicPr preferRelativeResize="0"/>
          <p:nvPr/>
        </p:nvPicPr>
        <p:blipFill>
          <a:blip r:embed="rId3">
            <a:alphaModFix/>
          </a:blip>
          <a:stretch>
            <a:fillRect/>
          </a:stretch>
        </p:blipFill>
        <p:spPr>
          <a:xfrm>
            <a:off x="152400" y="152400"/>
            <a:ext cx="8839199" cy="3076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