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07" r:id="rId3"/>
    <p:sldId id="257" r:id="rId4"/>
    <p:sldId id="291" r:id="rId5"/>
    <p:sldId id="299" r:id="rId6"/>
    <p:sldId id="300" r:id="rId7"/>
    <p:sldId id="292" r:id="rId8"/>
    <p:sldId id="290" r:id="rId9"/>
    <p:sldId id="294" r:id="rId10"/>
    <p:sldId id="303" r:id="rId11"/>
    <p:sldId id="304" r:id="rId12"/>
    <p:sldId id="305" r:id="rId13"/>
    <p:sldId id="306" r:id="rId14"/>
    <p:sldId id="295" r:id="rId15"/>
    <p:sldId id="296" r:id="rId16"/>
    <p:sldId id="298" r:id="rId17"/>
    <p:sldId id="273" r:id="rId18"/>
    <p:sldId id="277" r:id="rId19"/>
    <p:sldId id="278" r:id="rId20"/>
    <p:sldId id="281" r:id="rId21"/>
    <p:sldId id="261" r:id="rId22"/>
    <p:sldId id="263" r:id="rId23"/>
    <p:sldId id="279" r:id="rId24"/>
    <p:sldId id="297" r:id="rId25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638"/>
    <a:srgbClr val="856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638" y="10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434083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</p:sldLayoutIdLst>
  <p:transition spd="med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3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2851150" y="244585"/>
            <a:ext cx="7302500" cy="5397501"/>
            <a:chOff x="0" y="0"/>
            <a:chExt cx="7302500" cy="5397500"/>
          </a:xfrm>
        </p:grpSpPr>
        <p:pic>
          <p:nvPicPr>
            <p:cNvPr id="33" name="72801391_2880x1920.jpeg"/>
            <p:cNvPicPr/>
            <p:nvPr/>
          </p:nvPicPr>
          <p:blipFill>
            <a:blip r:embed="rId2">
              <a:extLst/>
            </a:blip>
            <a:srcRect l="8413" t="3933" r="8485" b="3933"/>
            <a:stretch>
              <a:fillRect/>
            </a:stretch>
          </p:blipFill>
          <p:spPr>
            <a:xfrm>
              <a:off x="0" y="0"/>
              <a:ext cx="7302500" cy="539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" name="Picture 31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302500" cy="5397500"/>
            </a:xfrm>
            <a:prstGeom prst="rect">
              <a:avLst/>
            </a:prstGeom>
            <a:effectLst/>
          </p:spPr>
        </p:pic>
      </p:grpSp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104900" y="6097095"/>
            <a:ext cx="10795000" cy="1397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Vegetable Serve Game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Team: COMP_NVegetable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</a:t>
            </a:r>
            <a:r>
              <a:rPr lang="en-MY" sz="3600" dirty="0" smtClean="0">
                <a:solidFill>
                  <a:srgbClr val="6C5638"/>
                </a:solidFill>
              </a:rPr>
              <a:t>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3" y="4289457"/>
            <a:ext cx="4622542" cy="39266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1512" y="3927977"/>
            <a:ext cx="1171416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Register for an account</a:t>
            </a:r>
            <a:endParaRPr lang="en-SG" sz="2000" b="1" u="sng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243" y="4497858"/>
            <a:ext cx="6645662" cy="3718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3533" y="3927976"/>
            <a:ext cx="6376218" cy="41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Read brief description/tutorial on vegetable serves</a:t>
            </a:r>
            <a:endParaRPr lang="en-SG" sz="2000" b="1" u="sng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993687" y="7510602"/>
            <a:ext cx="637621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2</a:t>
            </a:r>
            <a:endParaRPr lang="en-SG" sz="1000" i="1" dirty="0" smtClean="0"/>
          </a:p>
        </p:txBody>
      </p:sp>
    </p:spTree>
    <p:extLst>
      <p:ext uri="{BB962C8B-B14F-4D97-AF65-F5344CB8AC3E}">
        <p14:creationId xmlns:p14="http://schemas.microsoft.com/office/powerpoint/2010/main" val="3747148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</a:t>
            </a:r>
            <a:r>
              <a:rPr lang="en-MY" sz="3600" dirty="0" smtClean="0">
                <a:solidFill>
                  <a:srgbClr val="6C5638"/>
                </a:solidFill>
              </a:rPr>
              <a:t>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528" y="3927977"/>
            <a:ext cx="1171416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3 Questions wrong -&gt; Go to tutorial</a:t>
            </a:r>
            <a:endParaRPr lang="en-SG" sz="2000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561305" y="3927976"/>
            <a:ext cx="5808600" cy="41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Answer within 30 seconds to get bonus points</a:t>
            </a:r>
            <a:endParaRPr lang="en-SG" sz="2000" b="1" u="sng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97888" y="8570630"/>
            <a:ext cx="637621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4</a:t>
            </a:r>
            <a:endParaRPr lang="en-SG" sz="1000" i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" y="4338346"/>
            <a:ext cx="5006591" cy="4002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1018" y="8341171"/>
            <a:ext cx="6376218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8</a:t>
            </a:r>
            <a:endParaRPr lang="en-SG" sz="1000" i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490" y="4378076"/>
            <a:ext cx="616941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286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</a:t>
            </a:r>
            <a:r>
              <a:rPr lang="en-MY" sz="3600" dirty="0" smtClean="0">
                <a:solidFill>
                  <a:srgbClr val="6C5638"/>
                </a:solidFill>
              </a:rPr>
              <a:t>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5868" y="3902223"/>
            <a:ext cx="465117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Hint button(When there are hints left)</a:t>
            </a:r>
            <a:endParaRPr lang="en-SG" sz="2000" b="1" u="sng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69078" y="3876681"/>
            <a:ext cx="5808600" cy="4103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Hint button(When there isn’t any hints left)</a:t>
            </a:r>
            <a:endParaRPr lang="en-SG" sz="2000" b="1" u="sng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21018" y="8341171"/>
            <a:ext cx="1517847" cy="2564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1000" i="1" dirty="0" smtClean="0"/>
              <a:t>Based on user story 9</a:t>
            </a:r>
            <a:endParaRPr lang="en-SG" sz="1000" i="1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" y="4427321"/>
            <a:ext cx="5785873" cy="40285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63" y="4338346"/>
            <a:ext cx="2871474" cy="469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87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(F</a:t>
            </a:r>
            <a:r>
              <a:rPr lang="en-MY" sz="3600" dirty="0" smtClean="0">
                <a:solidFill>
                  <a:srgbClr val="6C5638"/>
                </a:solidFill>
              </a:rPr>
              <a:t>eatures of our game)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6981" y="3862641"/>
            <a:ext cx="3682082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sz="2000" b="1" u="sng" dirty="0" smtClean="0"/>
              <a:t>Unlocking mystery challenge</a:t>
            </a:r>
            <a:endParaRPr lang="en-SG" sz="2000" b="1" u="sn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31" y="4404798"/>
            <a:ext cx="5928782" cy="443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95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(Testing on firebase)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05" y="2895600"/>
            <a:ext cx="11500646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indent="-571500" algn="l" rtl="0" latinLnBrk="1" hangingPunct="0">
              <a:buFontTx/>
              <a:buChar char="-"/>
            </a:pPr>
            <a:r>
              <a:rPr lang="en-SG" sz="3600" dirty="0" smtClean="0"/>
              <a:t>All of our data are stored on firebase. Our app </a:t>
            </a:r>
            <a:endParaRPr lang="en-SG" sz="3600" dirty="0" smtClean="0"/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smtClean="0"/>
              <a:t>extracts </a:t>
            </a:r>
            <a:r>
              <a:rPr lang="en-SG" sz="3600" dirty="0" smtClean="0"/>
              <a:t>data from firebase</a:t>
            </a:r>
          </a:p>
          <a:p>
            <a:pPr marL="571500" indent="-571500" algn="l" rtl="0" latinLnBrk="1" hangingPunct="0">
              <a:buFontTx/>
              <a:buChar char="-"/>
            </a:pPr>
            <a:endParaRPr lang="en-SG" sz="3600" dirty="0"/>
          </a:p>
          <a:p>
            <a:pPr marL="571500" indent="-571500" algn="l" rtl="0" latinLnBrk="1" hangingPunct="0">
              <a:buFontTx/>
              <a:buChar char="-"/>
            </a:pPr>
            <a:r>
              <a:rPr lang="en-SG" sz="3600" dirty="0" smtClean="0"/>
              <a:t>When adding new level, questions or images </a:t>
            </a:r>
            <a:r>
              <a:rPr lang="en-SG" sz="3600" dirty="0"/>
              <a:t>o</a:t>
            </a:r>
            <a:r>
              <a:rPr lang="en-SG" sz="3600" dirty="0" smtClean="0"/>
              <a:t>nto </a:t>
            </a:r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smtClean="0"/>
              <a:t>firebase, we would go onto our application and </a:t>
            </a:r>
            <a:endParaRPr lang="en-SG" sz="3600" dirty="0" smtClean="0"/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err="1" smtClean="0"/>
              <a:t>obser</a:t>
            </a:r>
            <a:r>
              <a:rPr lang="en-SG" sz="3600" dirty="0" smtClean="0"/>
              <a:t>	</a:t>
            </a:r>
            <a:r>
              <a:rPr lang="en-SG" sz="3600" dirty="0" err="1" smtClean="0"/>
              <a:t>ve</a:t>
            </a:r>
            <a:r>
              <a:rPr lang="en-SG" sz="3600" dirty="0" smtClean="0"/>
              <a:t> whether </a:t>
            </a:r>
            <a:r>
              <a:rPr lang="en-SG" sz="3600" dirty="0" smtClean="0"/>
              <a:t>the changes are reflected on our </a:t>
            </a:r>
            <a:endParaRPr lang="en-SG" sz="3600" dirty="0" smtClean="0"/>
          </a:p>
          <a:p>
            <a:pPr algn="l" rtl="0" latinLnBrk="1" hangingPunct="0"/>
            <a:r>
              <a:rPr lang="en-SG" sz="3600" dirty="0"/>
              <a:t>	</a:t>
            </a:r>
            <a:r>
              <a:rPr lang="en-SG" sz="3600" dirty="0" smtClean="0"/>
              <a:t>application </a:t>
            </a:r>
            <a:r>
              <a:rPr lang="en-SG" sz="3600" dirty="0" smtClean="0"/>
              <a:t>or 	not</a:t>
            </a:r>
          </a:p>
          <a:p>
            <a:pPr marL="571500" indent="-571500" algn="l" rtl="0" latinLnBrk="1" hangingPunct="0">
              <a:buFontTx/>
              <a:buChar char="-"/>
            </a:pPr>
            <a:endParaRPr lang="en-SG" sz="3600" dirty="0"/>
          </a:p>
          <a:p>
            <a:pPr marL="571500" indent="-571500" algn="l" rtl="0" latinLnBrk="1" hangingPunct="0">
              <a:buFontTx/>
              <a:buChar char="-"/>
            </a:pPr>
            <a:endParaRPr lang="en-SG" sz="3600" dirty="0" smtClean="0"/>
          </a:p>
        </p:txBody>
      </p:sp>
    </p:spTree>
    <p:extLst>
      <p:ext uri="{BB962C8B-B14F-4D97-AF65-F5344CB8AC3E}">
        <p14:creationId xmlns:p14="http://schemas.microsoft.com/office/powerpoint/2010/main" val="25159866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(Testing on firebase)</a:t>
            </a:r>
            <a:endParaRPr sz="3600" dirty="0">
              <a:solidFill>
                <a:srgbClr val="6C56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" y="2933700"/>
            <a:ext cx="1194435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70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43000" y="3589244"/>
            <a:ext cx="10795000" cy="23622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Quality of Group Processes</a:t>
            </a:r>
            <a:br>
              <a:rPr lang="en-MY" sz="7400" dirty="0" smtClean="0">
                <a:solidFill>
                  <a:srgbClr val="85604A"/>
                </a:solidFill>
              </a:rPr>
            </a:br>
            <a:r>
              <a:rPr lang="en-MY" sz="4400" dirty="0" smtClean="0">
                <a:solidFill>
                  <a:srgbClr val="85604A"/>
                </a:solidFill>
              </a:rPr>
              <a:t>Internal group management</a:t>
            </a:r>
            <a:endParaRPr sz="4400" dirty="0">
              <a:solidFill>
                <a:srgbClr val="856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90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07009" y="230841"/>
            <a:ext cx="1079500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Group Roles</a:t>
            </a:r>
            <a:endParaRPr sz="7068" dirty="0">
              <a:solidFill>
                <a:srgbClr val="85604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9" y="1932546"/>
            <a:ext cx="68103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Hooi Lai Lin\Desktop\Presentation\Ro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02" y="3548621"/>
            <a:ext cx="10676911" cy="494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25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07009" y="230841"/>
            <a:ext cx="1079500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Internal Group Management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7009" y="2743200"/>
            <a:ext cx="10151541" cy="56425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Tools Used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MY" dirty="0" smtClean="0"/>
              <a:t>Issues</a:t>
            </a:r>
            <a:endParaRPr lang="en-MY" dirty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MY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Group Contract</a:t>
            </a: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MY" sz="4000" b="0" i="0" u="none" strike="noStrike" cap="none" spc="0" normalizeH="0" baseline="0" dirty="0" smtClean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MY" dirty="0" smtClean="0"/>
              <a:t>Weekly Plan and Progress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MY" dirty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MY" dirty="0" smtClean="0"/>
              <a:t>Facebook Group, </a:t>
            </a:r>
            <a:r>
              <a:rPr lang="en-MY" dirty="0" err="1" smtClean="0"/>
              <a:t>Bitbucket</a:t>
            </a:r>
            <a:r>
              <a:rPr lang="en-MY" dirty="0" smtClean="0"/>
              <a:t>, Google Docs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817" y="3768526"/>
            <a:ext cx="3303733" cy="138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5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15339" y="51547"/>
            <a:ext cx="1217095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Internal Group Management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068" y="1786216"/>
            <a:ext cx="94354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Issues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4000" b="0" i="0" u="none" strike="noStrike" cap="none" spc="0" normalizeH="0" baseline="0" dirty="0" smtClean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1026" name="Picture 2" descr="C:\Users\Hooi Lai Lin\Desktop\Iss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27" y="2526124"/>
            <a:ext cx="10194271" cy="65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8153400" y="3197235"/>
            <a:ext cx="1352550" cy="984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968253" y="7353300"/>
            <a:ext cx="23812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59796" y="2479090"/>
            <a:ext cx="31369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Issue stated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FillTx/>
              <a:sym typeface="Dido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05650" y="6537103"/>
            <a:ext cx="447674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Solution presented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1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3566008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Qt</a:t>
            </a:r>
            <a:r>
              <a:rPr lang="en-US" dirty="0" smtClean="0"/>
              <a:t> Vege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65" y="2251178"/>
            <a:ext cx="2871474" cy="46911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633" t="22292" r="16637" b="18609"/>
          <a:stretch/>
        </p:blipFill>
        <p:spPr>
          <a:xfrm>
            <a:off x="2807306" y="3493817"/>
            <a:ext cx="3582792" cy="481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415" y="7288345"/>
            <a:ext cx="423834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“10/10 </a:t>
            </a:r>
            <a:r>
              <a:rPr lang="en-US" dirty="0" err="1" smtClean="0"/>
              <a:t>Funtastic</a:t>
            </a:r>
            <a:r>
              <a:rPr lang="en-US" dirty="0" smtClean="0"/>
              <a:t>!”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– IGN*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32" y="2083576"/>
            <a:ext cx="469679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“Game of the year!”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- </a:t>
            </a:r>
            <a:r>
              <a:rPr lang="en-US" dirty="0" err="1" smtClean="0"/>
              <a:t>Famitsu</a:t>
            </a:r>
            <a:r>
              <a:rPr lang="en-US" dirty="0" smtClean="0"/>
              <a:t>*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4264" y="8814143"/>
            <a:ext cx="524823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*This product is not actually endorsed by </a:t>
            </a:r>
            <a:r>
              <a:rPr kumimoji="0" lang="en-US" sz="1600" b="0" i="0" u="none" strike="noStrike" cap="none" spc="0" normalizeH="0" baseline="0" dirty="0" err="1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Famitsu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or IGN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779459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15339" y="51547"/>
            <a:ext cx="1217095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Internal Group Management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066" y="1786216"/>
            <a:ext cx="9435485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Group Contract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Y" sz="4000" b="0" i="0" u="none" strike="noStrike" cap="none" spc="0" normalizeH="0" baseline="0" dirty="0" smtClean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2050" name="Picture 2" descr="C:\Users\Hooi Lai Lin\Desktop\Contra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03" y="2760841"/>
            <a:ext cx="12314385" cy="598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4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" y="2400300"/>
            <a:ext cx="12423662" cy="638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368" y="753388"/>
            <a:ext cx="1049655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Weekly</a:t>
            </a:r>
            <a:r>
              <a:rPr kumimoji="0" lang="en-US" sz="72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Plan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402298" y="791633"/>
            <a:ext cx="6720617" cy="1498932"/>
          </a:xfrm>
          <a:prstGeom prst="rect">
            <a:avLst/>
          </a:prstGeom>
        </p:spPr>
        <p:txBody>
          <a:bodyPr/>
          <a:lstStyle>
            <a:lvl1pPr defTabSz="496570">
              <a:defRPr sz="646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60" dirty="0">
                <a:solidFill>
                  <a:srgbClr val="85604A"/>
                </a:solidFill>
              </a:rPr>
              <a:t>Client Interaction 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xfrm>
            <a:off x="783298" y="1905926"/>
            <a:ext cx="10939927" cy="65622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</a:lstStyle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625B48"/>
                </a:solidFill>
              </a:rPr>
              <a:t>Emails</a:t>
            </a:r>
          </a:p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sz="3600" dirty="0" smtClean="0">
              <a:solidFill>
                <a:srgbClr val="625B48"/>
              </a:solidFill>
            </a:endParaRPr>
          </a:p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625B48"/>
                </a:solidFill>
              </a:rPr>
              <a:t>Client Meetings- In person, Skype and Phone</a:t>
            </a:r>
          </a:p>
          <a:p>
            <a:pPr lvl="0"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pPr>
            <a:endParaRPr lang="en-US" dirty="0" smtClean="0"/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3600" dirty="0" smtClean="0">
                <a:solidFill>
                  <a:srgbClr val="625B48"/>
                </a:solidFill>
              </a:rPr>
              <a:t>Client Interaction Reports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89" y="2534208"/>
            <a:ext cx="6038636" cy="2210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64" y="5603058"/>
            <a:ext cx="4230885" cy="2006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2" y="7725333"/>
            <a:ext cx="10210938" cy="137113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107009" y="230841"/>
            <a:ext cx="10795000" cy="2362200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has worked well?</a:t>
            </a:r>
            <a:endParaRPr sz="7068" dirty="0">
              <a:solidFill>
                <a:srgbClr val="85604A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832" y="2300816"/>
            <a:ext cx="3126317" cy="257598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5278" y="5520511"/>
            <a:ext cx="3505201" cy="2197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07365" y="3229735"/>
            <a:ext cx="449791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Team Performance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6023" y="6259988"/>
            <a:ext cx="411480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Motivation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74" y="2300816"/>
            <a:ext cx="3023235" cy="2648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2850" y="5158732"/>
            <a:ext cx="505670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Interaction</a:t>
            </a:r>
            <a:r>
              <a:rPr lang="en-US" dirty="0" smtClean="0"/>
              <a:t> with Client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2569868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409699" y="84581"/>
            <a:ext cx="10168459" cy="1505155"/>
          </a:xfrm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Challenges Failed?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575" y="5320684"/>
            <a:ext cx="1339788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Y" sz="40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How</a:t>
            </a:r>
            <a:r>
              <a:rPr kumimoji="0" lang="en-MY" sz="40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were they tackled?</a:t>
            </a:r>
            <a:endParaRPr kumimoji="0" lang="en-MY" sz="40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7" y="2081240"/>
            <a:ext cx="3255963" cy="2248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58" y="1719774"/>
            <a:ext cx="3489701" cy="24272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262" y="6274267"/>
            <a:ext cx="119989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 smtClean="0"/>
              <a:t>Creating concrete roles </a:t>
            </a:r>
            <a:r>
              <a:rPr lang="en-US" sz="3600" smtClean="0"/>
              <a:t>and structures</a:t>
            </a:r>
            <a:endParaRPr lang="en-US" sz="3600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600" dirty="0" smtClean="0"/>
              <a:t>Set-structure for implementing UI and functionalities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6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sym typeface="Didot"/>
              </a:rPr>
              <a:t>Code</a:t>
            </a:r>
            <a:r>
              <a:rPr lang="en-US" sz="3600" dirty="0"/>
              <a:t> </a:t>
            </a:r>
            <a:r>
              <a:rPr lang="en-US" sz="3600" dirty="0" smtClean="0"/>
              <a:t>comments and Communication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sym typeface="Dido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6850" y="4599089"/>
            <a:ext cx="7254155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Unorganized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 ( Uploading New Versions)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55809" y="4091681"/>
            <a:ext cx="3181350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sym typeface="Didot"/>
              </a:rPr>
              <a:t>Code</a:t>
            </a:r>
            <a:r>
              <a:rPr lang="en-US" sz="3200" dirty="0"/>
              <a:t> </a:t>
            </a:r>
            <a:r>
              <a:rPr lang="en-US" sz="3200" dirty="0" smtClean="0"/>
              <a:t>clarity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sym typeface="Dido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112" y="4005247"/>
            <a:ext cx="4303565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 smtClean="0">
                <a:ln>
                  <a:noFill/>
                </a:ln>
                <a:solidFill>
                  <a:srgbClr val="625B48"/>
                </a:solidFill>
                <a:effectLst/>
                <a:uFillTx/>
                <a:latin typeface="+mn-lt"/>
                <a:ea typeface="+mn-ea"/>
                <a:cs typeface="+mn-cs"/>
                <a:sym typeface="Didot"/>
              </a:rPr>
              <a:t>Establishing roles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50" y="1571207"/>
            <a:ext cx="3179087" cy="238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4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04900" y="445994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What our Client wanted (Requirements)</a:t>
            </a:r>
            <a:endParaRPr sz="7400" dirty="0">
              <a:solidFill>
                <a:srgbClr val="85604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10453" y="2975535"/>
            <a:ext cx="5157722" cy="619162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An interactive </a:t>
            </a:r>
            <a:r>
              <a:rPr sz="3800" b="1" dirty="0" smtClean="0">
                <a:solidFill>
                  <a:schemeClr val="accent2">
                    <a:lumMod val="50000"/>
                  </a:schemeClr>
                </a:solidFill>
              </a:rPr>
              <a:t>Quiz </a:t>
            </a:r>
            <a:r>
              <a:rPr sz="3800" b="1" dirty="0">
                <a:solidFill>
                  <a:schemeClr val="accent2">
                    <a:lumMod val="50000"/>
                  </a:schemeClr>
                </a:solidFill>
              </a:rPr>
              <a:t>based game</a:t>
            </a: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00" b="1" dirty="0" smtClean="0">
                <a:solidFill>
                  <a:schemeClr val="accent2">
                    <a:lumMod val="50000"/>
                  </a:schemeClr>
                </a:solidFill>
              </a:rPr>
              <a:t>Vegetable</a:t>
            </a: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-serve based </a:t>
            </a:r>
            <a:r>
              <a:rPr sz="3800" b="1" dirty="0" smtClean="0">
                <a:solidFill>
                  <a:schemeClr val="accent2">
                    <a:lumMod val="50000"/>
                  </a:schemeClr>
                </a:solidFill>
              </a:rPr>
              <a:t>questions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Leader board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Levels and Challenges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80999" lvl="0" indent="-38099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MY" sz="3800" b="1" dirty="0" smtClean="0">
                <a:solidFill>
                  <a:schemeClr val="accent2">
                    <a:lumMod val="50000"/>
                  </a:schemeClr>
                </a:solidFill>
              </a:rPr>
              <a:t>Hints and Mystery Challenges</a:t>
            </a:r>
            <a:endParaRPr sz="3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Hooi Lai Lin\Desktop\VegeServe[oct 16 tutorial and forgot PWD UI]\VegeServe\css\images\Vegg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16" y="3154829"/>
            <a:ext cx="3646701" cy="21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oi Lai Lin\Desktop\Presentation\lea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2" y="5839806"/>
            <a:ext cx="2391567" cy="23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oi Lai Lin\Desktop\Presentation\Unraveling-the-Mystery-of-Content-Market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334" y="5839807"/>
            <a:ext cx="2391566" cy="23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43000" y="3589244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Achievements</a:t>
            </a:r>
            <a:br>
              <a:rPr lang="en-MY" sz="7400" dirty="0" smtClean="0">
                <a:solidFill>
                  <a:srgbClr val="85604A"/>
                </a:solidFill>
              </a:rPr>
            </a:br>
            <a:r>
              <a:rPr lang="en-MY" sz="4400" dirty="0" smtClean="0">
                <a:solidFill>
                  <a:srgbClr val="85604A"/>
                </a:solidFill>
              </a:rPr>
              <a:t>Deployed User Stories</a:t>
            </a:r>
            <a:endParaRPr sz="4400" dirty="0">
              <a:solidFill>
                <a:srgbClr val="856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92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was achieved?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778574"/>
            <a:ext cx="10934700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sz="2000" dirty="0" smtClean="0">
                <a:latin typeface="+mj-lt"/>
              </a:rPr>
              <a:t>Deployed User Stories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MY" sz="2000" dirty="0" smtClean="0"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AU" sz="2000" dirty="0">
                <a:latin typeface="+mj-lt"/>
              </a:rPr>
              <a:t>I want to play a vegetable serve game whose purpose is to improve diet </a:t>
            </a:r>
            <a:r>
              <a:rPr lang="en-AU" sz="2000" dirty="0" smtClean="0">
                <a:latin typeface="+mj-lt"/>
              </a:rPr>
              <a:t>for young adults </a:t>
            </a:r>
            <a:r>
              <a:rPr lang="en-AU" sz="2000" dirty="0">
                <a:latin typeface="+mj-lt"/>
              </a:rPr>
              <a:t>between ages of 18 to 35 so </a:t>
            </a:r>
            <a:r>
              <a:rPr lang="en-AU" sz="2000" dirty="0" smtClean="0">
                <a:latin typeface="+mj-lt"/>
              </a:rPr>
              <a:t>that I </a:t>
            </a:r>
            <a:r>
              <a:rPr lang="en-AU" sz="2000" dirty="0">
                <a:latin typeface="+mj-lt"/>
              </a:rPr>
              <a:t>can get more knowledge about vegetable </a:t>
            </a:r>
            <a:r>
              <a:rPr lang="en-AU" sz="2000" dirty="0" smtClean="0">
                <a:latin typeface="+mj-lt"/>
              </a:rPr>
              <a:t>serving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AU" sz="2000" dirty="0" smtClean="0"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I want to read the brief description about vegetables serves provided by the game so that I can get a basic understanding of vegetable serves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AU" sz="2000" dirty="0" smtClean="0">
                <a:latin typeface="+mj-lt"/>
              </a:rPr>
              <a:t>I </a:t>
            </a:r>
            <a:r>
              <a:rPr lang="en-AU" sz="2000" dirty="0">
                <a:latin typeface="+mj-lt"/>
              </a:rPr>
              <a:t>want to start the game from level one and answer all the questions correctly so that I can unlock next </a:t>
            </a:r>
            <a:r>
              <a:rPr lang="en-AU" sz="2000" dirty="0" smtClean="0">
                <a:latin typeface="+mj-lt"/>
              </a:rPr>
              <a:t>level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MY" sz="2000" dirty="0"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r>
              <a:rPr lang="en-AU" sz="2000" dirty="0" smtClean="0">
                <a:latin typeface="+mj-lt"/>
              </a:rPr>
              <a:t>I </a:t>
            </a:r>
            <a:r>
              <a:rPr lang="en-AU" sz="2000" dirty="0">
                <a:latin typeface="+mj-lt"/>
              </a:rPr>
              <a:t>want to get 10 marks for each question that I answer correctly and extra </a:t>
            </a:r>
            <a:r>
              <a:rPr lang="en-AU" sz="2000" dirty="0">
                <a:latin typeface="+mj-lt"/>
              </a:rPr>
              <a:t>5</a:t>
            </a:r>
            <a:r>
              <a:rPr lang="en-AU" sz="2000" dirty="0" smtClean="0">
                <a:latin typeface="+mj-lt"/>
              </a:rPr>
              <a:t> </a:t>
            </a:r>
            <a:r>
              <a:rPr lang="en-AU" sz="2000" dirty="0">
                <a:latin typeface="+mj-lt"/>
              </a:rPr>
              <a:t>marks for </a:t>
            </a:r>
            <a:endParaRPr lang="en-AU" sz="2000" dirty="0" smtClean="0">
              <a:latin typeface="+mj-lt"/>
            </a:endParaRPr>
          </a:p>
          <a:p>
            <a:pPr algn="l" rtl="0" latinLnBrk="1" hangingPunct="0"/>
            <a:r>
              <a:rPr lang="en-AU" sz="2000" dirty="0">
                <a:latin typeface="+mj-lt"/>
              </a:rPr>
              <a:t>	 </a:t>
            </a:r>
            <a:r>
              <a:rPr lang="en-AU" sz="2000" dirty="0" smtClean="0">
                <a:latin typeface="+mj-lt"/>
              </a:rPr>
              <a:t> </a:t>
            </a:r>
            <a:r>
              <a:rPr lang="en-AU" sz="2000" dirty="0" smtClean="0">
                <a:latin typeface="+mj-lt"/>
              </a:rPr>
              <a:t>each </a:t>
            </a:r>
            <a:r>
              <a:rPr lang="en-AU" sz="2000" dirty="0">
                <a:latin typeface="+mj-lt"/>
              </a:rPr>
              <a:t>question that I answer within the time limit so that I can rank up. </a:t>
            </a:r>
            <a:endParaRPr lang="en-AU" sz="2000" dirty="0" smtClean="0">
              <a:latin typeface="+mj-lt"/>
            </a:endParaRP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algn="l" rtl="0" latinLnBrk="1" hangingPunct="0"/>
            <a:r>
              <a:rPr lang="en-AU" sz="2000" dirty="0" smtClean="0">
                <a:latin typeface="+mj-lt"/>
              </a:rPr>
              <a:t>5.	  I </a:t>
            </a:r>
            <a:r>
              <a:rPr lang="en-AU" sz="2000" dirty="0">
                <a:latin typeface="+mj-lt"/>
              </a:rPr>
              <a:t>want to be able to play the challenge questions so that I can get some extra </a:t>
            </a:r>
            <a:r>
              <a:rPr lang="en-AU" sz="2000" dirty="0" smtClean="0">
                <a:latin typeface="+mj-lt"/>
              </a:rPr>
              <a:t>scores</a:t>
            </a:r>
          </a:p>
          <a:p>
            <a:pPr marL="74295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lvl="0" algn="l" rtl="0" latinLnBrk="1" hangingPunct="0"/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99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What was achieved?</a:t>
            </a:r>
            <a:endParaRPr sz="7068" dirty="0">
              <a:solidFill>
                <a:srgbClr val="85604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778574"/>
            <a:ext cx="10953750" cy="59503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Y" sz="2000" dirty="0" smtClean="0">
                <a:latin typeface="+mj-lt"/>
              </a:rPr>
              <a:t>Deployed User Stories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MY" sz="2000" dirty="0" smtClean="0">
              <a:latin typeface="+mj-lt"/>
            </a:endParaRPr>
          </a:p>
          <a:p>
            <a:pPr lvl="0" algn="l" rtl="0" latinLnBrk="1" hangingPunct="0"/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6.  	   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play this game as a guest so I do not need to create an account to play this </a:t>
            </a:r>
            <a:endParaRPr lang="en-US" altLang="en-US" sz="2000" dirty="0" smtClean="0">
              <a:solidFill>
                <a:srgbClr val="333333"/>
              </a:solidFill>
              <a:latin typeface="+mj-lt"/>
              <a:cs typeface="Consolas" panose="020B0609020204030204" pitchFamily="49" charset="0"/>
            </a:endParaRPr>
          </a:p>
          <a:p>
            <a:pPr lvl="0" algn="l" rtl="0" latinLnBrk="1" hangingPunct="0"/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	</a:t>
            </a:r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  game</a:t>
            </a:r>
            <a:r>
              <a:rPr lang="en-US" alt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lvl="0" algn="l" rtl="0" latinLnBrk="1" hangingPunct="0"/>
            <a:endParaRPr lang="en-MY" sz="2000" dirty="0" smtClean="0">
              <a:latin typeface="+mj-lt"/>
            </a:endParaRPr>
          </a:p>
          <a:p>
            <a:pPr lvl="0" algn="l" rtl="0" latinLnBrk="1" hangingPunct="0"/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7.	   </a:t>
            </a:r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connect to my Facebook account so that I can share my achievements or invite my friends to play this game with me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MY" sz="2000" dirty="0" smtClean="0">
              <a:latin typeface="+mj-lt"/>
            </a:endParaRPr>
          </a:p>
          <a:p>
            <a:pPr marR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MY" sz="2000" dirty="0" smtClean="0">
              <a:latin typeface="+mj-lt"/>
            </a:endParaRPr>
          </a:p>
          <a:p>
            <a:pPr lvl="0" algn="l" rtl="0" latinLnBrk="1" hangingPunct="0"/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8.	  </a:t>
            </a:r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 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click on the external link offered by the game when I answer the questions wrong three times in a row so that I can learn more about vegetable serves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algn="l" rtl="0" latinLnBrk="1" hangingPunct="0"/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algn="l" rtl="0" latinLnBrk="1" hangingPunct="0"/>
            <a:r>
              <a:rPr lang="en-US" altLang="en-US" sz="2000" dirty="0" smtClean="0">
                <a:solidFill>
                  <a:schemeClr val="tx1"/>
                </a:solidFill>
                <a:latin typeface="+mj-lt"/>
                <a:cs typeface="Consolas" panose="020B0609020204030204" pitchFamily="49" charset="0"/>
              </a:rPr>
              <a:t>9.	   </a:t>
            </a:r>
            <a:r>
              <a:rPr lang="en-US" altLang="en-US" sz="2000" dirty="0" smtClean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I </a:t>
            </a:r>
            <a:r>
              <a:rPr lang="en-US" altLang="en-US" sz="2000" dirty="0">
                <a:solidFill>
                  <a:srgbClr val="333333"/>
                </a:solidFill>
                <a:latin typeface="+mj-lt"/>
                <a:cs typeface="Consolas" panose="020B0609020204030204" pitchFamily="49" charset="0"/>
              </a:rPr>
              <a:t>want to tap the "hint" button to get a hint to the current question that I am on so that I can get some help</a:t>
            </a:r>
            <a:r>
              <a:rPr lang="en-US" altLang="en-US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US" altLang="en-US" sz="2000" dirty="0" smtClean="0">
              <a:solidFill>
                <a:schemeClr val="tx1"/>
              </a:solidFill>
              <a:latin typeface="+mj-lt"/>
            </a:endParaRPr>
          </a:p>
          <a:p>
            <a:pPr marL="742950" lvl="0" indent="-742950" algn="l" rtl="0" latinLnBrk="1" hangingPunct="0">
              <a:buFont typeface="+mj-lt"/>
              <a:buAutoNum type="arabicPeriod"/>
            </a:pPr>
            <a:endParaRPr lang="en-US" altLang="en-US" sz="2000" dirty="0">
              <a:solidFill>
                <a:schemeClr val="tx1"/>
              </a:solidFill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  <a:p>
            <a:pPr marL="742950" marR="0" indent="-74295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endParaRPr lang="en-MY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3778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43000" y="3589244"/>
            <a:ext cx="10795000" cy="2362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400" dirty="0" smtClean="0">
                <a:solidFill>
                  <a:srgbClr val="85604A"/>
                </a:solidFill>
              </a:rPr>
              <a:t>Quality Of Work</a:t>
            </a:r>
            <a:br>
              <a:rPr lang="en-MY" sz="7400" dirty="0" smtClean="0">
                <a:solidFill>
                  <a:srgbClr val="85604A"/>
                </a:solidFill>
              </a:rPr>
            </a:br>
            <a:r>
              <a:rPr lang="en-MY" sz="4400" dirty="0" smtClean="0">
                <a:solidFill>
                  <a:srgbClr val="85604A"/>
                </a:solidFill>
              </a:rPr>
              <a:t>Based on key user stories</a:t>
            </a:r>
            <a:endParaRPr sz="4400" dirty="0">
              <a:solidFill>
                <a:srgbClr val="856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940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(Unit Testing)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324" y="2647950"/>
            <a:ext cx="11896725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rtl="0" latinLnBrk="1" hangingPunct="0"/>
            <a:r>
              <a:rPr lang="en-SG" dirty="0" smtClean="0"/>
              <a:t>-  Utilised </a:t>
            </a:r>
            <a:r>
              <a:rPr lang="en-SG" dirty="0" err="1" smtClean="0"/>
              <a:t>QUnit</a:t>
            </a:r>
            <a:r>
              <a:rPr lang="en-SG" dirty="0" smtClean="0"/>
              <a:t> (A </a:t>
            </a:r>
            <a:r>
              <a:rPr lang="en-SG" dirty="0" err="1" smtClean="0"/>
              <a:t>Javascript</a:t>
            </a:r>
            <a:r>
              <a:rPr lang="en-SG" dirty="0" smtClean="0"/>
              <a:t> </a:t>
            </a:r>
          </a:p>
          <a:p>
            <a:pPr algn="l" rtl="0" latinLnBrk="1" hangingPunct="0"/>
            <a:r>
              <a:rPr lang="en-SG" dirty="0"/>
              <a:t>	</a:t>
            </a:r>
            <a:r>
              <a:rPr lang="en-SG" dirty="0" smtClean="0"/>
              <a:t>unit testing framework)</a:t>
            </a:r>
          </a:p>
          <a:p>
            <a:pPr algn="l" rtl="0" latinLnBrk="1" hangingPunct="0"/>
            <a:endParaRPr lang="en-SG" dirty="0"/>
          </a:p>
          <a:p>
            <a:pPr marL="571500" indent="-571500" algn="l" rtl="0" latinLnBrk="1" hangingPunct="0">
              <a:buFontTx/>
              <a:buChar char="-"/>
            </a:pPr>
            <a:r>
              <a:rPr lang="en-SG" dirty="0" err="1" smtClean="0"/>
              <a:t>QUnit</a:t>
            </a:r>
            <a:r>
              <a:rPr lang="en-SG" dirty="0" smtClean="0"/>
              <a:t> also served as a form </a:t>
            </a:r>
          </a:p>
          <a:p>
            <a:pPr algn="l" rtl="0" latinLnBrk="1" hangingPunct="0"/>
            <a:r>
              <a:rPr lang="en-SG" dirty="0"/>
              <a:t>	</a:t>
            </a:r>
            <a:r>
              <a:rPr lang="en-SG" dirty="0" smtClean="0"/>
              <a:t>of regression testing</a:t>
            </a:r>
            <a:endParaRPr lang="en-MY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12" y="2933700"/>
            <a:ext cx="4382112" cy="52204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0812" y="8147491"/>
            <a:ext cx="4084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SG" sz="1600" dirty="0" smtClean="0"/>
              <a:t>Example of </a:t>
            </a:r>
            <a:r>
              <a:rPr lang="en-SG" sz="1600" dirty="0" err="1" smtClean="0"/>
              <a:t>Qunit</a:t>
            </a:r>
            <a:r>
              <a:rPr lang="en-SG" sz="1600" dirty="0" smtClean="0"/>
              <a:t> in action:</a:t>
            </a:r>
          </a:p>
          <a:p>
            <a:pPr algn="l" rtl="0" latinLnBrk="1" hangingPunct="0"/>
            <a:r>
              <a:rPr lang="en-SG" sz="1600" dirty="0" smtClean="0"/>
              <a:t>Verifying the correctness of each answer for </a:t>
            </a:r>
          </a:p>
          <a:p>
            <a:pPr algn="l" rtl="0" latinLnBrk="1" hangingPunct="0"/>
            <a:r>
              <a:rPr lang="en-SG" sz="1600" dirty="0" smtClean="0"/>
              <a:t>key user story no. 9</a:t>
            </a:r>
            <a:endParaRPr lang="en-SG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39" y="5909495"/>
            <a:ext cx="2929329" cy="3007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32" y="5909495"/>
            <a:ext cx="3054983" cy="30078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0652" y="8917358"/>
            <a:ext cx="22701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 latinLnBrk="1" hangingPunct="0"/>
            <a:r>
              <a:rPr lang="en-SG" sz="1600" dirty="0" smtClean="0"/>
              <a:t>Code snippets of </a:t>
            </a:r>
            <a:r>
              <a:rPr lang="en-SG" sz="1600" dirty="0" err="1" smtClean="0"/>
              <a:t>Qunit</a:t>
            </a:r>
            <a:r>
              <a:rPr lang="en-SG" sz="1600" dirty="0" smtClean="0"/>
              <a:t>: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42252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06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MY" sz="7068" dirty="0" smtClean="0">
                <a:solidFill>
                  <a:srgbClr val="85604A"/>
                </a:solidFill>
              </a:rPr>
              <a:t>Quality of work done</a:t>
            </a:r>
            <a:br>
              <a:rPr lang="en-MY" sz="7068" dirty="0" smtClean="0">
                <a:solidFill>
                  <a:srgbClr val="85604A"/>
                </a:solidFill>
              </a:rPr>
            </a:br>
            <a:r>
              <a:rPr lang="en-MY" sz="3600" dirty="0" smtClean="0">
                <a:solidFill>
                  <a:srgbClr val="6C5638"/>
                </a:solidFill>
              </a:rPr>
              <a:t>(Acceptance Tests)</a:t>
            </a:r>
            <a:endParaRPr sz="3600" dirty="0">
              <a:solidFill>
                <a:srgbClr val="6C56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6604" y="2667000"/>
            <a:ext cx="1171416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indent="-571500" algn="l" rtl="0" latinLnBrk="1" hangingPunct="0">
              <a:buFontTx/>
              <a:buChar char="-"/>
            </a:pPr>
            <a:r>
              <a:rPr lang="en-SG" sz="3600" dirty="0" smtClean="0"/>
              <a:t>Utilising a set of acceptance tests we created(On </a:t>
            </a:r>
          </a:p>
          <a:p>
            <a:pPr algn="l" rtl="0" latinLnBrk="1" hangingPunct="0"/>
            <a:r>
              <a:rPr lang="en-SG" sz="3600" dirty="0" smtClean="0"/>
              <a:t>	</a:t>
            </a:r>
            <a:r>
              <a:rPr lang="en-SG" sz="3600" dirty="0" err="1" smtClean="0"/>
              <a:t>Bitbucket</a:t>
            </a:r>
            <a:r>
              <a:rPr lang="en-SG" sz="3600" dirty="0" smtClean="0"/>
              <a:t>) to affirm that all our key user stories work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16" y="4047629"/>
            <a:ext cx="9602540" cy="48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8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421</Words>
  <Application>Microsoft Office PowerPoint</Application>
  <PresentationFormat>Custom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Consolas</vt:lpstr>
      <vt:lpstr>Didot</vt:lpstr>
      <vt:lpstr>Georgia</vt:lpstr>
      <vt:lpstr>Helvetica Neue</vt:lpstr>
      <vt:lpstr>Zapfino</vt:lpstr>
      <vt:lpstr>Renaissance</vt:lpstr>
      <vt:lpstr>Vegetable Serve Game</vt:lpstr>
      <vt:lpstr>Qt Vege</vt:lpstr>
      <vt:lpstr>What our Client wanted (Requirements)</vt:lpstr>
      <vt:lpstr>Achievements Deployed User Stories</vt:lpstr>
      <vt:lpstr>What was achieved?</vt:lpstr>
      <vt:lpstr>What was achieved?</vt:lpstr>
      <vt:lpstr>Quality Of Work Based on key user stories</vt:lpstr>
      <vt:lpstr>Quality of work done (Unit Testing)</vt:lpstr>
      <vt:lpstr>Quality of work done (Acceptance Tests)</vt:lpstr>
      <vt:lpstr>Quality of work done (Features of our game)</vt:lpstr>
      <vt:lpstr>Quality of work done (Features of our game)</vt:lpstr>
      <vt:lpstr>Quality of work done (Features of our game)</vt:lpstr>
      <vt:lpstr>Quality of work done (Features of our game)</vt:lpstr>
      <vt:lpstr>Quality of work done (Testing on firebase)</vt:lpstr>
      <vt:lpstr>Quality of work done (Testing on firebase)</vt:lpstr>
      <vt:lpstr>Quality of Group Processes Internal group management</vt:lpstr>
      <vt:lpstr>Group Roles</vt:lpstr>
      <vt:lpstr>Internal Group Management</vt:lpstr>
      <vt:lpstr>Internal Group Management</vt:lpstr>
      <vt:lpstr>Internal Group Management</vt:lpstr>
      <vt:lpstr>PowerPoint Presentation</vt:lpstr>
      <vt:lpstr>Client Interaction </vt:lpstr>
      <vt:lpstr>What has worked well?</vt:lpstr>
      <vt:lpstr>Challenges Failed?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Vegetable Serve Game</dc:title>
  <dc:creator>Hooi Lai Lin</dc:creator>
  <cp:lastModifiedBy>alam6170</cp:lastModifiedBy>
  <cp:revision>128</cp:revision>
  <dcterms:modified xsi:type="dcterms:W3CDTF">2015-10-19T04:32:51Z</dcterms:modified>
</cp:coreProperties>
</file>