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519414-00B6-40BD-B114-0E03C1A407A3}" type="datetimeFigureOut">
              <a:rPr lang="he-IL" smtClean="0"/>
              <a:t>ט"ו/טבת/תשע"א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D99340-BAEC-4D60-A1B5-0B011540208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דו</a:t>
            </a:r>
            <a:r>
              <a:rPr lang="he-IL" baseline="0" dirty="0" smtClean="0"/>
              <a:t>-שיח=</a:t>
            </a:r>
            <a:r>
              <a:rPr lang="en-US" baseline="0" dirty="0" smtClean="0"/>
              <a:t>SESSION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9340-BAEC-4D60-A1B5-0B0115402086}" type="slidenum">
              <a:rPr lang="he-IL" smtClean="0"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עקביות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9340-BAEC-4D60-A1B5-0B0115402086}" type="slidenum">
              <a:rPr lang="he-IL" smtClean="0"/>
              <a:t>11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ט"ו/טבת/תשע"א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1142984"/>
            <a:ext cx="785818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u="sng" dirty="0" smtClean="0">
                <a:solidFill>
                  <a:schemeClr val="bg1"/>
                </a:solidFill>
              </a:rPr>
              <a:t>Eventually Consistent</a:t>
            </a:r>
          </a:p>
          <a:p>
            <a:pPr algn="ctr" rtl="0"/>
            <a:r>
              <a:rPr lang="en-US" sz="4400" dirty="0" smtClean="0">
                <a:solidFill>
                  <a:schemeClr val="bg1"/>
                </a:solidFill>
              </a:rPr>
              <a:t>Building reliable distributed systems at a worldwide scale demands trade-offs between consistency and availability.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ישנה אפשרות לחבר בין מספר אופציות לעקביות. למשל ניתן לחבר בין </a:t>
            </a:r>
            <a:r>
              <a:rPr lang="en-US" dirty="0" smtClean="0"/>
              <a:t>Monotonic Read</a:t>
            </a:r>
            <a:r>
              <a:rPr lang="he-IL" dirty="0" smtClean="0"/>
              <a:t> לבין </a:t>
            </a:r>
            <a:r>
              <a:rPr lang="en-US" dirty="0" smtClean="0"/>
              <a:t>Read-Your-Writes</a:t>
            </a:r>
            <a:r>
              <a:rPr lang="he-IL" dirty="0" smtClean="0"/>
              <a:t>.</a:t>
            </a:r>
          </a:p>
          <a:p>
            <a:pPr>
              <a:buNone/>
            </a:pPr>
            <a:r>
              <a:rPr lang="he-IL" dirty="0" smtClean="0"/>
              <a:t>חיבור זה מקל על תכנות תוכנת הלקוח ומאפשר לספק נגישות גבוהה.</a:t>
            </a:r>
          </a:p>
          <a:p>
            <a:pPr>
              <a:buNone/>
            </a:pPr>
            <a:r>
              <a:rPr lang="he-IL" dirty="0" smtClean="0"/>
              <a:t>באופן כללי, ישנם צירופים רבים והבחירה בהם צריכה להיות תלויה במטרת התוכנה.</a:t>
            </a:r>
          </a:p>
          <a:p>
            <a:pPr>
              <a:buNone/>
            </a:pPr>
            <a:endParaRPr lang="he-I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CONSISTENCY</a:t>
            </a:r>
            <a:r>
              <a:rPr lang="he-IL" b="1" u="sng" dirty="0" smtClean="0"/>
              <a:t> מצד השרת</a:t>
            </a:r>
          </a:p>
          <a:p>
            <a:pPr>
              <a:buNone/>
            </a:pPr>
            <a:r>
              <a:rPr lang="he-IL" dirty="0" smtClean="0"/>
              <a:t>בצד השרת צריך להבין יותר טוב איך מתבצע תהליך עדכון המידע על מנת להבין מה מניע את הגישות השונות שמפתח שמשתמש במערכת יכול לחוות.</a:t>
            </a:r>
          </a:p>
          <a:p>
            <a:pPr>
              <a:buNone/>
            </a:pPr>
            <a:r>
              <a:rPr lang="he-IL" dirty="0" smtClean="0"/>
              <a:t>הגדרות: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he-IL" dirty="0" smtClean="0"/>
              <a:t> – מספר הצמתים המחזיקים העתקים של המידע.</a:t>
            </a:r>
          </a:p>
          <a:p>
            <a:pPr>
              <a:buNone/>
            </a:pPr>
            <a:r>
              <a:rPr lang="en-US" dirty="0" smtClean="0"/>
              <a:t>W</a:t>
            </a:r>
            <a:r>
              <a:rPr lang="he-IL" dirty="0" smtClean="0"/>
              <a:t> – מספר העותקים שצריכים לקבל את העדכון.</a:t>
            </a:r>
          </a:p>
          <a:p>
            <a:pPr>
              <a:buNone/>
            </a:pPr>
            <a:r>
              <a:rPr lang="en-US" dirty="0" smtClean="0"/>
              <a:t>R</a:t>
            </a:r>
            <a:r>
              <a:rPr lang="he-IL" dirty="0" smtClean="0"/>
              <a:t> – מספר העותקים שאליהם ניגשים בזמן קריאת אובייקט המידע.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אם </a:t>
            </a:r>
            <a:r>
              <a:rPr lang="en-US" dirty="0" smtClean="0"/>
              <a:t>W</a:t>
            </a:r>
            <a:r>
              <a:rPr lang="he-IL" dirty="0" smtClean="0"/>
              <a:t>+</a:t>
            </a:r>
            <a:r>
              <a:rPr lang="en-US" dirty="0" smtClean="0"/>
              <a:t>R</a:t>
            </a:r>
            <a:r>
              <a:rPr lang="he-IL" dirty="0" smtClean="0"/>
              <a:t>&gt;</a:t>
            </a:r>
            <a:r>
              <a:rPr lang="en-US" dirty="0" smtClean="0"/>
              <a:t>N</a:t>
            </a:r>
            <a:r>
              <a:rPr lang="he-IL" dirty="0" smtClean="0"/>
              <a:t> אז ישנם העתקים בסט הקריאה שחופפים להעתקים בסט הכתיבה ולכן ניתן להבטיח עקביות חזקה.</a:t>
            </a:r>
          </a:p>
          <a:p>
            <a:pPr>
              <a:buNone/>
            </a:pPr>
            <a:r>
              <a:rPr lang="he-IL" dirty="0" smtClean="0"/>
              <a:t>דוגמא: </a:t>
            </a:r>
            <a:r>
              <a:rPr lang="en-US" dirty="0" smtClean="0"/>
              <a:t>N</a:t>
            </a:r>
            <a:r>
              <a:rPr lang="he-IL" dirty="0" smtClean="0"/>
              <a:t>=5, </a:t>
            </a:r>
            <a:r>
              <a:rPr lang="en-US" dirty="0" smtClean="0"/>
              <a:t>R</a:t>
            </a:r>
            <a:r>
              <a:rPr lang="he-IL" dirty="0" smtClean="0"/>
              <a:t>=3, </a:t>
            </a:r>
            <a:r>
              <a:rPr lang="en-US" dirty="0" smtClean="0"/>
              <a:t>W</a:t>
            </a:r>
            <a:r>
              <a:rPr lang="he-IL" dirty="0" smtClean="0"/>
              <a:t>=3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e-IL" dirty="0" smtClean="0"/>
              <a:t>תמיד יהיו צמתים שהתעדכנו וגם יקראו ולכן תמיד נקבל את המידע המעודכן.</a:t>
            </a:r>
          </a:p>
          <a:p>
            <a:pPr>
              <a:buNone/>
            </a:pPr>
            <a:r>
              <a:rPr lang="he-IL" dirty="0" smtClean="0"/>
              <a:t>הבעיה עם שיטה זו היא שאם כתיבה לצומת אחד נכשלת, המערכת </a:t>
            </a:r>
          </a:p>
          <a:p>
            <a:pPr>
              <a:buNone/>
            </a:pPr>
            <a:r>
              <a:rPr lang="he-IL" dirty="0" smtClean="0"/>
              <a:t>מבטלת את פעולת הכתיבה. מצב זה מסמל את אי זמינות המערכת.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48064" y="386104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48064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31840" y="386104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31840" y="328498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35896" y="328498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39952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9952" y="328498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4008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31840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35896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39952" y="386104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Total Nodes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3284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Read Nodes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38610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= Write Nodes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במערכות אחסון מידע מבוזרות שצריכות לספק זמינות גבוהה וביצועים גבוהים, מספר ההעתקים יהיה גבוה מ-2. מערכות שמתרכזות בעמידה בתקלות, ישתמשו ב-3 העתקים (</a:t>
            </a:r>
            <a:r>
              <a:rPr lang="en-US" dirty="0" smtClean="0"/>
              <a:t>N</a:t>
            </a:r>
            <a:r>
              <a:rPr lang="he-IL" dirty="0" smtClean="0"/>
              <a:t>=3, </a:t>
            </a:r>
            <a:r>
              <a:rPr lang="en-US" dirty="0" smtClean="0"/>
              <a:t>R</a:t>
            </a:r>
            <a:r>
              <a:rPr lang="he-IL" dirty="0" smtClean="0"/>
              <a:t>=2 </a:t>
            </a:r>
            <a:r>
              <a:rPr lang="en-US" dirty="0" smtClean="0"/>
              <a:t>W</a:t>
            </a:r>
            <a:r>
              <a:rPr lang="he-IL" dirty="0" smtClean="0"/>
              <a:t>=2).</a:t>
            </a:r>
          </a:p>
          <a:p>
            <a:pPr>
              <a:buNone/>
            </a:pPr>
            <a:r>
              <a:rPr lang="he-IL" dirty="0" smtClean="0"/>
              <a:t>מערכות שמקבלות הרבה בקשות לקריאה, לעיתים משכפלות את המידע יותר פעמים למניעת תקלות.</a:t>
            </a:r>
          </a:p>
          <a:p>
            <a:pPr>
              <a:buNone/>
            </a:pPr>
            <a:r>
              <a:rPr lang="he-IL" dirty="0" smtClean="0"/>
              <a:t>מערכות אחרות שרוצות לוודא שהמידע המעודכן אכן יתעדכן ובכל קריאה יתקבל מידע מעודכן, קובעות </a:t>
            </a:r>
            <a:r>
              <a:rPr lang="en-US" dirty="0" smtClean="0"/>
              <a:t>N</a:t>
            </a:r>
            <a:r>
              <a:rPr lang="he-IL" dirty="0" smtClean="0"/>
              <a:t>=</a:t>
            </a:r>
            <a:r>
              <a:rPr lang="en-US" dirty="0" smtClean="0"/>
              <a:t>W</a:t>
            </a:r>
            <a:r>
              <a:rPr lang="he-IL" dirty="0" smtClean="0"/>
              <a:t>. הבעיה עם מצב כזה היא שהסיכוי לכישלון בכתיבה גדל.</a:t>
            </a:r>
          </a:p>
          <a:p>
            <a:pPr>
              <a:buNone/>
            </a:pPr>
            <a:r>
              <a:rPr lang="he-IL" dirty="0" smtClean="0"/>
              <a:t>גישה אחרת היא לעדכן צומת אחת במידע החדש ואז לאט לאט לעדכן את שאר הצמתים (משימות בעדיפות נמוכה).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גם כאן, קביעת הפרמטרים ושיטות העבודה תלויות בצרכים מהמערכת והבקשות הטיפוסיות אליה.</a:t>
            </a:r>
          </a:p>
          <a:p>
            <a:pPr>
              <a:buNone/>
            </a:pPr>
            <a:r>
              <a:rPr lang="he-IL" dirty="0" smtClean="0"/>
              <a:t>עם </a:t>
            </a:r>
            <a:r>
              <a:rPr lang="en-US" dirty="0" smtClean="0"/>
              <a:t>R</a:t>
            </a:r>
            <a:r>
              <a:rPr lang="he-IL" dirty="0" smtClean="0"/>
              <a:t>=1 ו-</a:t>
            </a:r>
            <a:r>
              <a:rPr lang="en-US" dirty="0" smtClean="0"/>
              <a:t>W</a:t>
            </a:r>
            <a:r>
              <a:rPr lang="he-IL" dirty="0" smtClean="0"/>
              <a:t>=</a:t>
            </a:r>
            <a:r>
              <a:rPr lang="en-US" dirty="0" smtClean="0"/>
              <a:t>N</a:t>
            </a:r>
            <a:r>
              <a:rPr lang="he-IL" dirty="0" smtClean="0"/>
              <a:t> אנחנו מקבלים אופטימאליות בקריאה.</a:t>
            </a:r>
          </a:p>
          <a:p>
            <a:pPr>
              <a:buNone/>
            </a:pPr>
            <a:r>
              <a:rPr lang="he-IL" dirty="0" smtClean="0"/>
              <a:t>עם </a:t>
            </a:r>
            <a:r>
              <a:rPr lang="en-US" dirty="0" smtClean="0"/>
              <a:t>W</a:t>
            </a:r>
            <a:r>
              <a:rPr lang="he-IL" dirty="0" smtClean="0"/>
              <a:t>=1 ו-</a:t>
            </a:r>
            <a:r>
              <a:rPr lang="en-US" dirty="0" smtClean="0"/>
              <a:t>W</a:t>
            </a:r>
            <a:r>
              <a:rPr lang="he-IL" dirty="0" smtClean="0"/>
              <a:t>=</a:t>
            </a:r>
            <a:r>
              <a:rPr lang="en-US" dirty="0" smtClean="0"/>
              <a:t>N</a:t>
            </a:r>
            <a:r>
              <a:rPr lang="he-IL" dirty="0" smtClean="0"/>
              <a:t> אנחנו מקבלים אופטימאליות במהירות הכתיבה.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במערכות עקביות סופית (</a:t>
            </a:r>
            <a:r>
              <a:rPr lang="en-US" dirty="0" smtClean="0"/>
              <a:t>EVENTUAL CONSISTENCY</a:t>
            </a:r>
            <a:r>
              <a:rPr lang="he-IL" dirty="0" smtClean="0"/>
              <a:t>), בדר"כ </a:t>
            </a:r>
            <a:r>
              <a:rPr lang="en-US" dirty="0" smtClean="0"/>
              <a:t>W</a:t>
            </a:r>
            <a:r>
              <a:rPr lang="he-IL" dirty="0" smtClean="0"/>
              <a:t>+</a:t>
            </a:r>
            <a:r>
              <a:rPr lang="en-US" dirty="0" smtClean="0"/>
              <a:t>R</a:t>
            </a:r>
            <a:r>
              <a:rPr lang="he-IL" dirty="0" smtClean="0"/>
              <a:t>&lt;=</a:t>
            </a:r>
            <a:r>
              <a:rPr lang="en-US" dirty="0" smtClean="0"/>
              <a:t>N</a:t>
            </a:r>
            <a:r>
              <a:rPr lang="he-IL" dirty="0" smtClean="0"/>
              <a:t> מה שאומר שיכול להיות מצב שבו לא תהיה חפיפה בין סט הקריאה לסט הכתיבה.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AMAZON’s DYNAMO</a:t>
            </a:r>
            <a:endParaRPr lang="he-IL" b="1" dirty="0" smtClean="0"/>
          </a:p>
          <a:p>
            <a:pPr>
              <a:buNone/>
            </a:pPr>
            <a:r>
              <a:rPr lang="he-IL" dirty="0" smtClean="0"/>
              <a:t>מערכת שלקחה את כל האופציות שתוארו במצגת לארכיטקטורה שלה.</a:t>
            </a:r>
            <a:endParaRPr lang="en-US" dirty="0" smtClean="0"/>
          </a:p>
          <a:p>
            <a:pPr>
              <a:buNone/>
            </a:pPr>
            <a:r>
              <a:rPr lang="he-IL" dirty="0" smtClean="0"/>
              <a:t>זאת מערכת אחסון שמשתמשת בהרבה שירותים שמיצרים את </a:t>
            </a:r>
            <a:r>
              <a:rPr lang="en-US" dirty="0" smtClean="0"/>
              <a:t>AMAZON E-commerce</a:t>
            </a:r>
            <a:r>
              <a:rPr lang="he-IL" dirty="0" smtClean="0"/>
              <a:t> ואת </a:t>
            </a:r>
            <a:r>
              <a:rPr lang="en-US" dirty="0" smtClean="0"/>
              <a:t>AMAZON Web-Services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אחת המטרות העיקריות של </a:t>
            </a:r>
            <a:r>
              <a:rPr lang="en-US" dirty="0" smtClean="0"/>
              <a:t>DYNAMO</a:t>
            </a:r>
            <a:r>
              <a:rPr lang="he-IL" dirty="0" smtClean="0"/>
              <a:t> היא לאפשר למפתחי האפליקציות שיוצרים אובייקט של מערכת האחסון של </a:t>
            </a:r>
            <a:r>
              <a:rPr lang="en-US" dirty="0" smtClean="0"/>
              <a:t>DYNAMO</a:t>
            </a:r>
            <a:r>
              <a:rPr lang="he-IL" dirty="0" smtClean="0"/>
              <a:t>, לבחור</a:t>
            </a:r>
            <a:r>
              <a:rPr lang="en-US" dirty="0" smtClean="0"/>
              <a:t> </a:t>
            </a:r>
            <a:r>
              <a:rPr lang="he-IL" dirty="0" smtClean="0"/>
              <a:t>בעצמם את הפשרות בין יעילות, זמינות, יציבות ועקביות המידע.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בסיס תכנות הענן של </a:t>
            </a:r>
            <a:r>
              <a:rPr lang="en-US" dirty="0" smtClean="0"/>
              <a:t>AMAZON</a:t>
            </a:r>
            <a:r>
              <a:rPr lang="he-IL" dirty="0" smtClean="0"/>
              <a:t> מורכב משירותים כגון </a:t>
            </a:r>
            <a:r>
              <a:rPr lang="en-US" dirty="0" smtClean="0"/>
              <a:t>AMAZON S3</a:t>
            </a:r>
            <a:r>
              <a:rPr lang="he-IL" dirty="0" smtClean="0"/>
              <a:t>, </a:t>
            </a:r>
            <a:r>
              <a:rPr lang="en-US" dirty="0" smtClean="0"/>
              <a:t>SIMPLE DB</a:t>
            </a:r>
            <a:r>
              <a:rPr lang="he-IL" dirty="0" smtClean="0"/>
              <a:t> ו-</a:t>
            </a:r>
            <a:r>
              <a:rPr lang="en-US" dirty="0" smtClean="0"/>
              <a:t>EC2</a:t>
            </a:r>
            <a:r>
              <a:rPr lang="he-IL" dirty="0" smtClean="0"/>
              <a:t> שמספקים משאבים לבניית פלטפורמות ברמת אינטרנט ומגוון אפליקציות.</a:t>
            </a:r>
          </a:p>
          <a:p>
            <a:pPr>
              <a:buNone/>
            </a:pPr>
            <a:r>
              <a:rPr lang="he-IL" dirty="0" smtClean="0"/>
              <a:t>הדרישות מתשתיות כאלה הם גבוהות מאוד בתחומים כגון אבטחה, נגישות, ביצועים ותמורה לעלות.</a:t>
            </a:r>
          </a:p>
          <a:p>
            <a:pPr>
              <a:buNone/>
            </a:pPr>
            <a:r>
              <a:rPr lang="he-IL" dirty="0" smtClean="0"/>
              <a:t>כל הדרישות האלו צריכות להתקיים בו זמנית עם שירות של מיליוני לקוחות בעולם כולו.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שירותים אלו הם בעצם מערכות מבוזרות מאסיביות שפועלות ברמה עולמית.</a:t>
            </a:r>
          </a:p>
          <a:p>
            <a:pPr>
              <a:buNone/>
            </a:pPr>
            <a:r>
              <a:rPr lang="he-IL" dirty="0" smtClean="0"/>
              <a:t>רמה כזו דורשת טיפול בטריליוני בקשות וכולן צריכות להיות מטופלות.</a:t>
            </a:r>
          </a:p>
          <a:p>
            <a:pPr>
              <a:buNone/>
            </a:pPr>
            <a:r>
              <a:rPr lang="he-IL" dirty="0" smtClean="0"/>
              <a:t>ברמה כזו, משתמשים בטכניקות שיכפול תהליכים שמבטיחות ביצועים ונגישות תמידית.</a:t>
            </a:r>
          </a:p>
          <a:p>
            <a:pPr>
              <a:buNone/>
            </a:pPr>
            <a:r>
              <a:rPr lang="he-IL" dirty="0" smtClean="0"/>
              <a:t>כשפיתחו מערכות גדולות כאלו באמזון, השתמשו בסט של עקרונות מנחים שהתרכזו בפשרה בין זמינות ועקביות המידע.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בעולם אידיאלי, יהיה מודל עקביות אחד: כששינוי קורה, כל הצופים יראו אותו.</a:t>
            </a:r>
          </a:p>
          <a:p>
            <a:pPr>
              <a:buNone/>
            </a:pPr>
            <a:r>
              <a:rPr lang="he-IL" dirty="0" smtClean="0"/>
              <a:t>באמצע שנות ה-90, כשהתחילו לעלות מערכות אינטרנט גדולות, אנשים התחילו להבין שזמינות הינה התכונה החשובה ביותר של מערכות אלו. אך היו התלבטויות על מה צריך להתפשר לשם כך.</a:t>
            </a:r>
          </a:p>
          <a:p>
            <a:pPr>
              <a:buNone/>
            </a:pPr>
            <a:r>
              <a:rPr lang="he-IL" dirty="0" smtClean="0"/>
              <a:t>התכונות שצריכות להיות למערכות מידע גדולות הם:</a:t>
            </a:r>
          </a:p>
          <a:p>
            <a:pPr marL="514350" indent="-514350">
              <a:buAutoNum type="arabicParenR"/>
            </a:pPr>
            <a:r>
              <a:rPr lang="he-IL" dirty="0" smtClean="0"/>
              <a:t>עקביות המידע</a:t>
            </a:r>
          </a:p>
          <a:p>
            <a:pPr marL="514350" indent="-514350">
              <a:buAutoNum type="arabicParenR"/>
            </a:pPr>
            <a:r>
              <a:rPr lang="he-IL" dirty="0" smtClean="0"/>
              <a:t>זמינות המערכת</a:t>
            </a:r>
          </a:p>
          <a:p>
            <a:pPr marL="514350" indent="-514350">
              <a:buAutoNum type="arabicParenR"/>
            </a:pPr>
            <a:r>
              <a:rPr lang="he-IL" dirty="0" smtClean="0"/>
              <a:t>התמודדות עם חלוקת הרשת</a:t>
            </a:r>
          </a:p>
          <a:p>
            <a:pPr marL="514350" indent="-514350">
              <a:buNone/>
            </a:pPr>
            <a:r>
              <a:rPr lang="he-IL" dirty="0" smtClean="0"/>
              <a:t>לפי אריק ברוור מאוניברסיטת קליפורניה, רק 2 משלושת התכונות יכולות להתקיים בו זמנית.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מערכות שאינן מתמודדות עם חלוקת הרשת יכולות להשיג עקביות מידע וזמינות. אך במצב כזה השרת והלקוח צריכים לשבת על אותה הרשת והלקוח לא יכול לקבל מידע מרשתות אחרות.</a:t>
            </a:r>
          </a:p>
          <a:p>
            <a:pPr>
              <a:buNone/>
            </a:pPr>
            <a:r>
              <a:rPr lang="he-IL" dirty="0" smtClean="0"/>
              <a:t>מכיוון שהמערכות בעולם אינן כאלו, חלוקת הרשת לתתי רשתות מחייבת ולכן צריך להשיג פשרה בין זמינות ועקביות המידע.</a:t>
            </a:r>
          </a:p>
          <a:p>
            <a:pPr>
              <a:buNone/>
            </a:pPr>
            <a:r>
              <a:rPr lang="he-IL" dirty="0" smtClean="0"/>
              <a:t>לכן, בפיתוח תוכנות לקוח, המפתח צריך להבין מה מטרת הכלי ולתכננו בהתאם.</a:t>
            </a:r>
          </a:p>
          <a:p>
            <a:pPr>
              <a:buNone/>
            </a:pPr>
            <a:r>
              <a:rPr lang="he-IL" dirty="0" smtClean="0"/>
              <a:t>לדוגמא, בכתיבה לשרת אסור שהשרת לא יהיה זמין מפני שהמידע שנכתב יעלם.</a:t>
            </a:r>
          </a:p>
          <a:p>
            <a:pPr>
              <a:buNone/>
            </a:pPr>
            <a:r>
              <a:rPr lang="he-IL" dirty="0" smtClean="0"/>
              <a:t>בקריאה משרת לפעמים אין צורך בזמינות מיידית אך המידע חייב להיות אמין ונכון.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ניתן להסתכל על עקביות המידע משני צדדים. צד השרת וצד הלקוח.</a:t>
            </a:r>
          </a:p>
          <a:p>
            <a:pPr>
              <a:buNone/>
            </a:pPr>
            <a:r>
              <a:rPr lang="he-IL" b="1" u="sng" dirty="0" smtClean="0"/>
              <a:t>עקביות מצד הלקוח - דוגמא:</a:t>
            </a:r>
          </a:p>
          <a:p>
            <a:pPr>
              <a:buNone/>
            </a:pPr>
            <a:r>
              <a:rPr lang="he-IL" b="1" u="sng" dirty="0" smtClean="0"/>
              <a:t>יש מספר מרכיבים –</a:t>
            </a:r>
          </a:p>
          <a:p>
            <a:pPr marL="514350" indent="-514350">
              <a:buAutoNum type="arabicParenR"/>
            </a:pPr>
            <a:r>
              <a:rPr lang="he-IL" dirty="0" smtClean="0"/>
              <a:t>מערכת אחסון – מאחסנת מידע ונועדה להשיג יציבות ונגישות.</a:t>
            </a:r>
          </a:p>
          <a:p>
            <a:pPr marL="514350" indent="-514350">
              <a:buAutoNum type="arabicParenR"/>
            </a:pPr>
            <a:r>
              <a:rPr lang="he-IL" dirty="0" smtClean="0"/>
              <a:t>תהליך </a:t>
            </a:r>
            <a:r>
              <a:rPr lang="en-US" dirty="0" smtClean="0"/>
              <a:t>A</a:t>
            </a:r>
            <a:r>
              <a:rPr lang="he-IL" dirty="0" smtClean="0"/>
              <a:t> – קורא וכותב אל מערכת האחסון (וגם צופה).</a:t>
            </a:r>
          </a:p>
          <a:p>
            <a:pPr marL="514350" indent="-514350">
              <a:buAutoNum type="arabicParenR"/>
            </a:pPr>
            <a:r>
              <a:rPr lang="he-IL" dirty="0" smtClean="0"/>
              <a:t>תהליכים </a:t>
            </a:r>
            <a:r>
              <a:rPr lang="en-US" dirty="0" smtClean="0"/>
              <a:t>B</a:t>
            </a:r>
            <a:r>
              <a:rPr lang="he-IL" dirty="0" smtClean="0"/>
              <a:t> ו-</a:t>
            </a:r>
            <a:r>
              <a:rPr lang="en-US" dirty="0" smtClean="0"/>
              <a:t>C</a:t>
            </a:r>
            <a:r>
              <a:rPr lang="he-IL" dirty="0" smtClean="0"/>
              <a:t> – שני תהליכים נוספים הניגשים למערכת האחסון ומתקשרים בניהם. תהליכים אלו הם ה"צופים".</a:t>
            </a:r>
          </a:p>
          <a:p>
            <a:pPr marL="514350" indent="-514350">
              <a:buNone/>
            </a:pPr>
            <a:r>
              <a:rPr lang="he-IL" dirty="0" smtClean="0"/>
              <a:t>תהליך </a:t>
            </a:r>
            <a:r>
              <a:rPr lang="en-US" dirty="0" smtClean="0"/>
              <a:t>A</a:t>
            </a:r>
            <a:r>
              <a:rPr lang="he-IL" dirty="0" smtClean="0"/>
              <a:t> ביצע שינוי במידע.</a:t>
            </a:r>
          </a:p>
          <a:p>
            <a:pPr marL="514350" indent="-514350">
              <a:buNone/>
            </a:pPr>
            <a:r>
              <a:rPr lang="he-IL" dirty="0" smtClean="0"/>
              <a:t>כעת יש מספר סוגי עקביות:</a:t>
            </a:r>
          </a:p>
          <a:p>
            <a:pPr marL="514350" indent="-514350">
              <a:buNone/>
            </a:pPr>
            <a:endParaRPr lang="he-I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he-IL" b="1" dirty="0" smtClean="0"/>
              <a:t>עקביות חזקה (</a:t>
            </a:r>
            <a:r>
              <a:rPr lang="en-US" b="1" dirty="0" smtClean="0"/>
              <a:t>STRONG CONSISTENCY</a:t>
            </a:r>
            <a:r>
              <a:rPr lang="he-IL" b="1" dirty="0" smtClean="0"/>
              <a:t>)</a:t>
            </a:r>
          </a:p>
          <a:p>
            <a:pPr>
              <a:buNone/>
            </a:pPr>
            <a:r>
              <a:rPr lang="he-IL" dirty="0" smtClean="0"/>
              <a:t>לאחר השינוי, כל פניה (ע"י </a:t>
            </a:r>
            <a:r>
              <a:rPr lang="en-US" dirty="0" smtClean="0"/>
              <a:t>A</a:t>
            </a:r>
            <a:r>
              <a:rPr lang="he-IL" dirty="0" smtClean="0"/>
              <a:t>, </a:t>
            </a:r>
            <a:r>
              <a:rPr lang="en-US" dirty="0" smtClean="0"/>
              <a:t>B</a:t>
            </a:r>
            <a:r>
              <a:rPr lang="he-IL" dirty="0" smtClean="0"/>
              <a:t> או </a:t>
            </a:r>
            <a:r>
              <a:rPr lang="en-US" dirty="0" smtClean="0"/>
              <a:t>C</a:t>
            </a:r>
            <a:r>
              <a:rPr lang="he-IL" dirty="0" smtClean="0"/>
              <a:t>) תחזיר את הערך לאחר השינוי.</a:t>
            </a:r>
          </a:p>
          <a:p>
            <a:pPr>
              <a:buNone/>
            </a:pPr>
            <a:r>
              <a:rPr lang="he-IL" b="1" dirty="0" smtClean="0"/>
              <a:t>עקביות חלשה (</a:t>
            </a:r>
            <a:r>
              <a:rPr lang="en-US" b="1" dirty="0" smtClean="0"/>
              <a:t>WEAK CONSISTENCY</a:t>
            </a:r>
            <a:r>
              <a:rPr lang="he-IL" b="1" dirty="0" smtClean="0"/>
              <a:t>)</a:t>
            </a:r>
          </a:p>
          <a:p>
            <a:pPr>
              <a:buNone/>
            </a:pPr>
            <a:r>
              <a:rPr lang="he-IL" dirty="0" smtClean="0"/>
              <a:t>המערכת לא מבטיחה שהמידע המעודכן יוחזר מיד לאחר השינוי.</a:t>
            </a:r>
          </a:p>
          <a:p>
            <a:pPr>
              <a:buNone/>
            </a:pPr>
            <a:r>
              <a:rPr lang="he-IL" dirty="0" smtClean="0"/>
              <a:t>חלון הזמן שבו המידע עודכן אך לא יוחזר עדיין, נקרא חלון חוסר עקביות (</a:t>
            </a:r>
            <a:r>
              <a:rPr lang="en-US" dirty="0" smtClean="0"/>
              <a:t>INCONSISTENCY WINDOW</a:t>
            </a:r>
            <a:r>
              <a:rPr lang="he-IL" dirty="0" smtClean="0"/>
              <a:t>)</a:t>
            </a:r>
          </a:p>
          <a:p>
            <a:pPr>
              <a:buNone/>
            </a:pPr>
            <a:r>
              <a:rPr lang="he-IL" b="1" dirty="0" smtClean="0"/>
              <a:t>עקביות סופית - </a:t>
            </a:r>
            <a:r>
              <a:rPr lang="en-US" b="1" dirty="0" smtClean="0"/>
              <a:t>Eventual consistency</a:t>
            </a:r>
            <a:endParaRPr lang="he-IL" b="1" dirty="0" smtClean="0"/>
          </a:p>
          <a:p>
            <a:pPr>
              <a:buNone/>
            </a:pPr>
            <a:r>
              <a:rPr lang="he-IL" dirty="0" smtClean="0"/>
              <a:t>סוג מסוים של עקביות חלשה. מבטיחה שהמידע המעודכן יוחזר בתנאים מסוימים. גודל חלון חוסר העקביות חסום לפי פרמטרים כגון זמן התקשרות, עומס </a:t>
            </a:r>
            <a:r>
              <a:rPr lang="he-IL" dirty="0" err="1" smtClean="0"/>
              <a:t>וכו</a:t>
            </a:r>
            <a:r>
              <a:rPr lang="he-IL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ישנן מספר וריאציות לעקביות סופית:</a:t>
            </a:r>
          </a:p>
          <a:p>
            <a:pPr marL="514350" indent="-514350">
              <a:buAutoNum type="arabicParenR"/>
            </a:pPr>
            <a:r>
              <a:rPr lang="he-IL" b="1" dirty="0" smtClean="0"/>
              <a:t>עקביות סיבתית – </a:t>
            </a:r>
            <a:r>
              <a:rPr lang="en-US" b="1" dirty="0" smtClean="0"/>
              <a:t>CAUSAL CONSISTENCY</a:t>
            </a:r>
            <a:endParaRPr lang="he-IL" b="1" dirty="0" smtClean="0"/>
          </a:p>
          <a:p>
            <a:pPr marL="514350" indent="-514350">
              <a:buNone/>
            </a:pPr>
            <a:r>
              <a:rPr lang="he-IL" dirty="0" smtClean="0"/>
              <a:t>אם תהליך </a:t>
            </a:r>
            <a:r>
              <a:rPr lang="en-US" dirty="0" smtClean="0"/>
              <a:t>A</a:t>
            </a:r>
            <a:r>
              <a:rPr lang="he-IL" dirty="0" smtClean="0"/>
              <a:t> מתקשר עם תהליך </a:t>
            </a:r>
            <a:r>
              <a:rPr lang="en-US" dirty="0" smtClean="0"/>
              <a:t>B</a:t>
            </a:r>
            <a:r>
              <a:rPr lang="he-IL" dirty="0" smtClean="0"/>
              <a:t>, אזי גישה של תהליך </a:t>
            </a:r>
            <a:r>
              <a:rPr lang="en-US" dirty="0" smtClean="0"/>
              <a:t>B</a:t>
            </a:r>
            <a:r>
              <a:rPr lang="he-IL" dirty="0" smtClean="0"/>
              <a:t> למידע </a:t>
            </a:r>
          </a:p>
          <a:p>
            <a:pPr marL="514350" indent="-514350">
              <a:buNone/>
            </a:pPr>
            <a:r>
              <a:rPr lang="he-IL" dirty="0" smtClean="0"/>
              <a:t>ששונה ע"י תהליך </a:t>
            </a:r>
            <a:r>
              <a:rPr lang="en-US" dirty="0" smtClean="0"/>
              <a:t>A</a:t>
            </a:r>
            <a:r>
              <a:rPr lang="he-IL" dirty="0" smtClean="0"/>
              <a:t> תחזיר בוודאות את המידע המעודכן.</a:t>
            </a:r>
          </a:p>
          <a:p>
            <a:pPr marL="514350" indent="-514350">
              <a:buNone/>
            </a:pPr>
            <a:r>
              <a:rPr lang="he-IL" dirty="0" smtClean="0"/>
              <a:t>אם תהליך </a:t>
            </a:r>
            <a:r>
              <a:rPr lang="en-US" dirty="0" smtClean="0"/>
              <a:t>C</a:t>
            </a:r>
            <a:r>
              <a:rPr lang="he-IL" dirty="0" smtClean="0"/>
              <a:t> לא מתקשר עם תהליך </a:t>
            </a:r>
            <a:r>
              <a:rPr lang="en-US" dirty="0" smtClean="0"/>
              <a:t>A</a:t>
            </a:r>
            <a:r>
              <a:rPr lang="he-IL" dirty="0" smtClean="0"/>
              <a:t>, גישה של תהליך </a:t>
            </a:r>
            <a:r>
              <a:rPr lang="en-US" dirty="0" smtClean="0"/>
              <a:t>C</a:t>
            </a:r>
            <a:r>
              <a:rPr lang="he-IL" dirty="0" smtClean="0"/>
              <a:t> לא </a:t>
            </a:r>
          </a:p>
          <a:p>
            <a:pPr marL="514350" indent="-514350">
              <a:buNone/>
            </a:pPr>
            <a:r>
              <a:rPr lang="he-IL" dirty="0" smtClean="0"/>
              <a:t>בהכרח תחזיר מיד את המידע המעודכן.</a:t>
            </a:r>
          </a:p>
          <a:p>
            <a:pPr marL="514350" indent="-514350">
              <a:buNone/>
            </a:pPr>
            <a:r>
              <a:rPr lang="he-IL" dirty="0" smtClean="0"/>
              <a:t>2) </a:t>
            </a:r>
            <a:r>
              <a:rPr lang="en-US" b="1" dirty="0" smtClean="0"/>
              <a:t>Read-Your-Writes Consistency</a:t>
            </a:r>
          </a:p>
          <a:p>
            <a:pPr marL="514350" indent="-514350">
              <a:buNone/>
            </a:pPr>
            <a:r>
              <a:rPr lang="he-IL" dirty="0" smtClean="0"/>
              <a:t>תהליך ששינה את המידע, תמיד יראה את המידע המעודכן כאשר ייגש אליו פעם שנייה.</a:t>
            </a:r>
          </a:p>
          <a:p>
            <a:pPr marL="514350" indent="-514350">
              <a:buNone/>
            </a:pPr>
            <a:endParaRPr lang="he-I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3) </a:t>
            </a:r>
            <a:r>
              <a:rPr lang="en-US" b="1" dirty="0" smtClean="0"/>
              <a:t>Session Consistency</a:t>
            </a:r>
          </a:p>
          <a:p>
            <a:pPr>
              <a:buNone/>
            </a:pPr>
            <a:r>
              <a:rPr lang="he-IL" dirty="0" smtClean="0"/>
              <a:t>אם תהליך פותח </a:t>
            </a:r>
            <a:r>
              <a:rPr lang="en-US" dirty="0" smtClean="0"/>
              <a:t>SESSION</a:t>
            </a:r>
            <a:r>
              <a:rPr lang="he-IL" dirty="0" smtClean="0"/>
              <a:t> עם השרת ומשנה מידע, מובטח שבאותו ה </a:t>
            </a:r>
            <a:r>
              <a:rPr lang="en-US" dirty="0" smtClean="0"/>
              <a:t>SESSION</a:t>
            </a:r>
            <a:r>
              <a:rPr lang="he-IL" dirty="0" smtClean="0"/>
              <a:t> המידע יישאר עדכני.</a:t>
            </a:r>
          </a:p>
          <a:p>
            <a:pPr>
              <a:buNone/>
            </a:pPr>
            <a:r>
              <a:rPr lang="he-IL" dirty="0" smtClean="0"/>
              <a:t>לאחר שה-</a:t>
            </a:r>
            <a:r>
              <a:rPr lang="en-US" dirty="0" smtClean="0"/>
              <a:t>SESSION</a:t>
            </a:r>
            <a:r>
              <a:rPr lang="he-IL" dirty="0" smtClean="0"/>
              <a:t> מסתיים ונפתח </a:t>
            </a:r>
            <a:r>
              <a:rPr lang="en-US" dirty="0" smtClean="0"/>
              <a:t>SESSION</a:t>
            </a:r>
            <a:r>
              <a:rPr lang="he-IL" dirty="0" smtClean="0"/>
              <a:t> חדש, לא מובטח שהמידע המעודכן ישמר עקב סיכוי לתקלות.</a:t>
            </a:r>
          </a:p>
          <a:p>
            <a:pPr>
              <a:buNone/>
            </a:pPr>
            <a:r>
              <a:rPr lang="he-IL" dirty="0" smtClean="0"/>
              <a:t>4) </a:t>
            </a:r>
            <a:r>
              <a:rPr lang="en-US" b="1" dirty="0" smtClean="0"/>
              <a:t>Monotonic Read Consistency</a:t>
            </a:r>
            <a:endParaRPr lang="he-IL" b="1" dirty="0" smtClean="0"/>
          </a:p>
          <a:p>
            <a:pPr>
              <a:buNone/>
            </a:pPr>
            <a:r>
              <a:rPr lang="he-IL" dirty="0" smtClean="0"/>
              <a:t>אם תהליך קיבל ערך מסוים של האובייקט, הוא לעולם לא יראה ערך קודם שלו.</a:t>
            </a:r>
          </a:p>
          <a:p>
            <a:pPr>
              <a:buNone/>
            </a:pPr>
            <a:r>
              <a:rPr lang="he-IL" dirty="0" smtClean="0"/>
              <a:t>5) </a:t>
            </a:r>
            <a:r>
              <a:rPr lang="en-US" b="1" dirty="0" smtClean="0"/>
              <a:t>Monotonic Write Consistency</a:t>
            </a:r>
          </a:p>
          <a:p>
            <a:pPr>
              <a:buNone/>
            </a:pPr>
            <a:r>
              <a:rPr lang="he-IL" dirty="0" smtClean="0"/>
              <a:t>המערכת מבטיחה לקשר בין הכתיבות של אותו התהליך.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1020</Words>
  <Application>Microsoft Office PowerPoint</Application>
  <PresentationFormat>‫הצגה על המסך (4:3)</PresentationFormat>
  <Paragraphs>89</Paragraphs>
  <Slides>15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זרימה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mushmush</dc:creator>
  <cp:lastModifiedBy>mushmush</cp:lastModifiedBy>
  <cp:revision>52</cp:revision>
  <dcterms:created xsi:type="dcterms:W3CDTF">2010-12-19T21:05:27Z</dcterms:created>
  <dcterms:modified xsi:type="dcterms:W3CDTF">2010-12-22T15:50:56Z</dcterms:modified>
</cp:coreProperties>
</file>