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4" r:id="rId3"/>
    <p:sldId id="267" r:id="rId4"/>
    <p:sldId id="266" r:id="rId5"/>
    <p:sldId id="268" r:id="rId6"/>
    <p:sldId id="269" r:id="rId7"/>
    <p:sldId id="270" r:id="rId8"/>
    <p:sldId id="265" r:id="rId9"/>
    <p:sldId id="271" r:id="rId10"/>
    <p:sldId id="275" r:id="rId11"/>
    <p:sldId id="272" r:id="rId12"/>
    <p:sldId id="273" r:id="rId13"/>
    <p:sldId id="27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000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>
        <p:scale>
          <a:sx n="68" d="100"/>
          <a:sy n="68" d="100"/>
        </p:scale>
        <p:origin x="-1212" y="-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C533-84E8-4969-9670-8FB8D04A20EB}" type="datetimeFigureOut">
              <a:rPr lang="en-US" smtClean="0"/>
              <a:t>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B4DC4-C281-4CAF-8AA1-EF05509422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03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0B4DC4-C281-4CAF-8AA1-EF055094225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106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9ADC2-B5C9-4379-9647-6F942A9081F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EEC10-720D-42E8-BC14-F199FF479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6312A-04DC-4B80-8A78-972E75FC0948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EA2A0-0775-4ED1-9E4F-CC0E8D6979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33BC9-59FE-42F5-BE1C-C5D7AD9494DB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21ED-8440-4728-8BF9-0261FCBF77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FB06-B808-43E8-B0E1-B8A31543B50A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85AF4-56EE-443C-A1E2-A5E09E18C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B686E-5E2D-4FAF-ACB2-3736037DEA8D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DF8E0-0A25-4CDC-833D-638BE963D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F531A-D314-433D-A962-DFE218DBF2C6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1D68-BBF2-48D5-94E6-708919071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F1347-006F-468E-9716-BA724B9EDDB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2FCBA-7170-46C5-B87E-6CDEF749DD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7E3D7-9F90-4666-A89E-DEB37CF41F7A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22BB9-59E2-42C8-91E0-E57ACE8C9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B7FA-E895-4C49-8059-4ED14693D8AD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22CBC-FFF0-4939-BFEA-C27E8298C5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87E63-01D1-48CE-8A17-BDFEA1914132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9E0DAE-F514-4A7D-81E4-39A4D38C50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23B9E-11C4-41AF-B571-5BFD248AC98A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1089F-19AE-492B-B1D8-D0BE9E446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B68C530-AAA5-421C-A273-9AA0D0D362E3}" type="datetimeFigureOut">
              <a:rPr lang="en-US"/>
              <a:pPr>
                <a:defRPr/>
              </a:pPr>
              <a:t>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17DFAB0-1AEB-45F3-9BB9-C99412E826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1470025"/>
          </a:xfrm>
        </p:spPr>
        <p:txBody>
          <a:bodyPr/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Dishes typical of  Bulgarian national cooking</a:t>
            </a:r>
            <a:r>
              <a:rPr lang="en-US" sz="4800" dirty="0"/>
              <a:t/>
            </a:r>
            <a:br>
              <a:rPr lang="en-US" sz="4800" dirty="0"/>
            </a:br>
            <a:endParaRPr lang="bg-BG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91" y="1219200"/>
            <a:ext cx="8695658" cy="731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Kavarmah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”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orizontal Scroll 4"/>
          <p:cNvSpPr/>
          <p:nvPr/>
        </p:nvSpPr>
        <p:spPr>
          <a:xfrm>
            <a:off x="152400" y="2133600"/>
            <a:ext cx="4267200" cy="4953000"/>
          </a:xfrm>
          <a:prstGeom prst="horizont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2747619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Georgia" pitchFamily="18" charset="0"/>
              </a:rPr>
              <a:t>One of the most emblematic Bulgarian dishes well-known all over the country. It is not only tasty but nutritious. It is usually served as a main meal. “</a:t>
            </a:r>
            <a:r>
              <a:rPr lang="en-US" sz="2400" dirty="0" err="1">
                <a:solidFill>
                  <a:srgbClr val="C00000"/>
                </a:solidFill>
                <a:latin typeface="Georgia" pitchFamily="18" charset="0"/>
              </a:rPr>
              <a:t>Kavarmah</a:t>
            </a:r>
            <a:r>
              <a:rPr lang="en-US" sz="2400" dirty="0">
                <a:solidFill>
                  <a:srgbClr val="C00000"/>
                </a:solidFill>
                <a:latin typeface="Georgia" pitchFamily="18" charset="0"/>
              </a:rPr>
              <a:t>” is cooked in earthenware under cover that gives it a unique taste.</a:t>
            </a:r>
          </a:p>
        </p:txBody>
      </p:sp>
      <p:pic>
        <p:nvPicPr>
          <p:cNvPr id="7" name="Picture 6" descr="148_qb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95636"/>
            <a:ext cx="4953021" cy="27860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avar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985" y="1045226"/>
            <a:ext cx="4110415" cy="19411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images (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3716146"/>
            <a:ext cx="4154457" cy="3141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51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Dish called Caramel Cream with burnt sugar </a:t>
            </a:r>
          </a:p>
        </p:txBody>
      </p:sp>
      <p:sp>
        <p:nvSpPr>
          <p:cNvPr id="11" name="Vertical Scroll 10"/>
          <p:cNvSpPr/>
          <p:nvPr/>
        </p:nvSpPr>
        <p:spPr>
          <a:xfrm>
            <a:off x="838200" y="1752600"/>
            <a:ext cx="7391400" cy="45720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86000" y="1746738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How to prepare it: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0" y="2393069"/>
            <a:ext cx="6324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Burn 100 grams of sugar to make golden caramel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Pour the liquid of burnt caramel on the bottom of fireproof metal cups or bowl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Dissolve rest of the sugar in milk and add the eggs beating them up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Add some vanilla in the mixture, strain it and pour it in the vessels, putting previously the burnt sugar on the bottom</a:t>
            </a:r>
          </a:p>
          <a:p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" y="152400"/>
            <a:ext cx="9115818" cy="6604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371600" y="2789872"/>
            <a:ext cx="63246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Put the vessels in a baking-pan and pour some warm water in it to reach the middle of them  (bain-marie)</a:t>
            </a:r>
          </a:p>
          <a:p>
            <a:pPr marL="742950" lvl="1" indent="-285750">
              <a:buFont typeface="Wingdings" pitchFamily="2" charset="2"/>
              <a:buChar char="v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Bake the Caramel Cream in 130-140 °C for about two hours, and pour some more hot water in the baking-pan if necessary.</a:t>
            </a:r>
          </a:p>
          <a:p>
            <a:endParaRPr lang="en-US" dirty="0"/>
          </a:p>
        </p:txBody>
      </p:sp>
      <p:pic>
        <p:nvPicPr>
          <p:cNvPr id="9" name="Picture 8" descr="1501_398__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1" y="31535"/>
            <a:ext cx="9144000" cy="6846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5928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Tikvenik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” – a pasty with pumpkin filling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SCN243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1147673"/>
            <a:ext cx="7100918" cy="5343440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 descr="баница тик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77" y="806548"/>
            <a:ext cx="7112641" cy="6291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IMG_0470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37613"/>
            <a:ext cx="8305800" cy="622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30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B0F0"/>
                </a:solidFill>
              </a:rPr>
              <a:t>The students worked under  control of teachers: </a:t>
            </a:r>
            <a:r>
              <a:rPr lang="en-US" sz="2000" dirty="0" err="1" smtClean="0">
                <a:solidFill>
                  <a:srgbClr val="00B0F0"/>
                </a:solidFill>
              </a:rPr>
              <a:t>Siyka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Georgieva</a:t>
            </a:r>
            <a:r>
              <a:rPr lang="en-US" sz="2000" dirty="0" smtClean="0">
                <a:solidFill>
                  <a:srgbClr val="00B0F0"/>
                </a:solidFill>
              </a:rPr>
              <a:t> -English teacher; </a:t>
            </a:r>
            <a:br>
              <a:rPr lang="en-US" sz="2000" dirty="0" smtClean="0">
                <a:solidFill>
                  <a:srgbClr val="00B0F0"/>
                </a:solidFill>
              </a:rPr>
            </a:br>
            <a:r>
              <a:rPr lang="en-US" sz="2000" dirty="0" err="1" smtClean="0">
                <a:solidFill>
                  <a:srgbClr val="00B0F0"/>
                </a:solidFill>
              </a:rPr>
              <a:t>Denitsa</a:t>
            </a:r>
            <a:r>
              <a:rPr lang="en-US" sz="2000" dirty="0" smtClean="0">
                <a:solidFill>
                  <a:srgbClr val="00B0F0"/>
                </a:solidFill>
              </a:rPr>
              <a:t> </a:t>
            </a:r>
            <a:r>
              <a:rPr lang="en-US" sz="2000" dirty="0" err="1" smtClean="0">
                <a:solidFill>
                  <a:srgbClr val="00B0F0"/>
                </a:solidFill>
              </a:rPr>
              <a:t>Ivanova</a:t>
            </a:r>
            <a:r>
              <a:rPr lang="en-US" sz="2000" dirty="0" smtClean="0">
                <a:solidFill>
                  <a:srgbClr val="00B0F0"/>
                </a:solidFill>
              </a:rPr>
              <a:t> - IT teacher; Mariana </a:t>
            </a:r>
            <a:r>
              <a:rPr lang="en-US" sz="2000" dirty="0" err="1" smtClean="0">
                <a:solidFill>
                  <a:srgbClr val="00B0F0"/>
                </a:solidFill>
              </a:rPr>
              <a:t>Kostadinova</a:t>
            </a:r>
            <a:r>
              <a:rPr lang="en-US" sz="2000" dirty="0">
                <a:solidFill>
                  <a:srgbClr val="00B0F0"/>
                </a:solidFill>
              </a:rPr>
              <a:t> </a:t>
            </a:r>
            <a:r>
              <a:rPr lang="en-US" sz="2000" dirty="0" smtClean="0">
                <a:solidFill>
                  <a:srgbClr val="00B0F0"/>
                </a:solidFill>
              </a:rPr>
              <a:t>– Home economy teacher</a:t>
            </a:r>
            <a:endParaRPr lang="en-US" sz="2000" dirty="0">
              <a:solidFill>
                <a:srgbClr val="00B0F0"/>
              </a:solidFill>
            </a:endParaRPr>
          </a:p>
        </p:txBody>
      </p:sp>
      <p:pic>
        <p:nvPicPr>
          <p:cNvPr id="1026" name="Picture 2" descr="D:\as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8" y="1600200"/>
            <a:ext cx="805008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618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cdnstatic-2.mydestination.com/bulgaria/Pictures/PageEditor/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63" y="1"/>
            <a:ext cx="4733688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yourholidayhomes.com/images/content/content/144/Bulgarian-Traditional-Foo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306" y="-181707"/>
            <a:ext cx="4845894" cy="3581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Horizontal Scroll 3"/>
          <p:cNvSpPr/>
          <p:nvPr/>
        </p:nvSpPr>
        <p:spPr>
          <a:xfrm>
            <a:off x="0" y="2743200"/>
            <a:ext cx="9144000" cy="4648200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3276600"/>
            <a:ext cx="8610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A lot of dishes are prepared from ancient recipes told from generation to generation for centuries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endParaRPr lang="en-US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“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Bulgarian cooking” is a relative concept of traditional Bulgarian dishes and present-day contribution from other national cuisines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.</a:t>
            </a:r>
            <a:b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</a:br>
            <a:endParaRPr lang="en-US" sz="2400" b="1" dirty="0">
              <a:solidFill>
                <a:schemeClr val="accent6">
                  <a:lumMod val="75000"/>
                </a:schemeClr>
              </a:solidFill>
              <a:latin typeface="Georgia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Most 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dishes from our national table are present in the cooking of the other Balkan nations.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1299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bob v gyr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4407">
            <a:off x="4471812" y="3048175"/>
            <a:ext cx="4313378" cy="3133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bob_chorb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2862">
            <a:off x="262835" y="3289778"/>
            <a:ext cx="4593251" cy="3124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4557_8228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9149" y="2969532"/>
            <a:ext cx="5551706" cy="38826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Horizontal Scroll 6"/>
          <p:cNvSpPr/>
          <p:nvPr/>
        </p:nvSpPr>
        <p:spPr>
          <a:xfrm>
            <a:off x="0" y="-457200"/>
            <a:ext cx="9110004" cy="38862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800" y="733"/>
            <a:ext cx="884037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The Bean Soup called “Bob </a:t>
            </a:r>
            <a:r>
              <a:rPr lang="en-US" sz="2400" b="1" dirty="0" err="1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tchorba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” is a traditional dish from the Bulgarian cuisine prepared by boiled beans, some vegetables (carrots, tomatoes, peppers, and onions) and some seasoning, which can be eaten with or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without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thickening. We often add some sausages or chopped beckon to this soup. Bean Soup is prepared as a ritual dish for Christmas Eve (meatless beans).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9189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sz="4800" b="1" dirty="0" err="1">
                <a:solidFill>
                  <a:schemeClr val="bg1"/>
                </a:solidFill>
                <a:latin typeface="Georgia" pitchFamily="18" charset="0"/>
              </a:rPr>
              <a:t>Mousaka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5" descr="DSC061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1143000"/>
            <a:ext cx="4345320" cy="3286148"/>
          </a:xfrm>
          <a:prstGeom prst="roundRect">
            <a:avLst>
              <a:gd name="adj" fmla="val 16667"/>
            </a:avLst>
          </a:prstGeom>
          <a:noFill/>
          <a:ln w="9525">
            <a:noFill/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musaka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843" y="3276600"/>
            <a:ext cx="4474366" cy="33607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 descr="postna-musaka-s-patladjani_739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167618"/>
            <a:ext cx="7984201" cy="55125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51528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lvl="0"/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sz="4800" b="1" dirty="0" err="1">
                <a:solidFill>
                  <a:schemeClr val="bg1"/>
                </a:solidFill>
                <a:latin typeface="Georgia" pitchFamily="18" charset="0"/>
              </a:rPr>
              <a:t>Gyuvech</a:t>
            </a:r>
            <a:r>
              <a:rPr lang="en-US" sz="4800" b="1" dirty="0">
                <a:solidFill>
                  <a:schemeClr val="bg1"/>
                </a:solidFill>
                <a:latin typeface="Georgia" pitchFamily="18" charset="0"/>
              </a:rPr>
              <a:t>”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67" b="99833" l="250" r="996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8" y="4495800"/>
            <a:ext cx="9153378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4521696"/>
            <a:ext cx="915337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Gyuvech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” is the summarized name for different Bulgarian dishes cooked in earthen pottery and baked under cover. Actually 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gyuvech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” is the name of the pottery and if the earthenware is a small one, it is called 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gyuvecheh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” or “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</a:rPr>
              <a:t>gyuvedgeh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”.</a:t>
            </a:r>
          </a:p>
          <a:p>
            <a:endParaRPr lang="en-US" dirty="0"/>
          </a:p>
        </p:txBody>
      </p:sp>
      <p:pic>
        <p:nvPicPr>
          <p:cNvPr id="2050" name="Picture 2" descr="http://vkusnoikrasivo.com/images/84ae177337ae3ce8844208eba65c0c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59302"/>
            <a:ext cx="3049412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3.bp.blogspot.com/-jKp1sZDliMY/Uc8YcxWamuI/AAAAAAAARKY/Tyjs-GNPJTw/s1600/DSCN767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859302"/>
            <a:ext cx="4848663" cy="3636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3400" y="4701673"/>
            <a:ext cx="8001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“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Gyuvech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Georgia" pitchFamily="18" charset="0"/>
              </a:rPr>
              <a:t>” is prepared from different recipes and can be both with meat (pork, beef, lamb or rabbit) and meatless.</a:t>
            </a:r>
          </a:p>
          <a:p>
            <a:endParaRPr lang="en-US" dirty="0"/>
          </a:p>
        </p:txBody>
      </p:sp>
      <p:pic>
        <p:nvPicPr>
          <p:cNvPr id="2054" name="Picture 6" descr="http://3.bp.blogspot.com/_N1_yumZDrl4/TSMuuQzI6eI/AAAAAAAAAQM/tU4bwg7uq9I/s1600/DSC023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65395"/>
            <a:ext cx="4565748" cy="34243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3046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lvl="0"/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sz="3200" b="1" dirty="0" err="1">
                <a:solidFill>
                  <a:schemeClr val="bg1"/>
                </a:solidFill>
                <a:latin typeface="Georgia" pitchFamily="18" charset="0"/>
              </a:rPr>
              <a:t>Sarmi</a:t>
            </a:r>
            <a:r>
              <a:rPr lang="en-US" sz="3200" b="1" dirty="0">
                <a:solidFill>
                  <a:schemeClr val="bg1"/>
                </a:solidFill>
                <a:latin typeface="Georgia" pitchFamily="18" charset="0"/>
              </a:rPr>
              <a:t>” – a vine leaf or a cabbage leaf stuffed with rice and minced meat.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914400" y="1731180"/>
            <a:ext cx="60948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en-US" sz="4000" b="1" dirty="0">
                <a:latin typeface="Georgia" pitchFamily="18" charset="0"/>
              </a:rPr>
              <a:t>Stuffed </a:t>
            </a:r>
            <a:r>
              <a:rPr lang="en-US" sz="4000" b="1" dirty="0" smtClean="0">
                <a:latin typeface="Georgia" pitchFamily="18" charset="0"/>
              </a:rPr>
              <a:t>vine leaf</a:t>
            </a:r>
            <a:r>
              <a:rPr lang="en-US" sz="4000" b="1" dirty="0">
                <a:latin typeface="Georgia" pitchFamily="18" charset="0"/>
              </a:rPr>
              <a:t> </a:t>
            </a:r>
            <a:r>
              <a:rPr lang="en-US" sz="4000" b="1" dirty="0">
                <a:solidFill>
                  <a:schemeClr val="bg1"/>
                </a:solidFill>
                <a:latin typeface="Georgia" pitchFamily="18" charset="0"/>
              </a:rPr>
              <a:t>    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</a:rPr>
              <a:t>               </a:t>
            </a:r>
          </a:p>
        </p:txBody>
      </p:sp>
      <p:pic>
        <p:nvPicPr>
          <p:cNvPr id="3074" name="Picture 2" descr="http://2.bp.blogspot.com/-5gkFyWotg6E/TXJSckDfURI/AAAAAAAAAZk/MZ-VGBJOxGA/s400/IMG_0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" y="3054619"/>
            <a:ext cx="4494968" cy="33712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191000" y="1751855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Ø"/>
            </a:pPr>
            <a:r>
              <a:rPr lang="en-US" sz="4000" b="1" dirty="0">
                <a:latin typeface="Georgia" pitchFamily="18" charset="0"/>
              </a:rPr>
              <a:t>Stuffed cabbage leaf</a:t>
            </a:r>
          </a:p>
        </p:txBody>
      </p:sp>
      <p:pic>
        <p:nvPicPr>
          <p:cNvPr id="3076" name="Picture 4" descr="http://veganinplovdiv.files.wordpress.com/2012/01/zelevi-sarmi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75294"/>
            <a:ext cx="3791829" cy="33505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 descr="http://koleda.kulinarni-recepti.com/wp-content/uploads/2009/11/lozovi-sarmichki-300x2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6" y="2999081"/>
            <a:ext cx="4494968" cy="35210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80" name="Picture 8" descr="http://www.konex-tiva.com/zelevi_sarmi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378" y="3009851"/>
            <a:ext cx="4380622" cy="35102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079850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Vertical Scroll 5"/>
          <p:cNvSpPr/>
          <p:nvPr/>
        </p:nvSpPr>
        <p:spPr>
          <a:xfrm>
            <a:off x="0" y="2667000"/>
            <a:ext cx="5410200" cy="3810000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2705081"/>
            <a:ext cx="40790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rgbClr val="C00000"/>
                </a:solidFill>
                <a:latin typeface="Georgia" pitchFamily="18" charset="0"/>
              </a:rPr>
              <a:t>Stuffed peppers </a:t>
            </a:r>
            <a:r>
              <a:rPr lang="en-US" sz="2400">
                <a:solidFill>
                  <a:srgbClr val="C00000"/>
                </a:solidFill>
                <a:latin typeface="Georgia" pitchFamily="18" charset="0"/>
              </a:rPr>
              <a:t>traditionally </a:t>
            </a:r>
            <a:r>
              <a:rPr lang="en-US" sz="2400" smtClean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latin typeface="Georgia" pitchFamily="18" charset="0"/>
              </a:rPr>
              <a:t>are stuffed with previously stewed rice, onions, minced meat and some seasoning, which after some thermal preparation in advance are stuffed in the peppers previously drawn, washed and pricked with a needle.</a:t>
            </a:r>
          </a:p>
          <a:p>
            <a:endParaRPr lang="en-US" dirty="0"/>
          </a:p>
        </p:txBody>
      </p:sp>
      <p:pic>
        <p:nvPicPr>
          <p:cNvPr id="1026" name="Picture 2" descr="http://www.yambolsite.com/my_pictures/avatar/xmas_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086">
            <a:off x="4898896" y="3221588"/>
            <a:ext cx="4357781" cy="34862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snimka.bg/s1/0020/026284489-big.jpg?r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5629"/>
            <a:ext cx="3654279" cy="2740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andem.bg/files/images/recipes/medium/aea28224c5759074289f8b8b4caa506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1634">
            <a:off x="4187313" y="260890"/>
            <a:ext cx="4099034" cy="2883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43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b="1" dirty="0" err="1">
                <a:solidFill>
                  <a:schemeClr val="bg1"/>
                </a:solidFill>
                <a:latin typeface="Georgia" pitchFamily="18" charset="0"/>
              </a:rPr>
              <a:t>Kapamah</a:t>
            </a:r>
            <a:r>
              <a:rPr lang="en-US" b="1" dirty="0">
                <a:solidFill>
                  <a:schemeClr val="bg1"/>
                </a:solidFill>
                <a:latin typeface="Georgia" pitchFamily="18" charset="0"/>
              </a:rPr>
              <a:t>” 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Horizontal Scroll 4"/>
          <p:cNvSpPr/>
          <p:nvPr/>
        </p:nvSpPr>
        <p:spPr>
          <a:xfrm>
            <a:off x="0" y="3886200"/>
            <a:ext cx="9144000" cy="2971800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4272677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dirty="0">
                <a:solidFill>
                  <a:schemeClr val="tx2"/>
                </a:solidFill>
              </a:rPr>
              <a:t>A traditional Bulgarian national dish </a:t>
            </a:r>
            <a:r>
              <a:rPr lang="en-US" sz="2400" dirty="0" smtClean="0">
                <a:solidFill>
                  <a:schemeClr val="tx2"/>
                </a:solidFill>
              </a:rPr>
              <a:t>. It </a:t>
            </a:r>
            <a:r>
              <a:rPr lang="en-US" sz="2400" dirty="0">
                <a:solidFill>
                  <a:schemeClr val="tx2"/>
                </a:solidFill>
              </a:rPr>
              <a:t>comes from the area of the town </a:t>
            </a:r>
            <a:r>
              <a:rPr lang="en-US" sz="2400" dirty="0" smtClean="0">
                <a:solidFill>
                  <a:schemeClr val="tx2"/>
                </a:solidFill>
              </a:rPr>
              <a:t>of </a:t>
            </a:r>
            <a:r>
              <a:rPr lang="en-US" sz="2400" dirty="0" err="1" smtClean="0">
                <a:solidFill>
                  <a:schemeClr val="tx2"/>
                </a:solidFill>
              </a:rPr>
              <a:t>Razlog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>
                <a:solidFill>
                  <a:schemeClr val="tx2"/>
                </a:solidFill>
              </a:rPr>
              <a:t>and it is one of the most popular native </a:t>
            </a:r>
            <a:r>
              <a:rPr lang="en-US" sz="2400" dirty="0" smtClean="0">
                <a:solidFill>
                  <a:schemeClr val="tx2"/>
                </a:solidFill>
              </a:rPr>
              <a:t>dishes. It </a:t>
            </a:r>
            <a:r>
              <a:rPr lang="en-US" sz="2400" dirty="0">
                <a:solidFill>
                  <a:schemeClr val="tx2"/>
                </a:solidFill>
              </a:rPr>
              <a:t>is prepared from many </a:t>
            </a:r>
            <a:r>
              <a:rPr lang="en-US" sz="2400" dirty="0" smtClean="0">
                <a:solidFill>
                  <a:schemeClr val="tx2"/>
                </a:solidFill>
              </a:rPr>
              <a:t>products. The </a:t>
            </a:r>
            <a:r>
              <a:rPr lang="en-US" sz="2400" dirty="0">
                <a:solidFill>
                  <a:schemeClr val="tx2"/>
                </a:solidFill>
              </a:rPr>
              <a:t>original “</a:t>
            </a:r>
            <a:r>
              <a:rPr lang="en-US" sz="2400" dirty="0" err="1">
                <a:solidFill>
                  <a:schemeClr val="tx2"/>
                </a:solidFill>
              </a:rPr>
              <a:t>Kapamah</a:t>
            </a:r>
            <a:r>
              <a:rPr lang="en-US" sz="2400" dirty="0">
                <a:solidFill>
                  <a:schemeClr val="tx2"/>
                </a:solidFill>
              </a:rPr>
              <a:t>” is cooked in a cooper on open </a:t>
            </a:r>
            <a:r>
              <a:rPr lang="en-US" sz="2400" dirty="0" smtClean="0">
                <a:solidFill>
                  <a:schemeClr val="tx2"/>
                </a:solidFill>
              </a:rPr>
              <a:t>fire. Now </a:t>
            </a:r>
            <a:r>
              <a:rPr lang="en-US" sz="2400" dirty="0">
                <a:solidFill>
                  <a:schemeClr val="tx2"/>
                </a:solidFill>
              </a:rPr>
              <a:t>a more popular way of cooking is </a:t>
            </a:r>
            <a:r>
              <a:rPr lang="en-US" sz="2400" dirty="0" smtClean="0">
                <a:solidFill>
                  <a:schemeClr val="tx2"/>
                </a:solidFill>
              </a:rPr>
              <a:t>famous </a:t>
            </a:r>
            <a:r>
              <a:rPr lang="en-US" sz="2400" dirty="0">
                <a:solidFill>
                  <a:schemeClr val="tx2"/>
                </a:solidFill>
              </a:rPr>
              <a:t>– it is cooked in earthenware under cover (“</a:t>
            </a:r>
            <a:r>
              <a:rPr lang="en-US" sz="2400" dirty="0" err="1">
                <a:solidFill>
                  <a:schemeClr val="tx2"/>
                </a:solidFill>
              </a:rPr>
              <a:t>gyuvech</a:t>
            </a:r>
            <a:r>
              <a:rPr lang="en-US" sz="2400" dirty="0">
                <a:solidFill>
                  <a:schemeClr val="tx2"/>
                </a:solidFill>
              </a:rPr>
              <a:t>”) sealed with dough.   </a:t>
            </a:r>
          </a:p>
          <a:p>
            <a:pPr algn="ctr"/>
            <a:endParaRPr lang="en-US" dirty="0"/>
          </a:p>
        </p:txBody>
      </p:sp>
      <p:pic>
        <p:nvPicPr>
          <p:cNvPr id="2050" name="Picture 2" descr="http://t1.gstatic.com/images?q=tbn:ANd9GcRKjaW0Xd6bni9MQFZ4wDahVC-bAwOYFKLsGEacE4OVCfZD9Au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" y="1257885"/>
            <a:ext cx="2977277" cy="29772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1001recepti.com/images/photos/recipes/size_5/koledna-kapama-1-%5b2158%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190190"/>
            <a:ext cx="2209800" cy="2946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8" descr="kapam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454" y="1351767"/>
            <a:ext cx="4195891" cy="2789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68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4572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Georgia" pitchFamily="18" charset="0"/>
              </a:rPr>
              <a:t>Dish called “</a:t>
            </a:r>
            <a:r>
              <a:rPr lang="en-US" sz="4000" b="1" dirty="0" err="1">
                <a:solidFill>
                  <a:schemeClr val="bg1"/>
                </a:solidFill>
                <a:latin typeface="Georgia" pitchFamily="18" charset="0"/>
              </a:rPr>
              <a:t>Patatnik</a:t>
            </a:r>
            <a:r>
              <a:rPr lang="en-US" sz="4000" b="1" dirty="0">
                <a:solidFill>
                  <a:schemeClr val="bg1"/>
                </a:solidFill>
                <a:latin typeface="Georgia" pitchFamily="18" charset="0"/>
              </a:rPr>
              <a:t>” </a:t>
            </a:r>
          </a:p>
        </p:txBody>
      </p:sp>
      <p:sp>
        <p:nvSpPr>
          <p:cNvPr id="5" name="Vertical Scroll 4"/>
          <p:cNvSpPr/>
          <p:nvPr/>
        </p:nvSpPr>
        <p:spPr>
          <a:xfrm>
            <a:off x="4343400" y="1160397"/>
            <a:ext cx="5029200" cy="5540514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4900" y="1733477"/>
            <a:ext cx="388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T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o </a:t>
            </a:r>
            <a:r>
              <a:rPr lang="en-US" sz="2400" b="1" dirty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prepare it potatoes and white cheese are used. It can be with or without meat. The classic recipe is with only potatoes, white cheese, an egg, onion, and some seasoning – salt, black pepper, fresh mint, and oil. While serving you can add some yoghurt and fresh vegetables.</a:t>
            </a:r>
          </a:p>
          <a:p>
            <a:endParaRPr lang="en-US" dirty="0"/>
          </a:p>
        </p:txBody>
      </p:sp>
      <p:pic>
        <p:nvPicPr>
          <p:cNvPr id="8" name="Picture 7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8" y="1160397"/>
            <a:ext cx="4689232" cy="29225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 descr="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111" y="3705204"/>
            <a:ext cx="473851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 descr="019324363-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16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2752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556</Words>
  <Application>Microsoft Office PowerPoint</Application>
  <PresentationFormat>On-screen Show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Dishes typical of  Bulgarian national cooking </vt:lpstr>
      <vt:lpstr>PowerPoint Presentation</vt:lpstr>
      <vt:lpstr>PowerPoint Presentation</vt:lpstr>
      <vt:lpstr>Dish called “Mousaka” </vt:lpstr>
      <vt:lpstr>Dish called “Gyuvech” </vt:lpstr>
      <vt:lpstr>Dish called “Sarmi” – a vine leaf or a cabbage leaf stuffed with rice and minced meat. </vt:lpstr>
      <vt:lpstr>PowerPoint Presentation</vt:lpstr>
      <vt:lpstr>Dish called “Kapamah”  </vt:lpstr>
      <vt:lpstr>PowerPoint Presentation</vt:lpstr>
      <vt:lpstr>Dish called “Kavarmah” </vt:lpstr>
      <vt:lpstr>Dish called Caramel Cream with burnt sugar </vt:lpstr>
      <vt:lpstr>Dish called “Tikvenik” – a pasty with pumpkin filling</vt:lpstr>
      <vt:lpstr>The students worked under  control of teachers: Siyka Georgieva -English teacher;  Denitsa Ivanova - IT teacher; Mariana Kostadinova – Home economy teacher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Krasii</dc:creator>
  <cp:lastModifiedBy>Home</cp:lastModifiedBy>
  <cp:revision>28</cp:revision>
  <dcterms:created xsi:type="dcterms:W3CDTF">2013-10-23T12:51:19Z</dcterms:created>
  <dcterms:modified xsi:type="dcterms:W3CDTF">2014-02-16T12:49:29Z</dcterms:modified>
</cp:coreProperties>
</file>