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71" r:id="rId4"/>
    <p:sldId id="270" r:id="rId5"/>
    <p:sldId id="259" r:id="rId6"/>
    <p:sldId id="272" r:id="rId7"/>
    <p:sldId id="258" r:id="rId8"/>
    <p:sldId id="260" r:id="rId9"/>
    <p:sldId id="273" r:id="rId10"/>
    <p:sldId id="262" r:id="rId11"/>
    <p:sldId id="274" r:id="rId12"/>
    <p:sldId id="278" r:id="rId13"/>
    <p:sldId id="264" r:id="rId14"/>
    <p:sldId id="279" r:id="rId15"/>
    <p:sldId id="280" r:id="rId16"/>
    <p:sldId id="265" r:id="rId17"/>
    <p:sldId id="281" r:id="rId18"/>
    <p:sldId id="282" r:id="rId19"/>
    <p:sldId id="266" r:id="rId20"/>
    <p:sldId id="283" r:id="rId21"/>
    <p:sldId id="268" r:id="rId22"/>
    <p:sldId id="269" r:id="rId23"/>
    <p:sldId id="276" r:id="rId24"/>
    <p:sldId id="275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6600"/>
    <a:srgbClr val="FCA302"/>
    <a:srgbClr val="C27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4" autoAdjust="0"/>
    <p:restoredTop sz="86186" autoAdjust="0"/>
  </p:normalViewPr>
  <p:slideViewPr>
    <p:cSldViewPr snapToGrid="0">
      <p:cViewPr varScale="1">
        <p:scale>
          <a:sx n="115" d="100"/>
          <a:sy n="115" d="100"/>
        </p:scale>
        <p:origin x="14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7E1CB-20E5-4BF5-A72A-C1DE8BD74930}" type="datetimeFigureOut">
              <a:rPr lang="en-US" smtClean="0"/>
              <a:t>21-Oct-13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F5C9F-D2E9-437A-B646-CA5F5FD1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7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User writes a program, a specification (pre/post conditions) and annotations (loop invariant, assert statements). Annotations</a:t>
            </a:r>
            <a:r>
              <a:rPr lang="en-US" baseline="0" dirty="0" smtClean="0"/>
              <a:t> are the hard part.</a:t>
            </a:r>
            <a:endParaRPr lang="en-US" dirty="0" smtClean="0"/>
          </a:p>
          <a:p>
            <a:r>
              <a:rPr lang="en-US" dirty="0" smtClean="0"/>
              <a:t>Tool says: “verified” or “can’t really say”, because all sound verification tools have false positives</a:t>
            </a:r>
          </a:p>
          <a:p>
            <a:r>
              <a:rPr lang="en-US" dirty="0" smtClean="0"/>
              <a:t>All user interaction happens at the level of the program, the user never sees the logical formula that is generated </a:t>
            </a:r>
            <a:r>
              <a:rPr lang="en-US" dirty="0" err="1" smtClean="0"/>
              <a:t>underneeth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C9F-D2E9-437A-B646-CA5F5FD1C9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173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Caller and </a:t>
            </a:r>
            <a:r>
              <a:rPr lang="en-US" dirty="0" err="1" smtClean="0"/>
              <a:t>callee</a:t>
            </a:r>
            <a:r>
              <a:rPr lang="en-US" dirty="0" smtClean="0"/>
              <a:t> see the set of procedure executions differently;</a:t>
            </a:r>
            <a:r>
              <a:rPr lang="en-US" baseline="0" dirty="0" smtClean="0"/>
              <a:t> this is called modular verification. Needed to verify recursive procedures; otherwise good for scalability.</a:t>
            </a:r>
            <a:endParaRPr lang="en-US" dirty="0" smtClean="0"/>
          </a:p>
          <a:p>
            <a:r>
              <a:rPr lang="en-US" dirty="0" smtClean="0"/>
              <a:t>Free contracts</a:t>
            </a:r>
            <a:r>
              <a:rPr lang="en-US" baseline="0" dirty="0" smtClean="0"/>
              <a:t> are used to encode properties guaranteed by the source language (similar to assumptions).</a:t>
            </a:r>
          </a:p>
          <a:p>
            <a:r>
              <a:rPr lang="en-US" baseline="0" dirty="0" smtClean="0"/>
              <a:t>Try to verify something about Abs/Fib in the client without contracts. Add pre/</a:t>
            </a:r>
            <a:r>
              <a:rPr lang="en-US" baseline="0" dirty="0" err="1" smtClean="0"/>
              <a:t>postconditions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C9F-D2E9-437A-B646-CA5F5FD1C9C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83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C9F-D2E9-437A-B646-CA5F5FD1C9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03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worse when the tool does not return in a reasonable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C9F-D2E9-437A-B646-CA5F5FD1C9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93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Boogie there is no difference between real and ghost code.</a:t>
            </a:r>
          </a:p>
          <a:p>
            <a:r>
              <a:rPr lang="en-US" dirty="0" smtClean="0"/>
              <a:t>Array</a:t>
            </a:r>
            <a:r>
              <a:rPr lang="en-US" baseline="0" dirty="0" smtClean="0"/>
              <a:t> Max: fix both errors and generate some passing executions. Say that locally executions are displayed as they are generated.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C9F-D2E9-437A-B646-CA5F5FD1C9C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148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first demo print the loop counter </a:t>
            </a:r>
            <a:r>
              <a:rPr lang="en-US" dirty="0" err="1" smtClean="0"/>
              <a:t>insode</a:t>
            </a:r>
            <a:r>
              <a:rPr lang="en-US" dirty="0" smtClean="0"/>
              <a:t> the loop. In the second one remove the loop counter increment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C9F-D2E9-437A-B646-CA5F5FD1C9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62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Show </a:t>
            </a:r>
            <a:r>
              <a:rPr lang="en-US" dirty="0" err="1" smtClean="0"/>
              <a:t>Sqrt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C9F-D2E9-437A-B646-CA5F5FD1C9C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57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Numbers are improved relative to the paper!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C9F-D2E9-437A-B646-CA5F5FD1C9C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17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verifiers, all translate program to a formula, all use more or less the same control structures, all perform weakest precondition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C9F-D2E9-437A-B646-CA5F5FD1C9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31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Idea: do the WP once on a simple imperative language, translate into that language</a:t>
            </a:r>
          </a:p>
          <a:p>
            <a:r>
              <a:rPr lang="en-US" dirty="0" smtClean="0"/>
              <a:t>Benefits: easier to write a verifier, IVL-level analysis (e.g. invariant inference), multiple back-ends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C9F-D2E9-437A-B646-CA5F5FD1C9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C9F-D2E9-437A-B646-CA5F5FD1C9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62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Map is like an infinite array with</a:t>
            </a:r>
            <a:r>
              <a:rPr lang="en-US" baseline="0" dirty="0" smtClean="0"/>
              <a:t> indexes of an arbitrary type. Maps are always total.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C9F-D2E9-437A-B646-CA5F5FD1C9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68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Imperative constructs are there to describe the behavior (the set of executions) of the program. Sometimes the actual behavior is too complicated:</a:t>
            </a:r>
            <a:r>
              <a:rPr lang="en-US" baseline="0" dirty="0" smtClean="0"/>
              <a:t> e.g. the program reads a user input and we cannot reflect this precisely in Boogie. Luckily, verifying any over-approximation of the actual program behavior (i.e. the superset of executions) is good enough. This is where non-determinism comes handy. Not used so much when writing Boogie programs by hand.</a:t>
            </a:r>
          </a:p>
          <a:p>
            <a:r>
              <a:rPr lang="en-US" baseline="0" dirty="0" smtClean="0"/>
              <a:t>Also: procedure can have multiple implementations, jump statements.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C9F-D2E9-437A-B646-CA5F5FD1C9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3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Specification constructs further restrict the set of feasible program executions and designate which executions are correct and which are bad.</a:t>
            </a:r>
          </a:p>
          <a:p>
            <a:r>
              <a:rPr lang="en-US" dirty="0" smtClean="0"/>
              <a:t>The simplest specification constructs are assume and assert instructions,</a:t>
            </a:r>
            <a:r>
              <a:rPr lang="en-US" baseline="0" dirty="0" smtClean="0"/>
              <a:t> everything else can be explained in terms of those.</a:t>
            </a:r>
          </a:p>
          <a:p>
            <a:r>
              <a:rPr lang="en-US" baseline="0" dirty="0" smtClean="0"/>
              <a:t>Demo: add assert to Abs.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C9F-D2E9-437A-B646-CA5F5FD1C9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16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Specification constructs further restrict the set of feasible program executions and designate which executions are correct and which are bad.</a:t>
            </a:r>
          </a:p>
          <a:p>
            <a:r>
              <a:rPr lang="en-US" dirty="0" smtClean="0"/>
              <a:t>The simplest specification constructs are assume and assert instructions,</a:t>
            </a:r>
            <a:r>
              <a:rPr lang="en-US" baseline="0" dirty="0" smtClean="0"/>
              <a:t> everything else can be explained in terms of those.</a:t>
            </a:r>
            <a:endParaRPr lang="en-US" dirty="0" smtClean="0"/>
          </a:p>
          <a:p>
            <a:r>
              <a:rPr lang="en-US" dirty="0" smtClean="0"/>
              <a:t>Demo: add assume to Abs and show that it</a:t>
            </a:r>
            <a:r>
              <a:rPr lang="en-US" baseline="0" dirty="0" smtClean="0"/>
              <a:t> can become</a:t>
            </a:r>
            <a:r>
              <a:rPr lang="en-US" dirty="0" smtClean="0"/>
              <a:t> unsound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C9F-D2E9-437A-B646-CA5F5FD1C9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22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 assertion</a:t>
            </a:r>
            <a:r>
              <a:rPr lang="en-US" baseline="0" dirty="0" smtClean="0"/>
              <a:t> n &gt; 0 </a:t>
            </a:r>
            <a:r>
              <a:rPr lang="en-US" baseline="0" dirty="0" smtClean="0">
                <a:sym typeface="Wingdings" panose="05000000000000000000" pitchFamily="2" charset="2"/>
              </a:rPr>
              <a:t> x&gt; 0 to </a:t>
            </a:r>
            <a:r>
              <a:rPr lang="en-US" baseline="0" dirty="0" err="1" smtClean="0">
                <a:sym typeface="Wingdings" panose="05000000000000000000" pitchFamily="2" charset="2"/>
              </a:rPr>
              <a:t>ComputeFib</a:t>
            </a:r>
            <a:r>
              <a:rPr lang="en-US" baseline="0" dirty="0" smtClean="0">
                <a:sym typeface="Wingdings" panose="05000000000000000000" pitchFamily="2" charset="2"/>
              </a:rPr>
              <a:t>, show that it needs a loop invariant.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5C9F-D2E9-437A-B646-CA5F5FD1C9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3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90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57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36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>
                <a:latin typeface="+mj-lt"/>
              </a:defRPr>
            </a:lvl1pPr>
            <a:lvl2pPr marL="457200" indent="0">
              <a:buFontTx/>
              <a:buNone/>
              <a:defRPr>
                <a:latin typeface="+mj-lt"/>
              </a:defRPr>
            </a:lvl2pPr>
            <a:lvl3pPr marL="914400" indent="0">
              <a:buFontTx/>
              <a:buNone/>
              <a:defRPr>
                <a:latin typeface="+mj-lt"/>
              </a:defRPr>
            </a:lvl3pPr>
            <a:lvl4pPr marL="1371600" indent="0">
              <a:buFontTx/>
              <a:buNone/>
              <a:defRPr>
                <a:latin typeface="+mj-lt"/>
              </a:defRPr>
            </a:lvl4pPr>
            <a:lvl5pPr marL="1828800" indent="0"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4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66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67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02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06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65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5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25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548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Chair of Software Engineering, ETH Zurich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22A44-1753-4F18-ACC5-6FF883161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5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ise4fun.com/Boogie/2NA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ise4fun.com/Boogie/fq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ise4fun.com/Boogie/2sI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ise4fun.com/Boogie/lOD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ise4fun.com/Boogie/XjT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ise4fun.com/Boogie/kZl9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ise4fun.com/Boogie/Onp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ise4fun.com/Boogie/q3G" TargetMode="External"/><Relationship Id="rId4" Type="http://schemas.openxmlformats.org/officeDocument/2006/relationships/hyperlink" Target="http://rise4fun.com/Boogie/rQV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bitbucket.org/nadiapolikarpova/boogaloo" TargetMode="External"/><Relationship Id="rId2" Type="http://schemas.openxmlformats.org/officeDocument/2006/relationships/hyperlink" Target="http://cloudstudio.ethz.ch/comcom/#Boogalo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bitbucket.org/nadiapolikarpova/boogaloo/wiki/User%20Manua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loudstudio.ethz.ch/comcom/#Boogaloo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hy3.lri.f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oogie.codeplex.com/" TargetMode="External"/><Relationship Id="rId2" Type="http://schemas.openxmlformats.org/officeDocument/2006/relationships/hyperlink" Target="http://rise4fun.com/Boogi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rise4fun.com/Boogie/Vjvs" TargetMode="External"/><Relationship Id="rId4" Type="http://schemas.openxmlformats.org/officeDocument/2006/relationships/hyperlink" Target="http://research.microsoft.com/en-us/um/people/leino/papers/krml178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2809557"/>
          </a:xfrm>
        </p:spPr>
        <p:txBody>
          <a:bodyPr>
            <a:normAutofit/>
          </a:bodyPr>
          <a:lstStyle/>
          <a:p>
            <a:r>
              <a:rPr lang="en-US" sz="4900" dirty="0" smtClean="0"/>
              <a:t>Developing Verified Programs with Boogie and Boogaloo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91153"/>
            <a:ext cx="6858000" cy="145244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Nadia Polikarpova</a:t>
            </a:r>
          </a:p>
          <a:p>
            <a:r>
              <a:rPr lang="en-US" i="1" dirty="0" smtClean="0">
                <a:latin typeface="+mj-lt"/>
              </a:rPr>
              <a:t>Software Verification</a:t>
            </a:r>
          </a:p>
          <a:p>
            <a:r>
              <a:rPr lang="en-US" dirty="0" smtClean="0">
                <a:latin typeface="+mj-lt"/>
              </a:rPr>
              <a:t>October 16, 2013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Booleans: </a:t>
            </a:r>
            <a:r>
              <a:rPr lang="en-US" sz="22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endParaRPr lang="en-US" sz="2200" b="1" dirty="0" smtClean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Mathematical integers: </a:t>
            </a:r>
            <a:r>
              <a:rPr lang="en-US" sz="22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endParaRPr lang="en-US" dirty="0" smtClean="0"/>
          </a:p>
          <a:p>
            <a:r>
              <a:rPr lang="en-US" dirty="0" smtClean="0"/>
              <a:t>User-defined: </a:t>
            </a:r>
            <a:r>
              <a:rPr lang="en-US" sz="22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Name t</a:t>
            </a:r>
            <a:r>
              <a:rPr lang="en-US" sz="22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...,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22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Maps: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&lt;t</a:t>
            </a:r>
            <a:r>
              <a:rPr lang="en-US" sz="22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...,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22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&gt;[dom</a:t>
            </a:r>
            <a:r>
              <a:rPr lang="en-US" sz="2200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,...,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dom</a:t>
            </a:r>
            <a:r>
              <a:rPr lang="en-US" sz="2200" baseline="-25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]range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Synonyms: </a:t>
            </a:r>
            <a:r>
              <a:rPr lang="en-US" sz="22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Name </a:t>
            </a:r>
            <a:r>
              <a:rPr lang="en-US" sz="22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2200" baseline="-250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2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2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..., </a:t>
            </a:r>
            <a:r>
              <a:rPr lang="en-US" sz="2200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sz="2200" baseline="-25000" dirty="0" err="1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2200" baseline="-250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200" i="1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2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4213" y="3124617"/>
            <a:ext cx="3943433" cy="3108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ref;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references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35116" y="3122138"/>
            <a:ext cx="3815797" cy="3108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Person;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4213" y="3481125"/>
            <a:ext cx="5232427" cy="3108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Field t;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fields with values of type t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13810" y="4216008"/>
            <a:ext cx="4139911" cy="310896"/>
          </a:xfrm>
          <a:prstGeom prst="rect">
            <a:avLst/>
          </a:prstGeom>
          <a:solidFill>
            <a:srgbClr val="CCCCFF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[Person]</a:t>
            </a:r>
            <a:r>
              <a:rPr lang="en-US" sz="16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set of persons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6119" y="4580863"/>
            <a:ext cx="7894793" cy="310896"/>
          </a:xfrm>
          <a:prstGeom prst="rect">
            <a:avLst/>
          </a:prstGeom>
          <a:solidFill>
            <a:srgbClr val="CCCCFF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[ref]ref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“next” field of a linked list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6120" y="4945717"/>
            <a:ext cx="7894792" cy="310896"/>
          </a:xfrm>
          <a:prstGeom prst="rect">
            <a:avLst/>
          </a:prstGeom>
          <a:solidFill>
            <a:srgbClr val="CCCCFF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&lt;t&gt;[ref, Field t]t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generic heap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6120" y="5729835"/>
            <a:ext cx="2984608" cy="3108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 t = [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]t;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68198" y="5729835"/>
            <a:ext cx="4782714" cy="3108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HeapType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&lt;t&gt;[ref, Field t]t;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3690" y="4236595"/>
            <a:ext cx="1645920" cy="276999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40728" y="4607081"/>
            <a:ext cx="3390322" cy="276999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89834" y="4962665"/>
            <a:ext cx="3390322" cy="276999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36570" y="3481125"/>
            <a:ext cx="1194743" cy="310896"/>
          </a:xfrm>
          <a:prstGeom prst="rect">
            <a:avLst/>
          </a:prstGeom>
          <a:solidFill>
            <a:srgbClr val="CCCCFF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Field ref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00446" y="3481125"/>
            <a:ext cx="1232318" cy="310896"/>
          </a:xfrm>
          <a:prstGeom prst="rect">
            <a:avLst/>
          </a:prstGeom>
          <a:solidFill>
            <a:srgbClr val="CCCCFF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Field </a:t>
            </a:r>
            <a:r>
              <a:rPr lang="en-US" sz="16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endParaRPr lang="en-US" sz="1600" b="1" dirty="0">
              <a:solidFill>
                <a:srgbClr val="00206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32764" y="1758465"/>
            <a:ext cx="1298549" cy="3108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FF6600"/>
                </a:solidFill>
                <a:latin typeface="+mj-lt"/>
                <a:cs typeface="Consolas" panose="020B0609020204030204" pitchFamily="49" charset="0"/>
              </a:rPr>
              <a:t>definition</a:t>
            </a:r>
            <a:endParaRPr lang="en-US" dirty="0">
              <a:solidFill>
                <a:srgbClr val="FF6600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32764" y="2162767"/>
            <a:ext cx="1314205" cy="310896"/>
          </a:xfrm>
          <a:prstGeom prst="rect">
            <a:avLst/>
          </a:prstGeom>
          <a:solidFill>
            <a:srgbClr val="CCCCFF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j-lt"/>
                <a:cs typeface="Consolas" panose="020B0609020204030204" pitchFamily="49" charset="0"/>
              </a:rPr>
              <a:t>usage</a:t>
            </a:r>
            <a:endParaRPr lang="en-US" dirty="0">
              <a:solidFill>
                <a:srgbClr val="7030A0"/>
              </a:solidFill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6044" y="3898669"/>
            <a:ext cx="1737360" cy="317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6120" y="4216009"/>
            <a:ext cx="3619318" cy="310896"/>
          </a:xfrm>
          <a:prstGeom prst="rect">
            <a:avLst/>
          </a:prstGeom>
          <a:solidFill>
            <a:srgbClr val="CCCCFF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sz="16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array of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90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 animBg="1"/>
      <p:bldP spid="23" grpId="0" animBg="1"/>
      <p:bldP spid="6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63247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Regular procedural programming language</a:t>
            </a:r>
          </a:p>
          <a:p>
            <a:pPr lvl="1"/>
            <a:r>
              <a:rPr lang="en-US" dirty="0" smtClean="0"/>
              <a:t>[</a:t>
            </a:r>
            <a:r>
              <a:rPr lang="en-US" dirty="0" smtClean="0">
                <a:hlinkClick r:id="rId3"/>
              </a:rPr>
              <a:t>Absolute Value &amp; Fibonacci</a:t>
            </a:r>
            <a:r>
              <a:rPr lang="en-US" dirty="0" smtClean="0"/>
              <a:t>]</a:t>
            </a:r>
          </a:p>
          <a:p>
            <a:r>
              <a:rPr lang="en-US" dirty="0" smtClean="0"/>
              <a:t>... and non-determinism</a:t>
            </a:r>
          </a:p>
          <a:p>
            <a:pPr lvl="1"/>
            <a:r>
              <a:rPr lang="en-US" dirty="0" smtClean="0"/>
              <a:t>great to simplify and over-approximate behavior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constructs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3260" y="3462543"/>
            <a:ext cx="7138200" cy="3108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havoc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x;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assign an arbitrary value to x 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3260" y="3833558"/>
            <a:ext cx="7138200" cy="13689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(*) {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choose one of the branches non-deterministically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statements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statements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733260" y="5272353"/>
            <a:ext cx="7138200" cy="8458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(*) {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loop some number of iterations</a:t>
            </a:r>
            <a:endParaRPr lang="en-US" sz="16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statements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7009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</a:t>
            </a:r>
            <a:r>
              <a:rPr lang="en-US" dirty="0" smtClean="0"/>
              <a:t>: executions in which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 smtClean="0"/>
              <a:t> evaluates to </a:t>
            </a:r>
            <a:r>
              <a:rPr lang="en-US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dirty="0" smtClean="0"/>
              <a:t> at this point are </a:t>
            </a:r>
            <a:r>
              <a:rPr lang="en-US" dirty="0" smtClean="0">
                <a:solidFill>
                  <a:srgbClr val="C00000"/>
                </a:solidFill>
              </a:rPr>
              <a:t>bad</a:t>
            </a:r>
          </a:p>
          <a:p>
            <a:pPr lvl="1"/>
            <a:r>
              <a:rPr lang="en-US" dirty="0" smtClean="0"/>
              <a:t>expressions in Boogie are pure, no procedure calls</a:t>
            </a:r>
          </a:p>
          <a:p>
            <a:r>
              <a:rPr lang="en-US" dirty="0" smtClean="0"/>
              <a:t>Uses</a:t>
            </a:r>
          </a:p>
          <a:p>
            <a:pPr lvl="1"/>
            <a:r>
              <a:rPr lang="en-US" dirty="0" smtClean="0"/>
              <a:t>explaining semantics of other specification constructs</a:t>
            </a:r>
          </a:p>
          <a:p>
            <a:pPr lvl="1"/>
            <a:r>
              <a:rPr lang="en-US" dirty="0" smtClean="0"/>
              <a:t>encoding requirements embedded in the source language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debugging verification (see later)</a:t>
            </a:r>
          </a:p>
          <a:p>
            <a:r>
              <a:rPr lang="en-US" dirty="0"/>
              <a:t>[</a:t>
            </a:r>
            <a:r>
              <a:rPr lang="en-US" dirty="0" smtClean="0">
                <a:hlinkClick r:id="rId3"/>
              </a:rPr>
              <a:t>Absolute Value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statements: </a:t>
            </a:r>
            <a:r>
              <a:rPr lang="en-US" sz="4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endParaRPr lang="en-US" sz="4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71854" y="3968048"/>
            <a:ext cx="5459723" cy="570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 &lt;=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&amp;&amp;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hi;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bounds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check</a:t>
            </a:r>
            <a:endParaRPr lang="en-US" sz="16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result := array[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71854" y="4624753"/>
            <a:ext cx="5459723" cy="6372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 != null;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O-O void target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check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M(this);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4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</a:t>
            </a:r>
            <a:r>
              <a:rPr lang="en-US" dirty="0" smtClean="0"/>
              <a:t>: executions in which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 smtClean="0"/>
              <a:t> evaluates to </a:t>
            </a:r>
            <a:r>
              <a:rPr lang="en-US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dirty="0" smtClean="0"/>
              <a:t> at this point are </a:t>
            </a:r>
            <a:r>
              <a:rPr lang="en-US" dirty="0" smtClean="0">
                <a:solidFill>
                  <a:srgbClr val="C00000"/>
                </a:solidFill>
              </a:rPr>
              <a:t>impossible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Uses</a:t>
            </a:r>
          </a:p>
          <a:p>
            <a:pPr lvl="1"/>
            <a:r>
              <a:rPr lang="en-US" dirty="0"/>
              <a:t>explaining semantics of other specification </a:t>
            </a:r>
            <a:r>
              <a:rPr lang="en-US" dirty="0" smtClean="0"/>
              <a:t>constructs</a:t>
            </a:r>
          </a:p>
          <a:p>
            <a:pPr lvl="1"/>
            <a:r>
              <a:rPr lang="en-US" dirty="0" smtClean="0"/>
              <a:t>encoding properties guaranteed by the source language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debugging verification (see later)</a:t>
            </a:r>
          </a:p>
          <a:p>
            <a:r>
              <a:rPr lang="en-US" dirty="0" smtClean="0"/>
              <a:t>Assumptions are dangerous! [</a:t>
            </a:r>
            <a:r>
              <a:rPr lang="en-US" dirty="0" smtClean="0">
                <a:hlinkClick r:id="rId3"/>
              </a:rPr>
              <a:t>Absolute Value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Chair of Software Engineering, ETH Zurich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statements: </a:t>
            </a:r>
            <a:r>
              <a:rPr lang="en-US" sz="4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endParaRPr lang="en-US" sz="4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98772" y="2681146"/>
            <a:ext cx="6897824" cy="3613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havoc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x; </a:t>
            </a:r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sz="16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x*x == 169;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assign such that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98772" y="3113408"/>
            <a:ext cx="2458827" cy="3613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sz="16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skip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92342" y="3113408"/>
            <a:ext cx="4304254" cy="3613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sz="16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this branch is dead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46873" y="3148917"/>
            <a:ext cx="2658283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28361" y="3148917"/>
            <a:ext cx="821173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98772" y="4751013"/>
            <a:ext cx="6897824" cy="3613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havoc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Heap; </a:t>
            </a:r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sz="16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NoDangling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(Heap);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managed language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18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4713316"/>
            <a:ext cx="7886700" cy="1463646"/>
          </a:xfrm>
        </p:spPr>
        <p:txBody>
          <a:bodyPr>
            <a:normAutofit/>
          </a:bodyPr>
          <a:lstStyle/>
          <a:p>
            <a:r>
              <a:rPr lang="en-US" dirty="0" smtClean="0"/>
              <a:t>The only thing the verifier know about a loop</a:t>
            </a:r>
          </a:p>
          <a:p>
            <a:pPr lvl="1"/>
            <a:r>
              <a:rPr lang="en-US" dirty="0" smtClean="0"/>
              <a:t>simple invariants can be inferred</a:t>
            </a:r>
          </a:p>
          <a:p>
            <a:r>
              <a:rPr lang="en-US" dirty="0" smtClean="0"/>
              <a:t>[</a:t>
            </a:r>
            <a:r>
              <a:rPr lang="en-US" dirty="0" smtClean="0">
                <a:hlinkClick r:id="rId3"/>
              </a:rPr>
              <a:t>Fibonacci</a:t>
            </a:r>
            <a:r>
              <a:rPr lang="en-US" dirty="0" smtClean="0"/>
              <a:t>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invariants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8651" y="1750123"/>
            <a:ext cx="3081528" cy="18492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before_statements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invariant</a:t>
            </a:r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inv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1600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after_statements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25254" y="1750123"/>
            <a:ext cx="3080385" cy="28052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before_statements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inv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6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havoc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all_vars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inv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&amp;&amp; 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body;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inv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6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havoc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all_vars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inv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&amp;&amp; !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after_statements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2491" y="2375647"/>
            <a:ext cx="490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6600"/>
                </a:solidFill>
              </a:rPr>
              <a:t>=</a:t>
            </a:r>
            <a:endParaRPr lang="en-US" sz="4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16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4658757"/>
            <a:ext cx="7886700" cy="1518206"/>
          </a:xfrm>
        </p:spPr>
        <p:txBody>
          <a:bodyPr/>
          <a:lstStyle/>
          <a:p>
            <a:r>
              <a:rPr lang="en-US" dirty="0" smtClean="0"/>
              <a:t>The only thing the verifier knows about a call</a:t>
            </a:r>
          </a:p>
          <a:p>
            <a:pPr lvl="1"/>
            <a:r>
              <a:rPr lang="en-US" dirty="0" smtClean="0"/>
              <a:t>this is called </a:t>
            </a:r>
            <a:r>
              <a:rPr lang="en-US" dirty="0" smtClean="0">
                <a:solidFill>
                  <a:srgbClr val="C00000"/>
                </a:solidFill>
              </a:rPr>
              <a:t>modular verification</a:t>
            </a:r>
            <a:endParaRPr lang="en-US" dirty="0"/>
          </a:p>
          <a:p>
            <a:r>
              <a:rPr lang="en-US" dirty="0" smtClean="0"/>
              <a:t>[</a:t>
            </a:r>
            <a:r>
              <a:rPr lang="en-US" dirty="0" smtClean="0">
                <a:hlinkClick r:id="rId3"/>
              </a:rPr>
              <a:t>Abs and Fibonacci</a:t>
            </a:r>
            <a:r>
              <a:rPr lang="en-US" dirty="0"/>
              <a:t>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Chair of Software Engineering, ETH Zurich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contracts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8650" y="1833250"/>
            <a:ext cx="4051415" cy="18492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P(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returns</a:t>
            </a:r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outs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free requires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pre’;</a:t>
            </a:r>
            <a:endParaRPr lang="en-US" sz="16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requires</a:t>
            </a:r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pre;    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modifies</a:t>
            </a:r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vars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global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ensures</a:t>
            </a:r>
            <a:r>
              <a:rPr lang="en-US" sz="1600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post;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free </a:t>
            </a:r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ensures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post’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body;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08754" y="2327857"/>
            <a:ext cx="2812040" cy="8600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pre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body;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post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99183" y="3619588"/>
            <a:ext cx="490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6600"/>
                </a:solidFill>
              </a:rPr>
              <a:t>=</a:t>
            </a:r>
            <a:endParaRPr lang="en-US" sz="4800" dirty="0">
              <a:solidFill>
                <a:srgbClr val="FF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8650" y="3861928"/>
            <a:ext cx="4051415" cy="3748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outs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:= P (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08754" y="3619295"/>
            <a:ext cx="2812040" cy="8600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pre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havoc 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outs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i="1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vars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post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99184" y="2328150"/>
            <a:ext cx="490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6600"/>
                </a:solidFill>
              </a:rPr>
              <a:t>=</a:t>
            </a:r>
            <a:endParaRPr lang="en-US" sz="4800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3060" y="2345327"/>
            <a:ext cx="1138843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&amp;&amp; </a:t>
            </a:r>
            <a:r>
              <a:rPr lang="en-US" sz="1600" i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pre’</a:t>
            </a:r>
            <a:r>
              <a:rPr lang="en-US" sz="16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17228" y="4128950"/>
            <a:ext cx="121261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&amp;&amp; </a:t>
            </a:r>
            <a:r>
              <a:rPr lang="en-US" sz="1600" i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post’</a:t>
            </a:r>
            <a:r>
              <a:rPr lang="en-US" sz="16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96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1" grpId="0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express more complex specifications?</a:t>
            </a:r>
          </a:p>
          <a:p>
            <a:pPr lvl="1"/>
            <a:r>
              <a:rPr lang="en-US" dirty="0" smtClean="0"/>
              <a:t>e.g.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ComputeFib</a:t>
            </a:r>
            <a:r>
              <a:rPr lang="en-US" dirty="0" smtClean="0"/>
              <a:t> actually computes Fibonacci numbers</a:t>
            </a:r>
          </a:p>
          <a:p>
            <a:r>
              <a:rPr lang="en-US" dirty="0" err="1" smtClean="0"/>
              <a:t>Uninterpreted</a:t>
            </a:r>
            <a:r>
              <a:rPr lang="en-US" dirty="0" smtClean="0"/>
              <a:t> functions</a:t>
            </a:r>
          </a:p>
          <a:p>
            <a:endParaRPr lang="en-US" dirty="0"/>
          </a:p>
          <a:p>
            <a:r>
              <a:rPr lang="en-US" dirty="0" smtClean="0"/>
              <a:t>Define their meaning using axioms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[</a:t>
            </a:r>
            <a:r>
              <a:rPr lang="en-US" dirty="0" smtClean="0">
                <a:hlinkClick r:id="rId3"/>
              </a:rPr>
              <a:t>Fibonacci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Enhancing specifications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8279" y="3271724"/>
            <a:ext cx="3602528" cy="3748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fib(n: </a:t>
            </a:r>
            <a:r>
              <a:rPr lang="en-US" sz="16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 </a:t>
            </a:r>
            <a:r>
              <a:rPr lang="en-US" sz="1600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8279" y="4303814"/>
            <a:ext cx="7650826" cy="6256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axiom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fib(0) == 0 &amp;&amp;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fib(1)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1;</a:t>
            </a:r>
          </a:p>
          <a:p>
            <a:r>
              <a:rPr lang="pt-BR" sz="16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axiom</a:t>
            </a:r>
            <a:r>
              <a:rPr lang="pt-BR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t-BR" sz="16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forall</a:t>
            </a:r>
            <a:r>
              <a:rPr lang="pt-BR" sz="16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n: </a:t>
            </a:r>
            <a:r>
              <a:rPr lang="pt-BR" sz="1600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pt-BR" sz="1600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 n &gt;= 2 ==&gt; fib(n) == </a:t>
            </a:r>
            <a:r>
              <a:rPr lang="pt-BR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fib(n-2) + fib(n-1</a:t>
            </a:r>
            <a:r>
              <a:rPr lang="pt-BR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8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671355"/>
            <a:ext cx="9144000" cy="3984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400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Boogie?</a:t>
            </a:r>
          </a:p>
          <a:p>
            <a:r>
              <a:rPr lang="en-US" dirty="0" smtClean="0"/>
              <a:t>The Language</a:t>
            </a:r>
          </a:p>
          <a:p>
            <a:pPr lvl="1"/>
            <a:r>
              <a:rPr lang="en-US" dirty="0" smtClean="0"/>
              <a:t>Imperative constructs</a:t>
            </a:r>
          </a:p>
          <a:p>
            <a:pPr lvl="1"/>
            <a:r>
              <a:rPr lang="en-US" dirty="0" smtClean="0"/>
              <a:t>Specification constructs</a:t>
            </a:r>
          </a:p>
          <a:p>
            <a:r>
              <a:rPr lang="en-US" dirty="0" smtClean="0"/>
              <a:t>The Tool</a:t>
            </a:r>
          </a:p>
          <a:p>
            <a:pPr lvl="1"/>
            <a:r>
              <a:rPr lang="en-US" dirty="0" smtClean="0"/>
              <a:t>Debugging techniques</a:t>
            </a:r>
          </a:p>
          <a:p>
            <a:pPr lvl="1"/>
            <a:r>
              <a:rPr lang="en-US" dirty="0" err="1" smtClean="0"/>
              <a:t>Boogaloo</a:t>
            </a:r>
            <a:r>
              <a:rPr lang="en-US" dirty="0" smtClean="0"/>
              <a:t> to the rescue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3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104" y="1829068"/>
            <a:ext cx="3250794" cy="325079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went wrong?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28709" y="2869170"/>
            <a:ext cx="1550505" cy="3439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Boogie</a:t>
            </a:r>
            <a:endParaRPr lang="en-US" sz="20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2315" y="2871787"/>
            <a:ext cx="1550505" cy="354013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Program</a:t>
            </a:r>
            <a:endParaRPr lang="en-US" sz="20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315" y="2466115"/>
            <a:ext cx="1550505" cy="354013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Specification</a:t>
            </a:r>
            <a:endParaRPr lang="en-US" sz="20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2315" y="3277459"/>
            <a:ext cx="1550505" cy="354013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Annotations</a:t>
            </a:r>
            <a:endParaRPr lang="en-US" sz="2000" dirty="0">
              <a:latin typeface="+mj-lt"/>
            </a:endParaRPr>
          </a:p>
        </p:txBody>
      </p:sp>
      <p:cxnSp>
        <p:nvCxnSpPr>
          <p:cNvPr id="15" name="Straight Arrow Connector 14"/>
          <p:cNvCxnSpPr>
            <a:stCxn id="11" idx="3"/>
            <a:endCxn id="8" idx="1"/>
          </p:cNvCxnSpPr>
          <p:nvPr/>
        </p:nvCxnSpPr>
        <p:spPr>
          <a:xfrm flipV="1">
            <a:off x="2192820" y="3041121"/>
            <a:ext cx="1335889" cy="7673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3"/>
          </p:cNvCxnSpPr>
          <p:nvPr/>
        </p:nvCxnSpPr>
        <p:spPr>
          <a:xfrm>
            <a:off x="5079214" y="3041121"/>
            <a:ext cx="1035836" cy="0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8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roceed in small steps [</a:t>
            </a:r>
            <a:r>
              <a:rPr lang="en-US" dirty="0" smtClean="0">
                <a:hlinkClick r:id="rId3"/>
              </a:rPr>
              <a:t>Swap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use </a:t>
            </a:r>
            <a:r>
              <a:rPr lang="en-US" sz="20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/>
              <a:t> statements to figure out what Boogie knows</a:t>
            </a:r>
          </a:p>
          <a:p>
            <a:r>
              <a:rPr lang="en-US" dirty="0"/>
              <a:t>D</a:t>
            </a:r>
            <a:r>
              <a:rPr lang="en-US" dirty="0" smtClean="0"/>
              <a:t>ivide and conquer the paths</a:t>
            </a:r>
          </a:p>
          <a:p>
            <a:pPr lvl="1"/>
            <a:r>
              <a:rPr lang="en-US" dirty="0" smtClean="0"/>
              <a:t>use </a:t>
            </a:r>
            <a:r>
              <a:rPr lang="en-US" sz="20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dirty="0" smtClean="0"/>
              <a:t> statements to focus on a subset of executions</a:t>
            </a:r>
          </a:p>
          <a:p>
            <a:r>
              <a:rPr lang="en-US" dirty="0" smtClean="0"/>
              <a:t>Prove a lemma [</a:t>
            </a:r>
            <a:r>
              <a:rPr lang="en-US" dirty="0" smtClean="0">
                <a:hlinkClick r:id="rId4"/>
              </a:rPr>
              <a:t>Non-negative Fibonacci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write ghost code to help Boogie reason</a:t>
            </a:r>
          </a:p>
          <a:p>
            <a:r>
              <a:rPr lang="en-US" dirty="0" smtClean="0"/>
              <a:t>Look at a concrete failing test case [</a:t>
            </a:r>
            <a:r>
              <a:rPr lang="en-US" dirty="0" smtClean="0">
                <a:hlinkClick r:id="rId5"/>
              </a:rPr>
              <a:t>Array Max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Boogaloo to the rescue!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9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Boogie?</a:t>
            </a:r>
          </a:p>
          <a:p>
            <a:r>
              <a:rPr lang="en-US" dirty="0" smtClean="0"/>
              <a:t>The Language</a:t>
            </a:r>
          </a:p>
          <a:p>
            <a:pPr lvl="1"/>
            <a:r>
              <a:rPr lang="en-US" dirty="0" smtClean="0"/>
              <a:t>Imperative constructs</a:t>
            </a:r>
          </a:p>
          <a:p>
            <a:pPr lvl="1"/>
            <a:r>
              <a:rPr lang="en-US" dirty="0" smtClean="0"/>
              <a:t>Specification constructs</a:t>
            </a:r>
          </a:p>
          <a:p>
            <a:r>
              <a:rPr lang="en-US" dirty="0" smtClean="0"/>
              <a:t>The Tool</a:t>
            </a:r>
          </a:p>
          <a:p>
            <a:pPr lvl="1"/>
            <a:r>
              <a:rPr lang="en-US" dirty="0"/>
              <a:t>Debugging techniques</a:t>
            </a:r>
          </a:p>
          <a:p>
            <a:pPr lvl="1"/>
            <a:r>
              <a:rPr lang="en-US" dirty="0" err="1"/>
              <a:t>Boogaloo</a:t>
            </a:r>
            <a:r>
              <a:rPr lang="en-US" dirty="0"/>
              <a:t> to the rescue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00324" y="2286000"/>
            <a:ext cx="5343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libri Light" panose="020F0302020204030204"/>
              </a:rPr>
              <a:t>: </a:t>
            </a:r>
            <a:r>
              <a:rPr lang="en-US" sz="2800" dirty="0">
                <a:solidFill>
                  <a:srgbClr val="C00000"/>
                </a:solidFill>
                <a:latin typeface="Calibri Light" panose="020F0302020204030204"/>
              </a:rPr>
              <a:t>how to express your intention?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799" y="3581400"/>
            <a:ext cx="5343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Calibri Light" panose="020F0302020204030204"/>
              </a:rPr>
              <a:t>: </a:t>
            </a:r>
            <a:r>
              <a:rPr lang="en-US" sz="2800" dirty="0" smtClean="0">
                <a:solidFill>
                  <a:srgbClr val="C00000"/>
                </a:solidFill>
                <a:latin typeface="Calibri Light" panose="020F0302020204030204"/>
              </a:rPr>
              <a:t>how to get it to verify?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17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2919596"/>
            <a:ext cx="7886700" cy="3257365"/>
          </a:xfrm>
        </p:spPr>
        <p:txBody>
          <a:bodyPr/>
          <a:lstStyle/>
          <a:p>
            <a:r>
              <a:rPr lang="en-US" dirty="0" smtClean="0"/>
              <a:t>Try </a:t>
            </a:r>
            <a:r>
              <a:rPr lang="en-US" dirty="0"/>
              <a:t>online </a:t>
            </a:r>
            <a:r>
              <a:rPr lang="en-US" dirty="0" smtClean="0"/>
              <a:t>[</a:t>
            </a:r>
            <a:r>
              <a:rPr lang="en-US" dirty="0" smtClean="0">
                <a:hlinkClick r:id="rId2"/>
              </a:rPr>
              <a:t>cloudstudio.ethz.ch/</a:t>
            </a:r>
            <a:r>
              <a:rPr lang="en-US" dirty="0" err="1" smtClean="0">
                <a:hlinkClick r:id="rId2"/>
              </a:rPr>
              <a:t>comcom</a:t>
            </a:r>
            <a:r>
              <a:rPr lang="en-US" dirty="0">
                <a:hlinkClick r:id="rId2"/>
              </a:rPr>
              <a:t>/#Boogaloo</a:t>
            </a:r>
            <a:r>
              <a:rPr lang="en-US" dirty="0"/>
              <a:t>]</a:t>
            </a:r>
            <a:endParaRPr lang="en-US" dirty="0" smtClean="0"/>
          </a:p>
          <a:p>
            <a:r>
              <a:rPr lang="en-US" dirty="0"/>
              <a:t>Download </a:t>
            </a:r>
            <a:r>
              <a:rPr lang="en-US" dirty="0" smtClean="0"/>
              <a:t>[</a:t>
            </a:r>
            <a:r>
              <a:rPr lang="en-US" dirty="0" smtClean="0">
                <a:hlinkClick r:id="rId3"/>
              </a:rPr>
              <a:t>bitbucket.org/</a:t>
            </a:r>
            <a:r>
              <a:rPr lang="en-US" dirty="0" err="1" smtClean="0">
                <a:hlinkClick r:id="rId3"/>
              </a:rPr>
              <a:t>nadiapolikarpova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boogaloo</a:t>
            </a:r>
            <a:r>
              <a:rPr lang="en-US" dirty="0"/>
              <a:t>]</a:t>
            </a:r>
            <a:endParaRPr lang="en-US" dirty="0" smtClean="0"/>
          </a:p>
          <a:p>
            <a:r>
              <a:rPr lang="en-US" dirty="0" smtClean="0"/>
              <a:t>User </a:t>
            </a:r>
            <a:r>
              <a:rPr lang="en-US" dirty="0"/>
              <a:t>manual </a:t>
            </a:r>
            <a:r>
              <a:rPr lang="en-US" sz="2400" dirty="0" smtClean="0"/>
              <a:t>[</a:t>
            </a:r>
            <a:r>
              <a:rPr lang="en-US" sz="2400" dirty="0" smtClean="0">
                <a:hlinkClick r:id="rId4"/>
              </a:rPr>
              <a:t>bitbucket.org/</a:t>
            </a:r>
            <a:r>
              <a:rPr lang="en-US" sz="2400" dirty="0" err="1" smtClean="0">
                <a:hlinkClick r:id="rId4"/>
              </a:rPr>
              <a:t>nadiapolikarpova</a:t>
            </a:r>
            <a:r>
              <a:rPr lang="en-US" sz="2400" dirty="0" smtClean="0">
                <a:hlinkClick r:id="rId4"/>
              </a:rPr>
              <a:t>/</a:t>
            </a:r>
            <a:r>
              <a:rPr lang="en-US" sz="2400" dirty="0" err="1" smtClean="0">
                <a:hlinkClick r:id="rId4"/>
              </a:rPr>
              <a:t>boogaloo</a:t>
            </a:r>
            <a:r>
              <a:rPr lang="en-US" sz="2400" dirty="0" smtClean="0">
                <a:hlinkClick r:id="rId4"/>
              </a:rPr>
              <a:t>/wiki/</a:t>
            </a:r>
            <a:r>
              <a:rPr lang="en-US" sz="2400" dirty="0" err="1" smtClean="0">
                <a:hlinkClick r:id="rId4"/>
              </a:rPr>
              <a:t>User_Manual</a:t>
            </a:r>
            <a:r>
              <a:rPr lang="en-US" sz="2400" dirty="0"/>
              <a:t>]</a:t>
            </a:r>
            <a:endParaRPr lang="en-US" sz="24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Chair of Software Engineering, ETH Zurich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20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with Boogaloo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0511"/>
            <a:ext cx="869085" cy="86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47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</a:t>
            </a:r>
            <a:r>
              <a:rPr lang="en-US" dirty="0" smtClean="0"/>
              <a:t>directives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[</a:t>
            </a:r>
            <a:r>
              <a:rPr lang="en-US" dirty="0" smtClean="0">
                <a:hlinkClick r:id="rId3"/>
              </a:rPr>
              <a:t>Array Max</a:t>
            </a:r>
            <a:r>
              <a:rPr lang="en-US" dirty="0" smtClean="0"/>
              <a:t>, print the loop counter]</a:t>
            </a:r>
          </a:p>
          <a:p>
            <a:r>
              <a:rPr lang="en-US" dirty="0" smtClean="0"/>
              <a:t>Bound on loop iterations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 = 1000 by default</a:t>
            </a:r>
            <a:endParaRPr lang="en-US" dirty="0"/>
          </a:p>
          <a:p>
            <a:pPr lvl="1"/>
            <a:r>
              <a:rPr lang="en-US" dirty="0"/>
              <a:t>[</a:t>
            </a:r>
            <a:r>
              <a:rPr lang="en-US" dirty="0">
                <a:hlinkClick r:id="rId3"/>
              </a:rPr>
              <a:t>Array </a:t>
            </a:r>
            <a:r>
              <a:rPr lang="en-US" dirty="0" smtClean="0">
                <a:hlinkClick r:id="rId3"/>
              </a:rPr>
              <a:t>Max</a:t>
            </a:r>
            <a:r>
              <a:rPr lang="en-US" dirty="0" smtClean="0"/>
              <a:t>, comment out loop counter increment]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21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56509" y="2244149"/>
            <a:ext cx="5281699" cy="3748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assume 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{: print “hello, world”, x + y }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7814" y="3568293"/>
            <a:ext cx="1675015" cy="374808"/>
          </a:xfrm>
          <a:prstGeom prst="rect">
            <a:avLst/>
          </a:prstGeom>
          <a:solidFill>
            <a:srgbClr val="CCCCFF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--loop-max=N</a:t>
            </a:r>
          </a:p>
          <a:p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04804" y="3568293"/>
            <a:ext cx="652550" cy="374808"/>
          </a:xfrm>
          <a:prstGeom prst="rect">
            <a:avLst/>
          </a:prstGeom>
          <a:solidFill>
            <a:srgbClr val="CCCCFF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-l=N</a:t>
            </a:r>
          </a:p>
          <a:p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1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Boogie is an </a:t>
            </a:r>
            <a:r>
              <a:rPr lang="en-US" dirty="0" smtClean="0">
                <a:solidFill>
                  <a:srgbClr val="C00000"/>
                </a:solidFill>
              </a:rPr>
              <a:t>Intermediate Verification Language</a:t>
            </a:r>
            <a:r>
              <a:rPr lang="en-US" dirty="0" smtClean="0"/>
              <a:t> (IVL)</a:t>
            </a:r>
          </a:p>
          <a:p>
            <a:pPr lvl="1"/>
            <a:r>
              <a:rPr lang="en-US" dirty="0" smtClean="0"/>
              <a:t>IVLs help develop verifiers</a:t>
            </a:r>
          </a:p>
          <a:p>
            <a:r>
              <a:rPr lang="en-US" dirty="0" smtClean="0"/>
              <a:t>The Boogie </a:t>
            </a:r>
            <a:r>
              <a:rPr lang="en-US" dirty="0" smtClean="0">
                <a:solidFill>
                  <a:srgbClr val="C00000"/>
                </a:solidFill>
              </a:rPr>
              <a:t>language</a:t>
            </a:r>
            <a:r>
              <a:rPr lang="en-US" dirty="0" smtClean="0"/>
              <a:t> consists of:</a:t>
            </a:r>
          </a:p>
          <a:p>
            <a:pPr lvl="1"/>
            <a:r>
              <a:rPr lang="en-US" dirty="0" smtClean="0"/>
              <a:t>imperative constructs ≈ Pascal</a:t>
            </a:r>
          </a:p>
          <a:p>
            <a:pPr lvl="1"/>
            <a:r>
              <a:rPr lang="en-US" dirty="0" smtClean="0"/>
              <a:t>specification constructs (</a:t>
            </a:r>
            <a:r>
              <a:rPr lang="en-US" sz="20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/>
              <a:t>, </a:t>
            </a:r>
            <a:r>
              <a:rPr lang="en-US" sz="20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assume</a:t>
            </a:r>
            <a:r>
              <a:rPr lang="en-US" dirty="0" smtClean="0"/>
              <a:t>, </a:t>
            </a:r>
            <a:r>
              <a:rPr lang="en-US" sz="20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requires</a:t>
            </a:r>
            <a:r>
              <a:rPr lang="en-US" dirty="0" smtClean="0"/>
              <a:t>, </a:t>
            </a:r>
            <a:r>
              <a:rPr lang="en-US" sz="20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ensures</a:t>
            </a:r>
            <a:r>
              <a:rPr lang="en-US" dirty="0" smtClean="0"/>
              <a:t>, </a:t>
            </a:r>
            <a:r>
              <a:rPr lang="en-US" sz="2000" b="1" dirty="0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invariant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math-like part (functions + first-order axioms)</a:t>
            </a:r>
          </a:p>
          <a:p>
            <a:r>
              <a:rPr lang="en-US" dirty="0" smtClean="0"/>
              <a:t>There are several </a:t>
            </a:r>
            <a:r>
              <a:rPr lang="en-US" dirty="0" smtClean="0">
                <a:solidFill>
                  <a:srgbClr val="C00000"/>
                </a:solidFill>
              </a:rPr>
              <a:t>techniques</a:t>
            </a:r>
            <a:r>
              <a:rPr lang="en-US" dirty="0" smtClean="0"/>
              <a:t> to debug a failed verification attempt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Boogaloo</a:t>
            </a:r>
            <a:r>
              <a:rPr lang="en-US" dirty="0" smtClean="0"/>
              <a:t> helps by generating concrete test cases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22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6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6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28650" y="5118724"/>
            <a:ext cx="34364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!(a[x] &gt; 1001)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650" y="5118255"/>
            <a:ext cx="34364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a[x] &gt; 1001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650" y="4699437"/>
            <a:ext cx="34364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1000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650" y="4699437"/>
            <a:ext cx="34364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!(x == 1000)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24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 an Example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5313" y="1690689"/>
            <a:ext cx="5692637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procedure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Test(a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[</a:t>
            </a:r>
            <a:r>
              <a:rPr lang="en-US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b="1" dirty="0" err="1" smtClean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x: </a:t>
            </a:r>
            <a:r>
              <a:rPr lang="en-US" b="1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forall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i: </a:t>
            </a:r>
            <a:r>
              <a:rPr lang="en-US" b="1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 a[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 &gt;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(x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== 1000)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b="1" dirty="0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a[x] &gt;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1001;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8650" y="3823465"/>
            <a:ext cx="2613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Path constraints</a:t>
            </a:r>
            <a:endParaRPr lang="en-US" sz="2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9454" y="3823465"/>
            <a:ext cx="2613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Valid executions</a:t>
            </a:r>
            <a:endParaRPr lang="en-US" sz="2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0" y="4328036"/>
            <a:ext cx="34364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forall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i: </a:t>
            </a:r>
            <a:r>
              <a:rPr lang="en-US" b="1" dirty="0" err="1">
                <a:solidFill>
                  <a:srgbClr val="00206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 a[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 &gt;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Isosceles Triangle 11"/>
          <p:cNvSpPr/>
          <p:nvPr/>
        </p:nvSpPr>
        <p:spPr>
          <a:xfrm rot="5400000">
            <a:off x="524288" y="2067340"/>
            <a:ext cx="208722" cy="168965"/>
          </a:xfrm>
          <a:prstGeom prst="triangl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9454" y="4340142"/>
            <a:ext cx="416830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1: Test(a = [1000 -&gt; 1001],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 x = 1000)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failed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9454" y="4986473"/>
            <a:ext cx="416830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2: Test(a = [1000 -&gt; 1002],</a:t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 x = 1000) 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passed</a:t>
            </a:r>
            <a:endParaRPr lang="en-US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9454" y="5632804"/>
            <a:ext cx="41683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3: Test(a = [], x = 0) 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passed</a:t>
            </a:r>
            <a:endParaRPr lang="en-US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0667" y="5565663"/>
            <a:ext cx="783953" cy="56560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Z3 </a:t>
            </a:r>
            <a:endParaRPr lang="en-US" sz="2000" dirty="0">
              <a:latin typeface="+mj-lt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606040" y="5034801"/>
            <a:ext cx="563880" cy="476356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684270" y="4557775"/>
            <a:ext cx="817676" cy="95338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2.59259E-6 L 1.38778E-17 0.07801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07801 L 1.38778E-17 0.11828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1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11828 L 1.38778E-17 0.20301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20301 L 1.38778E-17 0.07801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5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07801 L 1.38778E-17 0.25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4" grpId="0" animBg="1"/>
      <p:bldP spid="14" grpId="1" animBg="1"/>
      <p:bldP spid="10" grpId="0" animBg="1"/>
      <p:bldP spid="10" grpId="1" animBg="1"/>
      <p:bldP spid="16" grpId="0" animBg="1"/>
      <p:bldP spid="9" grpId="0" animBg="1"/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  <p:bldP spid="13" grpId="0" animBg="1"/>
      <p:bldP spid="15" grpId="0" animBg="1"/>
      <p:bldP spid="17" grpId="0" animBg="1"/>
      <p:bldP spid="18" grpId="0" animBg="1"/>
      <p:bldP spid="1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922520" y="1973580"/>
            <a:ext cx="1192530" cy="31394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t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fast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3900" y="4320540"/>
            <a:ext cx="7696200" cy="3048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b"/>
          <a:lstStyle/>
          <a:p>
            <a:pPr algn="r"/>
            <a:r>
              <a:rPr lang="en-US" sz="2000" dirty="0">
                <a:solidFill>
                  <a:srgbClr val="C00000"/>
                </a:solidFill>
                <a:latin typeface="+mj-lt"/>
              </a:rPr>
              <a:t>p</a:t>
            </a:r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artial implementation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58240" y="5113019"/>
            <a:ext cx="2065020" cy="13411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b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declarative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3900" y="1973580"/>
            <a:ext cx="2499360" cy="31394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b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verification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25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162050" y="1447799"/>
          <a:ext cx="4570730" cy="4718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8830"/>
                <a:gridCol w="472440"/>
                <a:gridCol w="716280"/>
                <a:gridCol w="513080"/>
                <a:gridCol w="800100"/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Program (LOC)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Correct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Buggy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N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T (sec)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N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T (sec)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Fibonacci (40)</a:t>
                      </a: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20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6.4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TuringFactorial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(37)</a:t>
                      </a: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21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0.2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3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ArrayMax (33)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46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0.4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ArraySum</a:t>
                      </a:r>
                      <a:r>
                        <a:rPr lang="en-US" sz="1600" dirty="0" smtClean="0">
                          <a:latin typeface="+mj-lt"/>
                        </a:rPr>
                        <a:t> (34)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46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0.3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BinarySearch</a:t>
                      </a:r>
                      <a:r>
                        <a:rPr lang="en-US" sz="1600" dirty="0" smtClean="0">
                          <a:latin typeface="+mj-lt"/>
                        </a:rPr>
                        <a:t> (49)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46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DutchFlag</a:t>
                      </a:r>
                      <a:r>
                        <a:rPr lang="en-US" sz="1600" dirty="0" smtClean="0">
                          <a:latin typeface="+mj-lt"/>
                        </a:rPr>
                        <a:t> (96)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20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3.8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Invert (37)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20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13.3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2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BubbleSort</a:t>
                      </a:r>
                      <a:r>
                        <a:rPr lang="en-US" sz="1600" dirty="0" smtClean="0">
                          <a:latin typeface="+mj-lt"/>
                        </a:rPr>
                        <a:t> (74)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10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6.5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2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QuickSort</a:t>
                      </a:r>
                      <a:r>
                        <a:rPr lang="en-US" sz="1600" dirty="0" smtClean="0">
                          <a:latin typeface="+mj-lt"/>
                        </a:rPr>
                        <a:t> (89)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10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2.0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2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QuickSortPartial</a:t>
                      </a:r>
                      <a:r>
                        <a:rPr lang="en-US" sz="1600" dirty="0" smtClean="0">
                          <a:latin typeface="+mj-lt"/>
                        </a:rPr>
                        <a:t> (79)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10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16.7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2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ListTraversal</a:t>
                      </a:r>
                      <a:r>
                        <a:rPr lang="en-US" sz="1600" dirty="0" smtClean="0">
                          <a:latin typeface="+mj-lt"/>
                        </a:rPr>
                        <a:t> (49)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20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2.5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2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ListInsert</a:t>
                      </a:r>
                      <a:r>
                        <a:rPr lang="en-US" sz="1600" dirty="0" smtClean="0">
                          <a:latin typeface="+mj-lt"/>
                        </a:rPr>
                        <a:t> (52)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7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164.5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Split (22)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-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0.0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SendMoreMoney</a:t>
                      </a:r>
                      <a:r>
                        <a:rPr lang="en-US" sz="1600" dirty="0" smtClean="0">
                          <a:latin typeface="+mj-lt"/>
                        </a:rPr>
                        <a:t> (36)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-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0.3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+mj-lt"/>
                      </a:endParaRPr>
                    </a:p>
                  </a:txBody>
                  <a:tcPr marT="9144" marB="9144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Primes (31)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8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0.2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+mj-lt"/>
                      </a:endParaRPr>
                    </a:p>
                  </a:txBody>
                  <a:tcPr marT="9144" marB="9144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NQueens</a:t>
                      </a:r>
                      <a:r>
                        <a:rPr lang="en-US" sz="1600" dirty="0" smtClean="0">
                          <a:latin typeface="+mj-lt"/>
                        </a:rPr>
                        <a:t> (37)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15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j-lt"/>
                        </a:rPr>
                        <a:t>1.2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+mj-lt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+mj-lt"/>
                      </a:endParaRPr>
                    </a:p>
                  </a:txBody>
                  <a:tcPr marT="9144" marB="914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47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3" grpId="0" animBg="1"/>
      <p:bldP spid="13" grpId="1" animBg="1"/>
      <p:bldP spid="11" grpId="0" animBg="1"/>
      <p:bldP spid="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842559"/>
            <a:ext cx="9144000" cy="3984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400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Boogie?</a:t>
            </a:r>
          </a:p>
          <a:p>
            <a:r>
              <a:rPr lang="en-US" dirty="0" smtClean="0"/>
              <a:t>The Language</a:t>
            </a:r>
          </a:p>
          <a:p>
            <a:pPr lvl="1"/>
            <a:r>
              <a:rPr lang="en-US" dirty="0" smtClean="0"/>
              <a:t>Imperative constructs</a:t>
            </a:r>
          </a:p>
          <a:p>
            <a:pPr lvl="1"/>
            <a:r>
              <a:rPr lang="en-US" dirty="0" smtClean="0"/>
              <a:t>Specification constructs</a:t>
            </a:r>
          </a:p>
          <a:p>
            <a:r>
              <a:rPr lang="en-US" dirty="0" smtClean="0"/>
              <a:t>The Tool</a:t>
            </a:r>
          </a:p>
          <a:p>
            <a:pPr lvl="1"/>
            <a:r>
              <a:rPr lang="en-US" dirty="0"/>
              <a:t>Debugging techniques</a:t>
            </a:r>
          </a:p>
          <a:p>
            <a:pPr lvl="1"/>
            <a:r>
              <a:rPr lang="en-US" dirty="0" err="1"/>
              <a:t>Boogaloo</a:t>
            </a:r>
            <a:r>
              <a:rPr lang="en-US" dirty="0"/>
              <a:t> to the rescue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41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504825" y="1690689"/>
            <a:ext cx="1847850" cy="2071686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FF6600"/>
                </a:solidFill>
                <a:latin typeface="+mj-lt"/>
              </a:rPr>
              <a:t>all interaction at the program level</a:t>
            </a:r>
            <a:endParaRPr lang="en-US" dirty="0">
              <a:solidFill>
                <a:srgbClr val="FF6600"/>
              </a:solidFill>
              <a:latin typeface="+mj-lt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104" y="1829068"/>
            <a:ext cx="3250794" cy="325079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104" y="1829068"/>
            <a:ext cx="3250794" cy="325079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“Auto-active” verification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96943" y="2848263"/>
            <a:ext cx="1550505" cy="3439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Verifier</a:t>
            </a:r>
            <a:endParaRPr lang="en-US" sz="20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2315" y="2871787"/>
            <a:ext cx="1550505" cy="354013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Program</a:t>
            </a:r>
            <a:endParaRPr lang="en-US" sz="20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315" y="2466115"/>
            <a:ext cx="1550505" cy="354013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Specification</a:t>
            </a:r>
            <a:endParaRPr lang="en-US" sz="20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2315" y="3277459"/>
            <a:ext cx="1550505" cy="354013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Annotations</a:t>
            </a:r>
            <a:endParaRPr lang="en-US" sz="2000" dirty="0"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10630" y="3049375"/>
            <a:ext cx="695739" cy="0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3"/>
          </p:cNvCxnSpPr>
          <p:nvPr/>
        </p:nvCxnSpPr>
        <p:spPr>
          <a:xfrm>
            <a:off x="4447448" y="3020214"/>
            <a:ext cx="1667602" cy="0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135069" y="4602729"/>
            <a:ext cx="1074982" cy="597640"/>
          </a:xfrm>
          <a:prstGeom prst="rect">
            <a:avLst/>
          </a:prstGeom>
          <a:solidFill>
            <a:srgbClr val="FF66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Logical Formula</a:t>
            </a:r>
            <a:endParaRPr lang="en-US" sz="2000" dirty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33925" y="4602729"/>
            <a:ext cx="1298712" cy="597640"/>
          </a:xfrm>
          <a:prstGeom prst="rect">
            <a:avLst/>
          </a:prstGeom>
          <a:solidFill>
            <a:srgbClr val="7030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Reasoning Engine</a:t>
            </a:r>
            <a:endParaRPr lang="en-US" sz="2000" dirty="0">
              <a:latin typeface="+mj-lt"/>
            </a:endParaRPr>
          </a:p>
        </p:txBody>
      </p:sp>
      <p:cxnSp>
        <p:nvCxnSpPr>
          <p:cNvPr id="22" name="Straight Arrow Connector 21"/>
          <p:cNvCxnSpPr>
            <a:stCxn id="8" idx="2"/>
            <a:endCxn id="20" idx="0"/>
          </p:cNvCxnSpPr>
          <p:nvPr/>
        </p:nvCxnSpPr>
        <p:spPr>
          <a:xfrm>
            <a:off x="3672196" y="3192164"/>
            <a:ext cx="364" cy="1410565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3"/>
            <a:endCxn id="21" idx="1"/>
          </p:cNvCxnSpPr>
          <p:nvPr/>
        </p:nvCxnSpPr>
        <p:spPr>
          <a:xfrm>
            <a:off x="4210051" y="4901549"/>
            <a:ext cx="523874" cy="0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21" idx="0"/>
          </p:cNvCxnSpPr>
          <p:nvPr/>
        </p:nvCxnSpPr>
        <p:spPr>
          <a:xfrm rot="5400000" flipH="1" flipV="1">
            <a:off x="4957908" y="3445588"/>
            <a:ext cx="1582515" cy="731769"/>
          </a:xfrm>
          <a:prstGeom prst="bentConnector3">
            <a:avLst>
              <a:gd name="adj1" fmla="val 99957"/>
            </a:avLst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79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>
            <a:stCxn id="11" idx="2"/>
          </p:cNvCxnSpPr>
          <p:nvPr/>
        </p:nvCxnSpPr>
        <p:spPr>
          <a:xfrm>
            <a:off x="2395846" y="2332257"/>
            <a:ext cx="1004887" cy="2178717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2"/>
            <a:endCxn id="9" idx="0"/>
          </p:cNvCxnSpPr>
          <p:nvPr/>
        </p:nvCxnSpPr>
        <p:spPr>
          <a:xfrm flipH="1">
            <a:off x="4405620" y="2331805"/>
            <a:ext cx="1" cy="2170328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2"/>
          </p:cNvCxnSpPr>
          <p:nvPr/>
        </p:nvCxnSpPr>
        <p:spPr>
          <a:xfrm flipH="1">
            <a:off x="5428520" y="2332256"/>
            <a:ext cx="986875" cy="2178718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0" y="3030560"/>
            <a:ext cx="9144000" cy="3984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rgbClr val="FF6600"/>
                </a:solidFill>
                <a:latin typeface="+mj-lt"/>
              </a:rPr>
              <a:t>reuse</a:t>
            </a:r>
            <a:endParaRPr lang="en-US" sz="2400" dirty="0">
              <a:solidFill>
                <a:srgbClr val="FF6600"/>
              </a:solidFill>
              <a:latin typeface="+mj-lt"/>
            </a:endParaRPr>
          </a:p>
        </p:txBody>
      </p:sp>
      <p:cxnSp>
        <p:nvCxnSpPr>
          <p:cNvPr id="26" name="Straight Arrow Connector 25"/>
          <p:cNvCxnSpPr>
            <a:stCxn id="9" idx="2"/>
          </p:cNvCxnSpPr>
          <p:nvPr/>
        </p:nvCxnSpPr>
        <p:spPr>
          <a:xfrm flipH="1">
            <a:off x="4405618" y="4846034"/>
            <a:ext cx="2" cy="907066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imperative programs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30366" y="2415470"/>
            <a:ext cx="1550505" cy="3439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Verifier B</a:t>
            </a:r>
            <a:endParaRPr lang="en-US" sz="20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20593" y="2417824"/>
            <a:ext cx="1550505" cy="3439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Verifier A</a:t>
            </a:r>
            <a:endParaRPr lang="en-US" sz="20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40142" y="2421615"/>
            <a:ext cx="1550505" cy="3439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Verifier C</a:t>
            </a:r>
            <a:endParaRPr lang="en-US" sz="20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82718" y="4502133"/>
            <a:ext cx="2045804" cy="34390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Logical Formula</a:t>
            </a:r>
            <a:endParaRPr lang="en-US" sz="20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62618" y="4930476"/>
            <a:ext cx="2286000" cy="34390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Reasoning Engine</a:t>
            </a:r>
            <a:endParaRPr lang="en-US" sz="20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20593" y="1988356"/>
            <a:ext cx="1550505" cy="34390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Language A</a:t>
            </a:r>
            <a:endParaRPr lang="en-US" sz="20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30368" y="1987904"/>
            <a:ext cx="1550505" cy="34390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Language B</a:t>
            </a:r>
            <a:endParaRPr lang="en-US" sz="20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40142" y="1988355"/>
            <a:ext cx="1550505" cy="34390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Language C</a:t>
            </a:r>
            <a:endParaRPr lang="en-US" sz="20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48046" y="3030560"/>
            <a:ext cx="2219324" cy="70788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Control flow &amp; state</a:t>
            </a:r>
          </a:p>
          <a:p>
            <a:pPr algn="ctr"/>
            <a:r>
              <a:rPr lang="en-US" sz="2000" dirty="0" smtClean="0">
                <a:latin typeface="+mj-lt"/>
              </a:rPr>
              <a:t>...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62620" y="3031474"/>
            <a:ext cx="2286000" cy="101566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Control flow &amp; state,</a:t>
            </a:r>
          </a:p>
          <a:p>
            <a:pPr algn="ctr"/>
            <a:r>
              <a:rPr lang="en-US" sz="2000" dirty="0" smtClean="0">
                <a:latin typeface="+mj-lt"/>
              </a:rPr>
              <a:t>built-in types, framing,...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34345" y="3031474"/>
            <a:ext cx="2242830" cy="70788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Control flow &amp; state</a:t>
            </a:r>
          </a:p>
          <a:p>
            <a:pPr algn="ctr"/>
            <a:r>
              <a:rPr lang="en-US" sz="2000" dirty="0" smtClean="0">
                <a:latin typeface="+mj-lt"/>
              </a:rPr>
              <a:t>...</a:t>
            </a:r>
          </a:p>
        </p:txBody>
      </p:sp>
      <p:pic>
        <p:nvPicPr>
          <p:cNvPr id="1026" name="Picture 2" descr="http://png-2.findicons.com/files/icons/1964/colorcons_green/128/checkm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357" y="5785118"/>
            <a:ext cx="523572" cy="52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11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0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rc 61"/>
          <p:cNvSpPr/>
          <p:nvPr/>
        </p:nvSpPr>
        <p:spPr>
          <a:xfrm>
            <a:off x="2914224" y="3420189"/>
            <a:ext cx="915251" cy="556302"/>
          </a:xfrm>
          <a:prstGeom prst="arc">
            <a:avLst>
              <a:gd name="adj1" fmla="val 164903"/>
              <a:gd name="adj2" fmla="val 19211392"/>
            </a:avLst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>
            <a:endCxn id="58" idx="0"/>
          </p:cNvCxnSpPr>
          <p:nvPr/>
        </p:nvCxnSpPr>
        <p:spPr>
          <a:xfrm>
            <a:off x="6836668" y="5118957"/>
            <a:ext cx="9523" cy="662859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60" idx="0"/>
          </p:cNvCxnSpPr>
          <p:nvPr/>
        </p:nvCxnSpPr>
        <p:spPr>
          <a:xfrm>
            <a:off x="1923315" y="5118957"/>
            <a:ext cx="9523" cy="662859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808724" y="3718054"/>
            <a:ext cx="1007415" cy="1064068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2995088" y="3710987"/>
            <a:ext cx="1022883" cy="1067371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633592" y="2695324"/>
            <a:ext cx="2635436" cy="101566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High-level constructs, built-in types and operations, framing, ...</a:t>
            </a:r>
          </a:p>
        </p:txBody>
      </p:sp>
      <p:cxnSp>
        <p:nvCxnSpPr>
          <p:cNvPr id="33" name="Straight Arrow Connector 32"/>
          <p:cNvCxnSpPr>
            <a:stCxn id="22" idx="2"/>
            <a:endCxn id="9" idx="0"/>
          </p:cNvCxnSpPr>
          <p:nvPr/>
        </p:nvCxnSpPr>
        <p:spPr>
          <a:xfrm>
            <a:off x="4405618" y="3718054"/>
            <a:ext cx="2" cy="1060304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95845" y="1894107"/>
            <a:ext cx="1234508" cy="1493291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2"/>
            <a:endCxn id="22" idx="0"/>
          </p:cNvCxnSpPr>
          <p:nvPr/>
        </p:nvCxnSpPr>
        <p:spPr>
          <a:xfrm flipH="1">
            <a:off x="4405618" y="2150830"/>
            <a:ext cx="3" cy="1223323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2"/>
          </p:cNvCxnSpPr>
          <p:nvPr/>
        </p:nvCxnSpPr>
        <p:spPr>
          <a:xfrm flipH="1">
            <a:off x="5180858" y="2151281"/>
            <a:ext cx="1234537" cy="1236117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2"/>
            <a:endCxn id="39" idx="0"/>
          </p:cNvCxnSpPr>
          <p:nvPr/>
        </p:nvCxnSpPr>
        <p:spPr>
          <a:xfrm>
            <a:off x="4405620" y="5122259"/>
            <a:ext cx="9523" cy="662859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77200" cy="1325563"/>
          </a:xfrm>
        </p:spPr>
        <p:txBody>
          <a:bodyPr/>
          <a:lstStyle/>
          <a:p>
            <a:r>
              <a:rPr lang="en-US" dirty="0" smtClean="0"/>
              <a:t>Intermediate Verification Language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30361" y="2240906"/>
            <a:ext cx="1550505" cy="3439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Verifier B</a:t>
            </a:r>
            <a:endParaRPr lang="en-US" sz="20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40129" y="2240905"/>
            <a:ext cx="1550505" cy="3439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Verifier C</a:t>
            </a:r>
            <a:endParaRPr lang="en-US" sz="20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82718" y="4778358"/>
            <a:ext cx="2045804" cy="34390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Logical Formula</a:t>
            </a:r>
            <a:endParaRPr lang="en-US" sz="20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62613" y="5207281"/>
            <a:ext cx="2286000" cy="34390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Reasoning Engine</a:t>
            </a:r>
            <a:endParaRPr lang="en-US" sz="20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20593" y="1807381"/>
            <a:ext cx="1550505" cy="34390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Language A</a:t>
            </a:r>
            <a:endParaRPr lang="en-US" sz="20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30368" y="1806929"/>
            <a:ext cx="1550505" cy="34390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Language B</a:t>
            </a:r>
            <a:endParaRPr lang="en-US" sz="20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40142" y="1807380"/>
            <a:ext cx="1550505" cy="34390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Language C</a:t>
            </a:r>
            <a:endParaRPr lang="en-US" sz="2000" dirty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30365" y="3374153"/>
            <a:ext cx="1550506" cy="34390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IVL Program</a:t>
            </a:r>
            <a:endParaRPr lang="en-US" sz="2000" dirty="0"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30361" y="3803076"/>
            <a:ext cx="1550505" cy="34390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IVL Verifier</a:t>
            </a:r>
            <a:endParaRPr lang="en-US" sz="2000" dirty="0"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20589" y="2240907"/>
            <a:ext cx="1550505" cy="3439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Verifier A</a:t>
            </a:r>
            <a:endParaRPr lang="en-US" sz="2000" dirty="0">
              <a:latin typeface="+mj-lt"/>
            </a:endParaRPr>
          </a:p>
        </p:txBody>
      </p:sp>
      <p:pic>
        <p:nvPicPr>
          <p:cNvPr id="39" name="Picture 2" descr="http://png-2.findicons.com/files/icons/1964/colorcons_green/128/checkm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357" y="5785118"/>
            <a:ext cx="523572" cy="52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5653573" y="4152397"/>
            <a:ext cx="2316701" cy="40011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Control flow &amp; state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50489" y="5207281"/>
            <a:ext cx="2286000" cy="34390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Reasoning Engine I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84274" y="5202029"/>
            <a:ext cx="2286000" cy="34390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Reasoning Engine III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62613" y="5210583"/>
            <a:ext cx="2286000" cy="34390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Reasoning Engine II</a:t>
            </a:r>
            <a:endParaRPr lang="en-US" sz="2000" dirty="0">
              <a:latin typeface="+mj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49284" y="4775056"/>
            <a:ext cx="2045804" cy="34390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Logical Formula I</a:t>
            </a:r>
            <a:endParaRPr lang="en-US" sz="200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389855" y="4775056"/>
            <a:ext cx="2045804" cy="34390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Logical Formula II</a:t>
            </a:r>
            <a:endParaRPr lang="en-US" sz="2000" dirty="0"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798126" y="4775055"/>
            <a:ext cx="2045804" cy="34390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Logical Formula III</a:t>
            </a:r>
            <a:endParaRPr lang="en-US" sz="2000" dirty="0">
              <a:latin typeface="+mj-lt"/>
            </a:endParaRPr>
          </a:p>
        </p:txBody>
      </p:sp>
      <p:pic>
        <p:nvPicPr>
          <p:cNvPr id="58" name="Picture 2" descr="http://png-2.findicons.com/files/icons/1964/colorcons_green/128/checkm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405" y="5781816"/>
            <a:ext cx="523572" cy="52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http://png-2.findicons.com/files/icons/1964/colorcons_green/128/checkm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052" y="5781816"/>
            <a:ext cx="523572" cy="52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407324" y="3479753"/>
            <a:ext cx="2444567" cy="40011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Invariant inference, ...</a:t>
            </a:r>
          </a:p>
        </p:txBody>
      </p:sp>
    </p:spTree>
    <p:extLst>
      <p:ext uri="{BB962C8B-B14F-4D97-AF65-F5344CB8AC3E}">
        <p14:creationId xmlns:p14="http://schemas.microsoft.com/office/powerpoint/2010/main" val="170037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42" grpId="0" animBg="1"/>
      <p:bldP spid="41" grpId="0" animBg="1"/>
      <p:bldP spid="43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63" grpId="0" animBg="1"/>
      <p:bldP spid="6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Boogie IVL</a:t>
            </a:r>
            <a:endParaRPr lang="en-US" dirty="0"/>
          </a:p>
        </p:txBody>
      </p:sp>
      <p:cxnSp>
        <p:nvCxnSpPr>
          <p:cNvPr id="9" name="Straight Arrow Connector 8"/>
          <p:cNvCxnSpPr>
            <a:endCxn id="55" idx="0"/>
          </p:cNvCxnSpPr>
          <p:nvPr/>
        </p:nvCxnSpPr>
        <p:spPr>
          <a:xfrm>
            <a:off x="6703247" y="3175928"/>
            <a:ext cx="1253910" cy="714844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  <a:alpha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30" idx="0"/>
          </p:cNvCxnSpPr>
          <p:nvPr/>
        </p:nvCxnSpPr>
        <p:spPr>
          <a:xfrm flipH="1">
            <a:off x="4871280" y="3175928"/>
            <a:ext cx="1275448" cy="719642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  <a:alpha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5" idx="2"/>
            <a:endCxn id="20" idx="0"/>
          </p:cNvCxnSpPr>
          <p:nvPr/>
        </p:nvCxnSpPr>
        <p:spPr>
          <a:xfrm>
            <a:off x="6398065" y="3169651"/>
            <a:ext cx="0" cy="723000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2" idx="2"/>
            <a:endCxn id="25" idx="1"/>
          </p:cNvCxnSpPr>
          <p:nvPr/>
        </p:nvCxnSpPr>
        <p:spPr>
          <a:xfrm>
            <a:off x="2184060" y="2193293"/>
            <a:ext cx="3539358" cy="804408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6" idx="2"/>
          </p:cNvCxnSpPr>
          <p:nvPr/>
        </p:nvCxnSpPr>
        <p:spPr>
          <a:xfrm>
            <a:off x="3646875" y="2202440"/>
            <a:ext cx="2076543" cy="623310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7" idx="2"/>
            <a:endCxn id="25" idx="0"/>
          </p:cNvCxnSpPr>
          <p:nvPr/>
        </p:nvCxnSpPr>
        <p:spPr>
          <a:xfrm flipH="1">
            <a:off x="6398065" y="2200881"/>
            <a:ext cx="188848" cy="624869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912267" y="1856980"/>
            <a:ext cx="1349292" cy="3439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+mj-lt"/>
              </a:rPr>
              <a:t>AutoProof</a:t>
            </a:r>
            <a:endParaRPr lang="en-US" sz="200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78440" y="1849391"/>
            <a:ext cx="1349749" cy="3439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VCC</a:t>
            </a:r>
            <a:endParaRPr lang="en-US" sz="2000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23418" y="3892651"/>
            <a:ext cx="1349293" cy="34390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Z3</a:t>
            </a:r>
            <a:endParaRPr lang="en-US" sz="2000" dirty="0"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3418" y="2825750"/>
            <a:ext cx="1349293" cy="34390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boogie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72229" y="1858539"/>
            <a:ext cx="1349292" cy="3439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+mj-lt"/>
              </a:rPr>
              <a:t>Dafny</a:t>
            </a:r>
            <a:endParaRPr lang="en-US" sz="2000" dirty="0"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159596" y="3895570"/>
            <a:ext cx="1423368" cy="343901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Simplify</a:t>
            </a:r>
            <a:endParaRPr lang="en-US" sz="2000" dirty="0"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439345" y="1860842"/>
            <a:ext cx="1349749" cy="3439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Chalice</a:t>
            </a:r>
            <a:endParaRPr lang="en-US" sz="2000" dirty="0">
              <a:latin typeface="+mj-lt"/>
            </a:endParaRPr>
          </a:p>
        </p:txBody>
      </p:sp>
      <p:cxnSp>
        <p:nvCxnSpPr>
          <p:cNvPr id="40" name="Straight Arrow Connector 39"/>
          <p:cNvCxnSpPr>
            <a:stCxn id="18" idx="2"/>
            <a:endCxn id="25" idx="3"/>
          </p:cNvCxnSpPr>
          <p:nvPr/>
        </p:nvCxnSpPr>
        <p:spPr>
          <a:xfrm flipH="1">
            <a:off x="7072711" y="2193292"/>
            <a:ext cx="980604" cy="804409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2"/>
          </p:cNvCxnSpPr>
          <p:nvPr/>
        </p:nvCxnSpPr>
        <p:spPr>
          <a:xfrm>
            <a:off x="5114220" y="2204743"/>
            <a:ext cx="1044338" cy="621007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249999" y="3890772"/>
            <a:ext cx="1414316" cy="343901"/>
          </a:xfrm>
          <a:prstGeom prst="rect">
            <a:avLst/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HOL-Boogie</a:t>
            </a:r>
            <a:endParaRPr lang="en-US" sz="2000" dirty="0">
              <a:latin typeface="+mj-lt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509414" y="1849392"/>
            <a:ext cx="1349292" cy="3439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+mj-lt"/>
              </a:rPr>
              <a:t>Spec#</a:t>
            </a:r>
            <a:endParaRPr lang="en-US" sz="2000" dirty="0">
              <a:latin typeface="+mj-lt"/>
            </a:endParaRPr>
          </a:p>
        </p:txBody>
      </p:sp>
      <p:sp>
        <p:nvSpPr>
          <p:cNvPr id="83" name="Content Placeholder 1"/>
          <p:cNvSpPr>
            <a:spLocks noGrp="1"/>
          </p:cNvSpPr>
          <p:nvPr>
            <p:ph idx="1"/>
          </p:nvPr>
        </p:nvSpPr>
        <p:spPr>
          <a:xfrm>
            <a:off x="628650" y="3006847"/>
            <a:ext cx="7886700" cy="3244323"/>
          </a:xfrm>
        </p:spPr>
        <p:txBody>
          <a:bodyPr>
            <a:normAutofit/>
          </a:bodyPr>
          <a:lstStyle/>
          <a:p>
            <a:r>
              <a:rPr lang="en-US" dirty="0" smtClean="0"/>
              <a:t>Simple yet expressive</a:t>
            </a:r>
          </a:p>
          <a:p>
            <a:pPr lvl="1"/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first-order logic</a:t>
            </a:r>
          </a:p>
          <a:p>
            <a:pPr lvl="1"/>
            <a:r>
              <a:rPr lang="en-US" dirty="0" smtClean="0"/>
              <a:t>integer arithmetic</a:t>
            </a:r>
          </a:p>
          <a:p>
            <a:r>
              <a:rPr lang="en-US" dirty="0" smtClean="0"/>
              <a:t>Great for teaching verification!</a:t>
            </a:r>
          </a:p>
          <a:p>
            <a:pPr lvl="1"/>
            <a:r>
              <a:rPr lang="en-US" dirty="0" smtClean="0"/>
              <a:t>skills transferable to other auto-active tools</a:t>
            </a:r>
          </a:p>
          <a:p>
            <a:r>
              <a:rPr lang="en-US" dirty="0" smtClean="0"/>
              <a:t>Alternative</a:t>
            </a:r>
            <a:r>
              <a:rPr lang="en-US" dirty="0"/>
              <a:t>: Why [</a:t>
            </a:r>
            <a:r>
              <a:rPr lang="en-US" dirty="0">
                <a:hlinkClick r:id="rId3"/>
              </a:rPr>
              <a:t>http://why3.lri.fr/</a:t>
            </a:r>
            <a:r>
              <a:rPr lang="en-US" dirty="0"/>
              <a:t>]</a:t>
            </a:r>
            <a:endParaRPr lang="en-US" dirty="0" smtClean="0"/>
          </a:p>
        </p:txBody>
      </p:sp>
      <p:pic>
        <p:nvPicPr>
          <p:cNvPr id="2052" name="Picture 4" descr="http://upload.wikimedia.org/wikipedia/en/archive/b/b3/20110309193628%21Microsoft_Research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220" y="2859446"/>
            <a:ext cx="991108" cy="27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17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2919596"/>
            <a:ext cx="7886700" cy="3257365"/>
          </a:xfrm>
        </p:spPr>
        <p:txBody>
          <a:bodyPr/>
          <a:lstStyle/>
          <a:p>
            <a:r>
              <a:rPr lang="en-US" dirty="0" smtClean="0"/>
              <a:t>Try </a:t>
            </a:r>
            <a:r>
              <a:rPr lang="en-US" dirty="0"/>
              <a:t>online </a:t>
            </a:r>
            <a:r>
              <a:rPr lang="en-US" dirty="0" smtClean="0"/>
              <a:t>[</a:t>
            </a:r>
            <a:r>
              <a:rPr lang="en-US" dirty="0" smtClean="0">
                <a:hlinkClick r:id="rId2"/>
              </a:rPr>
              <a:t>rise4fun.com/Boogie</a:t>
            </a:r>
            <a:r>
              <a:rPr lang="en-US" dirty="0" smtClean="0"/>
              <a:t>]</a:t>
            </a:r>
          </a:p>
          <a:p>
            <a:r>
              <a:rPr lang="en-US" dirty="0"/>
              <a:t>Download </a:t>
            </a:r>
            <a:r>
              <a:rPr lang="en-US" dirty="0" smtClean="0"/>
              <a:t>[</a:t>
            </a:r>
            <a:r>
              <a:rPr lang="en-US" dirty="0" smtClean="0">
                <a:hlinkClick r:id="rId3"/>
              </a:rPr>
              <a:t>boogie.codeplex.com</a:t>
            </a:r>
            <a:r>
              <a:rPr lang="en-US" dirty="0" smtClean="0"/>
              <a:t>]</a:t>
            </a:r>
          </a:p>
          <a:p>
            <a:r>
              <a:rPr lang="en-US" dirty="0" smtClean="0"/>
              <a:t>User manual [</a:t>
            </a:r>
            <a:r>
              <a:rPr lang="en-US" dirty="0" err="1" smtClean="0"/>
              <a:t>Leino</a:t>
            </a:r>
            <a:r>
              <a:rPr lang="en-US" dirty="0" smtClean="0"/>
              <a:t>: </a:t>
            </a:r>
            <a:r>
              <a:rPr lang="en-US" dirty="0" smtClean="0">
                <a:hlinkClick r:id="rId4"/>
              </a:rPr>
              <a:t>This is Boogie 2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Hello, world?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Chair of Software Engineering, ETH Zurich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with Boogie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8650" y="2062164"/>
            <a:ext cx="2419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4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oogie</a:t>
            </a:r>
            <a:endParaRPr lang="en-US" sz="4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7" name="Picture 2" descr="Microsof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2150156"/>
            <a:ext cx="78105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11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366259"/>
            <a:ext cx="9144000" cy="3984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400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Boogie?</a:t>
            </a:r>
          </a:p>
          <a:p>
            <a:r>
              <a:rPr lang="en-US" dirty="0" smtClean="0"/>
              <a:t>The Language</a:t>
            </a:r>
          </a:p>
          <a:p>
            <a:pPr lvl="1"/>
            <a:r>
              <a:rPr lang="en-US" dirty="0" smtClean="0"/>
              <a:t>Imperative constructs</a:t>
            </a:r>
          </a:p>
          <a:p>
            <a:pPr lvl="1"/>
            <a:r>
              <a:rPr lang="en-US" dirty="0" smtClean="0"/>
              <a:t>Specification constructs</a:t>
            </a:r>
          </a:p>
          <a:p>
            <a:r>
              <a:rPr lang="en-US" dirty="0" smtClean="0"/>
              <a:t>The Tool</a:t>
            </a:r>
          </a:p>
          <a:p>
            <a:pPr lvl="1"/>
            <a:r>
              <a:rPr lang="en-US" dirty="0"/>
              <a:t>Debugging techniques</a:t>
            </a:r>
          </a:p>
          <a:p>
            <a:pPr lvl="1"/>
            <a:r>
              <a:rPr lang="en-US" dirty="0" err="1"/>
              <a:t>Boogaloo</a:t>
            </a:r>
            <a:r>
              <a:rPr lang="en-US" dirty="0"/>
              <a:t> to the rescue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Chair of Software Engineering, ETH Zurich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22A44-1753-4F18-ACC5-6FF88316170B}" type="slidenum">
              <a:rPr lang="en-US" smtClean="0"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87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17400</TotalTime>
  <Words>2026</Words>
  <Application>Microsoft Office PowerPoint</Application>
  <PresentationFormat>On-screen Show (4:3)</PresentationFormat>
  <Paragraphs>470</Paragraphs>
  <Slides>25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Consolas</vt:lpstr>
      <vt:lpstr>Wingdings</vt:lpstr>
      <vt:lpstr>Office Theme</vt:lpstr>
      <vt:lpstr>Developing Verified Programs with Boogie and Boogaloo</vt:lpstr>
      <vt:lpstr>Overview</vt:lpstr>
      <vt:lpstr>Overview</vt:lpstr>
      <vt:lpstr>“Auto-active” verification</vt:lpstr>
      <vt:lpstr>Verifying imperative programs</vt:lpstr>
      <vt:lpstr>Intermediate Verification Language</vt:lpstr>
      <vt:lpstr>The Boogie IVL</vt:lpstr>
      <vt:lpstr>Getting started with Boogie</vt:lpstr>
      <vt:lpstr>Overview</vt:lpstr>
      <vt:lpstr>Types</vt:lpstr>
      <vt:lpstr>Imperative constructs</vt:lpstr>
      <vt:lpstr>Specification statements: assert</vt:lpstr>
      <vt:lpstr>Specification statements: assume</vt:lpstr>
      <vt:lpstr>Loop invariants</vt:lpstr>
      <vt:lpstr>Procedure contracts</vt:lpstr>
      <vt:lpstr>Enhancing specifications</vt:lpstr>
      <vt:lpstr>Overview</vt:lpstr>
      <vt:lpstr>What went wrong?</vt:lpstr>
      <vt:lpstr>Debugging techniques</vt:lpstr>
      <vt:lpstr>Getting started with Boogaloo</vt:lpstr>
      <vt:lpstr>Features</vt:lpstr>
      <vt:lpstr>Conclusions</vt:lpstr>
      <vt:lpstr>Backup slides</vt:lpstr>
      <vt:lpstr>How it works: an Example</vt:lpstr>
      <vt:lpstr>Evaluation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Verified Programs with Boogie and Boogaloo</dc:title>
  <dc:creator>Nadia Polikarpova</dc:creator>
  <cp:lastModifiedBy>Nadia Polikarpova</cp:lastModifiedBy>
  <cp:revision>209</cp:revision>
  <dcterms:created xsi:type="dcterms:W3CDTF">2013-09-13T14:10:08Z</dcterms:created>
  <dcterms:modified xsi:type="dcterms:W3CDTF">2013-10-21T09:00:43Z</dcterms:modified>
</cp:coreProperties>
</file>