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 id="2147483761" r:id="rId2"/>
  </p:sldMasterIdLst>
  <p:notesMasterIdLst>
    <p:notesMasterId r:id="rId65"/>
  </p:notesMasterIdLst>
  <p:handoutMasterIdLst>
    <p:handoutMasterId r:id="rId66"/>
  </p:handoutMasterIdLst>
  <p:sldIdLst>
    <p:sldId id="319" r:id="rId3"/>
    <p:sldId id="322" r:id="rId4"/>
    <p:sldId id="335" r:id="rId5"/>
    <p:sldId id="336" r:id="rId6"/>
    <p:sldId id="502" r:id="rId7"/>
    <p:sldId id="504" r:id="rId8"/>
    <p:sldId id="503" r:id="rId9"/>
    <p:sldId id="432" r:id="rId10"/>
    <p:sldId id="505" r:id="rId11"/>
    <p:sldId id="461" r:id="rId12"/>
    <p:sldId id="463" r:id="rId13"/>
    <p:sldId id="500" r:id="rId14"/>
    <p:sldId id="339" r:id="rId15"/>
    <p:sldId id="340" r:id="rId16"/>
    <p:sldId id="464" r:id="rId17"/>
    <p:sldId id="466" r:id="rId18"/>
    <p:sldId id="467" r:id="rId19"/>
    <p:sldId id="455" r:id="rId20"/>
    <p:sldId id="454" r:id="rId21"/>
    <p:sldId id="433" r:id="rId22"/>
    <p:sldId id="471" r:id="rId23"/>
    <p:sldId id="434" r:id="rId24"/>
    <p:sldId id="491" r:id="rId25"/>
    <p:sldId id="436" r:id="rId26"/>
    <p:sldId id="473" r:id="rId27"/>
    <p:sldId id="347" r:id="rId28"/>
    <p:sldId id="348" r:id="rId29"/>
    <p:sldId id="403" r:id="rId30"/>
    <p:sldId id="476" r:id="rId31"/>
    <p:sldId id="478" r:id="rId32"/>
    <p:sldId id="475" r:id="rId33"/>
    <p:sldId id="350" r:id="rId34"/>
    <p:sldId id="438" r:id="rId35"/>
    <p:sldId id="479" r:id="rId36"/>
    <p:sldId id="517" r:id="rId37"/>
    <p:sldId id="352" r:id="rId38"/>
    <p:sldId id="439" r:id="rId39"/>
    <p:sldId id="480" r:id="rId40"/>
    <p:sldId id="364" r:id="rId41"/>
    <p:sldId id="440" r:id="rId42"/>
    <p:sldId id="481" r:id="rId43"/>
    <p:sldId id="354" r:id="rId44"/>
    <p:sldId id="441" r:id="rId45"/>
    <p:sldId id="482" r:id="rId46"/>
    <p:sldId id="408" r:id="rId47"/>
    <p:sldId id="416" r:id="rId48"/>
    <p:sldId id="511" r:id="rId49"/>
    <p:sldId id="513" r:id="rId50"/>
    <p:sldId id="516" r:id="rId51"/>
    <p:sldId id="515" r:id="rId52"/>
    <p:sldId id="487" r:id="rId53"/>
    <p:sldId id="510" r:id="rId54"/>
    <p:sldId id="501" r:id="rId55"/>
    <p:sldId id="496" r:id="rId56"/>
    <p:sldId id="390" r:id="rId57"/>
    <p:sldId id="518" r:id="rId58"/>
    <p:sldId id="391" r:id="rId59"/>
    <p:sldId id="392" r:id="rId60"/>
    <p:sldId id="393" r:id="rId61"/>
    <p:sldId id="394" r:id="rId62"/>
    <p:sldId id="395" r:id="rId63"/>
    <p:sldId id="519" r:id="rId64"/>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535A1C-D69C-4143-A3F6-19D2F3183D49}">
          <p14:sldIdLst>
            <p14:sldId id="319"/>
            <p14:sldId id="322"/>
            <p14:sldId id="335"/>
            <p14:sldId id="336"/>
            <p14:sldId id="502"/>
            <p14:sldId id="504"/>
            <p14:sldId id="503"/>
            <p14:sldId id="432"/>
            <p14:sldId id="505"/>
            <p14:sldId id="461"/>
            <p14:sldId id="463"/>
            <p14:sldId id="500"/>
            <p14:sldId id="339"/>
            <p14:sldId id="340"/>
            <p14:sldId id="464"/>
            <p14:sldId id="466"/>
            <p14:sldId id="467"/>
            <p14:sldId id="455"/>
            <p14:sldId id="454"/>
            <p14:sldId id="433"/>
            <p14:sldId id="471"/>
            <p14:sldId id="434"/>
            <p14:sldId id="491"/>
            <p14:sldId id="436"/>
            <p14:sldId id="473"/>
            <p14:sldId id="347"/>
            <p14:sldId id="348"/>
            <p14:sldId id="403"/>
            <p14:sldId id="476"/>
            <p14:sldId id="478"/>
            <p14:sldId id="475"/>
            <p14:sldId id="350"/>
            <p14:sldId id="438"/>
            <p14:sldId id="479"/>
            <p14:sldId id="517"/>
            <p14:sldId id="352"/>
            <p14:sldId id="439"/>
            <p14:sldId id="480"/>
            <p14:sldId id="364"/>
            <p14:sldId id="440"/>
            <p14:sldId id="481"/>
            <p14:sldId id="354"/>
            <p14:sldId id="441"/>
            <p14:sldId id="482"/>
            <p14:sldId id="408"/>
            <p14:sldId id="416"/>
            <p14:sldId id="511"/>
            <p14:sldId id="513"/>
            <p14:sldId id="516"/>
            <p14:sldId id="515"/>
            <p14:sldId id="487"/>
            <p14:sldId id="510"/>
            <p14:sldId id="501"/>
            <p14:sldId id="496"/>
            <p14:sldId id="390"/>
            <p14:sldId id="518"/>
            <p14:sldId id="391"/>
            <p14:sldId id="392"/>
            <p14:sldId id="393"/>
            <p14:sldId id="394"/>
            <p14:sldId id="395"/>
            <p14:sldId id="519"/>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cyLee Hill" initials="TLH"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5F05"/>
    <a:srgbClr val="FB843B"/>
    <a:srgbClr val="03C2F1"/>
    <a:srgbClr val="F6AE1E"/>
    <a:srgbClr val="FFFFFF"/>
    <a:srgbClr val="000000"/>
    <a:srgbClr val="429A16"/>
    <a:srgbClr val="F8F57B"/>
    <a:srgbClr val="59D01E"/>
    <a:srgbClr val="ACE5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7" autoAdjust="0"/>
    <p:restoredTop sz="90629" autoAdjust="0"/>
  </p:normalViewPr>
  <p:slideViewPr>
    <p:cSldViewPr snapToGrid="0">
      <p:cViewPr>
        <p:scale>
          <a:sx n="113" d="100"/>
          <a:sy n="113" d="100"/>
        </p:scale>
        <p:origin x="-870" y="-60"/>
      </p:cViewPr>
      <p:guideLst>
        <p:guide orient="horz" pos="144"/>
        <p:guide orient="horz" pos="1189"/>
        <p:guide orient="horz" pos="3747"/>
        <p:guide orient="horz" pos="4176"/>
        <p:guide orient="horz" pos="1488"/>
        <p:guide orient="horz" pos="912"/>
        <p:guide orient="horz" pos="2148"/>
        <p:guide pos="3839"/>
        <p:guide pos="327"/>
        <p:guide pos="1190"/>
        <p:guide pos="7350"/>
        <p:guide pos="7063"/>
        <p:guide pos="611"/>
      </p:guideLst>
    </p:cSldViewPr>
  </p:slideViewPr>
  <p:outlineViewPr>
    <p:cViewPr>
      <p:scale>
        <a:sx n="33" d="100"/>
        <a:sy n="33" d="100"/>
      </p:scale>
      <p:origin x="0" y="32586"/>
    </p:cViewPr>
  </p:outlineViewPr>
  <p:notesTextViewPr>
    <p:cViewPr>
      <p:scale>
        <a:sx n="125" d="100"/>
        <a:sy n="125" d="100"/>
      </p:scale>
      <p:origin x="0" y="0"/>
    </p:cViewPr>
  </p:notesTextViewPr>
  <p:sorterViewPr>
    <p:cViewPr>
      <p:scale>
        <a:sx n="100" d="100"/>
        <a:sy n="100" d="100"/>
      </p:scale>
      <p:origin x="0" y="9084"/>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5-06T15:41:51.930" idx="1">
    <p:pos x="10" y="10"/>
    <p:text>UPdate deck to ensure all graphics, colors and fonts are consistent and map appropriately throughout. </p:tex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440C0-DD5D-4C8D-B482-823171746BC1}" type="doc">
      <dgm:prSet loTypeId="urn:microsoft.com/office/officeart/2005/8/layout/hChevron3" loCatId="process" qsTypeId="urn:microsoft.com/office/officeart/2005/8/quickstyle/3d5" qsCatId="3D" csTypeId="urn:microsoft.com/office/officeart/2005/8/colors/accent0_3" csCatId="mainScheme" phldr="1"/>
      <dgm:spPr>
        <a:scene3d>
          <a:camera prst="isometricOffAxis2Left" zoom="95000">
            <a:rot lat="1200000" lon="1200000" rev="0"/>
          </a:camera>
          <a:lightRig rig="flat" dir="t"/>
        </a:scene3d>
      </dgm:spPr>
    </dgm:pt>
    <dgm:pt modelId="{724E659A-855D-4AA7-9EF5-02A3C8134B08}">
      <dgm:prSet phldrT="[Text]" custT="1"/>
      <dgm:spPr>
        <a:solidFill>
          <a:schemeClr val="accent2"/>
        </a:solidFill>
      </dgm:spPr>
      <dgm:t>
        <a:bodyPr/>
        <a:lstStyle/>
        <a:p>
          <a:r>
            <a:rPr lang="en-US" sz="1600" b="1" dirty="0" smtClean="0"/>
            <a:t>First Published Working Draft</a:t>
          </a:r>
          <a:endParaRPr lang="en-US" sz="1600" b="1" dirty="0"/>
        </a:p>
      </dgm:t>
    </dgm:pt>
    <dgm:pt modelId="{63C83A73-E4AC-4554-8DB3-3E52F5AFC9E4}" type="parTrans" cxnId="{CED0FD59-FF8D-4DA4-B7BB-779B7E7E9FB3}">
      <dgm:prSet/>
      <dgm:spPr/>
      <dgm:t>
        <a:bodyPr/>
        <a:lstStyle/>
        <a:p>
          <a:endParaRPr lang="en-US" sz="2000" b="1"/>
        </a:p>
      </dgm:t>
    </dgm:pt>
    <dgm:pt modelId="{44D5F99F-1ADC-4549-9F28-7EF2664A4BB5}" type="sibTrans" cxnId="{CED0FD59-FF8D-4DA4-B7BB-779B7E7E9FB3}">
      <dgm:prSet/>
      <dgm:spPr/>
      <dgm:t>
        <a:bodyPr/>
        <a:lstStyle/>
        <a:p>
          <a:endParaRPr lang="en-US" sz="2000" b="1"/>
        </a:p>
      </dgm:t>
    </dgm:pt>
    <dgm:pt modelId="{2864B5D2-6D35-4FD1-BE78-AEB77396CE8D}">
      <dgm:prSet phldrT="[Text]" custT="1"/>
      <dgm:spPr>
        <a:solidFill>
          <a:schemeClr val="tx2"/>
        </a:solidFill>
      </dgm:spPr>
      <dgm:t>
        <a:bodyPr/>
        <a:lstStyle/>
        <a:p>
          <a:r>
            <a:rPr lang="en-US" sz="2000" b="1" dirty="0" smtClean="0"/>
            <a:t>Last Call</a:t>
          </a:r>
          <a:endParaRPr lang="en-US" sz="2000" b="1" dirty="0"/>
        </a:p>
      </dgm:t>
    </dgm:pt>
    <dgm:pt modelId="{89E2A8A5-CFC3-43E5-9A2C-6C5B9620DA5D}" type="parTrans" cxnId="{49D52DDB-6734-4837-B943-32B9D66A84FB}">
      <dgm:prSet/>
      <dgm:spPr/>
      <dgm:t>
        <a:bodyPr/>
        <a:lstStyle/>
        <a:p>
          <a:endParaRPr lang="en-US" sz="2000" b="1"/>
        </a:p>
      </dgm:t>
    </dgm:pt>
    <dgm:pt modelId="{B74CF23A-4D4E-4E6A-A596-57FA96910DCE}" type="sibTrans" cxnId="{49D52DDB-6734-4837-B943-32B9D66A84FB}">
      <dgm:prSet/>
      <dgm:spPr/>
      <dgm:t>
        <a:bodyPr/>
        <a:lstStyle/>
        <a:p>
          <a:endParaRPr lang="en-US" sz="2000" b="1"/>
        </a:p>
      </dgm:t>
    </dgm:pt>
    <dgm:pt modelId="{65AA4F08-FBB1-40C0-B61A-4612643787A4}">
      <dgm:prSet phldrT="[Text]" custT="1"/>
      <dgm:spPr>
        <a:solidFill>
          <a:schemeClr val="tx2">
            <a:lumMod val="60000"/>
            <a:lumOff val="40000"/>
          </a:schemeClr>
        </a:solidFill>
      </dgm:spPr>
      <dgm:t>
        <a:bodyPr/>
        <a:lstStyle/>
        <a:p>
          <a:r>
            <a:rPr lang="en-US" sz="1400" b="1" dirty="0" smtClean="0"/>
            <a:t>Candidate Recommendation</a:t>
          </a:r>
          <a:endParaRPr lang="en-US" sz="1400" b="1" dirty="0"/>
        </a:p>
      </dgm:t>
    </dgm:pt>
    <dgm:pt modelId="{3C295320-FB44-4E80-A3DC-8EECAA6D4F07}" type="parTrans" cxnId="{F41353F4-FA67-41EE-BC8F-112E2C249A17}">
      <dgm:prSet/>
      <dgm:spPr/>
      <dgm:t>
        <a:bodyPr/>
        <a:lstStyle/>
        <a:p>
          <a:endParaRPr lang="en-US" sz="2000" b="1"/>
        </a:p>
      </dgm:t>
    </dgm:pt>
    <dgm:pt modelId="{F85B18B0-4ADD-4D41-ACAD-EEFF6911081E}" type="sibTrans" cxnId="{F41353F4-FA67-41EE-BC8F-112E2C249A17}">
      <dgm:prSet/>
      <dgm:spPr/>
      <dgm:t>
        <a:bodyPr/>
        <a:lstStyle/>
        <a:p>
          <a:endParaRPr lang="en-US" sz="2000" b="1"/>
        </a:p>
      </dgm:t>
    </dgm:pt>
    <dgm:pt modelId="{932F1276-0A3F-4C4B-9625-6ABE3F2765D8}">
      <dgm:prSet phldrT="[Text]" custT="1"/>
      <dgm:spPr>
        <a:solidFill>
          <a:schemeClr val="accent4">
            <a:lumMod val="75000"/>
          </a:schemeClr>
        </a:solidFill>
      </dgm:spPr>
      <dgm:t>
        <a:bodyPr/>
        <a:lstStyle/>
        <a:p>
          <a:r>
            <a:rPr lang="en-US" sz="1800" b="1" dirty="0" smtClean="0"/>
            <a:t>Working Draft</a:t>
          </a:r>
          <a:endParaRPr lang="en-US" sz="1800" b="1" dirty="0"/>
        </a:p>
      </dgm:t>
    </dgm:pt>
    <dgm:pt modelId="{EB804681-C304-4257-91F0-6114DA19FA13}" type="parTrans" cxnId="{F5536AB7-A68D-493A-96AC-46F7EFD3784D}">
      <dgm:prSet/>
      <dgm:spPr/>
      <dgm:t>
        <a:bodyPr/>
        <a:lstStyle/>
        <a:p>
          <a:endParaRPr lang="en-US" sz="2000" b="1"/>
        </a:p>
      </dgm:t>
    </dgm:pt>
    <dgm:pt modelId="{1CC1B41F-04D5-4016-A5FD-1486E4B85AAA}" type="sibTrans" cxnId="{F5536AB7-A68D-493A-96AC-46F7EFD3784D}">
      <dgm:prSet/>
      <dgm:spPr/>
      <dgm:t>
        <a:bodyPr/>
        <a:lstStyle/>
        <a:p>
          <a:endParaRPr lang="en-US" sz="2000" b="1"/>
        </a:p>
      </dgm:t>
    </dgm:pt>
    <dgm:pt modelId="{873045C3-8416-4438-9BB5-EF6AB0C30690}">
      <dgm:prSet phldrT="[Text]" custT="1"/>
      <dgm:spPr>
        <a:solidFill>
          <a:schemeClr val="accent1"/>
        </a:solidFill>
        <a:sp3d extrusionH="381000" contourW="38100" prstMaterial="matte">
          <a:contourClr>
            <a:schemeClr val="lt1"/>
          </a:contourClr>
        </a:sp3d>
      </dgm:spPr>
      <dgm:t>
        <a:bodyPr lIns="137160" rIns="0"/>
        <a:lstStyle/>
        <a:p>
          <a:r>
            <a:rPr lang="en-US" sz="1400" b="1" spc="-50" baseline="0" dirty="0" smtClean="0"/>
            <a:t>Recommendation</a:t>
          </a:r>
          <a:endParaRPr lang="en-US" sz="1400" b="1" spc="-50" baseline="0" dirty="0"/>
        </a:p>
      </dgm:t>
    </dgm:pt>
    <dgm:pt modelId="{7B923BB9-4516-4668-B45C-74F0C72D42A2}" type="parTrans" cxnId="{54F1D952-FD15-4859-B44F-6E282530F402}">
      <dgm:prSet/>
      <dgm:spPr/>
      <dgm:t>
        <a:bodyPr/>
        <a:lstStyle/>
        <a:p>
          <a:endParaRPr lang="en-US" sz="2000" b="1"/>
        </a:p>
      </dgm:t>
    </dgm:pt>
    <dgm:pt modelId="{DA2AA6E0-CFBF-4391-976C-5EE82A903A9D}" type="sibTrans" cxnId="{54F1D952-FD15-4859-B44F-6E282530F402}">
      <dgm:prSet/>
      <dgm:spPr/>
      <dgm:t>
        <a:bodyPr/>
        <a:lstStyle/>
        <a:p>
          <a:endParaRPr lang="en-US" sz="2000" b="1"/>
        </a:p>
      </dgm:t>
    </dgm:pt>
    <dgm:pt modelId="{25137CDC-900E-4AB4-89A7-F99269BCB38E}" type="pres">
      <dgm:prSet presAssocID="{B95440C0-DD5D-4C8D-B482-823171746BC1}" presName="Name0" presStyleCnt="0">
        <dgm:presLayoutVars>
          <dgm:dir/>
          <dgm:resizeHandles val="exact"/>
        </dgm:presLayoutVars>
      </dgm:prSet>
      <dgm:spPr/>
    </dgm:pt>
    <dgm:pt modelId="{58C721CD-CBE5-4AE7-9895-DFD7DD964138}" type="pres">
      <dgm:prSet presAssocID="{724E659A-855D-4AA7-9EF5-02A3C8134B08}" presName="parTxOnly" presStyleLbl="node1" presStyleIdx="0" presStyleCnt="5">
        <dgm:presLayoutVars>
          <dgm:bulletEnabled val="1"/>
        </dgm:presLayoutVars>
      </dgm:prSet>
      <dgm:spPr/>
      <dgm:t>
        <a:bodyPr/>
        <a:lstStyle/>
        <a:p>
          <a:endParaRPr lang="en-US"/>
        </a:p>
      </dgm:t>
    </dgm:pt>
    <dgm:pt modelId="{2E5E0EBE-A06B-4717-BF74-0F8311F91F56}" type="pres">
      <dgm:prSet presAssocID="{44D5F99F-1ADC-4549-9F28-7EF2664A4BB5}" presName="parSpace" presStyleCnt="0"/>
      <dgm:spPr/>
    </dgm:pt>
    <dgm:pt modelId="{E7438779-95F3-41EA-BBDB-0046BBC202DD}" type="pres">
      <dgm:prSet presAssocID="{932F1276-0A3F-4C4B-9625-6ABE3F2765D8}" presName="parTxOnly" presStyleLbl="node1" presStyleIdx="1" presStyleCnt="5">
        <dgm:presLayoutVars>
          <dgm:bulletEnabled val="1"/>
        </dgm:presLayoutVars>
      </dgm:prSet>
      <dgm:spPr/>
      <dgm:t>
        <a:bodyPr/>
        <a:lstStyle/>
        <a:p>
          <a:endParaRPr lang="en-US"/>
        </a:p>
      </dgm:t>
    </dgm:pt>
    <dgm:pt modelId="{6BB59A09-5136-4679-B04F-F7B2B7C7AF29}" type="pres">
      <dgm:prSet presAssocID="{1CC1B41F-04D5-4016-A5FD-1486E4B85AAA}" presName="parSpace" presStyleCnt="0"/>
      <dgm:spPr/>
    </dgm:pt>
    <dgm:pt modelId="{0E664A1B-A2D9-4EBA-8420-8FEA36DE7D0F}" type="pres">
      <dgm:prSet presAssocID="{2864B5D2-6D35-4FD1-BE78-AEB77396CE8D}" presName="parTxOnly" presStyleLbl="node1" presStyleIdx="2" presStyleCnt="5">
        <dgm:presLayoutVars>
          <dgm:bulletEnabled val="1"/>
        </dgm:presLayoutVars>
      </dgm:prSet>
      <dgm:spPr/>
      <dgm:t>
        <a:bodyPr/>
        <a:lstStyle/>
        <a:p>
          <a:endParaRPr lang="en-US"/>
        </a:p>
      </dgm:t>
    </dgm:pt>
    <dgm:pt modelId="{4AF41A8F-09A9-4720-AF23-CD93610CC868}" type="pres">
      <dgm:prSet presAssocID="{B74CF23A-4D4E-4E6A-A596-57FA96910DCE}" presName="parSpace" presStyleCnt="0"/>
      <dgm:spPr/>
    </dgm:pt>
    <dgm:pt modelId="{92CB64F5-10B4-4B2A-A13B-8015A492F36C}" type="pres">
      <dgm:prSet presAssocID="{65AA4F08-FBB1-40C0-B61A-4612643787A4}" presName="parTxOnly" presStyleLbl="node1" presStyleIdx="3" presStyleCnt="5">
        <dgm:presLayoutVars>
          <dgm:bulletEnabled val="1"/>
        </dgm:presLayoutVars>
      </dgm:prSet>
      <dgm:spPr/>
      <dgm:t>
        <a:bodyPr/>
        <a:lstStyle/>
        <a:p>
          <a:endParaRPr lang="en-US"/>
        </a:p>
      </dgm:t>
    </dgm:pt>
    <dgm:pt modelId="{243916D5-9616-4536-9538-7476C4D902E6}" type="pres">
      <dgm:prSet presAssocID="{F85B18B0-4ADD-4D41-ACAD-EEFF6911081E}" presName="parSpace" presStyleCnt="0"/>
      <dgm:spPr/>
    </dgm:pt>
    <dgm:pt modelId="{C431D966-A2F9-4DF3-976E-51B43252A23A}" type="pres">
      <dgm:prSet presAssocID="{873045C3-8416-4438-9BB5-EF6AB0C30690}" presName="parTxOnly" presStyleLbl="node1" presStyleIdx="4" presStyleCnt="5">
        <dgm:presLayoutVars>
          <dgm:bulletEnabled val="1"/>
        </dgm:presLayoutVars>
      </dgm:prSet>
      <dgm:spPr/>
      <dgm:t>
        <a:bodyPr/>
        <a:lstStyle/>
        <a:p>
          <a:endParaRPr lang="en-US"/>
        </a:p>
      </dgm:t>
    </dgm:pt>
  </dgm:ptLst>
  <dgm:cxnLst>
    <dgm:cxn modelId="{423485FA-9775-4F71-BB46-36FDED6D520E}" type="presOf" srcId="{873045C3-8416-4438-9BB5-EF6AB0C30690}" destId="{C431D966-A2F9-4DF3-976E-51B43252A23A}" srcOrd="0" destOrd="0" presId="urn:microsoft.com/office/officeart/2005/8/layout/hChevron3"/>
    <dgm:cxn modelId="{F41353F4-FA67-41EE-BC8F-112E2C249A17}" srcId="{B95440C0-DD5D-4C8D-B482-823171746BC1}" destId="{65AA4F08-FBB1-40C0-B61A-4612643787A4}" srcOrd="3" destOrd="0" parTransId="{3C295320-FB44-4E80-A3DC-8EECAA6D4F07}" sibTransId="{F85B18B0-4ADD-4D41-ACAD-EEFF6911081E}"/>
    <dgm:cxn modelId="{49D52DDB-6734-4837-B943-32B9D66A84FB}" srcId="{B95440C0-DD5D-4C8D-B482-823171746BC1}" destId="{2864B5D2-6D35-4FD1-BE78-AEB77396CE8D}" srcOrd="2" destOrd="0" parTransId="{89E2A8A5-CFC3-43E5-9A2C-6C5B9620DA5D}" sibTransId="{B74CF23A-4D4E-4E6A-A596-57FA96910DCE}"/>
    <dgm:cxn modelId="{CED0FD59-FF8D-4DA4-B7BB-779B7E7E9FB3}" srcId="{B95440C0-DD5D-4C8D-B482-823171746BC1}" destId="{724E659A-855D-4AA7-9EF5-02A3C8134B08}" srcOrd="0" destOrd="0" parTransId="{63C83A73-E4AC-4554-8DB3-3E52F5AFC9E4}" sibTransId="{44D5F99F-1ADC-4549-9F28-7EF2664A4BB5}"/>
    <dgm:cxn modelId="{18F1FEE4-1D8C-48B5-90E9-284BA320232F}" type="presOf" srcId="{724E659A-855D-4AA7-9EF5-02A3C8134B08}" destId="{58C721CD-CBE5-4AE7-9895-DFD7DD964138}" srcOrd="0" destOrd="0" presId="urn:microsoft.com/office/officeart/2005/8/layout/hChevron3"/>
    <dgm:cxn modelId="{F5536AB7-A68D-493A-96AC-46F7EFD3784D}" srcId="{B95440C0-DD5D-4C8D-B482-823171746BC1}" destId="{932F1276-0A3F-4C4B-9625-6ABE3F2765D8}" srcOrd="1" destOrd="0" parTransId="{EB804681-C304-4257-91F0-6114DA19FA13}" sibTransId="{1CC1B41F-04D5-4016-A5FD-1486E4B85AAA}"/>
    <dgm:cxn modelId="{159F1067-925E-4DCE-A08C-98091AE68629}" type="presOf" srcId="{2864B5D2-6D35-4FD1-BE78-AEB77396CE8D}" destId="{0E664A1B-A2D9-4EBA-8420-8FEA36DE7D0F}" srcOrd="0" destOrd="0" presId="urn:microsoft.com/office/officeart/2005/8/layout/hChevron3"/>
    <dgm:cxn modelId="{EE73DE69-FBBE-4B7D-A219-54E797F1A339}" type="presOf" srcId="{B95440C0-DD5D-4C8D-B482-823171746BC1}" destId="{25137CDC-900E-4AB4-89A7-F99269BCB38E}" srcOrd="0" destOrd="0" presId="urn:microsoft.com/office/officeart/2005/8/layout/hChevron3"/>
    <dgm:cxn modelId="{54F1D952-FD15-4859-B44F-6E282530F402}" srcId="{B95440C0-DD5D-4C8D-B482-823171746BC1}" destId="{873045C3-8416-4438-9BB5-EF6AB0C30690}" srcOrd="4" destOrd="0" parTransId="{7B923BB9-4516-4668-B45C-74F0C72D42A2}" sibTransId="{DA2AA6E0-CFBF-4391-976C-5EE82A903A9D}"/>
    <dgm:cxn modelId="{32DA8CB8-B1EE-4B8B-968A-B3EE05A1783B}" type="presOf" srcId="{65AA4F08-FBB1-40C0-B61A-4612643787A4}" destId="{92CB64F5-10B4-4B2A-A13B-8015A492F36C}" srcOrd="0" destOrd="0" presId="urn:microsoft.com/office/officeart/2005/8/layout/hChevron3"/>
    <dgm:cxn modelId="{0C70B5DC-6675-4702-9A26-57DB672ACA76}" type="presOf" srcId="{932F1276-0A3F-4C4B-9625-6ABE3F2765D8}" destId="{E7438779-95F3-41EA-BBDB-0046BBC202DD}" srcOrd="0" destOrd="0" presId="urn:microsoft.com/office/officeart/2005/8/layout/hChevron3"/>
    <dgm:cxn modelId="{B70D2C88-6C7A-4AA6-AED0-78CE4AB2DD3B}" type="presParOf" srcId="{25137CDC-900E-4AB4-89A7-F99269BCB38E}" destId="{58C721CD-CBE5-4AE7-9895-DFD7DD964138}" srcOrd="0" destOrd="0" presId="urn:microsoft.com/office/officeart/2005/8/layout/hChevron3"/>
    <dgm:cxn modelId="{1E7D69C2-8DD4-415B-9A79-ECBEC5DA076F}" type="presParOf" srcId="{25137CDC-900E-4AB4-89A7-F99269BCB38E}" destId="{2E5E0EBE-A06B-4717-BF74-0F8311F91F56}" srcOrd="1" destOrd="0" presId="urn:microsoft.com/office/officeart/2005/8/layout/hChevron3"/>
    <dgm:cxn modelId="{87D3A9DD-5BDF-480B-A51B-0EC89220375B}" type="presParOf" srcId="{25137CDC-900E-4AB4-89A7-F99269BCB38E}" destId="{E7438779-95F3-41EA-BBDB-0046BBC202DD}" srcOrd="2" destOrd="0" presId="urn:microsoft.com/office/officeart/2005/8/layout/hChevron3"/>
    <dgm:cxn modelId="{B934E077-A1C8-4384-9984-83E6D4B8D6C6}" type="presParOf" srcId="{25137CDC-900E-4AB4-89A7-F99269BCB38E}" destId="{6BB59A09-5136-4679-B04F-F7B2B7C7AF29}" srcOrd="3" destOrd="0" presId="urn:microsoft.com/office/officeart/2005/8/layout/hChevron3"/>
    <dgm:cxn modelId="{CCE38276-0B08-4EAA-A213-9D20992B72EB}" type="presParOf" srcId="{25137CDC-900E-4AB4-89A7-F99269BCB38E}" destId="{0E664A1B-A2D9-4EBA-8420-8FEA36DE7D0F}" srcOrd="4" destOrd="0" presId="urn:microsoft.com/office/officeart/2005/8/layout/hChevron3"/>
    <dgm:cxn modelId="{5A036860-3EA6-4E17-92B0-B4C60F51FF69}" type="presParOf" srcId="{25137CDC-900E-4AB4-89A7-F99269BCB38E}" destId="{4AF41A8F-09A9-4720-AF23-CD93610CC868}" srcOrd="5" destOrd="0" presId="urn:microsoft.com/office/officeart/2005/8/layout/hChevron3"/>
    <dgm:cxn modelId="{27ACA783-1AF4-4631-BD7E-837134DBF402}" type="presParOf" srcId="{25137CDC-900E-4AB4-89A7-F99269BCB38E}" destId="{92CB64F5-10B4-4B2A-A13B-8015A492F36C}" srcOrd="6" destOrd="0" presId="urn:microsoft.com/office/officeart/2005/8/layout/hChevron3"/>
    <dgm:cxn modelId="{C3F17DE5-D894-4257-A049-36FD2830F89A}" type="presParOf" srcId="{25137CDC-900E-4AB4-89A7-F99269BCB38E}" destId="{243916D5-9616-4536-9538-7476C4D902E6}" srcOrd="7" destOrd="0" presId="urn:microsoft.com/office/officeart/2005/8/layout/hChevron3"/>
    <dgm:cxn modelId="{3EC143CB-488D-472E-A4D8-A6B34498909B}" type="presParOf" srcId="{25137CDC-900E-4AB4-89A7-F99269BCB38E}" destId="{C431D966-A2F9-4DF3-976E-51B43252A23A}"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TechEd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5/12/2011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TechEd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5/12/2011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ableverity.com/wp-content/uploads/2009/12/Im-just-a-bill.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flickr.com/photos/igb/5409072809/"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flickr.com/photos/cvander/5569384441/"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flickr.com/photos/tonynetone/268821282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lickr.com/photos/psd/364160900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flickr.com/photos/paalia/280671144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northamerica.msteched.com/discussion/thread/?threadid=95bbea2c-a02f-e011-be0d-001ec953730b&amp;fbid=ikY0Ef9jMhW#postcom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lickr.com/photos/studholme/480090613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www.manning.com/bibeault2/" TargetMode="External"/><Relationship Id="rId3" Type="http://schemas.openxmlformats.org/officeDocument/2006/relationships/hyperlink" Target="http://www.peachpit.com/store/product.aspx?isbn=0321687299" TargetMode="External"/><Relationship Id="rId7" Type="http://schemas.openxmlformats.org/officeDocument/2006/relationships/hyperlink" Target="http://oreilly.com/catalog/9781593272821/"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oreilly.com/catalog/9780596517748/" TargetMode="External"/><Relationship Id="rId5" Type="http://schemas.openxmlformats.org/officeDocument/2006/relationships/hyperlink" Target="http://www.speaking-in-styles.com/index.php/the-book/css3-visual-quickstart-guide/" TargetMode="External"/><Relationship Id="rId4" Type="http://schemas.openxmlformats.org/officeDocument/2006/relationships/hyperlink" Target="http://oreilly.com/catalog/9780596806033"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lickr.com/photos/mindaugasdanys/376600920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lickr.com/photos/daniello/42221330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definition of HTML5 that I like and which I think gels with how the W3C</a:t>
            </a:r>
            <a:r>
              <a:rPr lang="en-US" baseline="0" dirty="0" smtClean="0"/>
              <a:t> is thinking of HTML5</a:t>
            </a:r>
            <a:r>
              <a:rPr lang="en-US" dirty="0" smtClean="0"/>
              <a:t>:</a:t>
            </a:r>
            <a:r>
              <a:rPr lang="en-US" baseline="0" dirty="0" smtClean="0"/>
              <a:t> </a:t>
            </a:r>
            <a:r>
              <a:rPr lang="en-US" dirty="0" smtClean="0"/>
              <a:t>HTML plus CSS3 plus new</a:t>
            </a:r>
            <a:r>
              <a:rPr lang="en-US" baseline="0" dirty="0" smtClean="0"/>
              <a:t> JavaScript APIs = HTML5.</a:t>
            </a:r>
          </a:p>
          <a:p>
            <a:pPr marL="0" marR="0" indent="0" algn="l" defTabSz="914363" rtl="0" eaLnBrk="1" fontAlgn="auto" latinLnBrk="0" hangingPunct="1">
              <a:lnSpc>
                <a:spcPct val="90000"/>
              </a:lnSpc>
              <a:spcBef>
                <a:spcPts val="0"/>
              </a:spcBef>
              <a:spcAft>
                <a:spcPts val="333"/>
              </a:spcAft>
              <a:buClrTx/>
              <a:buSzTx/>
              <a:buFontTx/>
              <a:buNone/>
              <a:tabLst/>
              <a:defRPr/>
            </a:pPr>
            <a:endParaRPr lang="en-US"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The best way to understand</a:t>
            </a:r>
            <a:r>
              <a:rPr lang="en-US" baseline="0" dirty="0" smtClean="0"/>
              <a:t> the term </a:t>
            </a:r>
            <a:r>
              <a:rPr lang="en-US" dirty="0" smtClean="0"/>
              <a:t>HTML5 is to look at it</a:t>
            </a:r>
            <a:r>
              <a:rPr lang="en-US" baseline="0" dirty="0" smtClean="0"/>
              <a:t> as an umbrella term that encompasses the HTML5 spec itself, many CSS3 Modules and a series of JavaScript APIs that enable rich and dynamic behavior in the browser. All told, there are over 100+ specs that encompass what many refer to as “HTML5,” I can’t even list everything on a single slide, much less talk about all of them today.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523293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 can give you some general</a:t>
            </a:r>
            <a:r>
              <a:rPr lang="en-US" baseline="0" dirty="0" smtClean="0"/>
              <a:t> categories that make up HTML5. </a:t>
            </a:r>
            <a:r>
              <a:rPr lang="en-US" dirty="0" smtClean="0"/>
              <a:t>Within this umbrella</a:t>
            </a:r>
            <a:r>
              <a:rPr lang="en-US" baseline="0" dirty="0" smtClean="0"/>
              <a:t> term exists a series of technology groupings defined by the W3C, each of which describes a several related specs. Keep in mind that this is the vision of HTML5, not a description of what is available for you today.</a:t>
            </a:r>
          </a:p>
          <a:p>
            <a:endParaRPr lang="en-US" baseline="0" dirty="0" smtClean="0"/>
          </a:p>
          <a:p>
            <a:r>
              <a:rPr lang="en-US" baseline="0" dirty="0" smtClean="0"/>
              <a:t>Performance – </a:t>
            </a:r>
            <a:r>
              <a:rPr lang="en-US" sz="900" b="0" i="0" kern="1200" dirty="0" smtClean="0">
                <a:solidFill>
                  <a:schemeClr val="tx1"/>
                </a:solidFill>
                <a:effectLst/>
                <a:latin typeface="Segoe UI" pitchFamily="34" charset="0"/>
                <a:ea typeface="+mn-ea"/>
                <a:cs typeface="+mn-cs"/>
              </a:rPr>
              <a:t>Faster and more dynamic web apps with </a:t>
            </a:r>
            <a:r>
              <a:rPr lang="en-US" sz="900" b="1" i="0" kern="1200" dirty="0" smtClean="0">
                <a:solidFill>
                  <a:schemeClr val="tx1"/>
                </a:solidFill>
                <a:effectLst/>
                <a:latin typeface="Segoe UI" pitchFamily="34" charset="0"/>
                <a:ea typeface="+mn-ea"/>
                <a:cs typeface="+mn-cs"/>
              </a:rPr>
              <a:t>Web Workers and XMLHttpRequest 2</a:t>
            </a:r>
            <a:r>
              <a:rPr lang="en-US" sz="900" b="0" i="0" kern="1200" dirty="0" smtClean="0">
                <a:solidFill>
                  <a:schemeClr val="tx1"/>
                </a:solidFill>
                <a:effectLst/>
                <a:latin typeface="Segoe UI" pitchFamily="34" charset="0"/>
                <a:ea typeface="+mn-ea"/>
                <a:cs typeface="+mn-cs"/>
              </a:rPr>
              <a:t>. </a:t>
            </a:r>
          </a:p>
          <a:p>
            <a:endParaRPr lang="en-US" baseline="0" dirty="0" smtClean="0"/>
          </a:p>
          <a:p>
            <a:r>
              <a:rPr lang="en-US" baseline="0" dirty="0" smtClean="0"/>
              <a:t>Semantics –</a:t>
            </a:r>
            <a:r>
              <a:rPr lang="en-US" sz="900" b="0" i="0" kern="1200" dirty="0" smtClean="0">
                <a:solidFill>
                  <a:schemeClr val="tx1"/>
                </a:solidFill>
                <a:effectLst/>
                <a:latin typeface="Segoe UI" pitchFamily="34" charset="0"/>
                <a:ea typeface="+mn-ea"/>
                <a:cs typeface="+mn-cs"/>
              </a:rPr>
              <a:t>A richer set of </a:t>
            </a:r>
            <a:r>
              <a:rPr lang="en-US" sz="900" b="1" i="0" kern="1200" dirty="0" smtClean="0">
                <a:solidFill>
                  <a:schemeClr val="tx1"/>
                </a:solidFill>
                <a:effectLst/>
                <a:latin typeface="Segoe UI" pitchFamily="34" charset="0"/>
                <a:ea typeface="+mn-ea"/>
                <a:cs typeface="+mn-cs"/>
              </a:rPr>
              <a:t>tags</a:t>
            </a:r>
            <a:r>
              <a:rPr lang="en-US" sz="900" b="0" i="0" kern="1200" dirty="0" smtClean="0">
                <a:solidFill>
                  <a:schemeClr val="tx1"/>
                </a:solidFill>
                <a:effectLst/>
                <a:latin typeface="Segoe UI" pitchFamily="34" charset="0"/>
                <a:ea typeface="+mn-ea"/>
                <a:cs typeface="+mn-cs"/>
              </a:rPr>
              <a:t>, along with RDFa, </a:t>
            </a:r>
            <a:r>
              <a:rPr lang="en-US" sz="900" b="1" i="0" kern="1200" dirty="0" smtClean="0">
                <a:solidFill>
                  <a:schemeClr val="tx1"/>
                </a:solidFill>
                <a:effectLst/>
                <a:latin typeface="Segoe UI" pitchFamily="34" charset="0"/>
                <a:ea typeface="+mn-ea"/>
                <a:cs typeface="+mn-cs"/>
              </a:rPr>
              <a:t>microdata</a:t>
            </a:r>
            <a:r>
              <a:rPr lang="en-US" sz="900" b="0" i="0" kern="1200" dirty="0" smtClean="0">
                <a:solidFill>
                  <a:schemeClr val="tx1"/>
                </a:solidFill>
                <a:effectLst/>
                <a:latin typeface="Segoe UI" pitchFamily="34" charset="0"/>
                <a:ea typeface="+mn-ea"/>
                <a:cs typeface="+mn-cs"/>
              </a:rPr>
              <a:t>, and microformats, are enabling a more useful, data driven web for both programs and your users.</a:t>
            </a:r>
          </a:p>
          <a:p>
            <a:endParaRPr lang="en-US" baseline="0" dirty="0" smtClean="0"/>
          </a:p>
          <a:p>
            <a:r>
              <a:rPr lang="en-US" baseline="0" dirty="0" smtClean="0"/>
              <a:t>Styling – </a:t>
            </a:r>
            <a:r>
              <a:rPr lang="en-US" sz="900" b="1" i="0" kern="1200" dirty="0" smtClean="0">
                <a:solidFill>
                  <a:schemeClr val="tx1"/>
                </a:solidFill>
                <a:effectLst/>
                <a:latin typeface="Segoe UI" pitchFamily="34" charset="0"/>
                <a:ea typeface="+mn-ea"/>
                <a:cs typeface="+mn-cs"/>
              </a:rPr>
              <a:t>CSS3</a:t>
            </a:r>
            <a:r>
              <a:rPr lang="en-US" sz="900" b="0" i="0" kern="1200" dirty="0" smtClean="0">
                <a:solidFill>
                  <a:schemeClr val="tx1"/>
                </a:solidFill>
                <a:effectLst/>
                <a:latin typeface="Segoe UI" pitchFamily="34" charset="0"/>
                <a:ea typeface="+mn-ea"/>
                <a:cs typeface="+mn-cs"/>
              </a:rPr>
              <a:t> for richer styling and effects.</a:t>
            </a:r>
            <a:r>
              <a:rPr lang="en-US" sz="900" b="0" i="0" kern="1200" baseline="0" dirty="0" smtClean="0">
                <a:solidFill>
                  <a:schemeClr val="tx1"/>
                </a:solidFill>
                <a:effectLst/>
                <a:latin typeface="Segoe UI" pitchFamily="34" charset="0"/>
                <a:ea typeface="+mn-ea"/>
                <a:cs typeface="+mn-cs"/>
              </a:rPr>
              <a:t> </a:t>
            </a:r>
            <a:r>
              <a:rPr lang="en-US" sz="900" b="1" i="0" kern="1200" dirty="0" smtClean="0">
                <a:solidFill>
                  <a:schemeClr val="tx1"/>
                </a:solidFill>
                <a:effectLst/>
                <a:latin typeface="Segoe UI" pitchFamily="34" charset="0"/>
                <a:ea typeface="+mn-ea"/>
                <a:cs typeface="+mn-cs"/>
              </a:rPr>
              <a:t>Web Open Font Format (WOFF) </a:t>
            </a:r>
            <a:r>
              <a:rPr lang="en-US" sz="900" b="0" i="0" kern="1200" dirty="0" smtClean="0">
                <a:solidFill>
                  <a:schemeClr val="tx1"/>
                </a:solidFill>
                <a:effectLst/>
                <a:latin typeface="Segoe UI" pitchFamily="34" charset="0"/>
                <a:ea typeface="+mn-ea"/>
                <a:cs typeface="+mn-cs"/>
              </a:rPr>
              <a:t>provides typographic flexibility and control far beyond anything the web has offered before.</a:t>
            </a:r>
            <a:endParaRPr lang="en-US" baseline="0" dirty="0" smtClean="0"/>
          </a:p>
          <a:p>
            <a:endParaRPr lang="en-US" baseline="0" dirty="0" smtClean="0"/>
          </a:p>
          <a:p>
            <a:r>
              <a:rPr lang="en-US" baseline="0" dirty="0" smtClean="0"/>
              <a:t>Multimedia – </a:t>
            </a:r>
            <a:r>
              <a:rPr lang="en-US" sz="900" b="1" i="0" kern="1200" dirty="0" smtClean="0">
                <a:solidFill>
                  <a:schemeClr val="tx1"/>
                </a:solidFill>
                <a:effectLst/>
                <a:latin typeface="Segoe UI" pitchFamily="34" charset="0"/>
                <a:ea typeface="+mn-ea"/>
                <a:cs typeface="+mn-cs"/>
              </a:rPr>
              <a:t>Audio</a:t>
            </a:r>
            <a:r>
              <a:rPr lang="en-US" sz="900" b="0" i="0" kern="1200" dirty="0" smtClean="0">
                <a:solidFill>
                  <a:schemeClr val="tx1"/>
                </a:solidFill>
                <a:effectLst/>
                <a:latin typeface="Segoe UI" pitchFamily="34" charset="0"/>
                <a:ea typeface="+mn-ea"/>
                <a:cs typeface="+mn-cs"/>
              </a:rPr>
              <a:t> and </a:t>
            </a:r>
            <a:r>
              <a:rPr lang="en-US" sz="900" b="1" i="0" kern="1200" dirty="0" smtClean="0">
                <a:solidFill>
                  <a:schemeClr val="tx1"/>
                </a:solidFill>
                <a:effectLst/>
                <a:latin typeface="Segoe UI" pitchFamily="34" charset="0"/>
                <a:ea typeface="+mn-ea"/>
                <a:cs typeface="+mn-cs"/>
              </a:rPr>
              <a:t>video</a:t>
            </a:r>
            <a:r>
              <a:rPr lang="en-US" sz="900" b="0" i="0" kern="1200" dirty="0" smtClean="0">
                <a:solidFill>
                  <a:schemeClr val="tx1"/>
                </a:solidFill>
                <a:effectLst/>
                <a:latin typeface="Segoe UI" pitchFamily="34" charset="0"/>
                <a:ea typeface="+mn-ea"/>
                <a:cs typeface="+mn-cs"/>
              </a:rPr>
              <a:t> are first class citizens in the HTML5 web.</a:t>
            </a:r>
          </a:p>
          <a:p>
            <a:endParaRPr lang="en-US" sz="900" b="0" i="0" kern="1200" baseline="0" dirty="0" smtClean="0">
              <a:solidFill>
                <a:schemeClr val="tx1"/>
              </a:solidFill>
              <a:effectLst/>
              <a:latin typeface="Segoe UI" pitchFamily="34" charset="0"/>
              <a:ea typeface="+mn-ea"/>
              <a:cs typeface="+mn-cs"/>
            </a:endParaRPr>
          </a:p>
          <a:p>
            <a:r>
              <a:rPr lang="en-US" baseline="0" dirty="0" smtClean="0"/>
              <a:t>3D Effects - </a:t>
            </a:r>
            <a:r>
              <a:rPr lang="en-US" sz="900" b="1" i="0" kern="1200" dirty="0" smtClean="0">
                <a:solidFill>
                  <a:schemeClr val="tx1"/>
                </a:solidFill>
                <a:effectLst/>
                <a:latin typeface="Segoe UI" pitchFamily="34" charset="0"/>
                <a:ea typeface="+mn-ea"/>
                <a:cs typeface="+mn-cs"/>
              </a:rPr>
              <a:t>SVG, Canvas, WebGL, and CSS3 </a:t>
            </a:r>
            <a:r>
              <a:rPr lang="en-US" sz="900" b="0" i="0" kern="1200" dirty="0" smtClean="0">
                <a:solidFill>
                  <a:schemeClr val="tx1"/>
                </a:solidFill>
                <a:effectLst/>
                <a:latin typeface="Segoe UI" pitchFamily="34" charset="0"/>
                <a:ea typeface="+mn-ea"/>
                <a:cs typeface="+mn-cs"/>
              </a:rPr>
              <a:t>effects</a:t>
            </a:r>
            <a:endParaRPr lang="en-US" baseline="0" dirty="0" smtClean="0"/>
          </a:p>
          <a:p>
            <a:endParaRPr lang="en-US" baseline="0" dirty="0" smtClean="0"/>
          </a:p>
          <a:p>
            <a:r>
              <a:rPr lang="en-US" baseline="0" dirty="0" smtClean="0"/>
              <a:t>Offline &amp; Storage – </a:t>
            </a:r>
            <a:r>
              <a:rPr lang="en-US" sz="900" b="0" i="0" kern="1200" dirty="0" smtClean="0">
                <a:solidFill>
                  <a:schemeClr val="tx1"/>
                </a:solidFill>
                <a:effectLst/>
                <a:latin typeface="Segoe UI" pitchFamily="34" charset="0"/>
                <a:ea typeface="+mn-ea"/>
                <a:cs typeface="+mn-cs"/>
              </a:rPr>
              <a:t>Web Apps start faster and work even if there is no internet connection, thanks to the HTML5 </a:t>
            </a:r>
            <a:r>
              <a:rPr lang="en-US" sz="900" b="1" i="0" kern="1200" dirty="0" smtClean="0">
                <a:solidFill>
                  <a:schemeClr val="tx1"/>
                </a:solidFill>
                <a:effectLst/>
                <a:latin typeface="Segoe UI" pitchFamily="34" charset="0"/>
                <a:ea typeface="+mn-ea"/>
                <a:cs typeface="+mn-cs"/>
              </a:rPr>
              <a:t>App Cache</a:t>
            </a:r>
            <a:r>
              <a:rPr lang="en-US" sz="900" b="0" i="0" kern="1200" dirty="0" smtClean="0">
                <a:solidFill>
                  <a:schemeClr val="tx1"/>
                </a:solidFill>
                <a:effectLst/>
                <a:latin typeface="Segoe UI" pitchFamily="34" charset="0"/>
                <a:ea typeface="+mn-ea"/>
                <a:cs typeface="+mn-cs"/>
              </a:rPr>
              <a:t>, as well as the </a:t>
            </a:r>
            <a:r>
              <a:rPr lang="en-US" sz="900" b="1" i="0" kern="1200" dirty="0" smtClean="0">
                <a:solidFill>
                  <a:schemeClr val="tx1"/>
                </a:solidFill>
                <a:effectLst/>
                <a:latin typeface="Segoe UI" pitchFamily="34" charset="0"/>
                <a:ea typeface="+mn-ea"/>
                <a:cs typeface="+mn-cs"/>
              </a:rPr>
              <a:t>Local Storage</a:t>
            </a:r>
            <a:r>
              <a:rPr lang="en-US" sz="900" b="0" i="0" kern="1200" dirty="0" smtClean="0">
                <a:solidFill>
                  <a:schemeClr val="tx1"/>
                </a:solidFill>
                <a:effectLst/>
                <a:latin typeface="Segoe UI" pitchFamily="34" charset="0"/>
                <a:ea typeface="+mn-ea"/>
                <a:cs typeface="+mn-cs"/>
              </a:rPr>
              <a:t>, </a:t>
            </a:r>
            <a:r>
              <a:rPr lang="en-US" sz="900" b="1" i="0" kern="1200" dirty="0" smtClean="0">
                <a:solidFill>
                  <a:schemeClr val="tx1"/>
                </a:solidFill>
                <a:effectLst/>
                <a:latin typeface="Segoe UI" pitchFamily="34" charset="0"/>
                <a:ea typeface="+mn-ea"/>
                <a:cs typeface="+mn-cs"/>
              </a:rPr>
              <a:t>Indexed DB</a:t>
            </a:r>
            <a:r>
              <a:rPr lang="en-US" sz="900" b="0" i="0" kern="1200" dirty="0" smtClean="0">
                <a:solidFill>
                  <a:schemeClr val="tx1"/>
                </a:solidFill>
                <a:effectLst/>
                <a:latin typeface="Segoe UI" pitchFamily="34" charset="0"/>
                <a:ea typeface="+mn-ea"/>
                <a:cs typeface="+mn-cs"/>
              </a:rPr>
              <a:t>, and the </a:t>
            </a:r>
            <a:r>
              <a:rPr lang="en-US" sz="900" b="1" i="0" kern="1200" dirty="0" smtClean="0">
                <a:solidFill>
                  <a:schemeClr val="tx1"/>
                </a:solidFill>
                <a:effectLst/>
                <a:latin typeface="Segoe UI" pitchFamily="34" charset="0"/>
                <a:ea typeface="+mn-ea"/>
                <a:cs typeface="+mn-cs"/>
              </a:rPr>
              <a:t>File API</a:t>
            </a:r>
            <a:r>
              <a:rPr lang="en-US" sz="900" b="0" i="0" kern="1200" dirty="0" smtClean="0">
                <a:solidFill>
                  <a:schemeClr val="tx1"/>
                </a:solidFill>
                <a:effectLst/>
                <a:latin typeface="Segoe UI" pitchFamily="34" charset="0"/>
                <a:ea typeface="+mn-ea"/>
                <a:cs typeface="+mn-cs"/>
              </a:rPr>
              <a:t> specifications.</a:t>
            </a:r>
            <a:endParaRPr lang="en-US" baseline="0" dirty="0" smtClean="0"/>
          </a:p>
          <a:p>
            <a:endParaRPr lang="en-US" baseline="0" dirty="0" smtClean="0"/>
          </a:p>
          <a:p>
            <a:r>
              <a:rPr lang="en-US" baseline="0" dirty="0" smtClean="0"/>
              <a:t>Connectivity –</a:t>
            </a:r>
            <a:r>
              <a:rPr lang="en-US" sz="900" b="1" i="0" kern="1200" dirty="0" smtClean="0">
                <a:solidFill>
                  <a:schemeClr val="tx1"/>
                </a:solidFill>
                <a:effectLst/>
                <a:latin typeface="Segoe UI" pitchFamily="34" charset="0"/>
                <a:ea typeface="+mn-ea"/>
                <a:cs typeface="+mn-cs"/>
              </a:rPr>
              <a:t>Web Sockets </a:t>
            </a:r>
            <a:r>
              <a:rPr lang="en-US" sz="900" b="0" i="0" kern="1200" dirty="0" smtClean="0">
                <a:solidFill>
                  <a:schemeClr val="tx1"/>
                </a:solidFill>
                <a:effectLst/>
                <a:latin typeface="Segoe UI" pitchFamily="34" charset="0"/>
                <a:ea typeface="+mn-ea"/>
                <a:cs typeface="+mn-cs"/>
              </a:rPr>
              <a:t>for real-time connections and </a:t>
            </a:r>
            <a:r>
              <a:rPr lang="en-US" sz="900" b="1" i="0" kern="1200" dirty="0" smtClean="0">
                <a:solidFill>
                  <a:schemeClr val="tx1"/>
                </a:solidFill>
                <a:effectLst/>
                <a:latin typeface="Segoe UI" pitchFamily="34" charset="0"/>
                <a:ea typeface="+mn-ea"/>
                <a:cs typeface="+mn-cs"/>
              </a:rPr>
              <a:t>Server-Sent Events </a:t>
            </a:r>
            <a:r>
              <a:rPr lang="en-US" sz="900" b="0" i="0" kern="1200" dirty="0" smtClean="0">
                <a:solidFill>
                  <a:schemeClr val="tx1"/>
                </a:solidFill>
                <a:effectLst/>
                <a:latin typeface="Segoe UI" pitchFamily="34" charset="0"/>
                <a:ea typeface="+mn-ea"/>
                <a:cs typeface="+mn-cs"/>
              </a:rPr>
              <a:t>for server-to-client</a:t>
            </a:r>
            <a:r>
              <a:rPr lang="en-US" sz="900" b="0" i="0" kern="1200" baseline="0" dirty="0" smtClean="0">
                <a:solidFill>
                  <a:schemeClr val="tx1"/>
                </a:solidFill>
                <a:effectLst/>
                <a:latin typeface="Segoe UI" pitchFamily="34" charset="0"/>
                <a:ea typeface="+mn-ea"/>
                <a:cs typeface="+mn-cs"/>
              </a:rPr>
              <a:t> communication</a:t>
            </a:r>
            <a:r>
              <a:rPr lang="en-US" sz="900" b="0" i="0" kern="1200" dirty="0" smtClean="0">
                <a:solidFill>
                  <a:schemeClr val="tx1"/>
                </a:solidFill>
                <a:effectLst/>
                <a:latin typeface="Segoe UI" pitchFamily="34" charset="0"/>
                <a:ea typeface="+mn-ea"/>
                <a:cs typeface="+mn-cs"/>
              </a:rPr>
              <a:t>.</a:t>
            </a:r>
            <a:endParaRPr lang="en-US" baseline="0" dirty="0" smtClean="0"/>
          </a:p>
          <a:p>
            <a:endParaRPr lang="en-US" baseline="0" dirty="0" smtClean="0"/>
          </a:p>
          <a:p>
            <a:r>
              <a:rPr lang="en-US" baseline="0" dirty="0" smtClean="0"/>
              <a:t>Device Access – </a:t>
            </a:r>
            <a:r>
              <a:rPr lang="en-US" b="1" baseline="0" dirty="0" smtClean="0"/>
              <a:t>Geolocation</a:t>
            </a:r>
            <a:r>
              <a:rPr lang="en-US" baseline="0" dirty="0" smtClean="0"/>
              <a:t>, </a:t>
            </a:r>
            <a:r>
              <a:rPr lang="en-US" b="1" baseline="0" dirty="0" smtClean="0"/>
              <a:t>Device Access </a:t>
            </a:r>
            <a:r>
              <a:rPr lang="en-US" baseline="0" dirty="0" smtClean="0"/>
              <a:t>(a/v, mics and cameras and more)</a:t>
            </a:r>
          </a:p>
          <a:p>
            <a:endParaRPr lang="en-US" dirty="0" smtClean="0"/>
          </a:p>
          <a:p>
            <a:r>
              <a:rPr lang="en-US" dirty="0" smtClean="0"/>
              <a:t>Images from www.w3.org/html/logo</a:t>
            </a:r>
            <a:r>
              <a:rPr lang="en-US" baseline="0" dirty="0" smtClean="0"/>
              <a:t> (Used with permission)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2766850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Because HTML5 consists of over 100 specifications, you should be aware that the “readiness of HTML5” is not something that can be pinned down or answered with a single data or as a yes or no question. Every specification under the HTML5 umbrella follows the same five-stage process from inception to recommendation, but each specification moves independently through that process. Some items under the umbrella are in candidate or recommendation state. Others are in last call and nearing completion. Many, as you’ll notice are at the Working Draft stage, even as several of these, like Canvas, CSS Transforms and Web Storage are being widely adopted by the major browsers.</a:t>
            </a:r>
          </a:p>
          <a:p>
            <a:pPr marL="0" marR="0" indent="0" algn="l" defTabSz="914363" rtl="0" eaLnBrk="1" fontAlgn="auto" latinLnBrk="0" hangingPunct="1">
              <a:lnSpc>
                <a:spcPct val="90000"/>
              </a:lnSpc>
              <a:spcBef>
                <a:spcPts val="0"/>
              </a:spcBef>
              <a:spcAft>
                <a:spcPts val="333"/>
              </a:spcAft>
              <a:buClrTx/>
              <a:buSzTx/>
              <a:buFontTx/>
              <a:buNone/>
              <a:tabLst/>
              <a:defRPr/>
            </a:pPr>
            <a:endParaRPr lang="en-US"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They takeaway for you is this: HTML5 is a term that represents a lot of what’s new and what’s next on the web, but it itself is not “one thing.” It’s not even a bunch of things that are all “site ready” today, or things that most browsers even support. There is no such thing as “adopting HTML5” or “upgrading your site to HTML5.” Instead, as a web developer, there are technologies within the HTML5 set of specifications that you will or will not choose to adopt. Some are ready for you today, and you should use them. Others still need time, but you should be aware of them and follow them through the specification process. </a:t>
            </a:r>
          </a:p>
          <a:p>
            <a:endParaRPr lang="en-US" dirty="0" smtClean="0"/>
          </a:p>
          <a:p>
            <a:r>
              <a:rPr lang="en-US" dirty="0" smtClean="0"/>
              <a:t>Image from </a:t>
            </a:r>
            <a:r>
              <a:rPr lang="en-US" dirty="0" smtClean="0">
                <a:hlinkClick r:id="rId3"/>
              </a:rPr>
              <a:t>http://www.sableverity.com/wp-content/uploads/2009/12/Im-just-a-bill.jpg</a:t>
            </a:r>
            <a:r>
              <a:rPr lang="en-US" baseline="0" dirty="0" smtClean="0"/>
              <a:t> (Used with permission </a:t>
            </a:r>
            <a:r>
              <a:rPr lang="en-US" dirty="0" smtClean="0"/>
              <a:t> – License: Creative Commons Attribution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3745464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this point, you might be feeling a bit overwhelmed. HTML5 is HUGE!</a:t>
            </a:r>
            <a:r>
              <a:rPr lang="en-US" baseline="0" dirty="0" smtClean="0"/>
              <a:t> How can you possibly learn it all?</a:t>
            </a:r>
          </a:p>
          <a:p>
            <a:endParaRPr lang="en-US" baseline="0" dirty="0" smtClean="0"/>
          </a:p>
          <a:p>
            <a:r>
              <a:rPr lang="en-US" baseline="0" dirty="0" smtClean="0"/>
              <a:t>For the rest of this presentation, I want to equip you with a few things: First, a set of five words that, I believe, represent the breadth of what matters about HTML5. Once we have these, I’m going to shift to talking about those technologies under the HTML5 umbrella that are “site ready” for you to use today. Then, I’ll talk about how you can stay abreast on which specifications are coming in the next version of our browser, as well as what the future might hold.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3418819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smtClean="0">
                <a:solidFill>
                  <a:schemeClr val="tx1"/>
                </a:solidFill>
                <a:latin typeface="Segoe UI" pitchFamily="34" charset="0"/>
                <a:ea typeface="+mn-ea"/>
                <a:cs typeface="+mn-cs"/>
              </a:rPr>
              <a:t>The first word is Hyperbole. You knew that HTML5 was a big deal, right? But</a:t>
            </a:r>
            <a:r>
              <a:rPr lang="en-US" sz="900" b="1" kern="1200" baseline="0" dirty="0" smtClean="0">
                <a:solidFill>
                  <a:schemeClr val="tx1"/>
                </a:solidFill>
                <a:latin typeface="Segoe UI" pitchFamily="34" charset="0"/>
                <a:ea typeface="+mn-ea"/>
                <a:cs typeface="+mn-cs"/>
              </a:rPr>
              <a:t> did you know how big of a deal? It seems like HTML5 is everywhere these days.</a:t>
            </a:r>
            <a:endParaRPr lang="en-US" sz="900" b="1" kern="1200" dirty="0" smtClean="0">
              <a:solidFill>
                <a:schemeClr val="tx1"/>
              </a:solidFill>
              <a:latin typeface="Segoe U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2169084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HTML5</a:t>
            </a:r>
            <a:r>
              <a:rPr lang="en-US" baseline="0" dirty="0" smtClean="0"/>
              <a:t> is big. So big, that is has its own logo, </a:t>
            </a:r>
            <a:r>
              <a:rPr lang="en-US" dirty="0" smtClean="0"/>
              <a:t>stickers a</a:t>
            </a:r>
            <a:r>
              <a:rPr lang="en-US" baseline="0" dirty="0" smtClean="0"/>
              <a:t>nd T-Shirts. </a:t>
            </a:r>
          </a:p>
          <a:p>
            <a:endParaRPr lang="en-US" baseline="0" dirty="0" smtClean="0"/>
          </a:p>
          <a:p>
            <a:r>
              <a:rPr lang="en-US" baseline="0" dirty="0" smtClean="0"/>
              <a:t>I never had an XHTML1.1 t-shirt. Did you? [Click]</a:t>
            </a:r>
          </a:p>
          <a:p>
            <a:endParaRPr lang="en-US" baseline="0" dirty="0" smtClean="0"/>
          </a:p>
          <a:p>
            <a:r>
              <a:rPr lang="en-US" baseline="0" dirty="0" smtClean="0"/>
              <a:t>Images from:</a:t>
            </a:r>
          </a:p>
          <a:p>
            <a:r>
              <a:rPr lang="en-US" dirty="0" smtClean="0">
                <a:hlinkClick r:id="rId3"/>
              </a:rPr>
              <a:t>T-shirt from:</a:t>
            </a:r>
            <a:r>
              <a:rPr lang="en-US" baseline="0" dirty="0" smtClean="0">
                <a:hlinkClick r:id="rId3"/>
              </a:rPr>
              <a:t> </a:t>
            </a:r>
            <a:r>
              <a:rPr lang="en-US" dirty="0" smtClean="0">
                <a:hlinkClick r:id="rId3"/>
              </a:rPr>
              <a:t>http://www.flickr.com/photos/igb/5409072809/</a:t>
            </a:r>
            <a:r>
              <a:rPr lang="en-US" dirty="0" smtClean="0"/>
              <a:t> (User</a:t>
            </a:r>
            <a:r>
              <a:rPr lang="en-US" baseline="0" dirty="0" smtClean="0"/>
              <a:t> igb)</a:t>
            </a:r>
          </a:p>
          <a:p>
            <a:r>
              <a:rPr lang="en-US" baseline="0" dirty="0" smtClean="0"/>
              <a:t>Stickers from: </a:t>
            </a:r>
            <a:r>
              <a:rPr lang="en-US" dirty="0" smtClean="0">
                <a:hlinkClick r:id="rId4"/>
              </a:rPr>
              <a:t>http://www.flickr.com/photos/cvander/5569384441/</a:t>
            </a:r>
            <a:r>
              <a:rPr lang="en-US" dirty="0" smtClean="0"/>
              <a:t> (User cvander)</a:t>
            </a:r>
            <a:endParaRPr lang="en-US" baseline="0" dirty="0" smtClean="0"/>
          </a:p>
          <a:p>
            <a:r>
              <a:rPr lang="en-US" baseline="0" dirty="0" smtClean="0"/>
              <a:t>Fake XHTML t-shirt design: </a:t>
            </a:r>
            <a:r>
              <a:rPr lang="en-US" dirty="0" smtClean="0"/>
              <a:t>http://bit.ly/gfrKyl  - Image</a:t>
            </a:r>
            <a:r>
              <a:rPr lang="en-US" baseline="0" dirty="0" smtClean="0"/>
              <a:t> is Mine</a:t>
            </a:r>
            <a:endParaRPr lang="en-US" dirty="0" smtClean="0"/>
          </a:p>
          <a:p>
            <a:endParaRPr lang="en-US" baseline="0" dirty="0" smtClean="0"/>
          </a:p>
          <a:p>
            <a:r>
              <a:rPr lang="en-US" baseline="0" dirty="0" smtClean="0"/>
              <a:t>(All used with Permission </a:t>
            </a:r>
            <a:r>
              <a:rPr lang="en-US" dirty="0" smtClean="0"/>
              <a:t> – License: Creative Commons Attribution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794083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truth is, as</a:t>
            </a:r>
            <a:r>
              <a:rPr lang="en-US" baseline="0" dirty="0" smtClean="0"/>
              <a:t> many things in life, HTML5 is surrounded by a lot of hyperbole and exaggeration. It’s not going to “fix” the web, and it’s not going to solve all of your problems as a developer. You’d be wise to treat all platitudes and posturing around HTML5 with a grain of salt. In the immortal words of the playwright Shakespeare as paraphrased by the great 20</a:t>
            </a:r>
            <a:r>
              <a:rPr lang="en-US" baseline="30000" dirty="0" smtClean="0"/>
              <a:t>th</a:t>
            </a:r>
            <a:r>
              <a:rPr lang="en-US" baseline="0" dirty="0" smtClean="0"/>
              <a:t> Century poet Flavor Flav, “Don’t believe the hype…”</a:t>
            </a:r>
            <a:endParaRPr lang="en-US" dirty="0" smtClean="0"/>
          </a:p>
          <a:p>
            <a:endParaRPr lang="en-US" dirty="0" smtClean="0"/>
          </a:p>
          <a:p>
            <a:r>
              <a:rPr lang="en-US" dirty="0" smtClean="0"/>
              <a:t>Image</a:t>
            </a:r>
            <a:r>
              <a:rPr lang="en-US" baseline="0" dirty="0" smtClean="0"/>
              <a:t> from </a:t>
            </a:r>
            <a:r>
              <a:rPr lang="en-US" dirty="0" smtClean="0">
                <a:hlinkClick r:id="rId3"/>
              </a:rPr>
              <a:t>http://www.flickr.com/photos/tonynetone/2688212829/</a:t>
            </a:r>
            <a:r>
              <a:rPr lang="en-US" dirty="0" smtClean="0"/>
              <a:t> (Used with</a:t>
            </a:r>
            <a:r>
              <a:rPr lang="en-US" baseline="0" dirty="0" smtClean="0"/>
              <a:t> permission – tonynetone </a:t>
            </a:r>
            <a:r>
              <a:rPr lang="en-US" dirty="0" smtClean="0"/>
              <a:t> – License: Creative Commons Attribution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3837646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do believe</a:t>
            </a:r>
            <a:r>
              <a:rPr lang="en-US" baseline="0" dirty="0" smtClean="0"/>
              <a:t> that HTML5 is important</a:t>
            </a:r>
            <a:r>
              <a:rPr lang="en-US" dirty="0" smtClean="0"/>
              <a:t>. </a:t>
            </a:r>
            <a:r>
              <a:rPr lang="en-US" baseline="0" dirty="0" smtClean="0"/>
              <a:t>Hyperbole or not, HTML5 is big. In many ways, it is the final realization of much of the hype around Web 2.0 that emerged in the middle of the last decade. And it is the biggest thing to happen to the web in 20 years, so it is worth your time and attention. You have a bit of a balancing act here as a developer in trying to avoid the hype while also embracing the scope of what’s changing now and over the next 3-5 years.</a:t>
            </a:r>
          </a:p>
          <a:p>
            <a:endParaRPr lang="en-US" baseline="0" dirty="0" smtClean="0"/>
          </a:p>
          <a:p>
            <a:r>
              <a:rPr lang="en-US" baseline="0" dirty="0" smtClean="0"/>
              <a:t>Image from </a:t>
            </a:r>
            <a:r>
              <a:rPr lang="en-US" dirty="0" smtClean="0">
                <a:hlinkClick r:id="rId3"/>
              </a:rPr>
              <a:t>http://www.flickr.com/photos/psd/3641609001/</a:t>
            </a:r>
            <a:r>
              <a:rPr lang="en-US" dirty="0" smtClean="0"/>
              <a:t> (used with permission from psd  – License: Creative Commons Attribution)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3931830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word</a:t>
            </a:r>
            <a:r>
              <a:rPr lang="en-US" baseline="0" dirty="0" smtClean="0"/>
              <a:t> is compatibility.</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2169084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may sound</a:t>
            </a:r>
            <a:r>
              <a:rPr lang="en-US" baseline="0" dirty="0" smtClean="0"/>
              <a:t> a bit hyperbolic, but it’s not. The web has over 50 years of history. That’s fifty years of servers and software that power the sites we depend on every day. Some popular sites are nearly a decade old. Others are older. Nearly everything that’s ever been created for the web still resides somewhere, waiting for someone to visit with a browser. Regardless of the bells and whistles of new specs and new browsers, those old pages should not be left behind. As such, HTML5 was build with compatibility in mind. We’re moving the web forward, but not at the cost of breaking everything that’s come before.</a:t>
            </a:r>
          </a:p>
          <a:p>
            <a:endParaRPr lang="en-US" baseline="0" dirty="0" smtClean="0"/>
          </a:p>
          <a:p>
            <a:r>
              <a:rPr lang="en-US" baseline="0" dirty="0" smtClean="0"/>
              <a:t>Compatibility also means that browsers need to play nice, and that we need to move past the browser wars of the past and STOP differentiating on features or APIs in HTML and JavaScript, and instead standardize what happens “within the lens” that is your browser and let browser vendors differentiate on browser features like security and performance and user experience. With HTML5, the W3C has finally arrived at a mature process whereby which ALL of the major browser vendors have agreed to play nice. You, I and all of our customers benefit as a result.</a:t>
            </a:r>
          </a:p>
          <a:p>
            <a:endParaRPr lang="en-US" baseline="0" dirty="0" smtClean="0"/>
          </a:p>
          <a:p>
            <a:r>
              <a:rPr lang="en-US" baseline="0" dirty="0" smtClean="0"/>
              <a:t>Image from </a:t>
            </a:r>
            <a:r>
              <a:rPr lang="en-US" dirty="0" smtClean="0">
                <a:hlinkClick r:id="rId3"/>
              </a:rPr>
              <a:t>http://www.flickr.com/photos/paalia/2806711443/</a:t>
            </a:r>
            <a:r>
              <a:rPr lang="en-US" dirty="0" smtClean="0"/>
              <a:t> (Used with permission</a:t>
            </a:r>
            <a:r>
              <a:rPr lang="en-US" baseline="0" dirty="0" smtClean="0"/>
              <a:t> from user paalia </a:t>
            </a:r>
            <a:r>
              <a:rPr lang="en-US" dirty="0" smtClean="0"/>
              <a:t> – License: Creative Commons Attribution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163424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dirty="0" smtClean="0"/>
              <a:t>Welcome everyone. I hope you’re enjoying your TechEd experience,</a:t>
            </a:r>
            <a:r>
              <a:rPr lang="en-US" baseline="0" dirty="0" smtClean="0"/>
              <a:t> and thank you for coming to this session. </a:t>
            </a:r>
          </a:p>
          <a:p>
            <a:endParaRPr lang="en-US" baseline="0" dirty="0" smtClean="0"/>
          </a:p>
          <a:p>
            <a:r>
              <a:rPr lang="en-US" baseline="0" dirty="0" smtClean="0"/>
              <a:t>HTML5 is here, and the web will never be the same. [Pause]</a:t>
            </a:r>
          </a:p>
          <a:p>
            <a:endParaRPr lang="en-US" baseline="0" dirty="0" smtClean="0"/>
          </a:p>
          <a:p>
            <a:r>
              <a:rPr lang="en-US" baseline="0" dirty="0" smtClean="0"/>
              <a:t>You probably know that, and you may even agree with me, but I’d be willing to bet that many of you are struggling to understand where HTML5 fits in your own development and in your companies. You should know you’re not alone. You should also know that there are ways to “evaluate and approach HTML5” that won’t suck up all of your free time.</a:t>
            </a:r>
          </a:p>
          <a:p>
            <a:endParaRPr lang="en-US" baseline="0" dirty="0" smtClean="0"/>
          </a:p>
          <a:p>
            <a:r>
              <a:rPr lang="en-US" baseline="0" dirty="0" smtClean="0"/>
              <a:t>My goal for today is to leave you not just with an understanding of what HTML5 means, but how you can go and start doing HTML5 development today in your existing sites, and how to keep up with everything new happening around HTML5. So let’s get started.</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5/12/2011 6:14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Semantics is an important word on the web as it relates to markup. Semantic means “meaning”. Simply put,</a:t>
            </a:r>
            <a:r>
              <a:rPr lang="en-US" baseline="0" dirty="0" smtClean="0"/>
              <a:t> semantic markup is html that clearly conveys to the browser and developer it’s meaning, or purpose for being on the page.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2463428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context</a:t>
            </a:r>
            <a:r>
              <a:rPr lang="en-US" baseline="0" dirty="0" smtClean="0"/>
              <a:t> of semantics, you’ll often hear the terms semantically neutral or semantically rich thrown around. </a:t>
            </a:r>
            <a:r>
              <a:rPr lang="en-US" dirty="0" smtClean="0"/>
              <a:t>The &lt;div&gt; [Click] is a semantically</a:t>
            </a:r>
            <a:r>
              <a:rPr lang="en-US" baseline="0" dirty="0" smtClean="0"/>
              <a:t> neutral element, and</a:t>
            </a:r>
            <a:r>
              <a:rPr lang="en-US" dirty="0" smtClean="0"/>
              <a:t> is a perfect</a:t>
            </a:r>
            <a:r>
              <a:rPr lang="en-US" baseline="0" dirty="0" smtClean="0"/>
              <a:t> example of why we need deeper meaning in HTML. By itself, it conveys no meaning to the document, to a User Agent (browser) or to a developer. Assigning Ids to these divs [Click], as is the current practice, is better, and conveys more meaning to developers, but it useless to browsers as they are not allowed to infer any meaning from the IDs of elements. HTML5 introduces elements like &lt;header&gt; [Click], which conveys clear meaning of the intent of the element (eg. it is semantically rich). A great deal of time was spent in delivering a richer set of semantic markup in HTML5, and header is just one example.</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1834003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up, JavaScript,</a:t>
            </a:r>
            <a:r>
              <a:rPr lang="en-US" baseline="0" dirty="0" smtClean="0"/>
              <a:t> which I’m counting as one word because there’s no space. If you’re anything like me, and you did web development in the late 90s and early 00s, you probably considered JavaScript a bit of a toy language. If you’re also like me, you probably also re-discovered JavaScript through a framework like jQuery. And if that’s the case, as Scott Hanselman would say, you’re not really writing JavaScript, you’re writing jQuery. </a:t>
            </a:r>
          </a:p>
          <a:p>
            <a:endParaRPr lang="en-US"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If you’re</a:t>
            </a:r>
            <a:r>
              <a:rPr lang="en-US" baseline="0" dirty="0" smtClean="0"/>
              <a:t> serious about HTML5, though, you won’t get far without digging back into JavaScript. The HTML5 spec is rife with tons of new JavaScript APIs that you need to learn to leverage these technologies (Geolocation, Canvas, Storage, etc.) If JavaScript wasn’t back to being a first-class language for you yet, it should be now.</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2127385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fact, just looking at how the relationship between the client, server and database has evolved, and how the expansion of JavaScript correlates with those changes should be enough to convince you that JavaScript is a serious language. In the late 90s, JavaScript was more of a nuisance that anything else for most developers. Not only that, but it wasn’t even supported or enabled in all browsers. Ajax changed all of that, and by the time 2005 rolled around and the term Ajax was officially coined, JavaScript had contributed to providing another level of richness on the Web. The client “grew” as more work was deferred to JavaScript on the client. This growth has only continued over the last six years, and HTML5 is proof that JavaScript is a key cornerstone of the web.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3336964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Paul Irish</a:t>
            </a:r>
            <a:r>
              <a:rPr lang="en-US" baseline="0" dirty="0" smtClean="0"/>
              <a:t>, a polyfill is “…a shim that mimics a future API, providing fallback functionality to older browsers.” Polyfills are like spackle for your web sites. You can use them to fill in the gaps in older browsers that don’t support the HTML5 functionality you want to add to your site. </a:t>
            </a:r>
          </a:p>
          <a:p>
            <a:endParaRPr lang="en-US" baseline="0" dirty="0" smtClean="0"/>
          </a:p>
          <a:p>
            <a:r>
              <a:rPr lang="en-US" baseline="0" dirty="0" smtClean="0"/>
              <a:t>If you’re skeptical about using HTML5 today because of a lack of support in older browsers, you don’t have to be. We, as web developers, are resourceful and professional enough to create best-practices that allow us to build apps with these features now. Learning how to use polyfills is KEY to helping you use these new technologies today without leaving users of older browsers behind.</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972114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Probably the most popular </a:t>
            </a:r>
            <a:r>
              <a:rPr lang="en-US" baseline="0" dirty="0" smtClean="0"/>
              <a:t>library associated with polyfills is </a:t>
            </a:r>
            <a:r>
              <a:rPr lang="en-US" dirty="0" smtClean="0"/>
              <a:t>Modernizr (www.modernizr.com),</a:t>
            </a:r>
            <a:r>
              <a:rPr lang="en-US" baseline="0" dirty="0" smtClean="0"/>
              <a:t> a JavaScript library that adds classes to the DOM which allows you to target specific browser functionality and provide fallback solutions for older browsers. One example where this could be useful is Geolocation. If you wanted to use Geolocation in your site, you can use Modernizr to detect if Geolocation is supported in the user’s browser (you could also do this yourself, btw) and if it is, you can offer to find them automatically. If not, you can fall back to a form that allows them to manually enter their address.</a:t>
            </a:r>
          </a:p>
          <a:p>
            <a:endParaRPr lang="en-US" baseline="0" dirty="0" smtClean="0"/>
          </a:p>
          <a:p>
            <a:r>
              <a:rPr lang="en-US" baseline="0" dirty="0" smtClean="0"/>
              <a:t>Modernizr can also be used to “plug the gaps” and offer functionality to all users. In the example above, I’m using CSS3 to round the corners of each &lt;article&gt; element on my page. Older browsers don’t support this feature, but I can still provide it if I want to by checking Modernizr for the border radius property and using a jQuery plugin that provides that feature for me.</a:t>
            </a:r>
          </a:p>
          <a:p>
            <a:endParaRPr lang="en-US" baseline="0" dirty="0" smtClean="0"/>
          </a:p>
          <a:p>
            <a:r>
              <a:rPr lang="en-US" baseline="0" dirty="0" smtClean="0"/>
              <a:t>It would probably be useful to mention here that Polyfilling isn’t always required when adopting an HTML5 technology. In some cases, adoption will give users with modern browsers an enhanced experience, but won’t break an older browser’s experience. Many of the new CSS modules are great examples of, including border-radius. So it is possible to adopt a new feature and pay no attention to older browsers. They key is that you need to be aware of how a new feature will affect older browsers.</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1235098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next section of the presentation, we’re going to drill down into a big chunk</a:t>
            </a:r>
            <a:r>
              <a:rPr lang="en-US" baseline="0" dirty="0" smtClean="0"/>
              <a:t> of HTML5 technologies, and I’m going to show you demos of some of what’s new and is coming in HTML5.</a:t>
            </a:r>
          </a:p>
          <a:p>
            <a:endParaRPr lang="en-US" baseline="0" dirty="0" smtClean="0"/>
          </a:p>
          <a:p>
            <a:r>
              <a:rPr lang="en-US" baseline="0" dirty="0" smtClean="0"/>
              <a:t>With each technology I talk about, I want to be sure to answer the question: “Can I use this today?” So I’m going to spend the bulk of my time today on those things that you can and should start using in your applications now. I’ll demonstrate both how to target these new features, and how to support users with browsers where these features don’t exist.</a:t>
            </a:r>
          </a:p>
          <a:p>
            <a:endParaRPr lang="en-US" baseline="0" dirty="0" smtClean="0"/>
          </a:p>
          <a:p>
            <a:pPr marL="0" indent="0">
              <a:buFontTx/>
              <a:buNone/>
            </a:pPr>
            <a:r>
              <a:rPr lang="en-US" baseline="0" dirty="0" smtClean="0"/>
              <a:t>After covering a handful of notable areas of the spec, I’ll speed through a couple of other areas that you should also be paying attention to. Some of these are new and unproven, while others are ready for primetime, but they’re all generating a lot of buzz on the web.</a:t>
            </a:r>
          </a:p>
          <a:p>
            <a:pPr marL="0" indent="0">
              <a:buFontTx/>
              <a:buNone/>
            </a:pPr>
            <a:endParaRPr lang="en-US" baseline="0" dirty="0" smtClean="0"/>
          </a:p>
          <a:p>
            <a:pPr marL="0" indent="0">
              <a:buFontTx/>
              <a:buNone/>
            </a:pPr>
            <a:r>
              <a:rPr lang="en-US" baseline="0" dirty="0" smtClean="0"/>
              <a:t>And while I don’t have near enough time to talk about everything, hopefully this will be a good cross-section of what’s in “the spec.”</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extLst>
      <p:ext uri="{BB962C8B-B14F-4D97-AF65-F5344CB8AC3E}">
        <p14:creationId xmlns:p14="http://schemas.microsoft.com/office/powerpoint/2010/main" val="4211593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off, let’s talk about those things you can and should adopt today for your applications. These are the things we are referring to as “Site-Ready</a:t>
            </a:r>
            <a:r>
              <a:rPr lang="en-US" baseline="0" dirty="0" smtClean="0"/>
              <a:t> HTML5,” which means they have the broadest support across all modern browsers and you can rely on them being available to a large segment of your users.</a:t>
            </a:r>
            <a:r>
              <a:rPr lang="en-US" dirty="0" smtClean="0"/>
              <a:t> In addition, I’ll also</a:t>
            </a:r>
            <a:r>
              <a:rPr lang="en-US" baseline="0" dirty="0" smtClean="0"/>
              <a:t> discuss how you can polyfill support for older browsers.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2470998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recall</a:t>
            </a:r>
            <a:r>
              <a:rPr lang="en-US" baseline="0" dirty="0" smtClean="0"/>
              <a:t> that semantics was one of our five words, because it’s important to understand why HTML5 introduces changes to the HTML5 markup specification, both by eliminating unneeded cruft and adding more semantically-rich elements.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2057975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a:t>
            </a:r>
            <a:r>
              <a:rPr lang="en-US" baseline="0" dirty="0" smtClean="0"/>
              <a:t> about unneeded cruft, first. </a:t>
            </a:r>
            <a:r>
              <a:rPr lang="en-US" dirty="0" smtClean="0"/>
              <a:t>You’ve seen this, no doubt. This is the smallest XHTML document</a:t>
            </a:r>
            <a:r>
              <a:rPr lang="en-US" baseline="0" dirty="0" smtClean="0"/>
              <a:t> that I could create, and it still barely fits in this slide. HTML5 changes this drastically, and you can use those changes today in any browser, even older ones. You pages will still render.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2076717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 little about myself.</a:t>
            </a:r>
          </a:p>
          <a:p>
            <a:endParaRPr lang="en-US" dirty="0" smtClean="0"/>
          </a:p>
          <a:p>
            <a:r>
              <a:rPr lang="en-US" dirty="0" smtClean="0"/>
              <a:t>Image</a:t>
            </a:r>
            <a:r>
              <a:rPr lang="en-US" baseline="0" dirty="0" smtClean="0"/>
              <a:t> is owned by me.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952937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This is all you need to create a</a:t>
            </a:r>
            <a:r>
              <a:rPr lang="en-US" baseline="0" dirty="0" smtClean="0"/>
              <a:t> valid</a:t>
            </a:r>
            <a:r>
              <a:rPr lang="en-US" dirty="0" smtClean="0"/>
              <a:t> HTML5 document.</a:t>
            </a:r>
            <a:r>
              <a:rPr lang="en-US" baseline="0" dirty="0" smtClean="0"/>
              <a:t> The Doctype and meta http-equiv tags been changed. It’s nice to get that cruft out of the way.</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815945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we’re gotten some cruft out of our markup. We’ve also added new elements.</a:t>
            </a:r>
          </a:p>
          <a:p>
            <a:endParaRPr lang="en-US" dirty="0" smtClean="0"/>
          </a:p>
          <a:p>
            <a:r>
              <a:rPr lang="en-US" dirty="0" smtClean="0"/>
              <a:t>Here’s a list of all of the new markup</a:t>
            </a:r>
            <a:r>
              <a:rPr lang="en-US" baseline="0" dirty="0" smtClean="0"/>
              <a:t> elements defined in HTML5. I’m not going to cover most of these today, though I will briefly cover the highlighted items. There is tons of information about them available online and in great books like “HTML5 Up and Running” and “Introducing HTML5.” Remember that word “semantic?” The beautiful thing about this list is that most of these probably mean exactly what you think they mean. </a:t>
            </a:r>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3969169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Let’s take a look at some of these new elements now.</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1746853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Canvas and SVG, two</a:t>
            </a:r>
            <a:r>
              <a:rPr lang="en-US" baseline="0" dirty="0" smtClean="0"/>
              <a:t> graphics technologies for the web. </a:t>
            </a:r>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extLst>
      <p:ext uri="{BB962C8B-B14F-4D97-AF65-F5344CB8AC3E}">
        <p14:creationId xmlns:p14="http://schemas.microsoft.com/office/powerpoint/2010/main" val="24870103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You can think of the canvas element, just like it sounds: a blank drawing surface embedded in your page. Adding &lt;canvas&gt; is as simple as adding the canvas tag, but you manipulate the canvas from JavaScript, where you can add shapes, text, images, gradients, transformations, effects and even animation. The canvas element is a pixel-based drawing surface.</a:t>
            </a:r>
          </a:p>
          <a:p>
            <a:endParaRPr lang="en-US" dirty="0" smtClean="0"/>
          </a:p>
          <a:p>
            <a:r>
              <a:rPr lang="en-US" dirty="0" smtClean="0"/>
              <a:t>Remember how I said JavaScript</a:t>
            </a:r>
            <a:r>
              <a:rPr lang="en-US" baseline="0" dirty="0" smtClean="0"/>
              <a:t> was important? Without it, all you can do with Canvas is put an element on the page. You need JavaScript to manipulate it. </a:t>
            </a:r>
            <a:r>
              <a:rPr lang="en-US" dirty="0" smtClean="0"/>
              <a:t>In this slide, we’re selecting the 2d context of the canvas,</a:t>
            </a:r>
            <a:r>
              <a:rPr lang="en-US" baseline="0" dirty="0" smtClean="0"/>
              <a:t> adding a rectangle, then adding a orange arc with rounded corners to the canvas.</a:t>
            </a:r>
          </a:p>
          <a:p>
            <a:endParaRPr lang="en-US" baseline="0" dirty="0" smtClean="0"/>
          </a:p>
          <a:p>
            <a:r>
              <a:rPr lang="en-US" baseline="0" dirty="0" smtClean="0"/>
              <a:t>In many ways, the Canvas is a scriptable Image tag, which is a powerful concept.</a:t>
            </a:r>
          </a:p>
          <a:p>
            <a:endParaRPr lang="en-US" baseline="0" dirty="0" smtClean="0"/>
          </a:p>
          <a:p>
            <a:r>
              <a:rPr lang="en-US" baseline="0" dirty="0" smtClean="0"/>
              <a:t>[Image captured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SVG is an older graphics specification, but a powerful one. SVG, or Scalable Vector Graphics, is actually a family of specifications around providing an XML-based file-format for two-dimensional vector graphics. </a:t>
            </a:r>
          </a:p>
          <a:p>
            <a:endParaRPr lang="en-US" baseline="0" dirty="0" smtClean="0"/>
          </a:p>
          <a:p>
            <a:r>
              <a:rPr lang="en-US" baseline="0" dirty="0" smtClean="0"/>
              <a:t>SVG can be represented as a standalone .svg file or embedded as xml into your markup. Inline SVG gives you a powerful way to work with vector graphics on you page, and because it’s markup and not a binary image, you can manipulate and style anything in the SVG element and you can use script to interact with the element, much like you do with canvas.</a:t>
            </a:r>
          </a:p>
          <a:p>
            <a:endParaRPr lang="en-US" baseline="0" dirty="0" smtClean="0"/>
          </a:p>
          <a:p>
            <a:r>
              <a:rPr lang="en-US" baseline="0" dirty="0" smtClean="0"/>
              <a:t>[Image captured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canvas and svg in action.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Tree>
    <p:extLst>
      <p:ext uri="{BB962C8B-B14F-4D97-AF65-F5344CB8AC3E}">
        <p14:creationId xmlns:p14="http://schemas.microsoft.com/office/powerpoint/2010/main" val="2785940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we’ll look at two</a:t>
            </a:r>
            <a:r>
              <a:rPr lang="en-US" baseline="0" dirty="0" smtClean="0"/>
              <a:t> related elements that standardize how rich media is presented to users through the browser.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extLst>
      <p:ext uri="{BB962C8B-B14F-4D97-AF65-F5344CB8AC3E}">
        <p14:creationId xmlns:p14="http://schemas.microsoft.com/office/powerpoint/2010/main" val="651228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Audio and Video are</a:t>
            </a:r>
            <a:r>
              <a:rPr lang="en-US" baseline="0" dirty="0" smtClean="0"/>
              <a:t> some of the most talked about new elements and, on face, they are very easy to use. Practically though, Codecs complicate both audio and video because even though all browsers implement these new tags, not all agree on the proper Codecs to support. So using audio and video today is possible, but you should, as a best practice, provide at least 3 sources of video(WebM, MP4 and Ogg Vorbis) and 2 of Audio (mp3, Ogg Theora) and fallback to Silverlight or flash for browsers that don’t support Video and Audio tags.</a:t>
            </a:r>
          </a:p>
          <a:p>
            <a:endParaRPr lang="en-US" baseline="0" dirty="0" smtClean="0"/>
          </a:p>
          <a:p>
            <a:r>
              <a:rPr lang="en-US" baseline="0" dirty="0" smtClean="0"/>
              <a:t>[Image captured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using audio and video, and at how to provide fallback.</a:t>
            </a:r>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extLst>
      <p:ext uri="{BB962C8B-B14F-4D97-AF65-F5344CB8AC3E}">
        <p14:creationId xmlns:p14="http://schemas.microsoft.com/office/powerpoint/2010/main" val="3450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preparation for this presentation, I decided to use a great feature on the Tech Ed website where I could ask for people to tell me what they wanted to get out of this presentation. I got a lot of great suggestions, and this list is a summary of that feedback.</a:t>
            </a:r>
          </a:p>
          <a:p>
            <a:endParaRPr lang="en-US" baseline="0" dirty="0" smtClean="0"/>
          </a:p>
          <a:p>
            <a:r>
              <a:rPr lang="en-US" baseline="0" dirty="0" smtClean="0"/>
              <a:t>Thanks to Arunraj, Sahar, Eric, Emil, Alexander, Nia, Bob and Ken for their suggestions. And if any of you are here in person, please come up and say hello. I’d love to meet you and thank you in person for taking the time to help me shape this talk.</a:t>
            </a:r>
            <a:endParaRPr lang="en-US" dirty="0" smtClean="0"/>
          </a:p>
          <a:p>
            <a:endParaRPr lang="en-US" dirty="0" smtClean="0"/>
          </a:p>
          <a:p>
            <a:r>
              <a:rPr lang="en-US" dirty="0" smtClean="0"/>
              <a:t>This is the list of flagged things</a:t>
            </a:r>
            <a:r>
              <a:rPr lang="en-US" baseline="0" dirty="0" smtClean="0"/>
              <a:t> that people asked for on the MSTechEd Site in the discussion thread for this section. (</a:t>
            </a:r>
            <a:r>
              <a:rPr lang="en-US" dirty="0" smtClean="0">
                <a:hlinkClick r:id="rId3"/>
              </a:rPr>
              <a:t>http://northamerica.msteched.com/discussion/thread/?threadid=95bbea2c-a02f-e011-be0d-001ec953730b&amp;fbid=ikY0Ef9jMhW</a:t>
            </a:r>
            <a:r>
              <a:rPr lang="en-US" dirty="0" smtClean="0"/>
              <a: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377059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a:t>
            </a:r>
            <a:r>
              <a:rPr lang="en-US" baseline="0" dirty="0" smtClean="0"/>
              <a:t> not “technically” part of the HTML5 specification, it’s hard not to bring Geolocation to the party because it’s another example of the richness and interactivity coming to web applications.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Tree>
    <p:extLst>
      <p:ext uri="{BB962C8B-B14F-4D97-AF65-F5344CB8AC3E}">
        <p14:creationId xmlns:p14="http://schemas.microsoft.com/office/powerpoint/2010/main" val="469875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smartphone, you’ve</a:t>
            </a:r>
            <a:r>
              <a:rPr lang="en-US" baseline="0" dirty="0" smtClean="0"/>
              <a:t> no doubt used Geolocation provided to apps by your device. With Geolocation support in all major browsers, desktop and mobile web applications can support Geolocation as well. Here, we’re retrieving the user’s current location and using the result to populate a map.</a:t>
            </a:r>
          </a:p>
          <a:p>
            <a:endParaRPr lang="en-US" baseline="0" dirty="0" smtClean="0"/>
          </a:p>
          <a:p>
            <a:r>
              <a:rPr lang="en-US" baseline="0" dirty="0" smtClean="0"/>
              <a:t>[Images captured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a:t>
            </a:r>
            <a:r>
              <a:rPr lang="en-US" baseline="0" dirty="0" smtClean="0"/>
              <a:t> quickly add Geolocation (with fallback and graceful degradation) to our site.</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42</a:t>
            </a:fld>
            <a:endParaRPr lang="en-US" dirty="0"/>
          </a:p>
        </p:txBody>
      </p:sp>
    </p:spTree>
    <p:extLst>
      <p:ext uri="{BB962C8B-B14F-4D97-AF65-F5344CB8AC3E}">
        <p14:creationId xmlns:p14="http://schemas.microsoft.com/office/powerpoint/2010/main" val="440478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up, storage. W</a:t>
            </a:r>
            <a:r>
              <a:rPr lang="en-US" baseline="0" dirty="0" smtClean="0"/>
              <a:t>ho still fights with cookies on their sites? HTML5 introduces a new key/value storage mechanism often referred to cookies on steroids. They’re not cookies, though, because you have more space for local storage (up to 5mb), and the storage items are not transferred back to the server on each request, as cookies are, so using them wont slow down your site.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43</a:t>
            </a:fld>
            <a:endParaRPr lang="en-US" dirty="0"/>
          </a:p>
        </p:txBody>
      </p:sp>
    </p:spTree>
    <p:extLst>
      <p:ext uri="{BB962C8B-B14F-4D97-AF65-F5344CB8AC3E}">
        <p14:creationId xmlns:p14="http://schemas.microsoft.com/office/powerpoint/2010/main" val="4261825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storage is targeted</a:t>
            </a:r>
            <a:r>
              <a:rPr lang="en-US" baseline="0" dirty="0" smtClean="0"/>
              <a:t> at providing you the developer with a way to capture and store user-specific data in the users browser, without transmitting that information back to the server. These things are scoped only to a domain, and live beyond the browser session, meaning you can pull and use them long after the user leaves the site. Note, as in the example here, that you can access localStorage both via getItem and setItem functions, or access the value directly using the key.</a:t>
            </a:r>
          </a:p>
          <a:p>
            <a:endParaRPr lang="en-US" baseline="0" dirty="0" smtClean="0"/>
          </a:p>
          <a:p>
            <a:r>
              <a:rPr lang="en-US" baseline="0" dirty="0" smtClean="0"/>
              <a:t>Local storage is supported in all major browsers, and has support in IE in versions 8 AND 9. What’s more, if you want to adopt Storage more broadly, there are polyfilling options that enable you to use localStorage all the way back to IE5.</a:t>
            </a:r>
          </a:p>
          <a:p>
            <a:endParaRPr lang="en-US" baseline="0" dirty="0" smtClean="0"/>
          </a:p>
          <a:p>
            <a:r>
              <a:rPr lang="en-US" baseline="0" dirty="0" smtClean="0"/>
              <a:t>[Image captured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leveraging localStorage</a:t>
            </a:r>
            <a:r>
              <a:rPr lang="en-US" baseline="0" dirty="0" smtClean="0"/>
              <a:t> by adding the capability of saving user preferences locally in the browser, and then loading those. [Be ready to speak to security of these items (sandboxed to site, etc.)]</a:t>
            </a:r>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extLst>
      <p:ext uri="{BB962C8B-B14F-4D97-AF65-F5344CB8AC3E}">
        <p14:creationId xmlns:p14="http://schemas.microsoft.com/office/powerpoint/2010/main" val="2799583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talk about how Microsoft approaches HTML5 Spec adoption, as well as how you can try out what’s on the bleeding edge of HTML5.</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extLst>
      <p:ext uri="{BB962C8B-B14F-4D97-AF65-F5344CB8AC3E}">
        <p14:creationId xmlns:p14="http://schemas.microsoft.com/office/powerpoint/2010/main" val="2547527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Microsoft’s</a:t>
            </a:r>
            <a:r>
              <a:rPr lang="en-US" baseline="0" dirty="0" smtClean="0"/>
              <a:t> Approach is fourfold: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We want to give you the best Site Ready HTML5 experience on the web via IE9. We’ve already talked a lot of IE9 today and what IE9 supports.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Beyond that, we are proactive about letting you the developer know what’s coming in the next version of our browser with the IE Platform previews.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We’re invested heavily in interoperability and have created, by far, the largest HTML5 test suite for the W3C.</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And finally, we’ve created the HTML5 Labs to show how were thinking about emerging and unstable standards and how you the developer can experiment with these.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I’ll talk briefly now about the second and fourth items on this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[Slides provided by Internet Explorer team. Images used with permission]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47</a:t>
            </a:fld>
            <a:endParaRPr lang="en-US" dirty="0"/>
          </a:p>
        </p:txBody>
      </p:sp>
    </p:spTree>
    <p:extLst>
      <p:ext uri="{BB962C8B-B14F-4D97-AF65-F5344CB8AC3E}">
        <p14:creationId xmlns:p14="http://schemas.microsoft.com/office/powerpoint/2010/main" val="19414308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If what we talked about with HTML5 today just wet your appetite for HTML5, you’ll want to take a look at</a:t>
            </a:r>
            <a:r>
              <a:rPr lang="en-US" baseline="0" dirty="0" smtClean="0"/>
              <a:t> the IE Platform Previews to see where Microsoft is going with HTML5 in the future. On April 12, just weeks after the launch of IE9, we dropped the first Platform Preview of IE10, which included several new CSS3 and ECMAScript features.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5/12/2011 6:14 AM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quick look at the IE10 Platform Preview</a:t>
            </a:r>
            <a:r>
              <a:rPr lang="en-US" baseline="0" dirty="0" smtClean="0"/>
              <a:t>, specifically some of the new CSS Features that we’ve released.</a:t>
            </a:r>
          </a:p>
        </p:txBody>
      </p:sp>
      <p:sp>
        <p:nvSpPr>
          <p:cNvPr id="4" name="Slide Number Placeholder 3"/>
          <p:cNvSpPr>
            <a:spLocks noGrp="1"/>
          </p:cNvSpPr>
          <p:nvPr>
            <p:ph type="sldNum" sz="quarter" idx="10"/>
          </p:nvPr>
        </p:nvSpPr>
        <p:spPr/>
        <p:txBody>
          <a:bodyPr/>
          <a:lstStyle/>
          <a:p>
            <a:fld id="{8B263312-38AA-4E1E-B2B5-0F8F122B24FE}" type="slidenum">
              <a:rPr lang="en-US" smtClean="0"/>
              <a:pPr/>
              <a:t>49</a:t>
            </a:fld>
            <a:endParaRPr lang="en-US" dirty="0"/>
          </a:p>
        </p:txBody>
      </p:sp>
    </p:spTree>
    <p:extLst>
      <p:ext uri="{BB962C8B-B14F-4D97-AF65-F5344CB8AC3E}">
        <p14:creationId xmlns:p14="http://schemas.microsoft.com/office/powerpoint/2010/main" val="2799583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start by asking the question, “what is HTML5?” To some, HTML5</a:t>
            </a:r>
            <a:r>
              <a:rPr lang="en-US" baseline="0" dirty="0" smtClean="0"/>
              <a:t> is where the web is headed. To others, it means everything new and interesting on the web. To even others, it means just a handful of changes to the markup we write every day. I’ll talk to today about what I think HTML5 means…</a:t>
            </a:r>
            <a:endParaRPr lang="en-US" dirty="0" smtClean="0"/>
          </a:p>
          <a:p>
            <a:endParaRPr lang="en-US" dirty="0" smtClean="0"/>
          </a:p>
          <a:p>
            <a:r>
              <a:rPr lang="en-US" dirty="0" smtClean="0"/>
              <a:t>Image from </a:t>
            </a:r>
            <a:r>
              <a:rPr lang="en-US" dirty="0" smtClean="0">
                <a:hlinkClick r:id="rId3"/>
              </a:rPr>
              <a:t>http://www.flickr.com/photos/studholme/4800906130/</a:t>
            </a:r>
            <a:r>
              <a:rPr lang="en-US" dirty="0" smtClean="0"/>
              <a:t> (used with permission from boblet – License: Creative Commons Attribution)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26282667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Beyond what we have today in IE9, and what’s coming in IE10, We</a:t>
            </a:r>
            <a:r>
              <a:rPr lang="en-US" baseline="0" dirty="0" smtClean="0"/>
              <a:t> want to give developers a platform to try out some experimental standards that are still being vetted by the W3C. Html5labs.com is a place you can go to see what we’re thinking about. Let’s look at a couple of those now. </a:t>
            </a:r>
          </a:p>
          <a:p>
            <a:endParaRPr lang="en-US" baseline="0" dirty="0" smtClean="0"/>
          </a:p>
          <a:p>
            <a:r>
              <a:rPr lang="en-US" baseline="0" dirty="0" smtClean="0"/>
              <a:t>[Image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50</a:t>
            </a:fld>
            <a:endParaRPr lang="en-US" dirty="0"/>
          </a:p>
        </p:txBody>
      </p:sp>
    </p:spTree>
    <p:extLst>
      <p:ext uri="{BB962C8B-B14F-4D97-AF65-F5344CB8AC3E}">
        <p14:creationId xmlns:p14="http://schemas.microsoft.com/office/powerpoint/2010/main" val="983338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 Sockets are a </a:t>
            </a:r>
            <a:r>
              <a:rPr lang="en-US" sz="900" b="0" i="0" kern="1200" dirty="0" smtClean="0">
                <a:solidFill>
                  <a:schemeClr val="tx1"/>
                </a:solidFill>
                <a:effectLst/>
                <a:latin typeface="Segoe UI" pitchFamily="34" charset="0"/>
                <a:ea typeface="+mn-ea"/>
                <a:cs typeface="+mn-cs"/>
              </a:rPr>
              <a:t>Full-duplex, bi-directional communication over the Web: Both the server and client can send data at any time, or even at the same time. Only the data itself is sent, without the overhead of HTTP headers, dramatically reducing bandwidth. </a:t>
            </a:r>
          </a:p>
          <a:p>
            <a:r>
              <a:rPr lang="en-US" sz="900" b="0" i="0" kern="1200" dirty="0" smtClean="0">
                <a:solidFill>
                  <a:schemeClr val="tx1"/>
                </a:solidFill>
                <a:effectLst/>
                <a:latin typeface="Segoe UI" pitchFamily="34" charset="0"/>
                <a:ea typeface="+mn-ea"/>
                <a:cs typeface="+mn-cs"/>
              </a:rPr>
              <a:t>Web Sockets has been the subject of a lot of press</a:t>
            </a:r>
            <a:r>
              <a:rPr lang="en-US" sz="900" b="0" i="0" kern="1200" baseline="0" dirty="0" smtClean="0">
                <a:solidFill>
                  <a:schemeClr val="tx1"/>
                </a:solidFill>
                <a:effectLst/>
                <a:latin typeface="Segoe UI" pitchFamily="34" charset="0"/>
                <a:ea typeface="+mn-ea"/>
                <a:cs typeface="+mn-cs"/>
              </a:rPr>
              <a:t> and debate due to its early inclusion and subsequent removal from some browsers, but the technology isn’t gone. In fact, it’s being actively worked on by two standards bodies as we speak. Microsoft has published several updates to our demo Web Sockets implementation, and continues to update the demo with each publication of the specification. Try it out for yourself at HTML5Labs.com</a:t>
            </a:r>
            <a:endParaRPr lang="en-US" dirty="0" smtClean="0"/>
          </a:p>
          <a:p>
            <a:endParaRPr lang="en-US" dirty="0" smtClean="0"/>
          </a:p>
          <a:p>
            <a:r>
              <a:rPr lang="en-US" dirty="0" smtClean="0"/>
              <a:t>Web</a:t>
            </a:r>
            <a:r>
              <a:rPr lang="en-US" baseline="0" dirty="0" smtClean="0"/>
              <a:t> sockets are accessed through the WebSocket object. Sites open a socket at an end point, send messages and respond to new messages.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51</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FileAPI is a W3C draft Web specification for representing file objects in web applications, as well as programmatically selecting them and accessing their data. The FileAPI is currently being standardized by the W3C Web Applications Working Group. HTML5 Labs has a downloadable</a:t>
            </a:r>
            <a:r>
              <a:rPr lang="en-US" baseline="0" dirty="0" smtClean="0"/>
              <a:t> prototype for working with the FileAPI that you can download at html5labs.com</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52</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quick look at HTML5 Labs, and specifically</a:t>
            </a:r>
            <a:r>
              <a:rPr lang="en-US" baseline="0" dirty="0" smtClean="0"/>
              <a:t> some demos around Web Sockets and the File API</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53</a:t>
            </a:fld>
            <a:endParaRPr lang="en-US" dirty="0"/>
          </a:p>
        </p:txBody>
      </p:sp>
    </p:spTree>
    <p:extLst>
      <p:ext uri="{BB962C8B-B14F-4D97-AF65-F5344CB8AC3E}">
        <p14:creationId xmlns:p14="http://schemas.microsoft.com/office/powerpoint/2010/main" val="440478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I’ve shown you three different tools in our demos today: VS</a:t>
            </a:r>
            <a:r>
              <a:rPr lang="en-US" baseline="0" dirty="0" smtClean="0"/>
              <a:t> 2010, Web Matrix and Expression Web 4. Each of these tools </a:t>
            </a:r>
            <a:r>
              <a:rPr lang="en-US" i="1" baseline="0" dirty="0" smtClean="0"/>
              <a:t>already</a:t>
            </a:r>
            <a:r>
              <a:rPr lang="en-US" i="0" baseline="0" dirty="0" smtClean="0"/>
              <a:t> has support for HTML5 markup and CSS3, out of the box, as you’ve seen. And I’m sure this is just the beginning of what Microsoft will offer developers related to HTML5. </a:t>
            </a:r>
          </a:p>
          <a:p>
            <a:pPr marL="0" marR="0" indent="0" algn="l" defTabSz="914363" rtl="0" eaLnBrk="1" fontAlgn="auto" latinLnBrk="0" hangingPunct="1">
              <a:lnSpc>
                <a:spcPct val="90000"/>
              </a:lnSpc>
              <a:spcBef>
                <a:spcPts val="0"/>
              </a:spcBef>
              <a:spcAft>
                <a:spcPts val="333"/>
              </a:spcAft>
              <a:buClrTx/>
              <a:buSzTx/>
              <a:buFontTx/>
              <a:buNone/>
              <a:tabLst/>
              <a:defRPr/>
            </a:pPr>
            <a:endParaRPr lang="en-US" i="0"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i="0" baseline="0" dirty="0" smtClean="0"/>
              <a:t>One thing that I do want to mention that I didn’t show, but is related to your HTML5 development is the new SuperPreview in Expression Web 4 SP1. If you’re not familiar with SuperPreview, it’s a tool in Expression Web (and also available as a Standalone download) that enables you to view your site across multiple browsers in several modes, side-by-side, overlaid to see minor differences and in a DOM mode which shows the DOM created across multiple browsers. SuperPreview in Expression Web 4 SP1 adds even more features like the ability to test pages behind a login and to use an online service to test you site in browsers NOT currently running on your machine, so you no longer need to have several browsers installed on your machine solely for the purpose of testing.</a:t>
            </a:r>
          </a:p>
          <a:p>
            <a:pPr marL="0" marR="0" indent="0" algn="l" defTabSz="914363" rtl="0" eaLnBrk="1" fontAlgn="auto" latinLnBrk="0" hangingPunct="1">
              <a:lnSpc>
                <a:spcPct val="90000"/>
              </a:lnSpc>
              <a:spcBef>
                <a:spcPts val="0"/>
              </a:spcBef>
              <a:spcAft>
                <a:spcPts val="333"/>
              </a:spcAft>
              <a:buClrTx/>
              <a:buSzTx/>
              <a:buFontTx/>
              <a:buNone/>
              <a:tabLst/>
              <a:defRPr/>
            </a:pPr>
            <a:endParaRPr lang="en-US" i="0"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i="0" baseline="0" dirty="0" smtClean="0"/>
              <a:t>[If question comes up] MS is committed to providing tool support for standards based web development, beyond this and into the future.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54</a:t>
            </a:fld>
            <a:endParaRPr lang="en-US" dirty="0"/>
          </a:p>
        </p:txBody>
      </p:sp>
    </p:spTree>
    <p:extLst>
      <p:ext uri="{BB962C8B-B14F-4D97-AF65-F5344CB8AC3E}">
        <p14:creationId xmlns:p14="http://schemas.microsoft.com/office/powerpoint/2010/main" val="2326164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call to action is simple: read, learn and use. Read some books on HTML5, JS and CSS, and some of the ones I love are available in the bookstore on site, so go pick</a:t>
            </a:r>
            <a:r>
              <a:rPr lang="en-US" baseline="0" dirty="0" smtClean="0"/>
              <a:t> them up and start reading today</a:t>
            </a:r>
            <a:r>
              <a:rPr lang="en-US" dirty="0" smtClean="0"/>
              <a:t>. Learn JS and jQuery and learn to really use the</a:t>
            </a:r>
            <a:r>
              <a:rPr lang="en-US" baseline="0" dirty="0" smtClean="0"/>
              <a:t> developer tools in your favorite browser. If that’s IE9, just hit F12. </a:t>
            </a:r>
          </a:p>
          <a:p>
            <a:endParaRPr lang="en-US" baseline="0" dirty="0" smtClean="0"/>
          </a:p>
          <a:p>
            <a:r>
              <a:rPr lang="en-US" baseline="0" dirty="0" smtClean="0"/>
              <a:t>Image of Introducing HTML5 from </a:t>
            </a:r>
            <a:r>
              <a:rPr lang="en-US" dirty="0" smtClean="0">
                <a:hlinkClick r:id="rId3"/>
              </a:rPr>
              <a:t>http://www.peachpit.com/store/product.aspx?isbn=0321687299</a:t>
            </a:r>
            <a:endParaRPr lang="en-US" dirty="0" smtClean="0"/>
          </a:p>
          <a:p>
            <a:r>
              <a:rPr lang="en-US" dirty="0" smtClean="0"/>
              <a:t>Image of HTML5 Up and Running from </a:t>
            </a:r>
            <a:r>
              <a:rPr lang="en-US" dirty="0" smtClean="0">
                <a:hlinkClick r:id="rId4"/>
              </a:rPr>
              <a:t>http://oreilly.com/catalog/9780596806033</a:t>
            </a:r>
            <a:endParaRPr lang="en-US" dirty="0" smtClean="0"/>
          </a:p>
          <a:p>
            <a:r>
              <a:rPr lang="en-US" dirty="0" smtClean="0"/>
              <a:t>Image of CSS3: Visual</a:t>
            </a:r>
            <a:r>
              <a:rPr lang="en-US" baseline="0" dirty="0" smtClean="0"/>
              <a:t> Quickstart Guide from </a:t>
            </a:r>
            <a:r>
              <a:rPr lang="en-US" dirty="0" smtClean="0">
                <a:hlinkClick r:id="rId5"/>
              </a:rPr>
              <a:t>http://www.speaking-in-styles.com/index.php/the-book/css3-visual-quickstart-guide/</a:t>
            </a:r>
            <a:endParaRPr lang="en-US" dirty="0" smtClean="0"/>
          </a:p>
          <a:p>
            <a:r>
              <a:rPr lang="en-US" dirty="0" smtClean="0"/>
              <a:t>Image of JavaScript</a:t>
            </a:r>
            <a:r>
              <a:rPr lang="en-US" baseline="0" dirty="0" smtClean="0"/>
              <a:t>: The Good Parts from </a:t>
            </a:r>
            <a:r>
              <a:rPr lang="en-US" dirty="0" smtClean="0">
                <a:hlinkClick r:id="rId6"/>
              </a:rPr>
              <a:t>http://oreilly.com/catalog/9780596517748/</a:t>
            </a:r>
            <a:endParaRPr lang="en-US" dirty="0" smtClean="0"/>
          </a:p>
          <a:p>
            <a:r>
              <a:rPr lang="en-US" dirty="0" smtClean="0"/>
              <a:t>Image of Eloquent</a:t>
            </a:r>
            <a:r>
              <a:rPr lang="en-US" baseline="0" dirty="0" smtClean="0"/>
              <a:t> JavaScript from </a:t>
            </a:r>
            <a:r>
              <a:rPr lang="en-US" dirty="0" smtClean="0">
                <a:hlinkClick r:id="rId7"/>
              </a:rPr>
              <a:t>http://oreilly.com/catalog/9781593272821/</a:t>
            </a:r>
            <a:endParaRPr lang="en-US" baseline="0" dirty="0" smtClean="0"/>
          </a:p>
          <a:p>
            <a:r>
              <a:rPr lang="en-US" baseline="0" dirty="0" smtClean="0"/>
              <a:t>Image of jQuery in Action from </a:t>
            </a:r>
            <a:r>
              <a:rPr lang="en-US" dirty="0" smtClean="0">
                <a:hlinkClick r:id="rId8"/>
              </a:rPr>
              <a:t>http://www.manning.com/bibeault2/</a:t>
            </a:r>
            <a:endParaRPr lang="en-US" dirty="0" smtClean="0"/>
          </a:p>
          <a:p>
            <a:endParaRPr lang="en-US" dirty="0" smtClean="0"/>
          </a:p>
          <a:p>
            <a:r>
              <a:rPr lang="en-US" dirty="0" smtClean="0"/>
              <a:t>(All book cover images are public domain)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55</a:t>
            </a:fld>
            <a:endParaRPr lang="en-US" dirty="0"/>
          </a:p>
        </p:txBody>
      </p:sp>
    </p:spTree>
    <p:extLst>
      <p:ext uri="{BB962C8B-B14F-4D97-AF65-F5344CB8AC3E}">
        <p14:creationId xmlns:p14="http://schemas.microsoft.com/office/powerpoint/2010/main" val="522844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wrap up, I want you to</a:t>
            </a:r>
            <a:r>
              <a:rPr lang="en-US" baseline="0" dirty="0" smtClean="0"/>
              <a:t> remember that HTML5 is a large set of shifting technologies. Hopefully I’ve given you 1) a concise definition of HTML5, 2) the ammunition to choose what you’re ready to adopt today, 3) what you need to do to adopt new technologies while continuing to enable great experiences for older browsers and 4) where you can go to find out what’s on the bleeding edge.</a:t>
            </a:r>
          </a:p>
          <a:p>
            <a:endParaRPr lang="en-US" baseline="0" dirty="0" smtClean="0"/>
          </a:p>
          <a:p>
            <a:r>
              <a:rPr lang="en-US" baseline="0" dirty="0" smtClean="0"/>
              <a:t>The Web today is changing faster than ever before, and that pace isn’t slowing. As a web developer, you can keep up and even stay ahead of this change by staying aware of what you can use today, and what you should keep an eye on. </a:t>
            </a:r>
          </a:p>
          <a:p>
            <a:endParaRPr lang="en-US" baseline="0" dirty="0" smtClean="0"/>
          </a:p>
          <a:p>
            <a:r>
              <a:rPr lang="en-US" baseline="0" dirty="0" smtClean="0"/>
              <a:t>Thank you for coming today, now go and build the next great Web Applications.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56</a:t>
            </a:fld>
            <a:endParaRPr lang="en-US" dirty="0"/>
          </a:p>
        </p:txBody>
      </p:sp>
    </p:spTree>
    <p:extLst>
      <p:ext uri="{BB962C8B-B14F-4D97-AF65-F5344CB8AC3E}">
        <p14:creationId xmlns:p14="http://schemas.microsoft.com/office/powerpoint/2010/main" val="41187637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57</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5/12/2011 6:14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58</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5/12/2011 6:14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59</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5/12/2011 6:14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Even more, important, though, is</a:t>
            </a:r>
            <a:r>
              <a:rPr lang="en-US" baseline="0" dirty="0" smtClean="0"/>
              <a:t> what HTML5 means to you, the tireless and enterprising web developer who’s starting to become more than a little overwhelmed with the pace and change and the volume of things you have to keep up with. I’m not just describing myself, am I? Surely not. It’s easy to become tired at the pace of change, so the last thing I want to do is overwhelm you, and I’m not here to drone on about all of the different new and cool things in the spec. Instead, I am here to equip you with tools you can use the minute you leave this room.</a:t>
            </a:r>
          </a:p>
          <a:p>
            <a:pPr marL="0" marR="0" indent="0" algn="l" defTabSz="914363" rtl="0" eaLnBrk="1" fontAlgn="auto" latinLnBrk="0" hangingPunct="1">
              <a:lnSpc>
                <a:spcPct val="90000"/>
              </a:lnSpc>
              <a:spcBef>
                <a:spcPts val="0"/>
              </a:spcBef>
              <a:spcAft>
                <a:spcPts val="333"/>
              </a:spcAft>
              <a:buClrTx/>
              <a:buSzTx/>
              <a:buFontTx/>
              <a:buNone/>
              <a:tabLst/>
              <a:defRPr/>
            </a:pPr>
            <a:endParaRPr lang="en-US"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Image from </a:t>
            </a:r>
            <a:r>
              <a:rPr lang="en-US" dirty="0" smtClean="0">
                <a:hlinkClick r:id="rId3"/>
              </a:rPr>
              <a:t>http://www.flickr.com/photos/mindaugasdanys/3766009204/</a:t>
            </a:r>
            <a:r>
              <a:rPr lang="en-US" dirty="0" smtClean="0"/>
              <a:t> (Used with permission from mdanys  – License: Creative Commons Attribution)</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20725611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60</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5/12/2011 6:14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sz="900" kern="1200" dirty="0" smtClean="0">
                <a:solidFill>
                  <a:schemeClr val="tx1"/>
                </a:solidFill>
                <a:latin typeface="Segoe UI" pitchFamily="34" charset="0"/>
                <a:ea typeface="+mn-ea"/>
                <a:cs typeface="+mn-cs"/>
              </a:rPr>
              <a:t>New for TechEd 2011, we will be working with Microsoft Tag (http://tag.microsoft.com/overview.aspx) to create unique Tags for every session at the event. Your session Tag will appear on both the room signage and at the end of your presentation. With your session Tag, attendees will be able to scan as they enter the room to retrieve session details, view speaker bios, and engage in discussions; or scan at the end of the presentation to evaluate your session and download materials. We’re excited to integrate Microsoft Tag across the My TechEd mobile experience this year.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61</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5/12/2011 6:14 AM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5/12/2011 6:14 AM</a:t>
            </a:fld>
            <a:endParaRPr lang="en-US">
              <a:solidFill>
                <a:prstClr val="black"/>
              </a:solidFill>
            </a:endParaRPr>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62</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Even though I can give you some ideas about what HTML5 means, I can’t honestly tell you what it should mean to you. So</a:t>
            </a:r>
            <a:r>
              <a:rPr lang="en-US" dirty="0" smtClean="0"/>
              <a:t> when I say, “What HTML5 means to you,” I mean that I want</a:t>
            </a:r>
            <a:r>
              <a:rPr lang="en-US" baseline="0" dirty="0" smtClean="0"/>
              <a:t> you to leave this room today with a definition of HTML5 that you can rely on, a process by which you can evaluate and choose HTML5 technologies, and how you can use these technologies today while ensuring that users visiting with older browsers still receive a great experience.</a:t>
            </a:r>
          </a:p>
          <a:p>
            <a:endParaRPr lang="en-US" baseline="0" dirty="0" smtClean="0"/>
          </a:p>
          <a:p>
            <a:r>
              <a:rPr lang="en-US" baseline="0" dirty="0" smtClean="0"/>
              <a:t>And if there’s anybody in this room not really interested in HTML5 because web development doesn’t really excite you, I’ll remind you that HTML5 is the future for our mobile devices as well, and there’s almost no better way to target mobile in a cross-platform way than HTML5.</a:t>
            </a:r>
          </a:p>
          <a:p>
            <a:endParaRPr lang="en-US" baseline="0" dirty="0" smtClean="0"/>
          </a:p>
          <a:p>
            <a:r>
              <a:rPr lang="en-US" baseline="0" dirty="0" smtClean="0"/>
              <a:t>Image from </a:t>
            </a:r>
            <a:r>
              <a:rPr lang="en-US" dirty="0" smtClean="0">
                <a:hlinkClick r:id="rId3"/>
              </a:rPr>
              <a:t>http://www.flickr.com/photos/daniello/422213306/</a:t>
            </a:r>
            <a:r>
              <a:rPr lang="en-US" dirty="0" smtClean="0"/>
              <a:t> (used with permission from webmove  – License: Creative Commons Attribution)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3522975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 all of that said, here’s our agenda for the day.</a:t>
            </a:r>
            <a:r>
              <a:rPr lang="en-US" baseline="0" dirty="0" smtClean="0"/>
              <a:t> We’ll start by defining the HTML5 standard. Then, I’ll give you the five most important words you need to know about HTML5. After that, I’ll walk through a demonstrate many of the HTML5 technologies and show you how to adopt those technologies and support older browsers. I’ll also talk about Microsoft’s process for adopting HTML5 technologies in the browser and where you can go to see what’s upcoming, experiment with newer Specifications and give us feedback. Finally, I talk briefly about updates to Microsoft’s developer tools around HTML5 and provide some resources to learn more about HTML5, JavaScript and CSS3</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2196090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I’ve said already today, HTML5 is a confusing term for a lot of people because its meaning is a moving target. Some narrowly define it to mean just the new markup and form elements. Others define it as whatever new technology they want to implement in their site. Other still use the term to mean everything new and interesting on the web, including old technologies not part of the official spec (Geolocation and SVG) and barely-implemented ideas that haven’t even reached draft status with the W3C (Notification API). So let’s arm ourselves with a more reasoned definition of HTML5 that we can use today, and in conversations with fellow developers, our co-workers and customers.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1512057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35574246"/>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517607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2108150"/>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894627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74959848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09629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58542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23921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178978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7147124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1296792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411428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1594770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3287551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863944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902265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9194965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716189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88372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0965833"/>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70"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00347530"/>
      </p:ext>
    </p:extLst>
  </p:cSld>
  <p:clrMap bg1="dk1" tx1="lt1" bg2="dk2" tx2="lt2" accent1="accent1" accent2="accent2" accent3="accent3" accent4="accent4" accent5="accent5" accent6="accent6" hlink="hlink" folHlink="folHlink"/>
  <p:sldLayoutIdLst>
    <p:sldLayoutId id="2147483762"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www.userinexperience.com/"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40.pn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hyperlink" Target="http://www.userinexperience.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59.png"/><Relationship Id="rId5" Type="http://schemas.openxmlformats.org/officeDocument/2006/relationships/hyperlink" Target="http://www.microsoft.com/learning" TargetMode="External"/><Relationship Id="rId10" Type="http://schemas.openxmlformats.org/officeDocument/2006/relationships/image" Target="../media/image58.emf"/><Relationship Id="rId4" Type="http://schemas.openxmlformats.org/officeDocument/2006/relationships/image" Target="../media/image55.png"/><Relationship Id="rId9" Type="http://schemas.openxmlformats.org/officeDocument/2006/relationships/image" Target="../media/image57.png"/><Relationship Id="rId1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8848" y="1634822"/>
            <a:ext cx="12207140" cy="3251082"/>
            <a:chOff x="398848" y="1634822"/>
            <a:chExt cx="12207140" cy="3251082"/>
          </a:xfrm>
        </p:grpSpPr>
        <p:grpSp>
          <p:nvGrpSpPr>
            <p:cNvPr id="9" name="Group 8"/>
            <p:cNvGrpSpPr/>
            <p:nvPr/>
          </p:nvGrpSpPr>
          <p:grpSpPr>
            <a:xfrm>
              <a:off x="8588169" y="1634822"/>
              <a:ext cx="4017819" cy="3251082"/>
              <a:chOff x="1814945" y="1925782"/>
              <a:chExt cx="4017819" cy="3251082"/>
            </a:xfrm>
          </p:grpSpPr>
          <p:pic>
            <p:nvPicPr>
              <p:cNvPr id="7" name="Picture 2" descr="C:\Users\brsatrom\Dropbox\ApplicationDevelopmentWithHTML5\HTML5\HTML5_Logo_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906" y="2660074"/>
                <a:ext cx="2516790" cy="25167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14945" y="1925782"/>
                <a:ext cx="4017819" cy="2554545"/>
              </a:xfrm>
              <a:prstGeom prst="rect">
                <a:avLst/>
              </a:prstGeom>
              <a:noFill/>
            </p:spPr>
            <p:txBody>
              <a:bodyPr wrap="square" lIns="0" tIns="0" rIns="0" bIns="0" rtlCol="0">
                <a:spAutoFit/>
              </a:bodyPr>
              <a:lstStyle/>
              <a:p>
                <a:r>
                  <a:rPr lang="en-US" sz="16600" dirty="0" smtClean="0">
                    <a:gradFill>
                      <a:gsLst>
                        <a:gs pos="0">
                          <a:schemeClr val="tx1"/>
                        </a:gs>
                        <a:gs pos="86000">
                          <a:schemeClr val="tx1"/>
                        </a:gs>
                      </a:gsLst>
                      <a:lin ang="5400000" scaled="0"/>
                    </a:gradFill>
                  </a:rPr>
                  <a:t>“   ”</a:t>
                </a:r>
              </a:p>
            </p:txBody>
          </p:sp>
        </p:grpSp>
        <p:sp>
          <p:nvSpPr>
            <p:cNvPr id="10" name="TextBox 9"/>
            <p:cNvSpPr txBox="1"/>
            <p:nvPr/>
          </p:nvSpPr>
          <p:spPr>
            <a:xfrm>
              <a:off x="8174236" y="2888845"/>
              <a:ext cx="719749" cy="1477328"/>
            </a:xfrm>
            <a:prstGeom prst="rect">
              <a:avLst/>
            </a:prstGeom>
            <a:noFill/>
          </p:spPr>
          <p:txBody>
            <a:bodyPr wrap="none" lIns="0" tIns="0" rIns="0" bIns="0" rtlCol="0">
              <a:spAutoFit/>
            </a:bodyPr>
            <a:lstStyle/>
            <a:p>
              <a:r>
                <a:rPr lang="en-US" sz="9600" dirty="0" smtClean="0">
                  <a:gradFill>
                    <a:gsLst>
                      <a:gs pos="0">
                        <a:schemeClr val="tx1"/>
                      </a:gs>
                      <a:gs pos="86000">
                        <a:schemeClr val="tx1"/>
                      </a:gs>
                    </a:gsLst>
                    <a:lin ang="5400000" scaled="0"/>
                  </a:gradFill>
                </a:rPr>
                <a:t>=</a:t>
              </a:r>
            </a:p>
          </p:txBody>
        </p:sp>
        <p:sp>
          <p:nvSpPr>
            <p:cNvPr id="11" name="Rounded Rectangle 10"/>
            <p:cNvSpPr/>
            <p:nvPr/>
          </p:nvSpPr>
          <p:spPr bwMode="auto">
            <a:xfrm>
              <a:off x="398848" y="3358103"/>
              <a:ext cx="1942575" cy="652077"/>
            </a:xfrm>
            <a:prstGeom prst="roundRect">
              <a:avLst>
                <a:gd name="adj" fmla="val 0"/>
              </a:avLst>
            </a:prstGeom>
            <a:ln cap="rn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b="1" dirty="0" smtClean="0">
                  <a:gradFill>
                    <a:gsLst>
                      <a:gs pos="0">
                        <a:srgbClr val="FFFFFF"/>
                      </a:gs>
                      <a:gs pos="100000">
                        <a:srgbClr val="FFFFFF"/>
                      </a:gs>
                    </a:gsLst>
                    <a:lin ang="5400000" scaled="0"/>
                  </a:gradFill>
                  <a:effectLst>
                    <a:outerShdw blurRad="38100" dist="38100" dir="2700000" algn="tl">
                      <a:srgbClr val="000000">
                        <a:alpha val="43137"/>
                      </a:srgbClr>
                    </a:outerShdw>
                  </a:effectLst>
                </a:rPr>
                <a:t>HTML</a:t>
              </a:r>
            </a:p>
          </p:txBody>
        </p:sp>
        <p:sp>
          <p:nvSpPr>
            <p:cNvPr id="12" name="Rounded Rectangle 11"/>
            <p:cNvSpPr/>
            <p:nvPr/>
          </p:nvSpPr>
          <p:spPr bwMode="auto">
            <a:xfrm>
              <a:off x="3002073" y="3330393"/>
              <a:ext cx="1819322" cy="670898"/>
            </a:xfrm>
            <a:prstGeom prst="roundRect">
              <a:avLst>
                <a:gd name="adj" fmla="val 0"/>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b="1" dirty="0" smtClean="0">
                  <a:solidFill>
                    <a:schemeClr val="tx1">
                      <a:alpha val="99000"/>
                    </a:schemeClr>
                  </a:solidFill>
                  <a:effectLst>
                    <a:outerShdw blurRad="38100" dist="38100" dir="2700000" algn="tl">
                      <a:srgbClr val="000000">
                        <a:alpha val="43137"/>
                      </a:srgbClr>
                    </a:outerShdw>
                  </a:effectLst>
                </a:rPr>
                <a:t>CSS 3</a:t>
              </a:r>
              <a:endParaRPr lang="en-US" sz="3200" b="1" dirty="0">
                <a:solidFill>
                  <a:schemeClr val="tx1">
                    <a:alpha val="99000"/>
                  </a:schemeClr>
                </a:solidFill>
                <a:effectLst>
                  <a:outerShdw blurRad="38100" dist="38100" dir="2700000" algn="tl">
                    <a:srgbClr val="000000">
                      <a:alpha val="43137"/>
                    </a:srgbClr>
                  </a:outerShdw>
                </a:effectLst>
              </a:endParaRPr>
            </a:p>
          </p:txBody>
        </p:sp>
        <p:sp>
          <p:nvSpPr>
            <p:cNvPr id="13" name="Rounded Rectangle 12"/>
            <p:cNvSpPr/>
            <p:nvPr/>
          </p:nvSpPr>
          <p:spPr bwMode="auto">
            <a:xfrm>
              <a:off x="5541851" y="3144982"/>
              <a:ext cx="2493835" cy="1044385"/>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b="1" dirty="0" smtClean="0">
                  <a:gradFill>
                    <a:gsLst>
                      <a:gs pos="0">
                        <a:srgbClr val="FFFFFF"/>
                      </a:gs>
                      <a:gs pos="100000">
                        <a:srgbClr val="FFFFFF"/>
                      </a:gs>
                    </a:gsLst>
                    <a:lin ang="5400000" scaled="0"/>
                  </a:gradFill>
                  <a:effectLst>
                    <a:outerShdw blurRad="38100" dist="38100" dir="2700000" algn="tl">
                      <a:srgbClr val="000000">
                        <a:alpha val="43137"/>
                      </a:srgbClr>
                    </a:outerShdw>
                  </a:effectLst>
                </a:rPr>
                <a:t>JavaScript APIs</a:t>
              </a:r>
            </a:p>
          </p:txBody>
        </p:sp>
        <p:sp>
          <p:nvSpPr>
            <p:cNvPr id="15" name="TextBox 14"/>
            <p:cNvSpPr txBox="1"/>
            <p:nvPr/>
          </p:nvSpPr>
          <p:spPr>
            <a:xfrm>
              <a:off x="4843202" y="2978110"/>
              <a:ext cx="544492" cy="1354217"/>
            </a:xfrm>
            <a:prstGeom prst="rect">
              <a:avLst/>
            </a:prstGeom>
            <a:noFill/>
          </p:spPr>
          <p:txBody>
            <a:bodyPr wrap="none" lIns="0" tIns="0" rIns="0" bIns="0" rtlCol="0">
              <a:spAutoFit/>
            </a:bodyPr>
            <a:lstStyle/>
            <a:p>
              <a:r>
                <a:rPr lang="en-US" sz="8800" dirty="0">
                  <a:gradFill>
                    <a:gsLst>
                      <a:gs pos="0">
                        <a:schemeClr val="tx1"/>
                      </a:gs>
                      <a:gs pos="86000">
                        <a:schemeClr val="tx1"/>
                      </a:gs>
                    </a:gsLst>
                    <a:lin ang="5400000" scaled="0"/>
                  </a:gradFill>
                </a:rPr>
                <a:t>+</a:t>
              </a:r>
              <a:endParaRPr lang="en-US" sz="9600" dirty="0" smtClean="0">
                <a:gradFill>
                  <a:gsLst>
                    <a:gs pos="0">
                      <a:schemeClr val="tx1"/>
                    </a:gs>
                    <a:gs pos="86000">
                      <a:schemeClr val="tx1"/>
                    </a:gs>
                  </a:gsLst>
                  <a:lin ang="5400000" scaled="0"/>
                </a:gradFill>
              </a:endParaRPr>
            </a:p>
          </p:txBody>
        </p:sp>
        <p:sp>
          <p:nvSpPr>
            <p:cNvPr id="16" name="TextBox 15"/>
            <p:cNvSpPr txBox="1"/>
            <p:nvPr/>
          </p:nvSpPr>
          <p:spPr>
            <a:xfrm>
              <a:off x="2339690" y="2988733"/>
              <a:ext cx="544492" cy="1354217"/>
            </a:xfrm>
            <a:prstGeom prst="rect">
              <a:avLst/>
            </a:prstGeom>
            <a:noFill/>
          </p:spPr>
          <p:txBody>
            <a:bodyPr wrap="none" lIns="0" tIns="0" rIns="0" bIns="0" rtlCol="0">
              <a:spAutoFit/>
            </a:bodyPr>
            <a:lstStyle/>
            <a:p>
              <a:r>
                <a:rPr lang="en-US" sz="8800" dirty="0">
                  <a:gradFill>
                    <a:gsLst>
                      <a:gs pos="0">
                        <a:schemeClr val="tx1"/>
                      </a:gs>
                      <a:gs pos="86000">
                        <a:schemeClr val="tx1"/>
                      </a:gs>
                    </a:gsLst>
                    <a:lin ang="5400000" scaled="0"/>
                  </a:gradFill>
                </a:rPr>
                <a:t>+</a:t>
              </a:r>
              <a:endParaRPr lang="en-US" sz="9600" dirty="0" smtClean="0">
                <a:gradFill>
                  <a:gsLst>
                    <a:gs pos="0">
                      <a:schemeClr val="tx1"/>
                    </a:gs>
                    <a:gs pos="86000">
                      <a:schemeClr val="tx1"/>
                    </a:gs>
                  </a:gsLst>
                  <a:lin ang="5400000" scaled="0"/>
                </a:gradFill>
              </a:endParaRPr>
            </a:p>
          </p:txBody>
        </p:sp>
      </p:grpSp>
      <p:sp>
        <p:nvSpPr>
          <p:cNvPr id="3" name="Left Brace 2"/>
          <p:cNvSpPr/>
          <p:nvPr/>
        </p:nvSpPr>
        <p:spPr>
          <a:xfrm rot="5400000">
            <a:off x="959093" y="2054322"/>
            <a:ext cx="835310" cy="1955800"/>
          </a:xfrm>
          <a:prstGeom prst="leftBrace">
            <a:avLst/>
          </a:prstGeom>
          <a:ln w="38100">
            <a:solidFill>
              <a:schemeClr val="accent4">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Left Brace 13"/>
          <p:cNvSpPr/>
          <p:nvPr/>
        </p:nvSpPr>
        <p:spPr>
          <a:xfrm rot="5400000">
            <a:off x="3494079" y="1893373"/>
            <a:ext cx="835310" cy="2277698"/>
          </a:xfrm>
          <a:prstGeom prst="leftBrace">
            <a:avLst/>
          </a:prstGeom>
          <a:ln w="38100">
            <a:solidFill>
              <a:schemeClr val="accent4">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Left Brace 16"/>
          <p:cNvSpPr/>
          <p:nvPr/>
        </p:nvSpPr>
        <p:spPr>
          <a:xfrm rot="5400000">
            <a:off x="6371113" y="1850538"/>
            <a:ext cx="835310" cy="2363368"/>
          </a:xfrm>
          <a:prstGeom prst="leftBrace">
            <a:avLst/>
          </a:prstGeom>
          <a:ln w="38100">
            <a:solidFill>
              <a:schemeClr val="accent4">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Rectangle 5"/>
          <p:cNvSpPr/>
          <p:nvPr/>
        </p:nvSpPr>
        <p:spPr>
          <a:xfrm>
            <a:off x="5176582" y="3392041"/>
            <a:ext cx="3224371" cy="2862322"/>
          </a:xfrm>
          <a:prstGeom prst="rect">
            <a:avLst/>
          </a:prstGeom>
        </p:spPr>
        <p:txBody>
          <a:bodyPr wrap="square">
            <a:spAutoFit/>
          </a:bodyPr>
          <a:lstStyle/>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Geolocation</a:t>
            </a:r>
            <a:endParaRPr lang="en-US" sz="24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Web Storage</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Web Sockets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FileAPI</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Media Capture</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IndexedDB</a:t>
            </a:r>
            <a:endParaRPr lang="en-US" sz="24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Etc…</a:t>
            </a:r>
            <a:endParaRPr lang="en-US" sz="2400" dirty="0">
              <a:gradFill>
                <a:gsLst>
                  <a:gs pos="0">
                    <a:srgbClr val="FFFFFF"/>
                  </a:gs>
                  <a:gs pos="86000">
                    <a:srgbClr val="FFFFFF"/>
                  </a:gs>
                </a:gsLst>
                <a:lin ang="5400000" scaled="0"/>
              </a:gradFill>
            </a:endParaRPr>
          </a:p>
        </p:txBody>
      </p:sp>
      <p:sp>
        <p:nvSpPr>
          <p:cNvPr id="18" name="Rectangle 17"/>
          <p:cNvSpPr/>
          <p:nvPr/>
        </p:nvSpPr>
        <p:spPr>
          <a:xfrm>
            <a:off x="0" y="3449877"/>
            <a:ext cx="2453234" cy="2862322"/>
          </a:xfrm>
          <a:prstGeom prst="rect">
            <a:avLst/>
          </a:prstGeom>
        </p:spPr>
        <p:txBody>
          <a:bodyPr wrap="square">
            <a:spAutoFit/>
          </a:bodyPr>
          <a:lstStyle/>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Markup</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Forms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ARIA</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Microdata</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Canvas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Video</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Etc…</a:t>
            </a:r>
            <a:endParaRPr lang="en-US" sz="2400" dirty="0">
              <a:gradFill>
                <a:gsLst>
                  <a:gs pos="0">
                    <a:srgbClr val="FFFFFF"/>
                  </a:gs>
                  <a:gs pos="86000">
                    <a:srgbClr val="FFFFFF"/>
                  </a:gs>
                </a:gsLst>
                <a:lin ang="5400000" scaled="0"/>
              </a:gradFill>
            </a:endParaRPr>
          </a:p>
        </p:txBody>
      </p:sp>
      <p:sp>
        <p:nvSpPr>
          <p:cNvPr id="19" name="Rectangle 18"/>
          <p:cNvSpPr/>
          <p:nvPr/>
        </p:nvSpPr>
        <p:spPr>
          <a:xfrm>
            <a:off x="2260316" y="3449877"/>
            <a:ext cx="3281535" cy="2862322"/>
          </a:xfrm>
          <a:prstGeom prst="rect">
            <a:avLst/>
          </a:prstGeom>
        </p:spPr>
        <p:txBody>
          <a:bodyPr wrap="square">
            <a:spAutoFit/>
          </a:bodyPr>
          <a:lstStyle/>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Selectors</a:t>
            </a:r>
            <a:endParaRPr lang="en-US" sz="24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Media Queries </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Fonts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Transforms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Transitions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Animations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Etc…</a:t>
            </a:r>
            <a:endParaRPr lang="en-US" sz="2400" dirty="0">
              <a:gradFill>
                <a:gsLst>
                  <a:gs pos="0">
                    <a:srgbClr val="FFFFFF"/>
                  </a:gs>
                  <a:gs pos="86000">
                    <a:srgbClr val="FFFFFF"/>
                  </a:gs>
                </a:gsLst>
                <a:lin ang="5400000" scaled="0"/>
              </a:gradFill>
            </a:endParaRPr>
          </a:p>
        </p:txBody>
      </p:sp>
    </p:spTree>
    <p:extLst>
      <p:ext uri="{BB962C8B-B14F-4D97-AF65-F5344CB8AC3E}">
        <p14:creationId xmlns:p14="http://schemas.microsoft.com/office/powerpoint/2010/main" val="2123891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2.96296E-6 L -3.33333E-6 -0.25 " pathEditMode="relative" rAng="0" ptsTypes="AA">
                                      <p:cBhvr>
                                        <p:cTn id="6" dur="2000" fill="hold"/>
                                        <p:tgtEl>
                                          <p:spTgt spid="2"/>
                                        </p:tgtEl>
                                        <p:attrNameLst>
                                          <p:attrName>ppt_x</p:attrName>
                                          <p:attrName>ppt_y</p:attrName>
                                        </p:attrNameLst>
                                      </p:cBhvr>
                                      <p:rCtr x="0" y="-12500"/>
                                    </p:animMotion>
                                  </p:childTnLst>
                                </p:cTn>
                              </p:par>
                              <p:par>
                                <p:cTn id="7" presetID="42" presetClass="entr" presetSubtype="0" fill="hold" grpId="0" nodeType="withEffect">
                                  <p:stCondLst>
                                    <p:cond delay="50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anim calcmode="lin" valueType="num">
                                      <p:cBhvr>
                                        <p:cTn id="10" dur="1000" fill="hold"/>
                                        <p:tgtEl>
                                          <p:spTgt spid="18"/>
                                        </p:tgtEl>
                                        <p:attrNameLst>
                                          <p:attrName>ppt_x</p:attrName>
                                        </p:attrNameLst>
                                      </p:cBhvr>
                                      <p:tavLst>
                                        <p:tav tm="0">
                                          <p:val>
                                            <p:strVal val="#ppt_x"/>
                                          </p:val>
                                        </p:tav>
                                        <p:tav tm="100000">
                                          <p:val>
                                            <p:strVal val="#ppt_x"/>
                                          </p:val>
                                        </p:tav>
                                      </p:tavLst>
                                    </p:anim>
                                    <p:anim calcmode="lin" valueType="num">
                                      <p:cBhvr>
                                        <p:cTn id="11" dur="1000" fill="hold"/>
                                        <p:tgtEl>
                                          <p:spTgt spid="18"/>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7" grpId="0" animBg="1"/>
      <p:bldP spid="6"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Areas of HTML5</a:t>
            </a:r>
            <a:endParaRPr lang="en-US" dirty="0"/>
          </a:p>
        </p:txBody>
      </p:sp>
      <p:sp>
        <p:nvSpPr>
          <p:cNvPr id="4" name="Rounded Rectangle 3"/>
          <p:cNvSpPr/>
          <p:nvPr/>
        </p:nvSpPr>
        <p:spPr bwMode="auto">
          <a:xfrm>
            <a:off x="978124" y="1004454"/>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Performance</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15" name="Rounded Rectangle 14"/>
          <p:cNvSpPr/>
          <p:nvPr/>
        </p:nvSpPr>
        <p:spPr bwMode="auto">
          <a:xfrm>
            <a:off x="978124" y="3917370"/>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3D Effects</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16" name="Rounded Rectangle 15"/>
          <p:cNvSpPr/>
          <p:nvPr/>
        </p:nvSpPr>
        <p:spPr bwMode="auto">
          <a:xfrm>
            <a:off x="3716706" y="1004454"/>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Semantics</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17" name="Rounded Rectangle 16"/>
          <p:cNvSpPr/>
          <p:nvPr/>
        </p:nvSpPr>
        <p:spPr bwMode="auto">
          <a:xfrm>
            <a:off x="6455288" y="1004454"/>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Styling</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18" name="Rounded Rectangle 17"/>
          <p:cNvSpPr/>
          <p:nvPr/>
        </p:nvSpPr>
        <p:spPr bwMode="auto">
          <a:xfrm>
            <a:off x="9193869" y="1004454"/>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Multimedia</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19" name="Rounded Rectangle 18"/>
          <p:cNvSpPr/>
          <p:nvPr/>
        </p:nvSpPr>
        <p:spPr bwMode="auto">
          <a:xfrm>
            <a:off x="9193869" y="3917370"/>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137160" rIns="91436" bIns="45718" numCol="1" rtlCol="0" anchor="ctr" anchorCtr="0" compatLnSpc="1">
            <a:prstTxWarp prst="textNoShape">
              <a:avLst/>
            </a:prstTxWarp>
          </a:bodyPr>
          <a:lstStyle/>
          <a:p>
            <a:pPr algn="ctr" defTabSz="914099">
              <a:lnSpc>
                <a:spcPts val="2400"/>
              </a:lnSpc>
            </a:pPr>
            <a:r>
              <a:rPr lang="en-US" sz="2200" dirty="0" smtClean="0">
                <a:solidFill>
                  <a:schemeClr val="tx1">
                    <a:alpha val="99000"/>
                  </a:schemeClr>
                </a:solidFill>
              </a:rPr>
              <a:t>Device Access</a:t>
            </a: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p:txBody>
      </p:sp>
      <p:sp>
        <p:nvSpPr>
          <p:cNvPr id="20" name="Rounded Rectangle 19"/>
          <p:cNvSpPr/>
          <p:nvPr/>
        </p:nvSpPr>
        <p:spPr bwMode="auto">
          <a:xfrm>
            <a:off x="6455288" y="3917370"/>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Connectivity</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21" name="Rounded Rectangle 20"/>
          <p:cNvSpPr/>
          <p:nvPr/>
        </p:nvSpPr>
        <p:spPr bwMode="auto">
          <a:xfrm>
            <a:off x="3716706" y="3917370"/>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137160" rIns="91436" bIns="45718" numCol="1" rtlCol="0" anchor="ctr" anchorCtr="0" compatLnSpc="1">
            <a:prstTxWarp prst="textNoShape">
              <a:avLst/>
            </a:prstTxWarp>
          </a:bodyPr>
          <a:lstStyle/>
          <a:p>
            <a:pPr algn="ctr" defTabSz="914099">
              <a:lnSpc>
                <a:spcPts val="2400"/>
              </a:lnSpc>
            </a:pPr>
            <a:r>
              <a:rPr lang="en-US" sz="2200" dirty="0" smtClean="0">
                <a:solidFill>
                  <a:schemeClr val="tx1">
                    <a:alpha val="99000"/>
                  </a:schemeClr>
                </a:solidFill>
              </a:rPr>
              <a:t>Offline &amp; Storage</a:t>
            </a: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smtClean="0">
              <a:solidFill>
                <a:schemeClr val="tx1">
                  <a:alpha val="99000"/>
                </a:schemeClr>
              </a:solidFill>
            </a:endParaRPr>
          </a:p>
        </p:txBody>
      </p:sp>
      <p:pic>
        <p:nvPicPr>
          <p:cNvPr id="6147" name="Picture 3" descr="C:\Users\brsatrom\Dropbox\ApplicationDevelopmentWithHTML5\HTML5\HTML5_Tech_Classes_512\HTML5_3D_Effects_512.png"/>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878369" y="4462313"/>
            <a:ext cx="2202874" cy="22028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brsatrom\Dropbox\ApplicationDevelopmentWithHTML5\HTML5\HTML5_Tech_Classes_512\HTML5_Connectivity_51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6565994" y="4723119"/>
            <a:ext cx="1781030" cy="178103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brsatrom\Dropbox\ApplicationDevelopmentWithHTML5\HTML5\HTML5_Tech_Classes_512\HTML5_Device_Access_512.png"/>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9160617" y="4515280"/>
            <a:ext cx="2080312" cy="20803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brsatrom\Dropbox\ApplicationDevelopmentWithHTML5\HTML5\HTML5_Tech_Classes_512\HTML5_Multimedia_5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5626" y="1534235"/>
            <a:ext cx="1990293" cy="1990293"/>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brsatrom\Dropbox\ApplicationDevelopmentWithHTML5\HTML5\HTML5_Tech_Classes_512\HTML5_Offline_Storage_512.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3820839" y="4661213"/>
            <a:ext cx="1806090" cy="180609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brsatrom\Dropbox\ApplicationDevelopmentWithHTML5\HTML5\HTML5_Tech_Classes_512\HTML5_Styling_51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2184" y="1563256"/>
            <a:ext cx="2045277" cy="2045277"/>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brsatrom\Dropbox\ApplicationDevelopmentWithHTML5\HTML5\HTML5_Tech_Classes_512\HTML5_Semantics_51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2147" y="1645201"/>
            <a:ext cx="1707866" cy="170786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brsatrom\Dropbox\ApplicationDevelopmentWithHTML5\HTML5\HTML5_Tech_Classes_512\HTML5_Performance_51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6367" y="1721671"/>
            <a:ext cx="1678567" cy="1678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115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0" s="-70588" l="0"/>
                                      </p:by>
                                    </p:animClr>
                                    <p:animClr clrSpc="hsl" dir="cw">
                                      <p:cBhvr>
                                        <p:cTn id="7" dur="500" fill="hold"/>
                                        <p:tgtEl>
                                          <p:spTgt spid="4"/>
                                        </p:tgtEl>
                                        <p:attrNameLst>
                                          <p:attrName>fillcolor</p:attrName>
                                        </p:attrNameLst>
                                      </p:cBhvr>
                                      <p:by>
                                        <p:hsl h="0" s="-70588" l="0"/>
                                      </p:by>
                                    </p:animClr>
                                    <p:animClr clrSpc="hsl" dir="cw">
                                      <p:cBhvr>
                                        <p:cTn id="8" dur="500" fill="hold"/>
                                        <p:tgtEl>
                                          <p:spTgt spid="4"/>
                                        </p:tgtEl>
                                        <p:attrNameLst>
                                          <p:attrName>stroke.color</p:attrName>
                                        </p:attrNameLst>
                                      </p:cBhvr>
                                      <p:by>
                                        <p:hsl h="0" s="-70588" l="0"/>
                                      </p:by>
                                    </p:animClr>
                                    <p:set>
                                      <p:cBhvr>
                                        <p:cTn id="9" dur="500" fill="hold"/>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5" presetClass="emph" presetSubtype="0" fill="hold" grpId="0" nodeType="clickEffect">
                                  <p:stCondLst>
                                    <p:cond delay="0"/>
                                  </p:stCondLst>
                                  <p:childTnLst>
                                    <p:animClr clrSpc="hsl" dir="cw">
                                      <p:cBhvr override="childStyle">
                                        <p:cTn id="13" dur="500" fill="hold"/>
                                        <p:tgtEl>
                                          <p:spTgt spid="16"/>
                                        </p:tgtEl>
                                        <p:attrNameLst>
                                          <p:attrName>style.color</p:attrName>
                                        </p:attrNameLst>
                                      </p:cBhvr>
                                      <p:by>
                                        <p:hsl h="0" s="-70588" l="0"/>
                                      </p:by>
                                    </p:animClr>
                                    <p:animClr clrSpc="hsl" dir="cw">
                                      <p:cBhvr>
                                        <p:cTn id="14" dur="500" fill="hold"/>
                                        <p:tgtEl>
                                          <p:spTgt spid="16"/>
                                        </p:tgtEl>
                                        <p:attrNameLst>
                                          <p:attrName>fillcolor</p:attrName>
                                        </p:attrNameLst>
                                      </p:cBhvr>
                                      <p:by>
                                        <p:hsl h="0" s="-70588" l="0"/>
                                      </p:by>
                                    </p:animClr>
                                    <p:animClr clrSpc="hsl" dir="cw">
                                      <p:cBhvr>
                                        <p:cTn id="15" dur="500" fill="hold"/>
                                        <p:tgtEl>
                                          <p:spTgt spid="16"/>
                                        </p:tgtEl>
                                        <p:attrNameLst>
                                          <p:attrName>stroke.color</p:attrName>
                                        </p:attrNameLst>
                                      </p:cBhvr>
                                      <p:by>
                                        <p:hsl h="0" s="-70588" l="0"/>
                                      </p:by>
                                    </p:animClr>
                                    <p:set>
                                      <p:cBhvr>
                                        <p:cTn id="16" dur="500" fill="hold"/>
                                        <p:tgtEl>
                                          <p:spTgt spid="1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5" presetClass="emph" presetSubtype="0" fill="hold" grpId="0" nodeType="clickEffect">
                                  <p:stCondLst>
                                    <p:cond delay="0"/>
                                  </p:stCondLst>
                                  <p:childTnLst>
                                    <p:animClr clrSpc="hsl" dir="cw">
                                      <p:cBhvr override="childStyle">
                                        <p:cTn id="20" dur="500" fill="hold"/>
                                        <p:tgtEl>
                                          <p:spTgt spid="17"/>
                                        </p:tgtEl>
                                        <p:attrNameLst>
                                          <p:attrName>style.color</p:attrName>
                                        </p:attrNameLst>
                                      </p:cBhvr>
                                      <p:by>
                                        <p:hsl h="0" s="-70588" l="0"/>
                                      </p:by>
                                    </p:animClr>
                                    <p:animClr clrSpc="hsl" dir="cw">
                                      <p:cBhvr>
                                        <p:cTn id="21" dur="500" fill="hold"/>
                                        <p:tgtEl>
                                          <p:spTgt spid="17"/>
                                        </p:tgtEl>
                                        <p:attrNameLst>
                                          <p:attrName>fillcolor</p:attrName>
                                        </p:attrNameLst>
                                      </p:cBhvr>
                                      <p:by>
                                        <p:hsl h="0" s="-70588" l="0"/>
                                      </p:by>
                                    </p:animClr>
                                    <p:animClr clrSpc="hsl" dir="cw">
                                      <p:cBhvr>
                                        <p:cTn id="22" dur="500" fill="hold"/>
                                        <p:tgtEl>
                                          <p:spTgt spid="17"/>
                                        </p:tgtEl>
                                        <p:attrNameLst>
                                          <p:attrName>stroke.color</p:attrName>
                                        </p:attrNameLst>
                                      </p:cBhvr>
                                      <p:by>
                                        <p:hsl h="0" s="-70588" l="0"/>
                                      </p:by>
                                    </p:animClr>
                                    <p:set>
                                      <p:cBhvr>
                                        <p:cTn id="23" dur="500" fill="hold"/>
                                        <p:tgtEl>
                                          <p:spTgt spid="1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5" presetClass="emph" presetSubtype="0" fill="hold" grpId="0" nodeType="clickEffect">
                                  <p:stCondLst>
                                    <p:cond delay="0"/>
                                  </p:stCondLst>
                                  <p:childTnLst>
                                    <p:animClr clrSpc="hsl" dir="cw">
                                      <p:cBhvr override="childStyle">
                                        <p:cTn id="27" dur="500" fill="hold"/>
                                        <p:tgtEl>
                                          <p:spTgt spid="18"/>
                                        </p:tgtEl>
                                        <p:attrNameLst>
                                          <p:attrName>style.color</p:attrName>
                                        </p:attrNameLst>
                                      </p:cBhvr>
                                      <p:by>
                                        <p:hsl h="0" s="-70588" l="0"/>
                                      </p:by>
                                    </p:animClr>
                                    <p:animClr clrSpc="hsl" dir="cw">
                                      <p:cBhvr>
                                        <p:cTn id="28" dur="500" fill="hold"/>
                                        <p:tgtEl>
                                          <p:spTgt spid="18"/>
                                        </p:tgtEl>
                                        <p:attrNameLst>
                                          <p:attrName>fillcolor</p:attrName>
                                        </p:attrNameLst>
                                      </p:cBhvr>
                                      <p:by>
                                        <p:hsl h="0" s="-70588" l="0"/>
                                      </p:by>
                                    </p:animClr>
                                    <p:animClr clrSpc="hsl" dir="cw">
                                      <p:cBhvr>
                                        <p:cTn id="29" dur="500" fill="hold"/>
                                        <p:tgtEl>
                                          <p:spTgt spid="18"/>
                                        </p:tgtEl>
                                        <p:attrNameLst>
                                          <p:attrName>stroke.color</p:attrName>
                                        </p:attrNameLst>
                                      </p:cBhvr>
                                      <p:by>
                                        <p:hsl h="0" s="-70588" l="0"/>
                                      </p:by>
                                    </p:animClr>
                                    <p:set>
                                      <p:cBhvr>
                                        <p:cTn id="30" dur="500" fill="hold"/>
                                        <p:tgtEl>
                                          <p:spTgt spid="1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5" presetClass="emph" presetSubtype="0" fill="hold" grpId="0" nodeType="clickEffect">
                                  <p:stCondLst>
                                    <p:cond delay="0"/>
                                  </p:stCondLst>
                                  <p:childTnLst>
                                    <p:animClr clrSpc="hsl" dir="cw">
                                      <p:cBhvr override="childStyle">
                                        <p:cTn id="34" dur="500" fill="hold"/>
                                        <p:tgtEl>
                                          <p:spTgt spid="15"/>
                                        </p:tgtEl>
                                        <p:attrNameLst>
                                          <p:attrName>style.color</p:attrName>
                                        </p:attrNameLst>
                                      </p:cBhvr>
                                      <p:by>
                                        <p:hsl h="0" s="-70588" l="0"/>
                                      </p:by>
                                    </p:animClr>
                                    <p:animClr clrSpc="hsl" dir="cw">
                                      <p:cBhvr>
                                        <p:cTn id="35" dur="500" fill="hold"/>
                                        <p:tgtEl>
                                          <p:spTgt spid="15"/>
                                        </p:tgtEl>
                                        <p:attrNameLst>
                                          <p:attrName>fillcolor</p:attrName>
                                        </p:attrNameLst>
                                      </p:cBhvr>
                                      <p:by>
                                        <p:hsl h="0" s="-70588" l="0"/>
                                      </p:by>
                                    </p:animClr>
                                    <p:animClr clrSpc="hsl" dir="cw">
                                      <p:cBhvr>
                                        <p:cTn id="36" dur="500" fill="hold"/>
                                        <p:tgtEl>
                                          <p:spTgt spid="15"/>
                                        </p:tgtEl>
                                        <p:attrNameLst>
                                          <p:attrName>stroke.color</p:attrName>
                                        </p:attrNameLst>
                                      </p:cBhvr>
                                      <p:by>
                                        <p:hsl h="0" s="-70588" l="0"/>
                                      </p:by>
                                    </p:animClr>
                                    <p:set>
                                      <p:cBhvr>
                                        <p:cTn id="37" dur="500" fill="hold"/>
                                        <p:tgtEl>
                                          <p:spTgt spid="15"/>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5" presetClass="emph" presetSubtype="0" fill="hold" grpId="0" nodeType="clickEffect">
                                  <p:stCondLst>
                                    <p:cond delay="0"/>
                                  </p:stCondLst>
                                  <p:childTnLst>
                                    <p:animClr clrSpc="hsl" dir="cw">
                                      <p:cBhvr override="childStyle">
                                        <p:cTn id="41" dur="500" fill="hold"/>
                                        <p:tgtEl>
                                          <p:spTgt spid="21"/>
                                        </p:tgtEl>
                                        <p:attrNameLst>
                                          <p:attrName>style.color</p:attrName>
                                        </p:attrNameLst>
                                      </p:cBhvr>
                                      <p:by>
                                        <p:hsl h="0" s="-70588" l="0"/>
                                      </p:by>
                                    </p:animClr>
                                    <p:animClr clrSpc="hsl" dir="cw">
                                      <p:cBhvr>
                                        <p:cTn id="42" dur="500" fill="hold"/>
                                        <p:tgtEl>
                                          <p:spTgt spid="21"/>
                                        </p:tgtEl>
                                        <p:attrNameLst>
                                          <p:attrName>fillcolor</p:attrName>
                                        </p:attrNameLst>
                                      </p:cBhvr>
                                      <p:by>
                                        <p:hsl h="0" s="-70588" l="0"/>
                                      </p:by>
                                    </p:animClr>
                                    <p:animClr clrSpc="hsl" dir="cw">
                                      <p:cBhvr>
                                        <p:cTn id="43" dur="500" fill="hold"/>
                                        <p:tgtEl>
                                          <p:spTgt spid="21"/>
                                        </p:tgtEl>
                                        <p:attrNameLst>
                                          <p:attrName>stroke.color</p:attrName>
                                        </p:attrNameLst>
                                      </p:cBhvr>
                                      <p:by>
                                        <p:hsl h="0" s="-70588" l="0"/>
                                      </p:by>
                                    </p:animClr>
                                    <p:set>
                                      <p:cBhvr>
                                        <p:cTn id="44" dur="500" fill="hold"/>
                                        <p:tgtEl>
                                          <p:spTgt spid="21"/>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5" presetClass="emph" presetSubtype="0" fill="hold" grpId="0" nodeType="clickEffect">
                                  <p:stCondLst>
                                    <p:cond delay="0"/>
                                  </p:stCondLst>
                                  <p:childTnLst>
                                    <p:animClr clrSpc="hsl" dir="cw">
                                      <p:cBhvr override="childStyle">
                                        <p:cTn id="48" dur="500" fill="hold"/>
                                        <p:tgtEl>
                                          <p:spTgt spid="20"/>
                                        </p:tgtEl>
                                        <p:attrNameLst>
                                          <p:attrName>style.color</p:attrName>
                                        </p:attrNameLst>
                                      </p:cBhvr>
                                      <p:by>
                                        <p:hsl h="0" s="-70588" l="0"/>
                                      </p:by>
                                    </p:animClr>
                                    <p:animClr clrSpc="hsl" dir="cw">
                                      <p:cBhvr>
                                        <p:cTn id="49" dur="500" fill="hold"/>
                                        <p:tgtEl>
                                          <p:spTgt spid="20"/>
                                        </p:tgtEl>
                                        <p:attrNameLst>
                                          <p:attrName>fillcolor</p:attrName>
                                        </p:attrNameLst>
                                      </p:cBhvr>
                                      <p:by>
                                        <p:hsl h="0" s="-70588" l="0"/>
                                      </p:by>
                                    </p:animClr>
                                    <p:animClr clrSpc="hsl" dir="cw">
                                      <p:cBhvr>
                                        <p:cTn id="50" dur="500" fill="hold"/>
                                        <p:tgtEl>
                                          <p:spTgt spid="20"/>
                                        </p:tgtEl>
                                        <p:attrNameLst>
                                          <p:attrName>stroke.color</p:attrName>
                                        </p:attrNameLst>
                                      </p:cBhvr>
                                      <p:by>
                                        <p:hsl h="0" s="-70588" l="0"/>
                                      </p:by>
                                    </p:animClr>
                                    <p:set>
                                      <p:cBhvr>
                                        <p:cTn id="51" dur="500" fill="hold"/>
                                        <p:tgtEl>
                                          <p:spTgt spid="20"/>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5" presetClass="emph" presetSubtype="0" fill="hold" grpId="0" nodeType="clickEffect">
                                  <p:stCondLst>
                                    <p:cond delay="0"/>
                                  </p:stCondLst>
                                  <p:childTnLst>
                                    <p:animClr clrSpc="hsl" dir="cw">
                                      <p:cBhvr override="childStyle">
                                        <p:cTn id="55" dur="500" fill="hold"/>
                                        <p:tgtEl>
                                          <p:spTgt spid="19"/>
                                        </p:tgtEl>
                                        <p:attrNameLst>
                                          <p:attrName>style.color</p:attrName>
                                        </p:attrNameLst>
                                      </p:cBhvr>
                                      <p:by>
                                        <p:hsl h="0" s="-70588" l="0"/>
                                      </p:by>
                                    </p:animClr>
                                    <p:animClr clrSpc="hsl" dir="cw">
                                      <p:cBhvr>
                                        <p:cTn id="56" dur="500" fill="hold"/>
                                        <p:tgtEl>
                                          <p:spTgt spid="19"/>
                                        </p:tgtEl>
                                        <p:attrNameLst>
                                          <p:attrName>fillcolor</p:attrName>
                                        </p:attrNameLst>
                                      </p:cBhvr>
                                      <p:by>
                                        <p:hsl h="0" s="-70588" l="0"/>
                                      </p:by>
                                    </p:animClr>
                                    <p:animClr clrSpc="hsl" dir="cw">
                                      <p:cBhvr>
                                        <p:cTn id="57" dur="500" fill="hold"/>
                                        <p:tgtEl>
                                          <p:spTgt spid="19"/>
                                        </p:tgtEl>
                                        <p:attrNameLst>
                                          <p:attrName>stroke.color</p:attrName>
                                        </p:attrNameLst>
                                      </p:cBhvr>
                                      <p:by>
                                        <p:hsl h="0" s="-70588" l="0"/>
                                      </p:by>
                                    </p:animClr>
                                    <p:set>
                                      <p:cBhvr>
                                        <p:cTn id="58"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 a SPEC, yes only a SPEC"/>
          <p:cNvPicPr>
            <a:picLocks noChangeAspect="1"/>
          </p:cNvPicPr>
          <p:nvPr/>
        </p:nvPicPr>
        <p:blipFill rotWithShape="1">
          <a:blip r:embed="rId3">
            <a:extLst>
              <a:ext uri="{28A0092B-C50C-407E-A947-70E740481C1C}">
                <a14:useLocalDpi xmlns:a14="http://schemas.microsoft.com/office/drawing/2010/main" val="0"/>
              </a:ext>
            </a:extLst>
          </a:blip>
          <a:srcRect t="10281" b="-1579"/>
          <a:stretch/>
        </p:blipFill>
        <p:spPr>
          <a:xfrm>
            <a:off x="4308287" y="1779096"/>
            <a:ext cx="3572251" cy="3411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Diagram 3"/>
          <p:cNvGraphicFramePr/>
          <p:nvPr>
            <p:extLst>
              <p:ext uri="{D42A27DB-BD31-4B8C-83A1-F6EECF244321}">
                <p14:modId xmlns:p14="http://schemas.microsoft.com/office/powerpoint/2010/main" val="1029327075"/>
              </p:ext>
            </p:extLst>
          </p:nvPr>
        </p:nvGraphicFramePr>
        <p:xfrm>
          <a:off x="152515" y="1420598"/>
          <a:ext cx="11238976" cy="3132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en-US" dirty="0" smtClean="0"/>
              <a:t>“I’m Just a Spec, Yes Only a Spec”</a:t>
            </a:r>
            <a:endParaRPr lang="en-US" dirty="0"/>
          </a:p>
        </p:txBody>
      </p:sp>
      <p:grpSp>
        <p:nvGrpSpPr>
          <p:cNvPr id="13" name="Group 3"/>
          <p:cNvGrpSpPr/>
          <p:nvPr/>
        </p:nvGrpSpPr>
        <p:grpSpPr>
          <a:xfrm>
            <a:off x="6784680" y="3702626"/>
            <a:ext cx="1985248" cy="2867718"/>
            <a:chOff x="6784680" y="3702626"/>
            <a:chExt cx="1985248" cy="2867718"/>
          </a:xfrm>
        </p:grpSpPr>
        <p:sp>
          <p:nvSpPr>
            <p:cNvPr id="31" name="Right Arrow 30"/>
            <p:cNvSpPr/>
            <p:nvPr/>
          </p:nvSpPr>
          <p:spPr bwMode="auto">
            <a:xfrm rot="16200000">
              <a:off x="6849308" y="4214491"/>
              <a:ext cx="1372612" cy="348882"/>
            </a:xfrm>
            <a:prstGeom prst="rightArrow">
              <a:avLst/>
            </a:prstGeom>
            <a:gradFill flip="none" rotWithShape="1">
              <a:gsLst>
                <a:gs pos="0">
                  <a:schemeClr val="bg1">
                    <a:alpha val="15000"/>
                  </a:schemeClr>
                </a:gs>
                <a:gs pos="50000">
                  <a:schemeClr val="bg1">
                    <a:alpha val="40000"/>
                  </a:schemeClr>
                </a:gs>
                <a:gs pos="100000">
                  <a:schemeClr val="bg1"/>
                </a:gs>
              </a:gsLst>
              <a:lin ang="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1" name="Rounded Rectangle 10"/>
            <p:cNvSpPr/>
            <p:nvPr/>
          </p:nvSpPr>
          <p:spPr bwMode="auto">
            <a:xfrm>
              <a:off x="6784680" y="5060480"/>
              <a:ext cx="1985248" cy="1509864"/>
            </a:xfrm>
            <a:prstGeom prst="roundRect">
              <a:avLst>
                <a:gd name="adj" fmla="val 8408"/>
              </a:avLst>
            </a:prstGeom>
            <a:gradFill>
              <a:gsLst>
                <a:gs pos="0">
                  <a:schemeClr val="bg1">
                    <a:alpha val="85000"/>
                  </a:schemeClr>
                </a:gs>
                <a:gs pos="100000">
                  <a:schemeClr val="bg1">
                    <a:alpha val="60000"/>
                  </a:schemeClr>
                </a:gs>
              </a:gsLst>
              <a:lin ang="0" scaled="1"/>
            </a:gradFill>
            <a:ln w="63500">
              <a:solidFill>
                <a:schemeClr val="tx2">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r>
                <a:rPr lang="en-US" dirty="0" smtClean="0">
                  <a:solidFill>
                    <a:schemeClr val="tx1">
                      <a:alpha val="99000"/>
                    </a:schemeClr>
                  </a:solidFill>
                </a:rPr>
                <a:t>Geolocation</a:t>
              </a:r>
            </a:p>
            <a:p>
              <a:pPr defTabSz="914099"/>
              <a:r>
                <a:rPr lang="en-US" dirty="0">
                  <a:solidFill>
                    <a:schemeClr val="tx1">
                      <a:alpha val="99000"/>
                    </a:schemeClr>
                  </a:solidFill>
                </a:rPr>
                <a:t>Media Queries</a:t>
              </a:r>
            </a:p>
            <a:p>
              <a:pPr defTabSz="914099"/>
              <a:r>
                <a:rPr lang="en-US" dirty="0" smtClean="0">
                  <a:solidFill>
                    <a:schemeClr val="tx1">
                      <a:alpha val="99000"/>
                    </a:schemeClr>
                  </a:solidFill>
                </a:rPr>
                <a:t>WAI-ARIA</a:t>
              </a:r>
            </a:p>
          </p:txBody>
        </p:sp>
      </p:grpSp>
      <p:grpSp>
        <p:nvGrpSpPr>
          <p:cNvPr id="12" name="Group 2"/>
          <p:cNvGrpSpPr/>
          <p:nvPr/>
        </p:nvGrpSpPr>
        <p:grpSpPr>
          <a:xfrm>
            <a:off x="4042064" y="3463636"/>
            <a:ext cx="2536550" cy="3106708"/>
            <a:chOff x="4042064" y="3463636"/>
            <a:chExt cx="2536550" cy="3106708"/>
          </a:xfrm>
        </p:grpSpPr>
        <p:sp>
          <p:nvSpPr>
            <p:cNvPr id="30" name="Right Arrow 29"/>
            <p:cNvSpPr/>
            <p:nvPr/>
          </p:nvSpPr>
          <p:spPr bwMode="auto">
            <a:xfrm rot="16200000">
              <a:off x="4762748" y="4091810"/>
              <a:ext cx="1611602" cy="355254"/>
            </a:xfrm>
            <a:prstGeom prst="rightArrow">
              <a:avLst/>
            </a:prstGeom>
            <a:gradFill flip="none" rotWithShape="1">
              <a:gsLst>
                <a:gs pos="0">
                  <a:schemeClr val="bg1">
                    <a:alpha val="15000"/>
                  </a:schemeClr>
                </a:gs>
                <a:gs pos="50000">
                  <a:schemeClr val="bg1">
                    <a:alpha val="40000"/>
                  </a:schemeClr>
                </a:gs>
                <a:gs pos="100000">
                  <a:schemeClr val="bg1"/>
                </a:gs>
              </a:gsLst>
              <a:lin ang="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7" name="Rounded Rectangle 16"/>
            <p:cNvSpPr/>
            <p:nvPr/>
          </p:nvSpPr>
          <p:spPr bwMode="auto">
            <a:xfrm>
              <a:off x="4042064" y="5060480"/>
              <a:ext cx="2536550" cy="1509864"/>
            </a:xfrm>
            <a:prstGeom prst="roundRect">
              <a:avLst>
                <a:gd name="adj" fmla="val 9510"/>
              </a:avLst>
            </a:prstGeom>
            <a:gradFill>
              <a:gsLst>
                <a:gs pos="0">
                  <a:schemeClr val="bg1">
                    <a:alpha val="85000"/>
                  </a:schemeClr>
                </a:gs>
                <a:gs pos="100000">
                  <a:schemeClr val="bg1">
                    <a:alpha val="60000"/>
                  </a:schemeClr>
                </a:gs>
              </a:gsLst>
              <a:lin ang="0" scaled="1"/>
            </a:gradFill>
            <a:ln w="63500">
              <a:solidFill>
                <a:schemeClr val="tx2">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r>
                <a:rPr lang="en-US" dirty="0" smtClean="0">
                  <a:solidFill>
                    <a:schemeClr val="tx1">
                      <a:alpha val="99000"/>
                    </a:schemeClr>
                  </a:solidFill>
                </a:rPr>
                <a:t>Server-Sent Events</a:t>
              </a:r>
            </a:p>
            <a:p>
              <a:pPr defTabSz="914099"/>
              <a:r>
                <a:rPr lang="en-US" dirty="0" smtClean="0">
                  <a:solidFill>
                    <a:schemeClr val="tx1">
                      <a:alpha val="99000"/>
                    </a:schemeClr>
                  </a:solidFill>
                </a:rPr>
                <a:t>SVG 1.1 (2</a:t>
              </a:r>
              <a:r>
                <a:rPr lang="en-US" baseline="30000" dirty="0" smtClean="0">
                  <a:solidFill>
                    <a:schemeClr val="tx1">
                      <a:alpha val="99000"/>
                    </a:schemeClr>
                  </a:solidFill>
                </a:rPr>
                <a:t>nd</a:t>
              </a:r>
              <a:r>
                <a:rPr lang="en-US" dirty="0" smtClean="0">
                  <a:solidFill>
                    <a:schemeClr val="tx1">
                      <a:alpha val="99000"/>
                    </a:schemeClr>
                  </a:solidFill>
                </a:rPr>
                <a:t> Ed)</a:t>
              </a:r>
              <a:endParaRPr lang="en-US" dirty="0">
                <a:solidFill>
                  <a:schemeClr val="tx1">
                    <a:alpha val="99000"/>
                  </a:schemeClr>
                </a:solidFill>
              </a:endParaRPr>
            </a:p>
            <a:p>
              <a:pPr defTabSz="914099"/>
              <a:r>
                <a:rPr lang="en-US" dirty="0" smtClean="0">
                  <a:solidFill>
                    <a:schemeClr val="tx1">
                      <a:alpha val="99000"/>
                    </a:schemeClr>
                  </a:solidFill>
                </a:rPr>
                <a:t>Web Workers</a:t>
              </a:r>
            </a:p>
            <a:p>
              <a:pPr defTabSz="914099"/>
              <a:r>
                <a:rPr lang="en-US" dirty="0" smtClean="0">
                  <a:solidFill>
                    <a:schemeClr val="tx1">
                      <a:alpha val="99000"/>
                    </a:schemeClr>
                  </a:solidFill>
                </a:rPr>
                <a:t>WOFF</a:t>
              </a:r>
            </a:p>
          </p:txBody>
        </p:sp>
      </p:grpSp>
      <p:grpSp>
        <p:nvGrpSpPr>
          <p:cNvPr id="7" name="Group 4"/>
          <p:cNvGrpSpPr/>
          <p:nvPr/>
        </p:nvGrpSpPr>
        <p:grpSpPr>
          <a:xfrm>
            <a:off x="8988136" y="3979717"/>
            <a:ext cx="1975786" cy="2590627"/>
            <a:chOff x="8988136" y="3979717"/>
            <a:chExt cx="1975786" cy="2590627"/>
          </a:xfrm>
        </p:grpSpPr>
        <p:sp>
          <p:nvSpPr>
            <p:cNvPr id="32" name="Right Arrow 31"/>
            <p:cNvSpPr/>
            <p:nvPr/>
          </p:nvSpPr>
          <p:spPr bwMode="auto">
            <a:xfrm rot="16200000">
              <a:off x="9140620" y="4344489"/>
              <a:ext cx="1095519" cy="365975"/>
            </a:xfrm>
            <a:prstGeom prst="rightArrow">
              <a:avLst/>
            </a:prstGeom>
            <a:gradFill flip="none" rotWithShape="1">
              <a:gsLst>
                <a:gs pos="0">
                  <a:schemeClr val="bg1">
                    <a:alpha val="15000"/>
                  </a:schemeClr>
                </a:gs>
                <a:gs pos="50000">
                  <a:schemeClr val="bg1">
                    <a:alpha val="40000"/>
                  </a:schemeClr>
                </a:gs>
                <a:gs pos="100000">
                  <a:schemeClr val="bg1"/>
                </a:gs>
              </a:gsLst>
              <a:lin ang="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6" name="Rounded Rectangle 15"/>
            <p:cNvSpPr/>
            <p:nvPr/>
          </p:nvSpPr>
          <p:spPr bwMode="auto">
            <a:xfrm>
              <a:off x="8988136" y="5042517"/>
              <a:ext cx="1975786" cy="1527827"/>
            </a:xfrm>
            <a:prstGeom prst="roundRect">
              <a:avLst>
                <a:gd name="adj" fmla="val 9594"/>
              </a:avLst>
            </a:prstGeom>
            <a:gradFill>
              <a:gsLst>
                <a:gs pos="0">
                  <a:schemeClr val="bg1">
                    <a:alpha val="85000"/>
                  </a:schemeClr>
                </a:gs>
                <a:gs pos="100000">
                  <a:schemeClr val="bg1">
                    <a:alpha val="60000"/>
                  </a:schemeClr>
                </a:gs>
              </a:gsLst>
              <a:lin ang="0" scaled="1"/>
            </a:gradFill>
            <a:ln w="63500">
              <a:solidFill>
                <a:schemeClr val="tx2">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182880" bIns="45718" numCol="1" rtlCol="0" anchor="ctr" anchorCtr="0" compatLnSpc="1">
              <a:prstTxWarp prst="textNoShape">
                <a:avLst/>
              </a:prstTxWarp>
            </a:bodyPr>
            <a:lstStyle/>
            <a:p>
              <a:pPr defTabSz="914099"/>
              <a:r>
                <a:rPr lang="en-US" dirty="0" smtClean="0">
                  <a:solidFill>
                    <a:schemeClr val="tx1">
                      <a:alpha val="99000"/>
                    </a:schemeClr>
                  </a:solidFill>
                </a:rPr>
                <a:t>MathML</a:t>
              </a:r>
            </a:p>
            <a:p>
              <a:pPr defTabSz="914099"/>
              <a:r>
                <a:rPr lang="en-US" dirty="0" smtClean="0">
                  <a:solidFill>
                    <a:schemeClr val="tx1">
                      <a:alpha val="99000"/>
                    </a:schemeClr>
                  </a:solidFill>
                </a:rPr>
                <a:t>SVG 1.1</a:t>
              </a:r>
            </a:p>
            <a:p>
              <a:pPr defTabSz="914099"/>
              <a:r>
                <a:rPr lang="en-US" dirty="0" smtClean="0">
                  <a:solidFill>
                    <a:schemeClr val="tx1">
                      <a:alpha val="99000"/>
                    </a:schemeClr>
                  </a:solidFill>
                </a:rPr>
                <a:t>Selectors (L3)</a:t>
              </a:r>
            </a:p>
          </p:txBody>
        </p:sp>
      </p:grpSp>
      <p:grpSp>
        <p:nvGrpSpPr>
          <p:cNvPr id="6" name="Group 1"/>
          <p:cNvGrpSpPr/>
          <p:nvPr/>
        </p:nvGrpSpPr>
        <p:grpSpPr>
          <a:xfrm>
            <a:off x="713947" y="3183084"/>
            <a:ext cx="3125171" cy="3387260"/>
            <a:chOff x="713947" y="3183084"/>
            <a:chExt cx="3125171" cy="3387260"/>
          </a:xfrm>
        </p:grpSpPr>
        <p:grpSp>
          <p:nvGrpSpPr>
            <p:cNvPr id="15" name="Group 14"/>
            <p:cNvGrpSpPr/>
            <p:nvPr/>
          </p:nvGrpSpPr>
          <p:grpSpPr>
            <a:xfrm>
              <a:off x="713947" y="3183084"/>
              <a:ext cx="3125171" cy="3387260"/>
              <a:chOff x="713947" y="3183084"/>
              <a:chExt cx="3125171" cy="3387260"/>
            </a:xfrm>
          </p:grpSpPr>
          <p:sp>
            <p:nvSpPr>
              <p:cNvPr id="29" name="Right Arrow 28"/>
              <p:cNvSpPr/>
              <p:nvPr/>
            </p:nvSpPr>
            <p:spPr bwMode="auto">
              <a:xfrm rot="16200000">
                <a:off x="2577143" y="3688536"/>
                <a:ext cx="1323109" cy="312206"/>
              </a:xfrm>
              <a:prstGeom prst="rightArrow">
                <a:avLst/>
              </a:prstGeom>
              <a:gradFill flip="none" rotWithShape="1">
                <a:gsLst>
                  <a:gs pos="0">
                    <a:schemeClr val="bg1">
                      <a:alpha val="15000"/>
                    </a:schemeClr>
                  </a:gs>
                  <a:gs pos="50000">
                    <a:schemeClr val="bg1">
                      <a:alpha val="40000"/>
                    </a:schemeClr>
                  </a:gs>
                  <a:gs pos="100000">
                    <a:schemeClr val="bg1"/>
                  </a:gs>
                </a:gsLst>
                <a:lin ang="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3" name="Rounded Rectangle 2"/>
              <p:cNvSpPr/>
              <p:nvPr/>
            </p:nvSpPr>
            <p:spPr bwMode="auto">
              <a:xfrm>
                <a:off x="713947" y="4596938"/>
                <a:ext cx="3125171" cy="1973406"/>
              </a:xfrm>
              <a:prstGeom prst="roundRect">
                <a:avLst>
                  <a:gd name="adj" fmla="val 6164"/>
                </a:avLst>
              </a:prstGeom>
              <a:gradFill>
                <a:gsLst>
                  <a:gs pos="0">
                    <a:schemeClr val="bg1">
                      <a:alpha val="85000"/>
                    </a:schemeClr>
                  </a:gs>
                  <a:gs pos="100000">
                    <a:schemeClr val="bg1">
                      <a:alpha val="60000"/>
                    </a:schemeClr>
                  </a:gs>
                </a:gsLst>
                <a:lin ang="0" scaled="1"/>
              </a:gradFill>
              <a:ln w="63500">
                <a:solidFill>
                  <a:schemeClr val="tx2">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37160" tIns="45718" rIns="91436" bIns="45718" numCol="1" rtlCol="0" anchor="ctr" anchorCtr="0" compatLnSpc="1">
                <a:prstTxWarp prst="textNoShape">
                  <a:avLst/>
                </a:prstTxWarp>
              </a:bodyPr>
              <a:lstStyle/>
              <a:p>
                <a:pPr defTabSz="914099"/>
                <a:r>
                  <a:rPr lang="en-US" dirty="0">
                    <a:gradFill>
                      <a:gsLst>
                        <a:gs pos="0">
                          <a:schemeClr val="tx1"/>
                        </a:gs>
                        <a:gs pos="100000">
                          <a:schemeClr val="tx1"/>
                        </a:gs>
                      </a:gsLst>
                    </a:gradFill>
                  </a:rPr>
                  <a:t>Canvas</a:t>
                </a:r>
              </a:p>
              <a:p>
                <a:pPr defTabSz="914099"/>
                <a:r>
                  <a:rPr lang="en-US" dirty="0">
                    <a:gradFill>
                      <a:gsLst>
                        <a:gs pos="0">
                          <a:schemeClr val="tx1"/>
                        </a:gs>
                        <a:gs pos="100000">
                          <a:schemeClr val="tx1"/>
                        </a:gs>
                      </a:gsLst>
                    </a:gradFill>
                  </a:rPr>
                  <a:t>Fonts</a:t>
                </a:r>
              </a:p>
              <a:p>
                <a:pPr defTabSz="914099"/>
                <a:r>
                  <a:rPr lang="en-US" dirty="0" smtClean="0">
                    <a:gradFill>
                      <a:gsLst>
                        <a:gs pos="0">
                          <a:schemeClr val="tx1"/>
                        </a:gs>
                        <a:gs pos="100000">
                          <a:schemeClr val="tx1"/>
                        </a:gs>
                      </a:gsLst>
                    </a:gradFill>
                  </a:rPr>
                  <a:t>Forms</a:t>
                </a:r>
                <a:endParaRPr lang="en-US" dirty="0">
                  <a:gradFill>
                    <a:gsLst>
                      <a:gs pos="0">
                        <a:schemeClr val="tx1"/>
                      </a:gs>
                      <a:gs pos="100000">
                        <a:schemeClr val="tx1"/>
                      </a:gs>
                    </a:gsLst>
                  </a:gradFill>
                </a:endParaRPr>
              </a:p>
              <a:p>
                <a:pPr defTabSz="914099"/>
                <a:r>
                  <a:rPr lang="en-US" dirty="0" smtClean="0">
                    <a:gradFill>
                      <a:gsLst>
                        <a:gs pos="0">
                          <a:schemeClr val="tx1"/>
                        </a:gs>
                        <a:gs pos="100000">
                          <a:schemeClr val="tx1"/>
                        </a:gs>
                      </a:gsLst>
                    </a:gradFill>
                  </a:rPr>
                  <a:t>Markup</a:t>
                </a:r>
              </a:p>
              <a:p>
                <a:pPr defTabSz="914099"/>
                <a:r>
                  <a:rPr lang="en-US" dirty="0" smtClean="0">
                    <a:gradFill>
                      <a:gsLst>
                        <a:gs pos="0">
                          <a:schemeClr val="tx1"/>
                        </a:gs>
                        <a:gs pos="100000">
                          <a:schemeClr val="tx1"/>
                        </a:gs>
                      </a:gsLst>
                    </a:gradFill>
                  </a:rPr>
                  <a:t>Messaging</a:t>
                </a:r>
              </a:p>
            </p:txBody>
          </p:sp>
        </p:grpSp>
        <p:sp>
          <p:nvSpPr>
            <p:cNvPr id="9" name="Rectangle 8"/>
            <p:cNvSpPr/>
            <p:nvPr/>
          </p:nvSpPr>
          <p:spPr>
            <a:xfrm>
              <a:off x="2203311" y="4854190"/>
              <a:ext cx="1535545" cy="1477328"/>
            </a:xfrm>
            <a:prstGeom prst="rect">
              <a:avLst/>
            </a:prstGeom>
          </p:spPr>
          <p:txBody>
            <a:bodyPr wrap="square">
              <a:spAutoFit/>
            </a:bodyPr>
            <a:lstStyle/>
            <a:p>
              <a:pPr defTabSz="914099"/>
              <a:r>
                <a:rPr lang="en-US" dirty="0" err="1">
                  <a:gradFill>
                    <a:gsLst>
                      <a:gs pos="0">
                        <a:schemeClr val="tx1"/>
                      </a:gs>
                      <a:gs pos="100000">
                        <a:schemeClr val="tx1"/>
                      </a:gs>
                    </a:gsLst>
                    <a:lin ang="0" scaled="1"/>
                  </a:gradFill>
                </a:rPr>
                <a:t>Microdata</a:t>
              </a:r>
              <a:endParaRPr lang="en-US" dirty="0">
                <a:gradFill>
                  <a:gsLst>
                    <a:gs pos="0">
                      <a:schemeClr val="tx1"/>
                    </a:gs>
                    <a:gs pos="100000">
                      <a:schemeClr val="tx1"/>
                    </a:gs>
                  </a:gsLst>
                  <a:lin ang="0" scaled="1"/>
                </a:gradFill>
              </a:endParaRPr>
            </a:p>
            <a:p>
              <a:pPr defTabSz="914099"/>
              <a:r>
                <a:rPr lang="en-US" dirty="0">
                  <a:gradFill>
                    <a:gsLst>
                      <a:gs pos="0">
                        <a:schemeClr val="tx1"/>
                      </a:gs>
                      <a:gs pos="100000">
                        <a:schemeClr val="tx1"/>
                      </a:gs>
                    </a:gsLst>
                    <a:lin ang="0" scaled="1"/>
                  </a:gradFill>
                </a:rPr>
                <a:t>Transforms</a:t>
              </a:r>
            </a:p>
            <a:p>
              <a:pPr defTabSz="914099"/>
              <a:r>
                <a:rPr lang="en-US" dirty="0">
                  <a:gradFill>
                    <a:gsLst>
                      <a:gs pos="0">
                        <a:schemeClr val="tx1"/>
                      </a:gs>
                      <a:gs pos="100000">
                        <a:schemeClr val="tx1"/>
                      </a:gs>
                    </a:gsLst>
                    <a:lin ang="0" scaled="1"/>
                  </a:gradFill>
                </a:rPr>
                <a:t>Transitions</a:t>
              </a:r>
            </a:p>
            <a:p>
              <a:pPr defTabSz="914099"/>
              <a:r>
                <a:rPr lang="en-US" dirty="0">
                  <a:gradFill>
                    <a:gsLst>
                      <a:gs pos="0">
                        <a:schemeClr val="tx1"/>
                      </a:gs>
                      <a:gs pos="100000">
                        <a:schemeClr val="tx1"/>
                      </a:gs>
                    </a:gsLst>
                    <a:lin ang="0" scaled="1"/>
                  </a:gradFill>
                </a:rPr>
                <a:t>Web Sockets</a:t>
              </a:r>
            </a:p>
            <a:p>
              <a:pPr defTabSz="914099"/>
              <a:r>
                <a:rPr lang="en-US" dirty="0">
                  <a:gradFill>
                    <a:gsLst>
                      <a:gs pos="0">
                        <a:schemeClr val="tx1"/>
                      </a:gs>
                      <a:gs pos="100000">
                        <a:schemeClr val="tx1"/>
                      </a:gs>
                    </a:gsLst>
                    <a:lin ang="0" scaled="1"/>
                  </a:gradFill>
                </a:rPr>
                <a:t>Web Storage</a:t>
              </a:r>
            </a:p>
          </p:txBody>
        </p:sp>
      </p:grpSp>
    </p:spTree>
    <p:extLst>
      <p:ext uri="{BB962C8B-B14F-4D97-AF65-F5344CB8AC3E}">
        <p14:creationId xmlns:p14="http://schemas.microsoft.com/office/powerpoint/2010/main" val="65973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15000" decel="15000" fill="hold" nodeType="clickEffect">
                                  <p:stCondLst>
                                    <p:cond delay="0"/>
                                  </p:stCondLst>
                                  <p:childTnLst>
                                    <p:animScale>
                                      <p:cBhvr>
                                        <p:cTn id="6" dur="2000" fill="hold"/>
                                        <p:tgtEl>
                                          <p:spTgt spid="5"/>
                                        </p:tgtEl>
                                      </p:cBhvr>
                                      <p:by x="50000" y="50000"/>
                                    </p:animScale>
                                  </p:childTnLst>
                                </p:cTn>
                              </p:par>
                              <p:par>
                                <p:cTn id="7" presetID="42" presetClass="path" presetSubtype="0" accel="50000" decel="50000" fill="hold" nodeType="withEffect">
                                  <p:stCondLst>
                                    <p:cond delay="0"/>
                                  </p:stCondLst>
                                  <p:childTnLst>
                                    <p:animMotion origin="layout" path="M 4.87039E-6 -1.85185E-6 L 0.34036 -0.33657 " pathEditMode="relative" rAng="0" ptsTypes="AA">
                                      <p:cBhvr>
                                        <p:cTn id="8" dur="2000" fill="hold"/>
                                        <p:tgtEl>
                                          <p:spTgt spid="5"/>
                                        </p:tgtEl>
                                        <p:attrNameLst>
                                          <p:attrName>ppt_x</p:attrName>
                                          <p:attrName>ppt_y</p:attrName>
                                        </p:attrNameLst>
                                      </p:cBhvr>
                                      <p:rCtr x="17012" y="-16829"/>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graphicEl>
                                              <a:dgm id="{58C721CD-CBE5-4AE7-9895-DFD7DD964138}"/>
                                            </p:graphicEl>
                                          </p:spTgt>
                                        </p:tgtEl>
                                        <p:attrNameLst>
                                          <p:attrName>style.visibility</p:attrName>
                                        </p:attrNameLst>
                                      </p:cBhvr>
                                      <p:to>
                                        <p:strVal val="visible"/>
                                      </p:to>
                                    </p:set>
                                    <p:animEffect transition="in" filter="wipe(left)">
                                      <p:cBhvr>
                                        <p:cTn id="13" dur="500"/>
                                        <p:tgtEl>
                                          <p:spTgt spid="4">
                                            <p:graphicEl>
                                              <a:dgm id="{58C721CD-CBE5-4AE7-9895-DFD7DD964138}"/>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graphicEl>
                                              <a:dgm id="{E7438779-95F3-41EA-BBDB-0046BBC202DD}"/>
                                            </p:graphicEl>
                                          </p:spTgt>
                                        </p:tgtEl>
                                        <p:attrNameLst>
                                          <p:attrName>style.visibility</p:attrName>
                                        </p:attrNameLst>
                                      </p:cBhvr>
                                      <p:to>
                                        <p:strVal val="visible"/>
                                      </p:to>
                                    </p:set>
                                    <p:animEffect transition="in" filter="wipe(left)">
                                      <p:cBhvr>
                                        <p:cTn id="18" dur="500"/>
                                        <p:tgtEl>
                                          <p:spTgt spid="4">
                                            <p:graphicEl>
                                              <a:dgm id="{E7438779-95F3-41EA-BBDB-0046BBC202DD}"/>
                                            </p:graphicEl>
                                          </p:spTgt>
                                        </p:tgtEl>
                                      </p:cBhvr>
                                    </p:animEffect>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graphicEl>
                                              <a:dgm id="{0E664A1B-A2D9-4EBA-8420-8FEA36DE7D0F}"/>
                                            </p:graphicEl>
                                          </p:spTgt>
                                        </p:tgtEl>
                                        <p:attrNameLst>
                                          <p:attrName>style.visibility</p:attrName>
                                        </p:attrNameLst>
                                      </p:cBhvr>
                                      <p:to>
                                        <p:strVal val="visible"/>
                                      </p:to>
                                    </p:set>
                                    <p:animEffect transition="in" filter="wipe(left)">
                                      <p:cBhvr>
                                        <p:cTn id="28" dur="500"/>
                                        <p:tgtEl>
                                          <p:spTgt spid="4">
                                            <p:graphicEl>
                                              <a:dgm id="{0E664A1B-A2D9-4EBA-8420-8FEA36DE7D0F}"/>
                                            </p:graphicEl>
                                          </p:spTgt>
                                        </p:tgtEl>
                                      </p:cBhvr>
                                    </p:animEffect>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graphicEl>
                                              <a:dgm id="{92CB64F5-10B4-4B2A-A13B-8015A492F36C}"/>
                                            </p:graphicEl>
                                          </p:spTgt>
                                        </p:tgtEl>
                                        <p:attrNameLst>
                                          <p:attrName>style.visibility</p:attrName>
                                        </p:attrNameLst>
                                      </p:cBhvr>
                                      <p:to>
                                        <p:strVal val="visible"/>
                                      </p:to>
                                    </p:set>
                                    <p:animEffect transition="in" filter="wipe(left)">
                                      <p:cBhvr>
                                        <p:cTn id="38" dur="500"/>
                                        <p:tgtEl>
                                          <p:spTgt spid="4">
                                            <p:graphicEl>
                                              <a:dgm id="{92CB64F5-10B4-4B2A-A13B-8015A492F36C}"/>
                                            </p:graphicEl>
                                          </p:spTgt>
                                        </p:tgtEl>
                                      </p:cBhvr>
                                    </p:animEffect>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graphicEl>
                                              <a:dgm id="{C431D966-A2F9-4DF3-976E-51B43252A23A}"/>
                                            </p:graphicEl>
                                          </p:spTgt>
                                        </p:tgtEl>
                                        <p:attrNameLst>
                                          <p:attrName>style.visibility</p:attrName>
                                        </p:attrNameLst>
                                      </p:cBhvr>
                                      <p:to>
                                        <p:strVal val="visible"/>
                                      </p:to>
                                    </p:set>
                                    <p:animEffect transition="in" filter="wipe(left)">
                                      <p:cBhvr>
                                        <p:cTn id="48" dur="500"/>
                                        <p:tgtEl>
                                          <p:spTgt spid="4">
                                            <p:graphicEl>
                                              <a:dgm id="{C431D966-A2F9-4DF3-976E-51B43252A23A}"/>
                                            </p:graphicEl>
                                          </p:spTgt>
                                        </p:tgtEl>
                                      </p:cBhvr>
                                    </p:animEffect>
                                  </p:childTnLst>
                                </p:cTn>
                              </p:par>
                              <p:par>
                                <p:cTn id="49" presetID="42"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5400" dirty="0" smtClean="0"/>
              <a:t>The Five Most Important Words </a:t>
            </a:r>
            <a:br>
              <a:rPr lang="en-US" sz="5400" dirty="0" smtClean="0"/>
            </a:br>
            <a:r>
              <a:rPr lang="en-US" sz="5400" dirty="0" smtClean="0"/>
              <a:t>about HTML5</a:t>
            </a:r>
            <a:r>
              <a:rPr lang="en-US" sz="5400" baseline="30000" dirty="0" smtClean="0"/>
              <a:t>*</a:t>
            </a:r>
            <a:endParaRPr lang="en-US" sz="5400" baseline="30000" dirty="0"/>
          </a:p>
        </p:txBody>
      </p:sp>
      <p:sp>
        <p:nvSpPr>
          <p:cNvPr id="4" name="Subtitle 3"/>
          <p:cNvSpPr>
            <a:spLocks noGrp="1"/>
          </p:cNvSpPr>
          <p:nvPr>
            <p:ph type="subTitle" idx="1"/>
          </p:nvPr>
        </p:nvSpPr>
        <p:spPr/>
        <p:txBody>
          <a:bodyPr/>
          <a:lstStyle/>
          <a:p>
            <a:r>
              <a:rPr lang="en-US" dirty="0" smtClean="0">
                <a:solidFill>
                  <a:schemeClr val="accent1">
                    <a:alpha val="99000"/>
                  </a:schemeClr>
                </a:solidFill>
              </a:rPr>
              <a:t>*</a:t>
            </a:r>
            <a:r>
              <a:rPr lang="en-US" spc="-300" dirty="0" smtClean="0">
                <a:solidFill>
                  <a:schemeClr val="accent1">
                    <a:alpha val="99000"/>
                  </a:schemeClr>
                </a:solidFill>
              </a:rPr>
              <a:t> </a:t>
            </a:r>
            <a:r>
              <a:rPr lang="en-US" dirty="0" smtClean="0">
                <a:solidFill>
                  <a:schemeClr val="accent1">
                    <a:alpha val="99000"/>
                  </a:schemeClr>
                </a:solidFill>
              </a:rPr>
              <a:t>“Validation” isn’t one of them.</a:t>
            </a:r>
            <a:endParaRPr lang="en-US" dirty="0"/>
          </a:p>
        </p:txBody>
      </p:sp>
    </p:spTree>
    <p:extLst>
      <p:ext uri="{BB962C8B-B14F-4D97-AF65-F5344CB8AC3E}">
        <p14:creationId xmlns:p14="http://schemas.microsoft.com/office/powerpoint/2010/main" val="115762086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6000" dirty="0" smtClean="0"/>
              <a:t>#1 </a:t>
            </a:r>
            <a:r>
              <a:rPr lang="en-US" sz="6000" dirty="0" smtClean="0">
                <a:latin typeface="Segoe UI"/>
                <a:ea typeface="Segoe UI"/>
                <a:cs typeface="Segoe UI"/>
              </a:rPr>
              <a:t>– </a:t>
            </a:r>
            <a:r>
              <a:rPr lang="en-US" sz="6000" dirty="0" smtClean="0"/>
              <a:t>Hyperbole</a:t>
            </a:r>
            <a:r>
              <a:rPr lang="en-US" sz="6000" baseline="30000" dirty="0" smtClean="0"/>
              <a:t>*</a:t>
            </a:r>
            <a:endParaRPr lang="en-US" sz="6000" baseline="30000" dirty="0"/>
          </a:p>
        </p:txBody>
      </p:sp>
      <p:sp>
        <p:nvSpPr>
          <p:cNvPr id="3" name="Subtitle 2"/>
          <p:cNvSpPr>
            <a:spLocks noGrp="1"/>
          </p:cNvSpPr>
          <p:nvPr>
            <p:ph type="subTitle" idx="1"/>
          </p:nvPr>
        </p:nvSpPr>
        <p:spPr/>
        <p:txBody>
          <a:bodyPr/>
          <a:lstStyle/>
          <a:p>
            <a:r>
              <a:rPr lang="en-US" dirty="0">
                <a:solidFill>
                  <a:schemeClr val="accent1">
                    <a:alpha val="99000"/>
                  </a:schemeClr>
                </a:solidFill>
              </a:rPr>
              <a:t>*It’s the best thing ever!</a:t>
            </a:r>
            <a:endParaRPr lang="en-US" dirty="0"/>
          </a:p>
          <a:p>
            <a:endParaRPr lang="en-US" dirty="0"/>
          </a:p>
        </p:txBody>
      </p:sp>
    </p:spTree>
    <p:extLst>
      <p:ext uri="{BB962C8B-B14F-4D97-AF65-F5344CB8AC3E}">
        <p14:creationId xmlns:p14="http://schemas.microsoft.com/office/powerpoint/2010/main" val="74086198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http://farm6.static.flickr.com/5133/5569384441_eaa001695e_z.jpg"/>
          <p:cNvPicPr>
            <a:picLocks noChangeAspect="1" noChangeArrowheads="1"/>
          </p:cNvPicPr>
          <p:nvPr/>
        </p:nvPicPr>
        <p:blipFill rotWithShape="1">
          <a:blip r:embed="rId3">
            <a:extLst>
              <a:ext uri="{28A0092B-C50C-407E-A947-70E740481C1C}">
                <a14:useLocalDpi xmlns:a14="http://schemas.microsoft.com/office/drawing/2010/main" val="0"/>
              </a:ext>
            </a:extLst>
          </a:blip>
          <a:srcRect l="2191"/>
          <a:stretch/>
        </p:blipFill>
        <p:spPr bwMode="auto">
          <a:xfrm>
            <a:off x="6640496" y="1447800"/>
            <a:ext cx="5548329" cy="4236736"/>
          </a:xfrm>
          <a:prstGeom prst="rect">
            <a:avLst/>
          </a:prstGeom>
          <a:noFill/>
          <a:effectLst>
            <a:outerShdw blurRad="889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Next Up, an Album of Tony Bennett Covers…</a:t>
            </a:r>
            <a:endParaRPr lang="en-US" dirty="0"/>
          </a:p>
        </p:txBody>
      </p:sp>
      <p:pic>
        <p:nvPicPr>
          <p:cNvPr id="7170" name="Picture 2" descr="http://farm5.static.flickr.com/4100/5409072809_087964713b_z.jpg"/>
          <p:cNvPicPr>
            <a:picLocks noChangeAspect="1" noChangeArrowheads="1"/>
          </p:cNvPicPr>
          <p:nvPr/>
        </p:nvPicPr>
        <p:blipFill rotWithShape="1">
          <a:blip r:embed="rId4">
            <a:extLst>
              <a:ext uri="{28A0092B-C50C-407E-A947-70E740481C1C}">
                <a14:useLocalDpi xmlns:a14="http://schemas.microsoft.com/office/drawing/2010/main" val="0"/>
              </a:ext>
            </a:extLst>
          </a:blip>
          <a:srcRect r="5888" b="4023"/>
          <a:stretch/>
        </p:blipFill>
        <p:spPr bwMode="auto">
          <a:xfrm>
            <a:off x="0" y="1447800"/>
            <a:ext cx="5552350" cy="4229100"/>
          </a:xfrm>
          <a:prstGeom prst="rect">
            <a:avLst/>
          </a:prstGeom>
          <a:noFill/>
          <a:effectLst>
            <a:outerShdw blurRad="889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84" name="Picture 16"/>
          <p:cNvPicPr>
            <a:picLocks noChangeAspect="1" noChangeArrowheads="1"/>
          </p:cNvPicPr>
          <p:nvPr/>
        </p:nvPicPr>
        <p:blipFill rotWithShape="1">
          <a:blip r:embed="rId5">
            <a:extLst>
              <a:ext uri="{28A0092B-C50C-407E-A947-70E740481C1C}">
                <a14:useLocalDpi xmlns:a14="http://schemas.microsoft.com/office/drawing/2010/main" val="0"/>
              </a:ext>
            </a:extLst>
          </a:blip>
          <a:srcRect b="19258"/>
          <a:stretch/>
        </p:blipFill>
        <p:spPr bwMode="auto">
          <a:xfrm>
            <a:off x="3475502" y="1978603"/>
            <a:ext cx="5237824" cy="4229100"/>
          </a:xfrm>
          <a:prstGeom prst="rect">
            <a:avLst/>
          </a:prstGeom>
          <a:noFill/>
          <a:effectLst>
            <a:outerShdw blurRad="88900" dist="381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664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84"/>
                                        </p:tgtEl>
                                        <p:attrNameLst>
                                          <p:attrName>style.visibility</p:attrName>
                                        </p:attrNameLst>
                                      </p:cBhvr>
                                      <p:to>
                                        <p:strVal val="visible"/>
                                      </p:to>
                                    </p:set>
                                    <p:anim calcmode="lin" valueType="num">
                                      <p:cBhvr additive="base">
                                        <p:cTn id="7" dur="500" fill="hold"/>
                                        <p:tgtEl>
                                          <p:spTgt spid="7184"/>
                                        </p:tgtEl>
                                        <p:attrNameLst>
                                          <p:attrName>ppt_x</p:attrName>
                                        </p:attrNameLst>
                                      </p:cBhvr>
                                      <p:tavLst>
                                        <p:tav tm="0">
                                          <p:val>
                                            <p:strVal val="#ppt_x"/>
                                          </p:val>
                                        </p:tav>
                                        <p:tav tm="100000">
                                          <p:val>
                                            <p:strVal val="#ppt_x"/>
                                          </p:val>
                                        </p:tav>
                                      </p:tavLst>
                                    </p:anim>
                                    <p:anim calcmode="lin" valueType="num">
                                      <p:cBhvr additive="base">
                                        <p:cTn id="8" dur="500" fill="hold"/>
                                        <p:tgtEl>
                                          <p:spTgt spid="71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Believe the Hype…”</a:t>
            </a:r>
            <a:endParaRPr lang="en-US" dirty="0"/>
          </a:p>
        </p:txBody>
      </p:sp>
      <p:grpSp>
        <p:nvGrpSpPr>
          <p:cNvPr id="13" name="Group 12"/>
          <p:cNvGrpSpPr/>
          <p:nvPr/>
        </p:nvGrpSpPr>
        <p:grpSpPr>
          <a:xfrm>
            <a:off x="683766" y="1277435"/>
            <a:ext cx="10887549" cy="2837365"/>
            <a:chOff x="3892479" y="-603224"/>
            <a:chExt cx="10887549" cy="1124679"/>
          </a:xfrm>
        </p:grpSpPr>
        <p:pic>
          <p:nvPicPr>
            <p:cNvPr id="14" name="Picture 13" descr="Blank Newspaper  1.png"/>
            <p:cNvPicPr>
              <a:picLocks noChangeAspect="1"/>
            </p:cNvPicPr>
            <p:nvPr/>
          </p:nvPicPr>
          <p:blipFill>
            <a:blip r:embed="rId3" cstate="print"/>
            <a:stretch>
              <a:fillRect/>
            </a:stretch>
          </p:blipFill>
          <p:spPr>
            <a:xfrm flipH="1">
              <a:off x="3892479" y="-603224"/>
              <a:ext cx="10887549" cy="1124679"/>
            </a:xfrm>
            <a:prstGeom prst="rect">
              <a:avLst/>
            </a:prstGeom>
            <a:effectLst>
              <a:outerShdw blurRad="50800" dist="38100" dir="2700000" algn="tl" rotWithShape="0">
                <a:prstClr val="black">
                  <a:alpha val="40000"/>
                </a:prstClr>
              </a:outerShdw>
            </a:effectLst>
          </p:spPr>
        </p:pic>
        <p:sp>
          <p:nvSpPr>
            <p:cNvPr id="15" name="Rectangle 14"/>
            <p:cNvSpPr/>
            <p:nvPr/>
          </p:nvSpPr>
          <p:spPr>
            <a:xfrm>
              <a:off x="4356308" y="-456381"/>
              <a:ext cx="10174348" cy="839746"/>
            </a:xfrm>
            <a:prstGeom prst="rect">
              <a:avLst/>
            </a:prstGeom>
          </p:spPr>
          <p:txBody>
            <a:bodyPr wrap="square">
              <a:spAutoFit/>
            </a:bodyPr>
            <a:lstStyle/>
            <a:p>
              <a:pPr>
                <a:lnSpc>
                  <a:spcPts val="3500"/>
                </a:lnSpc>
                <a:spcAft>
                  <a:spcPts val="1800"/>
                </a:spcAft>
              </a:pPr>
              <a:r>
                <a:rPr lang="en-US" sz="4000" baseline="-25000" dirty="0">
                  <a:solidFill>
                    <a:schemeClr val="bg1"/>
                  </a:solidFill>
                </a:rPr>
                <a:t>“Taffeta phrases, silken phrases precise</a:t>
              </a:r>
              <a:r>
                <a:rPr lang="en-US" sz="4000" baseline="-25000" dirty="0" smtClean="0">
                  <a:solidFill>
                    <a:schemeClr val="bg1"/>
                  </a:solidFill>
                </a:rPr>
                <a:t>, three-piled hyperbole, spruce </a:t>
              </a:r>
              <a:r>
                <a:rPr lang="en-US" sz="4000" baseline="-25000" dirty="0">
                  <a:solidFill>
                    <a:schemeClr val="bg1"/>
                  </a:solidFill>
                </a:rPr>
                <a:t>affectation, figures </a:t>
              </a:r>
              <a:r>
                <a:rPr lang="en-US" sz="4000" baseline="-25000" dirty="0" err="1" smtClean="0">
                  <a:solidFill>
                    <a:schemeClr val="bg1"/>
                  </a:solidFill>
                </a:rPr>
                <a:t>pedantical</a:t>
              </a:r>
              <a:r>
                <a:rPr lang="en-US" sz="4000" baseline="-25000" dirty="0" smtClean="0">
                  <a:solidFill>
                    <a:schemeClr val="bg1"/>
                  </a:solidFill>
                </a:rPr>
                <a:t> — these </a:t>
              </a:r>
              <a:r>
                <a:rPr lang="en-US" sz="4000" baseline="-25000" dirty="0">
                  <a:solidFill>
                    <a:schemeClr val="bg1"/>
                  </a:solidFill>
                </a:rPr>
                <a:t>summer flies</a:t>
              </a:r>
              <a:r>
                <a:rPr lang="en-US" sz="4000" dirty="0">
                  <a:solidFill>
                    <a:schemeClr val="bg1"/>
                  </a:solidFill>
                </a:rPr>
                <a:t> </a:t>
              </a:r>
              <a:r>
                <a:rPr lang="en-US" sz="4000" baseline="-25000" dirty="0" smtClean="0">
                  <a:solidFill>
                    <a:schemeClr val="bg1"/>
                  </a:solidFill>
                </a:rPr>
                <a:t>have</a:t>
              </a:r>
              <a:r>
                <a:rPr lang="en-US" sz="4000" dirty="0" smtClean="0">
                  <a:solidFill>
                    <a:schemeClr val="bg1"/>
                  </a:solidFill>
                </a:rPr>
                <a:t> </a:t>
              </a:r>
              <a:r>
                <a:rPr lang="en-US" sz="4000" baseline="-25000" dirty="0" smtClean="0">
                  <a:solidFill>
                    <a:schemeClr val="bg1"/>
                  </a:solidFill>
                </a:rPr>
                <a:t>blown </a:t>
              </a:r>
              <a:r>
                <a:rPr lang="en-US" sz="4000" baseline="-25000" dirty="0">
                  <a:solidFill>
                    <a:schemeClr val="bg1"/>
                  </a:solidFill>
                </a:rPr>
                <a:t>me full of maggot ostentation.</a:t>
              </a:r>
              <a:r>
                <a:rPr lang="en-US" sz="4000" dirty="0">
                  <a:solidFill>
                    <a:schemeClr val="bg1"/>
                  </a:solidFill>
                </a:rPr>
                <a:t> </a:t>
              </a:r>
              <a:r>
                <a:rPr lang="en-US" sz="4000" baseline="-25000" dirty="0">
                  <a:solidFill>
                    <a:schemeClr val="bg1"/>
                  </a:solidFill>
                </a:rPr>
                <a:t>I do forswear them</a:t>
              </a:r>
              <a:r>
                <a:rPr lang="en-US" sz="4000" baseline="-25000" dirty="0" smtClean="0">
                  <a:solidFill>
                    <a:schemeClr val="bg1"/>
                  </a:solidFill>
                </a:rPr>
                <a:t>.”</a:t>
              </a:r>
              <a:endParaRPr lang="en-US" sz="3600" baseline="-25000" dirty="0">
                <a:solidFill>
                  <a:schemeClr val="bg1"/>
                </a:solidFill>
              </a:endParaRPr>
            </a:p>
            <a:p>
              <a:pPr>
                <a:lnSpc>
                  <a:spcPts val="3500"/>
                </a:lnSpc>
                <a:spcAft>
                  <a:spcPts val="2400"/>
                </a:spcAft>
              </a:pPr>
              <a:r>
                <a:rPr lang="en-US" sz="2000" i="1" dirty="0" smtClean="0">
                  <a:solidFill>
                    <a:schemeClr val="bg1"/>
                  </a:solidFill>
                </a:rPr>
                <a:t>						– </a:t>
              </a:r>
              <a:r>
                <a:rPr lang="en-US" sz="2000" i="1" dirty="0">
                  <a:solidFill>
                    <a:schemeClr val="bg1"/>
                  </a:solidFill>
                </a:rPr>
                <a:t>William Shakespeare</a:t>
              </a:r>
            </a:p>
          </p:txBody>
        </p:sp>
      </p:grpSp>
      <p:pic>
        <p:nvPicPr>
          <p:cNvPr id="9218" name="Picture 2" descr="http://farm4.static.flickr.com/3097/2688212829_c4e57a62a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581" y="3414973"/>
            <a:ext cx="2521124" cy="2526176"/>
          </a:xfrm>
          <a:prstGeom prst="rect">
            <a:avLst/>
          </a:prstGeom>
          <a:noFill/>
          <a:effectLst>
            <a:outerShdw blurRad="889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42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1000"/>
                                        <p:tgtEl>
                                          <p:spTgt spid="9218"/>
                                        </p:tgtEl>
                                      </p:cBhvr>
                                    </p:animEffect>
                                    <p:anim calcmode="lin" valueType="num">
                                      <p:cBhvr>
                                        <p:cTn id="14" dur="1000" fill="hold"/>
                                        <p:tgtEl>
                                          <p:spTgt spid="9218"/>
                                        </p:tgtEl>
                                        <p:attrNameLst>
                                          <p:attrName>ppt_x</p:attrName>
                                        </p:attrNameLst>
                                      </p:cBhvr>
                                      <p:tavLst>
                                        <p:tav tm="0">
                                          <p:val>
                                            <p:strVal val="#ppt_x"/>
                                          </p:val>
                                        </p:tav>
                                        <p:tav tm="100000">
                                          <p:val>
                                            <p:strVal val="#ppt_x"/>
                                          </p:val>
                                        </p:tav>
                                      </p:tavLst>
                                    </p:anim>
                                    <p:anim calcmode="lin" valueType="num">
                                      <p:cBhvr>
                                        <p:cTn id="15"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62000" contrast="-31000"/>
                    </a14:imgEffect>
                  </a14:imgLayer>
                </a14:imgProps>
              </a:ext>
              <a:ext uri="{28A0092B-C50C-407E-A947-70E740481C1C}">
                <a14:useLocalDpi xmlns:a14="http://schemas.microsoft.com/office/drawing/2010/main" val="0"/>
              </a:ext>
            </a:extLst>
          </a:blip>
          <a:srcRect l="1213" t="2384" b="23506"/>
          <a:stretch/>
        </p:blipFill>
        <p:spPr bwMode="auto">
          <a:xfrm>
            <a:off x="-1" y="1"/>
            <a:ext cx="1218882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19113" y="5454147"/>
            <a:ext cx="11149012" cy="609398"/>
          </a:xfrm>
        </p:spPr>
        <p:txBody>
          <a:bodyPr/>
          <a:lstStyle/>
          <a:p>
            <a:pPr algn="ctr"/>
            <a:r>
              <a:rPr lang="en-US" dirty="0" smtClean="0">
                <a:effectLst>
                  <a:outerShdw blurRad="38100" dist="38100" dir="2700000" algn="tl">
                    <a:srgbClr val="000000">
                      <a:alpha val="43137"/>
                    </a:srgbClr>
                  </a:outerShdw>
                </a:effectLst>
              </a:rPr>
              <a:t>Do believe </a:t>
            </a:r>
            <a:r>
              <a:rPr lang="en-US" dirty="0">
                <a:effectLst>
                  <a:outerShdw blurRad="38100" dist="38100" dir="2700000" algn="tl">
                    <a:srgbClr val="000000">
                      <a:alpha val="43137"/>
                    </a:srgbClr>
                  </a:outerShdw>
                </a:effectLst>
              </a:rPr>
              <a:t>that HTML5 is </a:t>
            </a:r>
            <a:r>
              <a:rPr lang="en-US" dirty="0" smtClean="0">
                <a:effectLst>
                  <a:outerShdw blurRad="38100" dist="38100" dir="2700000" algn="tl">
                    <a:srgbClr val="000000">
                      <a:alpha val="43137"/>
                    </a:srgbClr>
                  </a:outerShdw>
                </a:effectLst>
              </a:rPr>
              <a:t>changing everything.</a:t>
            </a:r>
            <a:endParaRPr lang="en-US" dirty="0">
              <a:effectLst>
                <a:outerShdw blurRad="38100" dist="38100" dir="2700000" algn="tl">
                  <a:srgbClr val="000000">
                    <a:alpha val="43137"/>
                  </a:srgbClr>
                </a:outerShdw>
              </a:effectLst>
            </a:endParaRPr>
          </a:p>
        </p:txBody>
      </p:sp>
      <p:grpSp>
        <p:nvGrpSpPr>
          <p:cNvPr id="17" name="Group 16"/>
          <p:cNvGrpSpPr/>
          <p:nvPr/>
        </p:nvGrpSpPr>
        <p:grpSpPr>
          <a:xfrm>
            <a:off x="3850917" y="454475"/>
            <a:ext cx="7889219" cy="1441000"/>
            <a:chOff x="3850917" y="454475"/>
            <a:chExt cx="7889219" cy="1441000"/>
          </a:xfrm>
        </p:grpSpPr>
        <p:pic>
          <p:nvPicPr>
            <p:cNvPr id="8" name="Picture 7" descr="Blank Newspaper  1.png"/>
            <p:cNvPicPr>
              <a:picLocks noChangeAspect="1"/>
            </p:cNvPicPr>
            <p:nvPr/>
          </p:nvPicPr>
          <p:blipFill>
            <a:blip r:embed="rId5" cstate="print"/>
            <a:stretch>
              <a:fillRect/>
            </a:stretch>
          </p:blipFill>
          <p:spPr>
            <a:xfrm flipH="1">
              <a:off x="3850917" y="454475"/>
              <a:ext cx="7889219" cy="1441000"/>
            </a:xfrm>
            <a:prstGeom prst="rect">
              <a:avLst/>
            </a:prstGeom>
            <a:effectLst>
              <a:outerShdw blurRad="50800" dist="38100" dir="2700000" algn="tl" rotWithShape="0">
                <a:prstClr val="black">
                  <a:alpha val="40000"/>
                </a:prstClr>
              </a:outerShdw>
            </a:effectLst>
          </p:spPr>
        </p:pic>
        <p:sp>
          <p:nvSpPr>
            <p:cNvPr id="9" name="Rectangle 8"/>
            <p:cNvSpPr/>
            <p:nvPr/>
          </p:nvSpPr>
          <p:spPr>
            <a:xfrm>
              <a:off x="4081981" y="690283"/>
              <a:ext cx="7413334" cy="990015"/>
            </a:xfrm>
            <a:prstGeom prst="rect">
              <a:avLst/>
            </a:prstGeom>
          </p:spPr>
          <p:txBody>
            <a:bodyPr wrap="square">
              <a:spAutoFit/>
            </a:bodyPr>
            <a:lstStyle/>
            <a:p>
              <a:pPr algn="ctr">
                <a:lnSpc>
                  <a:spcPts val="3500"/>
                </a:lnSpc>
              </a:pPr>
              <a:r>
                <a:rPr lang="en-US" sz="3600" dirty="0">
                  <a:gradFill>
                    <a:gsLst>
                      <a:gs pos="0">
                        <a:schemeClr val="bg1">
                          <a:lumMod val="85000"/>
                          <a:lumOff val="15000"/>
                        </a:schemeClr>
                      </a:gs>
                      <a:gs pos="100000">
                        <a:schemeClr val="bg1">
                          <a:lumMod val="85000"/>
                          <a:lumOff val="15000"/>
                        </a:schemeClr>
                      </a:gs>
                    </a:gsLst>
                    <a:lin ang="10800000" scaled="1"/>
                  </a:gradFill>
                </a:rPr>
                <a:t>“The future of the web is HTML5</a:t>
              </a:r>
              <a:r>
                <a:rPr lang="en-US" sz="3600" dirty="0" smtClean="0">
                  <a:gradFill>
                    <a:gsLst>
                      <a:gs pos="0">
                        <a:schemeClr val="bg1">
                          <a:lumMod val="85000"/>
                          <a:lumOff val="15000"/>
                        </a:schemeClr>
                      </a:gs>
                      <a:gs pos="100000">
                        <a:schemeClr val="bg1">
                          <a:lumMod val="85000"/>
                          <a:lumOff val="15000"/>
                        </a:schemeClr>
                      </a:gs>
                    </a:gsLst>
                    <a:lin ang="10800000" scaled="1"/>
                  </a:gradFill>
                </a:rPr>
                <a:t>.”</a:t>
              </a:r>
              <a:br>
                <a:rPr lang="en-US" sz="3600" dirty="0" smtClean="0">
                  <a:gradFill>
                    <a:gsLst>
                      <a:gs pos="0">
                        <a:schemeClr val="bg1">
                          <a:lumMod val="85000"/>
                          <a:lumOff val="15000"/>
                        </a:schemeClr>
                      </a:gs>
                      <a:gs pos="100000">
                        <a:schemeClr val="bg1">
                          <a:lumMod val="85000"/>
                          <a:lumOff val="15000"/>
                        </a:schemeClr>
                      </a:gs>
                    </a:gsLst>
                    <a:lin ang="10800000" scaled="1"/>
                  </a:gradFill>
                </a:rPr>
              </a:br>
              <a:r>
                <a:rPr lang="en-US" sz="2400" i="1" spc="50"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a:t>
              </a:r>
              <a:r>
                <a:rPr lang="en-US" sz="2400" i="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rPr>
                <a:t> Dean </a:t>
              </a:r>
              <a:r>
                <a:rPr lang="en-US" sz="2400" i="1" spc="50" dirty="0" err="1">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rPr>
                <a:t>Hachamovitch</a:t>
              </a:r>
              <a:r>
                <a:rPr lang="en-US" sz="2400" i="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rPr>
                <a:t>, Microsoft</a:t>
              </a:r>
              <a:endParaRPr lang="en-US" sz="2200" i="1" dirty="0">
                <a:solidFill>
                  <a:schemeClr val="bg1"/>
                </a:solidFill>
                <a:cs typeface="Arial" pitchFamily="34" charset="0"/>
              </a:endParaRPr>
            </a:p>
          </p:txBody>
        </p:sp>
      </p:grpSp>
      <p:grpSp>
        <p:nvGrpSpPr>
          <p:cNvPr id="10" name="Group 9"/>
          <p:cNvGrpSpPr/>
          <p:nvPr/>
        </p:nvGrpSpPr>
        <p:grpSpPr>
          <a:xfrm>
            <a:off x="738901" y="2126391"/>
            <a:ext cx="7693900" cy="1361171"/>
            <a:chOff x="738900" y="2126391"/>
            <a:chExt cx="8166909" cy="1361171"/>
          </a:xfrm>
        </p:grpSpPr>
        <p:pic>
          <p:nvPicPr>
            <p:cNvPr id="11" name="Picture 10" descr="Blank Newspaper  1.png"/>
            <p:cNvPicPr>
              <a:picLocks noChangeAspect="1"/>
            </p:cNvPicPr>
            <p:nvPr/>
          </p:nvPicPr>
          <p:blipFill>
            <a:blip r:embed="rId5" cstate="print"/>
            <a:stretch>
              <a:fillRect/>
            </a:stretch>
          </p:blipFill>
          <p:spPr>
            <a:xfrm flipH="1">
              <a:off x="738900" y="2126391"/>
              <a:ext cx="8166909" cy="1361171"/>
            </a:xfrm>
            <a:prstGeom prst="rect">
              <a:avLst/>
            </a:prstGeom>
            <a:effectLst>
              <a:outerShdw blurRad="50800" dist="38100" dir="2700000" algn="tl" rotWithShape="0">
                <a:prstClr val="black">
                  <a:alpha val="40000"/>
                </a:prstClr>
              </a:outerShdw>
            </a:effectLst>
          </p:spPr>
        </p:pic>
        <p:sp>
          <p:nvSpPr>
            <p:cNvPr id="12" name="Rectangle 11"/>
            <p:cNvSpPr/>
            <p:nvPr/>
          </p:nvSpPr>
          <p:spPr>
            <a:xfrm>
              <a:off x="969963" y="2333171"/>
              <a:ext cx="7674273" cy="990015"/>
            </a:xfrm>
            <a:prstGeom prst="rect">
              <a:avLst/>
            </a:prstGeom>
          </p:spPr>
          <p:txBody>
            <a:bodyPr wrap="square">
              <a:spAutoFit/>
            </a:bodyPr>
            <a:lstStyle/>
            <a:p>
              <a:pPr algn="ctr">
                <a:lnSpc>
                  <a:spcPts val="3500"/>
                </a:lnSpc>
              </a:pPr>
              <a:r>
                <a:rPr lang="en-US" sz="3600" dirty="0" smtClean="0">
                  <a:gradFill>
                    <a:gsLst>
                      <a:gs pos="0">
                        <a:schemeClr val="bg1">
                          <a:lumMod val="85000"/>
                          <a:lumOff val="15000"/>
                        </a:schemeClr>
                      </a:gs>
                      <a:gs pos="100000">
                        <a:schemeClr val="bg1">
                          <a:lumMod val="85000"/>
                          <a:lumOff val="15000"/>
                        </a:schemeClr>
                      </a:gs>
                    </a:gsLst>
                    <a:lin ang="10800000" scaled="1"/>
                  </a:gradFill>
                </a:rPr>
                <a:t>“We’re betting big on HTML5.”</a:t>
              </a:r>
              <a:br>
                <a:rPr lang="en-US" sz="3600" dirty="0" smtClean="0">
                  <a:gradFill>
                    <a:gsLst>
                      <a:gs pos="0">
                        <a:schemeClr val="bg1">
                          <a:lumMod val="85000"/>
                          <a:lumOff val="15000"/>
                        </a:schemeClr>
                      </a:gs>
                      <a:gs pos="100000">
                        <a:schemeClr val="bg1">
                          <a:lumMod val="85000"/>
                          <a:lumOff val="15000"/>
                        </a:schemeClr>
                      </a:gs>
                    </a:gsLst>
                    <a:lin ang="10800000" scaled="1"/>
                  </a:gradFill>
                </a:rPr>
              </a:br>
              <a:r>
                <a:rPr lang="en-US" sz="3600" dirty="0" smtClean="0">
                  <a:gradFill>
                    <a:gsLst>
                      <a:gs pos="0">
                        <a:schemeClr val="bg1">
                          <a:lumMod val="85000"/>
                          <a:lumOff val="15000"/>
                        </a:schemeClr>
                      </a:gs>
                      <a:gs pos="100000">
                        <a:schemeClr val="bg1">
                          <a:lumMod val="85000"/>
                          <a:lumOff val="15000"/>
                        </a:schemeClr>
                      </a:gs>
                    </a:gsLst>
                    <a:lin ang="10800000" scaled="1"/>
                  </a:gradFill>
                </a:rPr>
                <a:t>         </a:t>
              </a:r>
              <a:r>
                <a:rPr lang="en-US" sz="2400" i="1" spc="50"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a:t>
              </a:r>
              <a:r>
                <a:rPr lang="en-US" sz="2400" i="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 Vic </a:t>
              </a:r>
              <a:r>
                <a:rPr lang="en-US" sz="2400" i="1" spc="50" dirty="0" err="1">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Gundotra</a:t>
              </a:r>
              <a:r>
                <a:rPr lang="en-US" sz="2400" i="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 Google</a:t>
              </a:r>
            </a:p>
          </p:txBody>
        </p:sp>
      </p:grpSp>
      <p:grpSp>
        <p:nvGrpSpPr>
          <p:cNvPr id="16" name="Group 15"/>
          <p:cNvGrpSpPr/>
          <p:nvPr/>
        </p:nvGrpSpPr>
        <p:grpSpPr>
          <a:xfrm>
            <a:off x="3850918" y="3764867"/>
            <a:ext cx="7817208" cy="1281343"/>
            <a:chOff x="3836403" y="4214809"/>
            <a:chExt cx="8166909" cy="1281343"/>
          </a:xfrm>
        </p:grpSpPr>
        <p:pic>
          <p:nvPicPr>
            <p:cNvPr id="14" name="Picture 13" descr="Blank Newspaper  1.png"/>
            <p:cNvPicPr>
              <a:picLocks noChangeAspect="1"/>
            </p:cNvPicPr>
            <p:nvPr/>
          </p:nvPicPr>
          <p:blipFill>
            <a:blip r:embed="rId5" cstate="print"/>
            <a:stretch>
              <a:fillRect/>
            </a:stretch>
          </p:blipFill>
          <p:spPr>
            <a:xfrm flipH="1">
              <a:off x="3836403" y="4214809"/>
              <a:ext cx="8166909" cy="1281343"/>
            </a:xfrm>
            <a:prstGeom prst="rect">
              <a:avLst/>
            </a:prstGeom>
            <a:effectLst>
              <a:outerShdw blurRad="50800" dist="38100" dir="2700000" algn="tl" rotWithShape="0">
                <a:prstClr val="black">
                  <a:alpha val="40000"/>
                </a:prstClr>
              </a:outerShdw>
            </a:effectLst>
          </p:spPr>
        </p:pic>
        <p:sp>
          <p:nvSpPr>
            <p:cNvPr id="15" name="Rectangle 14"/>
            <p:cNvSpPr/>
            <p:nvPr/>
          </p:nvSpPr>
          <p:spPr>
            <a:xfrm>
              <a:off x="4067466" y="4305477"/>
              <a:ext cx="7674273" cy="1095172"/>
            </a:xfrm>
            <a:prstGeom prst="rect">
              <a:avLst/>
            </a:prstGeom>
          </p:spPr>
          <p:txBody>
            <a:bodyPr wrap="square">
              <a:spAutoFit/>
            </a:bodyPr>
            <a:lstStyle/>
            <a:p>
              <a:r>
                <a:rPr lang="en-US" sz="3600" dirty="0">
                  <a:gradFill>
                    <a:gsLst>
                      <a:gs pos="0">
                        <a:schemeClr val="bg1">
                          <a:lumMod val="85000"/>
                          <a:lumOff val="15000"/>
                        </a:schemeClr>
                      </a:gs>
                      <a:gs pos="100000">
                        <a:schemeClr val="bg1">
                          <a:lumMod val="85000"/>
                          <a:lumOff val="15000"/>
                        </a:schemeClr>
                      </a:gs>
                    </a:gsLst>
                    <a:lin ang="10800000" scaled="1"/>
                  </a:gradFill>
                </a:rPr>
                <a:t>“The world is moving to HTML5.”</a:t>
              </a:r>
            </a:p>
            <a:p>
              <a:pPr algn="ctr">
                <a:lnSpc>
                  <a:spcPts val="3500"/>
                </a:lnSpc>
              </a:pPr>
              <a:r>
                <a:rPr lang="en-US" sz="28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sz="2400" i="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 – Steve Jobs, Apple</a:t>
              </a:r>
            </a:p>
          </p:txBody>
        </p:sp>
      </p:grpSp>
    </p:spTree>
    <p:extLst>
      <p:ext uri="{BB962C8B-B14F-4D97-AF65-F5344CB8AC3E}">
        <p14:creationId xmlns:p14="http://schemas.microsoft.com/office/powerpoint/2010/main" val="1726305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grpId="0" nodeType="after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6000" dirty="0" smtClean="0"/>
              <a:t>#2 - Compatibility</a:t>
            </a:r>
            <a:r>
              <a:rPr lang="en-US" sz="6000" baseline="30000" dirty="0"/>
              <a:t>*</a:t>
            </a:r>
            <a:endParaRPr lang="en-US" sz="6000" dirty="0"/>
          </a:p>
        </p:txBody>
      </p:sp>
      <p:sp>
        <p:nvSpPr>
          <p:cNvPr id="3" name="Subtitle 2"/>
          <p:cNvSpPr>
            <a:spLocks noGrp="1"/>
          </p:cNvSpPr>
          <p:nvPr>
            <p:ph type="subTitle" idx="1"/>
          </p:nvPr>
        </p:nvSpPr>
        <p:spPr/>
        <p:txBody>
          <a:bodyPr/>
          <a:lstStyle/>
          <a:p>
            <a:r>
              <a:rPr lang="en-US" dirty="0">
                <a:solidFill>
                  <a:schemeClr val="accent1">
                    <a:alpha val="99000"/>
                  </a:schemeClr>
                </a:solidFill>
              </a:rPr>
              <a:t>*Your </a:t>
            </a:r>
            <a:r>
              <a:rPr lang="en-US" dirty="0" err="1">
                <a:solidFill>
                  <a:schemeClr val="accent1">
                    <a:alpha val="99000"/>
                  </a:schemeClr>
                </a:solidFill>
              </a:rPr>
              <a:t>GeoCities</a:t>
            </a:r>
            <a:r>
              <a:rPr lang="en-US" dirty="0">
                <a:solidFill>
                  <a:schemeClr val="accent1">
                    <a:alpha val="99000"/>
                  </a:schemeClr>
                </a:solidFill>
              </a:rPr>
              <a:t> sites are safe.</a:t>
            </a:r>
            <a:endParaRPr lang="en-US" dirty="0"/>
          </a:p>
        </p:txBody>
      </p:sp>
    </p:spTree>
    <p:extLst>
      <p:ext uri="{BB962C8B-B14F-4D97-AF65-F5344CB8AC3E}">
        <p14:creationId xmlns:p14="http://schemas.microsoft.com/office/powerpoint/2010/main" val="224644421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425312"/>
            <a:ext cx="12188826" cy="805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19112" y="228600"/>
            <a:ext cx="11149013" cy="1218795"/>
          </a:xfrm>
        </p:spPr>
        <p:txBody>
          <a:bodyPr/>
          <a:lstStyle/>
          <a:p>
            <a:r>
              <a:rPr lang="en-US" dirty="0"/>
              <a:t>The Web is the </a:t>
            </a:r>
            <a:r>
              <a:rPr lang="en-US" dirty="0" smtClean="0"/>
              <a:t>Largest Legacy Software </a:t>
            </a:r>
            <a:br>
              <a:rPr lang="en-US" dirty="0" smtClean="0"/>
            </a:br>
            <a:r>
              <a:rPr lang="en-US" dirty="0" smtClean="0"/>
              <a:t>System in </a:t>
            </a:r>
            <a:r>
              <a:rPr lang="en-US" dirty="0"/>
              <a:t>the </a:t>
            </a:r>
            <a:r>
              <a:rPr lang="en-US" dirty="0" smtClean="0"/>
              <a:t>History </a:t>
            </a:r>
            <a:r>
              <a:rPr lang="en-US" dirty="0"/>
              <a:t>of the </a:t>
            </a:r>
            <a:r>
              <a:rPr lang="en-US" dirty="0" smtClean="0"/>
              <a:t>Universe</a:t>
            </a:r>
            <a:endParaRPr lang="en-US" dirty="0"/>
          </a:p>
        </p:txBody>
      </p:sp>
    </p:spTree>
    <p:extLst>
      <p:ext uri="{BB962C8B-B14F-4D97-AF65-F5344CB8AC3E}">
        <p14:creationId xmlns:p14="http://schemas.microsoft.com/office/powerpoint/2010/main" val="225151865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2265472"/>
            <a:ext cx="7533956" cy="1523497"/>
          </a:xfrm>
        </p:spPr>
        <p:txBody>
          <a:bodyPr/>
          <a:lstStyle/>
          <a:p>
            <a:r>
              <a:rPr lang="en-US" dirty="0" smtClean="0"/>
              <a:t>Application Development </a:t>
            </a:r>
            <a:br>
              <a:rPr lang="en-US" dirty="0" smtClean="0"/>
            </a:br>
            <a:r>
              <a:rPr lang="en-US" dirty="0" smtClean="0"/>
              <a:t>with HTML5</a:t>
            </a:r>
            <a:endParaRPr lang="en-US" dirty="0"/>
          </a:p>
        </p:txBody>
      </p:sp>
      <p:sp>
        <p:nvSpPr>
          <p:cNvPr id="3" name="Subtitle 2"/>
          <p:cNvSpPr>
            <a:spLocks noGrp="1"/>
          </p:cNvSpPr>
          <p:nvPr>
            <p:ph type="subTitle" idx="1"/>
          </p:nvPr>
        </p:nvSpPr>
        <p:spPr/>
        <p:txBody>
          <a:bodyPr/>
          <a:lstStyle/>
          <a:p>
            <a:r>
              <a:rPr lang="en-US" sz="2800" dirty="0" smtClean="0"/>
              <a:t>Brandon </a:t>
            </a:r>
            <a:r>
              <a:rPr lang="en-US" sz="2800" dirty="0" err="1" smtClean="0"/>
              <a:t>Satrom</a:t>
            </a:r>
            <a:endParaRPr lang="en-US" sz="2800" dirty="0" smtClean="0"/>
          </a:p>
          <a:p>
            <a:r>
              <a:rPr lang="en-US" sz="2800" dirty="0" smtClean="0"/>
              <a:t>Developer Evangelist</a:t>
            </a:r>
          </a:p>
          <a:p>
            <a:r>
              <a:rPr lang="en-US" sz="2800" dirty="0" smtClean="0"/>
              <a:t>Microsoft</a:t>
            </a:r>
            <a:endParaRPr lang="en-US" sz="2800" dirty="0"/>
          </a:p>
        </p:txBody>
      </p:sp>
      <p:sp>
        <p:nvSpPr>
          <p:cNvPr id="11" name="Rectangle 10"/>
          <p:cNvSpPr/>
          <p:nvPr/>
        </p:nvSpPr>
        <p:spPr>
          <a:xfrm>
            <a:off x="969963" y="6260068"/>
            <a:ext cx="923330" cy="369332"/>
          </a:xfrm>
          <a:prstGeom prst="rect">
            <a:avLst/>
          </a:prstGeom>
        </p:spPr>
        <p:txBody>
          <a:bodyPr wrap="none" lIns="0" rIns="0">
            <a:spAutoFit/>
          </a:bodyPr>
          <a:lstStyle/>
          <a:p>
            <a:r>
              <a:rPr lang="en-US" dirty="0" smtClean="0"/>
              <a:t>DEV343 </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6000" dirty="0"/>
              <a:t>#3 - </a:t>
            </a:r>
            <a:r>
              <a:rPr lang="en-US" sz="6000" dirty="0" smtClean="0"/>
              <a:t>Semantics</a:t>
            </a:r>
            <a:r>
              <a:rPr lang="en-US" sz="6000" baseline="30000" dirty="0"/>
              <a:t>*</a:t>
            </a:r>
            <a:endParaRPr lang="en-US" sz="6000" dirty="0"/>
          </a:p>
        </p:txBody>
      </p:sp>
      <p:sp>
        <p:nvSpPr>
          <p:cNvPr id="3" name="Subtitle 2"/>
          <p:cNvSpPr>
            <a:spLocks noGrp="1"/>
          </p:cNvSpPr>
          <p:nvPr>
            <p:ph type="subTitle" idx="1"/>
          </p:nvPr>
        </p:nvSpPr>
        <p:spPr/>
        <p:txBody>
          <a:bodyPr/>
          <a:lstStyle/>
          <a:p>
            <a:r>
              <a:rPr lang="en-US" dirty="0">
                <a:solidFill>
                  <a:schemeClr val="accent1">
                    <a:alpha val="99000"/>
                  </a:schemeClr>
                </a:solidFill>
              </a:rPr>
              <a:t>*Tags have </a:t>
            </a:r>
            <a:r>
              <a:rPr lang="en-US" dirty="0" smtClean="0">
                <a:solidFill>
                  <a:schemeClr val="accent1">
                    <a:alpha val="99000"/>
                  </a:schemeClr>
                </a:solidFill>
              </a:rPr>
              <a:t>meaning.</a:t>
            </a:r>
            <a:endParaRPr lang="en-US" dirty="0"/>
          </a:p>
        </p:txBody>
      </p:sp>
    </p:spTree>
    <p:extLst>
      <p:ext uri="{BB962C8B-B14F-4D97-AF65-F5344CB8AC3E}">
        <p14:creationId xmlns:p14="http://schemas.microsoft.com/office/powerpoint/2010/main" val="63258564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Neutral vs. Rich Semantics</a:t>
            </a:r>
            <a:endParaRPr lang="en-US" dirty="0"/>
          </a:p>
        </p:txBody>
      </p:sp>
      <p:sp>
        <p:nvSpPr>
          <p:cNvPr id="10" name="Right Arrow 9"/>
          <p:cNvSpPr/>
          <p:nvPr/>
        </p:nvSpPr>
        <p:spPr>
          <a:xfrm>
            <a:off x="1542896" y="994297"/>
            <a:ext cx="9145819" cy="5379868"/>
          </a:xfrm>
          <a:prstGeom prst="rightArrow">
            <a:avLst/>
          </a:prstGeom>
          <a:gradFill>
            <a:gsLst>
              <a:gs pos="0">
                <a:schemeClr val="tx2">
                  <a:lumMod val="50000"/>
                </a:schemeClr>
              </a:gs>
              <a:gs pos="80000">
                <a:schemeClr val="tx2">
                  <a:lumMod val="60000"/>
                  <a:lumOff val="40000"/>
                  <a:alpha val="75000"/>
                </a:schemeClr>
              </a:gs>
              <a:gs pos="100000">
                <a:schemeClr val="tx2">
                  <a:lumMod val="60000"/>
                  <a:lumOff val="40000"/>
                  <a:alpha val="45000"/>
                </a:schemeClr>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1" name="Rounded Rectangle 10"/>
          <p:cNvSpPr/>
          <p:nvPr/>
        </p:nvSpPr>
        <p:spPr>
          <a:xfrm>
            <a:off x="840703" y="2688940"/>
            <a:ext cx="2725999" cy="1989592"/>
          </a:xfrm>
          <a:prstGeom prst="roundRect">
            <a:avLst>
              <a:gd name="adj" fmla="val 5958"/>
            </a:avLst>
          </a:prstGeom>
          <a:gradFill>
            <a:gsLst>
              <a:gs pos="0">
                <a:srgbClr val="A35F05"/>
              </a:gs>
              <a:gs pos="80000">
                <a:schemeClr val="accent4">
                  <a:shade val="93000"/>
                  <a:satMod val="130000"/>
                </a:schemeClr>
              </a:gs>
              <a:gs pos="100000">
                <a:schemeClr val="accent4">
                  <a:shade val="94000"/>
                  <a:satMod val="135000"/>
                </a:schemeClr>
              </a:gs>
            </a:gsLst>
          </a:gra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dirty="0">
                <a:gradFill>
                  <a:gsLst>
                    <a:gs pos="0">
                      <a:srgbClr val="FFFFFF"/>
                    </a:gs>
                    <a:gs pos="100000">
                      <a:srgbClr val="FFFFFF"/>
                    </a:gs>
                  </a:gsLst>
                  <a:lin ang="5400000" scaled="0"/>
                </a:gradFill>
              </a:rPr>
              <a:t>&lt;div&gt;</a:t>
            </a:r>
          </a:p>
        </p:txBody>
      </p:sp>
      <p:sp>
        <p:nvSpPr>
          <p:cNvPr id="12" name="Rounded Rectangle 11"/>
          <p:cNvSpPr/>
          <p:nvPr/>
        </p:nvSpPr>
        <p:spPr>
          <a:xfrm>
            <a:off x="3907351" y="2688940"/>
            <a:ext cx="2725999" cy="1989592"/>
          </a:xfrm>
          <a:prstGeom prst="roundRect">
            <a:avLst>
              <a:gd name="adj" fmla="val 5511"/>
            </a:avLst>
          </a:prstGeom>
          <a:gradFill>
            <a:gsLst>
              <a:gs pos="0">
                <a:srgbClr val="A35F05"/>
              </a:gs>
              <a:gs pos="80000">
                <a:schemeClr val="accent4">
                  <a:shade val="93000"/>
                  <a:satMod val="130000"/>
                </a:schemeClr>
              </a:gs>
              <a:gs pos="100000">
                <a:schemeClr val="accent4">
                  <a:shade val="94000"/>
                  <a:satMod val="135000"/>
                </a:schemeClr>
              </a:gs>
            </a:gsLst>
          </a:gra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dirty="0">
                <a:gradFill>
                  <a:gsLst>
                    <a:gs pos="0">
                      <a:srgbClr val="FFFFFF"/>
                    </a:gs>
                    <a:gs pos="100000">
                      <a:srgbClr val="FFFFFF"/>
                    </a:gs>
                  </a:gsLst>
                  <a:lin ang="5400000" scaled="0"/>
                </a:gradFill>
              </a:rPr>
              <a:t>&lt;div id=“header”&gt;</a:t>
            </a:r>
          </a:p>
        </p:txBody>
      </p:sp>
      <p:sp>
        <p:nvSpPr>
          <p:cNvPr id="13" name="Rounded Rectangle 12"/>
          <p:cNvSpPr/>
          <p:nvPr/>
        </p:nvSpPr>
        <p:spPr>
          <a:xfrm>
            <a:off x="6973998" y="2688940"/>
            <a:ext cx="2725999" cy="1989592"/>
          </a:xfrm>
          <a:prstGeom prst="roundRect">
            <a:avLst>
              <a:gd name="adj" fmla="val 5512"/>
            </a:avLst>
          </a:prstGeom>
          <a:gradFill>
            <a:gsLst>
              <a:gs pos="0">
                <a:srgbClr val="A35F05"/>
              </a:gs>
              <a:gs pos="80000">
                <a:schemeClr val="accent4">
                  <a:shade val="93000"/>
                  <a:satMod val="130000"/>
                </a:schemeClr>
              </a:gs>
              <a:gs pos="100000">
                <a:schemeClr val="accent4">
                  <a:shade val="94000"/>
                  <a:satMod val="135000"/>
                </a:schemeClr>
              </a:gs>
            </a:gsLst>
          </a:gra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dirty="0">
                <a:gradFill>
                  <a:gsLst>
                    <a:gs pos="0">
                      <a:srgbClr val="FFFFFF"/>
                    </a:gs>
                    <a:gs pos="100000">
                      <a:srgbClr val="FFFFFF"/>
                    </a:gs>
                  </a:gsLst>
                  <a:lin ang="5400000" scaled="0"/>
                </a:gradFill>
              </a:rPr>
              <a:t>&lt;header&gt;</a:t>
            </a:r>
          </a:p>
        </p:txBody>
      </p:sp>
    </p:spTree>
    <p:extLst>
      <p:ext uri="{BB962C8B-B14F-4D97-AF65-F5344CB8AC3E}">
        <p14:creationId xmlns:p14="http://schemas.microsoft.com/office/powerpoint/2010/main" val="1283823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nodeType="clickEffect">
                                  <p:stCondLst>
                                    <p:cond delay="0"/>
                                  </p:stCondLst>
                                  <p:childTnLst>
                                    <p:animClr clrSpc="hsl" dir="cw">
                                      <p:cBhvr override="childStyle">
                                        <p:cTn id="6" dur="500" fill="hold"/>
                                        <p:tgtEl>
                                          <p:spTgt spid="11"/>
                                        </p:tgtEl>
                                        <p:attrNameLst>
                                          <p:attrName>style.color</p:attrName>
                                        </p:attrNameLst>
                                      </p:cBhvr>
                                      <p:by>
                                        <p:hsl h="0" s="-70588" l="0"/>
                                      </p:by>
                                    </p:animClr>
                                    <p:animClr clrSpc="hsl" dir="cw">
                                      <p:cBhvr>
                                        <p:cTn id="7" dur="500" fill="hold"/>
                                        <p:tgtEl>
                                          <p:spTgt spid="11"/>
                                        </p:tgtEl>
                                        <p:attrNameLst>
                                          <p:attrName>fillcolor</p:attrName>
                                        </p:attrNameLst>
                                      </p:cBhvr>
                                      <p:by>
                                        <p:hsl h="0" s="-70588" l="0"/>
                                      </p:by>
                                    </p:animClr>
                                    <p:animClr clrSpc="hsl" dir="cw">
                                      <p:cBhvr>
                                        <p:cTn id="8" dur="500" fill="hold"/>
                                        <p:tgtEl>
                                          <p:spTgt spid="11"/>
                                        </p:tgtEl>
                                        <p:attrNameLst>
                                          <p:attrName>stroke.color</p:attrName>
                                        </p:attrNameLst>
                                      </p:cBhvr>
                                      <p:by>
                                        <p:hsl h="0" s="-70588" l="0"/>
                                      </p:by>
                                    </p:animClr>
                                    <p:set>
                                      <p:cBhvr>
                                        <p:cTn id="9" dur="500" fill="hold"/>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5" presetClass="emph" presetSubtype="0" fill="hold" nodeType="clickEffect">
                                  <p:stCondLst>
                                    <p:cond delay="0"/>
                                  </p:stCondLst>
                                  <p:childTnLst>
                                    <p:animClr clrSpc="hsl" dir="cw">
                                      <p:cBhvr override="childStyle">
                                        <p:cTn id="13" dur="500" fill="hold"/>
                                        <p:tgtEl>
                                          <p:spTgt spid="12"/>
                                        </p:tgtEl>
                                        <p:attrNameLst>
                                          <p:attrName>style.color</p:attrName>
                                        </p:attrNameLst>
                                      </p:cBhvr>
                                      <p:by>
                                        <p:hsl h="0" s="-70588" l="0"/>
                                      </p:by>
                                    </p:animClr>
                                    <p:animClr clrSpc="hsl" dir="cw">
                                      <p:cBhvr>
                                        <p:cTn id="14" dur="500" fill="hold"/>
                                        <p:tgtEl>
                                          <p:spTgt spid="12"/>
                                        </p:tgtEl>
                                        <p:attrNameLst>
                                          <p:attrName>fillcolor</p:attrName>
                                        </p:attrNameLst>
                                      </p:cBhvr>
                                      <p:by>
                                        <p:hsl h="0" s="-70588" l="0"/>
                                      </p:by>
                                    </p:animClr>
                                    <p:animClr clrSpc="hsl" dir="cw">
                                      <p:cBhvr>
                                        <p:cTn id="15" dur="500" fill="hold"/>
                                        <p:tgtEl>
                                          <p:spTgt spid="12"/>
                                        </p:tgtEl>
                                        <p:attrNameLst>
                                          <p:attrName>stroke.color</p:attrName>
                                        </p:attrNameLst>
                                      </p:cBhvr>
                                      <p:by>
                                        <p:hsl h="0" s="-70588" l="0"/>
                                      </p:by>
                                    </p:animClr>
                                    <p:set>
                                      <p:cBhvr>
                                        <p:cTn id="16" dur="500" fill="hold"/>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5" presetClass="emph" presetSubtype="0" fill="hold" nodeType="clickEffect">
                                  <p:stCondLst>
                                    <p:cond delay="0"/>
                                  </p:stCondLst>
                                  <p:childTnLst>
                                    <p:animClr clrSpc="hsl" dir="cw">
                                      <p:cBhvr override="childStyle">
                                        <p:cTn id="20" dur="500" fill="hold"/>
                                        <p:tgtEl>
                                          <p:spTgt spid="13"/>
                                        </p:tgtEl>
                                        <p:attrNameLst>
                                          <p:attrName>style.color</p:attrName>
                                        </p:attrNameLst>
                                      </p:cBhvr>
                                      <p:by>
                                        <p:hsl h="0" s="-70588" l="0"/>
                                      </p:by>
                                    </p:animClr>
                                    <p:animClr clrSpc="hsl" dir="cw">
                                      <p:cBhvr>
                                        <p:cTn id="21" dur="500" fill="hold"/>
                                        <p:tgtEl>
                                          <p:spTgt spid="13"/>
                                        </p:tgtEl>
                                        <p:attrNameLst>
                                          <p:attrName>fillcolor</p:attrName>
                                        </p:attrNameLst>
                                      </p:cBhvr>
                                      <p:by>
                                        <p:hsl h="0" s="-70588" l="0"/>
                                      </p:by>
                                    </p:animClr>
                                    <p:animClr clrSpc="hsl" dir="cw">
                                      <p:cBhvr>
                                        <p:cTn id="22" dur="500" fill="hold"/>
                                        <p:tgtEl>
                                          <p:spTgt spid="13"/>
                                        </p:tgtEl>
                                        <p:attrNameLst>
                                          <p:attrName>stroke.color</p:attrName>
                                        </p:attrNameLst>
                                      </p:cBhvr>
                                      <p:by>
                                        <p:hsl h="0" s="-70588" l="0"/>
                                      </p:by>
                                    </p:animClr>
                                    <p:set>
                                      <p:cBhvr>
                                        <p:cTn id="23"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6000" spc="110" dirty="0" smtClean="0"/>
              <a:t>#</a:t>
            </a:r>
            <a:r>
              <a:rPr lang="en-US" sz="6000" dirty="0" smtClean="0"/>
              <a:t>4 </a:t>
            </a:r>
            <a:r>
              <a:rPr lang="en-US" sz="6000" dirty="0" smtClean="0">
                <a:latin typeface="Segoe UI"/>
                <a:ea typeface="Segoe UI"/>
                <a:cs typeface="Segoe UI"/>
              </a:rPr>
              <a:t>– </a:t>
            </a:r>
            <a:r>
              <a:rPr lang="en-US" sz="6000" dirty="0" smtClean="0"/>
              <a:t>JavaScript</a:t>
            </a:r>
            <a:r>
              <a:rPr lang="en-US" sz="6000" baseline="30000" dirty="0" smtClean="0"/>
              <a:t>*</a:t>
            </a:r>
            <a:endParaRPr lang="en-US" sz="6000" dirty="0"/>
          </a:p>
        </p:txBody>
      </p:sp>
      <p:sp>
        <p:nvSpPr>
          <p:cNvPr id="3" name="Subtitle 2"/>
          <p:cNvSpPr>
            <a:spLocks noGrp="1"/>
          </p:cNvSpPr>
          <p:nvPr>
            <p:ph type="subTitle" idx="1"/>
          </p:nvPr>
        </p:nvSpPr>
        <p:spPr>
          <a:xfrm>
            <a:off x="969964" y="4703872"/>
            <a:ext cx="10242550" cy="1276014"/>
          </a:xfrm>
        </p:spPr>
        <p:txBody>
          <a:bodyPr/>
          <a:lstStyle/>
          <a:p>
            <a:pPr marL="174625" indent="-174625"/>
            <a:r>
              <a:rPr lang="en-US" dirty="0">
                <a:solidFill>
                  <a:schemeClr val="accent1">
                    <a:alpha val="99000"/>
                  </a:schemeClr>
                </a:solidFill>
              </a:rPr>
              <a:t>*It’s not your father’s scripting language. </a:t>
            </a:r>
            <a:br>
              <a:rPr lang="en-US" dirty="0">
                <a:solidFill>
                  <a:schemeClr val="accent1">
                    <a:alpha val="99000"/>
                  </a:schemeClr>
                </a:solidFill>
              </a:rPr>
            </a:br>
            <a:r>
              <a:rPr lang="en-US" dirty="0">
                <a:solidFill>
                  <a:schemeClr val="accent1">
                    <a:alpha val="99000"/>
                  </a:schemeClr>
                </a:solidFill>
              </a:rPr>
              <a:t>Well, ok... actually it is.</a:t>
            </a:r>
          </a:p>
        </p:txBody>
      </p:sp>
    </p:spTree>
    <p:extLst>
      <p:ext uri="{BB962C8B-B14F-4D97-AF65-F5344CB8AC3E}">
        <p14:creationId xmlns:p14="http://schemas.microsoft.com/office/powerpoint/2010/main" val="225812018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JavaScript and the Growth of the Client</a:t>
            </a:r>
            <a:endParaRPr lang="en-US" dirty="0"/>
          </a:p>
        </p:txBody>
      </p:sp>
      <p:sp>
        <p:nvSpPr>
          <p:cNvPr id="2" name="Rounded Rectangle 1"/>
          <p:cNvSpPr/>
          <p:nvPr/>
        </p:nvSpPr>
        <p:spPr bwMode="auto">
          <a:xfrm>
            <a:off x="1719924" y="2136318"/>
            <a:ext cx="1304925" cy="682168"/>
          </a:xfrm>
          <a:prstGeom prst="round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Client</a:t>
            </a:r>
          </a:p>
        </p:txBody>
      </p:sp>
      <p:sp>
        <p:nvSpPr>
          <p:cNvPr id="4" name="Rounded Rectangle 3"/>
          <p:cNvSpPr/>
          <p:nvPr/>
        </p:nvSpPr>
        <p:spPr bwMode="auto">
          <a:xfrm>
            <a:off x="3186774" y="2136318"/>
            <a:ext cx="5105400" cy="682168"/>
          </a:xfrm>
          <a:prstGeom prst="roundRect">
            <a:avLst/>
          </a:prstGeom>
          <a:gradFill flip="none" rotWithShape="1">
            <a:gsLst>
              <a:gs pos="0">
                <a:schemeClr val="accent2">
                  <a:lumMod val="50000"/>
                </a:schemeClr>
              </a:gs>
              <a:gs pos="50000">
                <a:schemeClr val="accent2">
                  <a:lumMod val="75000"/>
                </a:schemeClr>
              </a:gs>
              <a:gs pos="100000">
                <a:schemeClr val="accent2"/>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defTabSz="914099"/>
            <a:r>
              <a:rPr lang="en-US" sz="2200" dirty="0">
                <a:solidFill>
                  <a:schemeClr val="tx1">
                    <a:alpha val="99000"/>
                  </a:schemeClr>
                </a:solidFill>
              </a:rPr>
              <a:t>Server</a:t>
            </a:r>
          </a:p>
        </p:txBody>
      </p:sp>
      <p:sp>
        <p:nvSpPr>
          <p:cNvPr id="5" name="Rounded Rectangle 4"/>
          <p:cNvSpPr/>
          <p:nvPr/>
        </p:nvSpPr>
        <p:spPr bwMode="auto">
          <a:xfrm>
            <a:off x="8482674" y="2136318"/>
            <a:ext cx="3181350" cy="682168"/>
          </a:xfrm>
          <a:prstGeom prst="round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Database</a:t>
            </a:r>
          </a:p>
        </p:txBody>
      </p:sp>
      <p:sp>
        <p:nvSpPr>
          <p:cNvPr id="8" name="Left Brace 7"/>
          <p:cNvSpPr/>
          <p:nvPr/>
        </p:nvSpPr>
        <p:spPr>
          <a:xfrm rot="5400000">
            <a:off x="1966219" y="1425560"/>
            <a:ext cx="461742" cy="809191"/>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9" name="TextBox 8"/>
          <p:cNvSpPr txBox="1"/>
          <p:nvPr/>
        </p:nvSpPr>
        <p:spPr>
          <a:xfrm>
            <a:off x="1340629" y="1146623"/>
            <a:ext cx="1712922" cy="369332"/>
          </a:xfrm>
          <a:prstGeom prst="rect">
            <a:avLst/>
          </a:prstGeom>
          <a:noFill/>
        </p:spPr>
        <p:txBody>
          <a:bodyPr wrap="square" lIns="0" tIns="0" rIns="0" bIns="0" rtlCol="0">
            <a:spAutoFit/>
          </a:bodyPr>
          <a:lstStyle/>
          <a:p>
            <a:pPr algn="ctr"/>
            <a:r>
              <a:rPr lang="en-US" sz="24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JavaScript</a:t>
            </a:r>
          </a:p>
        </p:txBody>
      </p:sp>
      <p:sp>
        <p:nvSpPr>
          <p:cNvPr id="10" name="TextBox 9"/>
          <p:cNvSpPr txBox="1"/>
          <p:nvPr/>
        </p:nvSpPr>
        <p:spPr>
          <a:xfrm>
            <a:off x="1" y="2261958"/>
            <a:ext cx="1792494" cy="430887"/>
          </a:xfrm>
          <a:prstGeom prst="rect">
            <a:avLst/>
          </a:prstGeom>
          <a:noFill/>
        </p:spPr>
        <p:txBody>
          <a:bodyPr wrap="square" lIns="0" tIns="0" rIns="0" bIns="0" rtlCol="0">
            <a:spAutoFit/>
          </a:bodyPr>
          <a:lstStyle/>
          <a:p>
            <a:pPr algn="ctr"/>
            <a:r>
              <a:rPr lang="en-US" sz="28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1990’s</a:t>
            </a:r>
          </a:p>
        </p:txBody>
      </p:sp>
      <p:sp>
        <p:nvSpPr>
          <p:cNvPr id="11" name="Rounded Rectangle 10"/>
          <p:cNvSpPr/>
          <p:nvPr/>
        </p:nvSpPr>
        <p:spPr bwMode="auto">
          <a:xfrm>
            <a:off x="1719923" y="3968735"/>
            <a:ext cx="2619848" cy="682168"/>
          </a:xfrm>
          <a:prstGeom prst="round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Client</a:t>
            </a:r>
          </a:p>
        </p:txBody>
      </p:sp>
      <p:sp>
        <p:nvSpPr>
          <p:cNvPr id="12" name="Rounded Rectangle 11"/>
          <p:cNvSpPr/>
          <p:nvPr/>
        </p:nvSpPr>
        <p:spPr bwMode="auto">
          <a:xfrm>
            <a:off x="4462678" y="3968735"/>
            <a:ext cx="4666807" cy="682168"/>
          </a:xfrm>
          <a:prstGeom prst="roundRect">
            <a:avLst/>
          </a:prstGeom>
          <a:gradFill flip="none" rotWithShape="1">
            <a:gsLst>
              <a:gs pos="0">
                <a:schemeClr val="accent2">
                  <a:lumMod val="50000"/>
                </a:schemeClr>
              </a:gs>
              <a:gs pos="50000">
                <a:schemeClr val="accent2">
                  <a:lumMod val="75000"/>
                </a:schemeClr>
              </a:gs>
              <a:gs pos="100000">
                <a:schemeClr val="accent2"/>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defTabSz="914099"/>
            <a:r>
              <a:rPr lang="en-US" sz="2200" dirty="0">
                <a:solidFill>
                  <a:schemeClr val="tx1">
                    <a:alpha val="99000"/>
                  </a:schemeClr>
                </a:solidFill>
              </a:rPr>
              <a:t>Server</a:t>
            </a:r>
          </a:p>
        </p:txBody>
      </p:sp>
      <p:sp>
        <p:nvSpPr>
          <p:cNvPr id="13" name="Rounded Rectangle 12"/>
          <p:cNvSpPr/>
          <p:nvPr/>
        </p:nvSpPr>
        <p:spPr bwMode="auto">
          <a:xfrm>
            <a:off x="9274629" y="3968735"/>
            <a:ext cx="2389394" cy="682168"/>
          </a:xfrm>
          <a:prstGeom prst="round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Database</a:t>
            </a:r>
          </a:p>
        </p:txBody>
      </p:sp>
      <p:sp>
        <p:nvSpPr>
          <p:cNvPr id="14" name="Left Brace 13"/>
          <p:cNvSpPr/>
          <p:nvPr/>
        </p:nvSpPr>
        <p:spPr>
          <a:xfrm rot="5400000">
            <a:off x="3114654" y="2065999"/>
            <a:ext cx="512556" cy="3156878"/>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15" name="TextBox 14"/>
          <p:cNvSpPr txBox="1"/>
          <p:nvPr/>
        </p:nvSpPr>
        <p:spPr>
          <a:xfrm>
            <a:off x="2279185" y="2964498"/>
            <a:ext cx="2183493" cy="369332"/>
          </a:xfrm>
          <a:prstGeom prst="rect">
            <a:avLst/>
          </a:prstGeom>
          <a:noFill/>
        </p:spPr>
        <p:txBody>
          <a:bodyPr wrap="square" lIns="0" tIns="0" rIns="0" bIns="0" rtlCol="0">
            <a:spAutoFit/>
          </a:bodyPr>
          <a:lstStyle/>
          <a:p>
            <a:pPr algn="ctr"/>
            <a:r>
              <a:rPr lang="en-US" sz="24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JavaScript</a:t>
            </a:r>
          </a:p>
        </p:txBody>
      </p:sp>
      <p:sp>
        <p:nvSpPr>
          <p:cNvPr id="16" name="TextBox 15"/>
          <p:cNvSpPr txBox="1"/>
          <p:nvPr/>
        </p:nvSpPr>
        <p:spPr>
          <a:xfrm>
            <a:off x="1" y="4094375"/>
            <a:ext cx="1792494" cy="430887"/>
          </a:xfrm>
          <a:prstGeom prst="rect">
            <a:avLst/>
          </a:prstGeom>
          <a:noFill/>
        </p:spPr>
        <p:txBody>
          <a:bodyPr wrap="square" lIns="0" tIns="0" rIns="0" bIns="0" rtlCol="0">
            <a:spAutoFit/>
          </a:bodyPr>
          <a:lstStyle/>
          <a:p>
            <a:pPr algn="ctr"/>
            <a:r>
              <a:rPr lang="en-US" sz="28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2000’s</a:t>
            </a:r>
          </a:p>
        </p:txBody>
      </p:sp>
      <p:sp>
        <p:nvSpPr>
          <p:cNvPr id="17" name="Rounded Rectangle 16"/>
          <p:cNvSpPr/>
          <p:nvPr/>
        </p:nvSpPr>
        <p:spPr bwMode="auto">
          <a:xfrm>
            <a:off x="1714925" y="5746734"/>
            <a:ext cx="4932618" cy="682168"/>
          </a:xfrm>
          <a:prstGeom prst="round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Client</a:t>
            </a:r>
          </a:p>
        </p:txBody>
      </p:sp>
      <p:sp>
        <p:nvSpPr>
          <p:cNvPr id="18" name="Rounded Rectangle 17"/>
          <p:cNvSpPr/>
          <p:nvPr/>
        </p:nvSpPr>
        <p:spPr bwMode="auto">
          <a:xfrm>
            <a:off x="6843484" y="5746734"/>
            <a:ext cx="2968173" cy="682168"/>
          </a:xfrm>
          <a:prstGeom prst="roundRect">
            <a:avLst/>
          </a:prstGeom>
          <a:gradFill flip="none" rotWithShape="1">
            <a:gsLst>
              <a:gs pos="0">
                <a:schemeClr val="accent2">
                  <a:lumMod val="50000"/>
                </a:schemeClr>
              </a:gs>
              <a:gs pos="50000">
                <a:schemeClr val="accent2">
                  <a:lumMod val="75000"/>
                </a:schemeClr>
              </a:gs>
              <a:gs pos="100000">
                <a:schemeClr val="accent2"/>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defTabSz="914099"/>
            <a:r>
              <a:rPr lang="en-US" sz="2200" dirty="0">
                <a:solidFill>
                  <a:schemeClr val="tx1">
                    <a:alpha val="99000"/>
                  </a:schemeClr>
                </a:solidFill>
              </a:rPr>
              <a:t>Server</a:t>
            </a:r>
          </a:p>
        </p:txBody>
      </p:sp>
      <p:sp>
        <p:nvSpPr>
          <p:cNvPr id="19" name="Rounded Rectangle 18"/>
          <p:cNvSpPr/>
          <p:nvPr/>
        </p:nvSpPr>
        <p:spPr bwMode="auto">
          <a:xfrm>
            <a:off x="9956800" y="5746734"/>
            <a:ext cx="1702224" cy="682168"/>
          </a:xfrm>
          <a:prstGeom prst="round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Database</a:t>
            </a:r>
          </a:p>
        </p:txBody>
      </p:sp>
      <p:sp>
        <p:nvSpPr>
          <p:cNvPr id="20" name="Left Brace 19"/>
          <p:cNvSpPr/>
          <p:nvPr/>
        </p:nvSpPr>
        <p:spPr>
          <a:xfrm rot="5400000">
            <a:off x="5873948" y="1079706"/>
            <a:ext cx="508925" cy="8681833"/>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21" name="TextBox 20"/>
          <p:cNvSpPr txBox="1"/>
          <p:nvPr/>
        </p:nvSpPr>
        <p:spPr>
          <a:xfrm>
            <a:off x="5017333" y="4742497"/>
            <a:ext cx="2183493" cy="430887"/>
          </a:xfrm>
          <a:prstGeom prst="rect">
            <a:avLst/>
          </a:prstGeom>
          <a:noFill/>
        </p:spPr>
        <p:txBody>
          <a:bodyPr wrap="square" lIns="0" tIns="0" rIns="0" bIns="0" rtlCol="0">
            <a:spAutoFit/>
          </a:bodyPr>
          <a:lstStyle/>
          <a:p>
            <a:pPr algn="ctr"/>
            <a:r>
              <a:rPr lang="en-US" sz="28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JavaScript</a:t>
            </a:r>
          </a:p>
        </p:txBody>
      </p:sp>
      <p:sp>
        <p:nvSpPr>
          <p:cNvPr id="22" name="TextBox 21"/>
          <p:cNvSpPr txBox="1"/>
          <p:nvPr/>
        </p:nvSpPr>
        <p:spPr>
          <a:xfrm>
            <a:off x="-4997" y="5872374"/>
            <a:ext cx="1792494" cy="430887"/>
          </a:xfrm>
          <a:prstGeom prst="rect">
            <a:avLst/>
          </a:prstGeom>
          <a:noFill/>
        </p:spPr>
        <p:txBody>
          <a:bodyPr wrap="square" lIns="0" tIns="0" rIns="0" bIns="0" rtlCol="0">
            <a:spAutoFit/>
          </a:bodyPr>
          <a:lstStyle/>
          <a:p>
            <a:pPr algn="ctr"/>
            <a:r>
              <a:rPr lang="en-US" sz="28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Today</a:t>
            </a:r>
          </a:p>
        </p:txBody>
      </p:sp>
    </p:spTree>
    <p:extLst>
      <p:ext uri="{BB962C8B-B14F-4D97-AF65-F5344CB8AC3E}">
        <p14:creationId xmlns:p14="http://schemas.microsoft.com/office/powerpoint/2010/main" val="2756441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000"/>
                                        <p:tgtEl>
                                          <p:spTgt spid="17"/>
                                        </p:tgtEl>
                                      </p:cBhvr>
                                    </p:animEffect>
                                    <p:anim calcmode="lin" valueType="num">
                                      <p:cBhvr>
                                        <p:cTn id="72" dur="1000" fill="hold"/>
                                        <p:tgtEl>
                                          <p:spTgt spid="17"/>
                                        </p:tgtEl>
                                        <p:attrNameLst>
                                          <p:attrName>ppt_x</p:attrName>
                                        </p:attrNameLst>
                                      </p:cBhvr>
                                      <p:tavLst>
                                        <p:tav tm="0">
                                          <p:val>
                                            <p:strVal val="#ppt_x"/>
                                          </p:val>
                                        </p:tav>
                                        <p:tav tm="100000">
                                          <p:val>
                                            <p:strVal val="#ppt_x"/>
                                          </p:val>
                                        </p:tav>
                                      </p:tavLst>
                                    </p:anim>
                                    <p:anim calcmode="lin" valueType="num">
                                      <p:cBhvr>
                                        <p:cTn id="73" dur="1000" fill="hold"/>
                                        <p:tgtEl>
                                          <p:spTgt spid="1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anim calcmode="lin" valueType="num">
                                      <p:cBhvr>
                                        <p:cTn id="77" dur="1000" fill="hold"/>
                                        <p:tgtEl>
                                          <p:spTgt spid="18"/>
                                        </p:tgtEl>
                                        <p:attrNameLst>
                                          <p:attrName>ppt_x</p:attrName>
                                        </p:attrNameLst>
                                      </p:cBhvr>
                                      <p:tavLst>
                                        <p:tav tm="0">
                                          <p:val>
                                            <p:strVal val="#ppt_x"/>
                                          </p:val>
                                        </p:tav>
                                        <p:tav tm="100000">
                                          <p:val>
                                            <p:strVal val="#ppt_x"/>
                                          </p:val>
                                        </p:tav>
                                      </p:tavLst>
                                    </p:anim>
                                    <p:anim calcmode="lin" valueType="num">
                                      <p:cBhvr>
                                        <p:cTn id="78" dur="1000" fill="hold"/>
                                        <p:tgtEl>
                                          <p:spTgt spid="18"/>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1000"/>
                                        <p:tgtEl>
                                          <p:spTgt spid="19"/>
                                        </p:tgtEl>
                                      </p:cBhvr>
                                    </p:animEffect>
                                    <p:anim calcmode="lin" valueType="num">
                                      <p:cBhvr>
                                        <p:cTn id="82" dur="1000" fill="hold"/>
                                        <p:tgtEl>
                                          <p:spTgt spid="19"/>
                                        </p:tgtEl>
                                        <p:attrNameLst>
                                          <p:attrName>ppt_x</p:attrName>
                                        </p:attrNameLst>
                                      </p:cBhvr>
                                      <p:tavLst>
                                        <p:tav tm="0">
                                          <p:val>
                                            <p:strVal val="#ppt_x"/>
                                          </p:val>
                                        </p:tav>
                                        <p:tav tm="100000">
                                          <p:val>
                                            <p:strVal val="#ppt_x"/>
                                          </p:val>
                                        </p:tav>
                                      </p:tavLst>
                                    </p:anim>
                                    <p:anim calcmode="lin" valueType="num">
                                      <p:cBhvr>
                                        <p:cTn id="83" dur="1000" fill="hold"/>
                                        <p:tgtEl>
                                          <p:spTgt spid="19"/>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1000"/>
                                        <p:tgtEl>
                                          <p:spTgt spid="20"/>
                                        </p:tgtEl>
                                      </p:cBhvr>
                                    </p:animEffect>
                                    <p:anim calcmode="lin" valueType="num">
                                      <p:cBhvr>
                                        <p:cTn id="87" dur="1000" fill="hold"/>
                                        <p:tgtEl>
                                          <p:spTgt spid="20"/>
                                        </p:tgtEl>
                                        <p:attrNameLst>
                                          <p:attrName>ppt_x</p:attrName>
                                        </p:attrNameLst>
                                      </p:cBhvr>
                                      <p:tavLst>
                                        <p:tav tm="0">
                                          <p:val>
                                            <p:strVal val="#ppt_x"/>
                                          </p:val>
                                        </p:tav>
                                        <p:tav tm="100000">
                                          <p:val>
                                            <p:strVal val="#ppt_x"/>
                                          </p:val>
                                        </p:tav>
                                      </p:tavLst>
                                    </p:anim>
                                    <p:anim calcmode="lin" valueType="num">
                                      <p:cBhvr>
                                        <p:cTn id="88" dur="1000" fill="hold"/>
                                        <p:tgtEl>
                                          <p:spTgt spid="20"/>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1000"/>
                                        <p:tgtEl>
                                          <p:spTgt spid="21"/>
                                        </p:tgtEl>
                                      </p:cBhvr>
                                    </p:animEffect>
                                    <p:anim calcmode="lin" valueType="num">
                                      <p:cBhvr>
                                        <p:cTn id="92" dur="1000" fill="hold"/>
                                        <p:tgtEl>
                                          <p:spTgt spid="21"/>
                                        </p:tgtEl>
                                        <p:attrNameLst>
                                          <p:attrName>ppt_x</p:attrName>
                                        </p:attrNameLst>
                                      </p:cBhvr>
                                      <p:tavLst>
                                        <p:tav tm="0">
                                          <p:val>
                                            <p:strVal val="#ppt_x"/>
                                          </p:val>
                                        </p:tav>
                                        <p:tav tm="100000">
                                          <p:val>
                                            <p:strVal val="#ppt_x"/>
                                          </p:val>
                                        </p:tav>
                                      </p:tavLst>
                                    </p:anim>
                                    <p:anim calcmode="lin" valueType="num">
                                      <p:cBhvr>
                                        <p:cTn id="93" dur="1000" fill="hold"/>
                                        <p:tgtEl>
                                          <p:spTgt spid="21"/>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1000"/>
                                        <p:tgtEl>
                                          <p:spTgt spid="22"/>
                                        </p:tgtEl>
                                      </p:cBhvr>
                                    </p:animEffect>
                                    <p:anim calcmode="lin" valueType="num">
                                      <p:cBhvr>
                                        <p:cTn id="97" dur="1000" fill="hold"/>
                                        <p:tgtEl>
                                          <p:spTgt spid="22"/>
                                        </p:tgtEl>
                                        <p:attrNameLst>
                                          <p:attrName>ppt_x</p:attrName>
                                        </p:attrNameLst>
                                      </p:cBhvr>
                                      <p:tavLst>
                                        <p:tav tm="0">
                                          <p:val>
                                            <p:strVal val="#ppt_x"/>
                                          </p:val>
                                        </p:tav>
                                        <p:tav tm="100000">
                                          <p:val>
                                            <p:strVal val="#ppt_x"/>
                                          </p:val>
                                        </p:tav>
                                      </p:tavLst>
                                    </p:anim>
                                    <p:anim calcmode="lin" valueType="num">
                                      <p:cBhvr>
                                        <p:cTn id="9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9" grpId="0"/>
      <p:bldP spid="10" grpId="0"/>
      <p:bldP spid="11" grpId="0" animBg="1"/>
      <p:bldP spid="12" grpId="0" animBg="1"/>
      <p:bldP spid="13" grpId="0" animBg="1"/>
      <p:bldP spid="14" grpId="0" animBg="1"/>
      <p:bldP spid="15" grpId="0"/>
      <p:bldP spid="16" grpId="0"/>
      <p:bldP spid="17" grpId="0" animBg="1"/>
      <p:bldP spid="18" grpId="0" animBg="1"/>
      <p:bldP spid="19" grpId="0" animBg="1"/>
      <p:bldP spid="20" grpId="0" animBg="1"/>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6000" dirty="0" smtClean="0"/>
              <a:t>#5 – </a:t>
            </a:r>
            <a:r>
              <a:rPr lang="en-US" sz="6000" dirty="0" err="1" smtClean="0"/>
              <a:t>Polyfills</a:t>
            </a:r>
            <a:r>
              <a:rPr lang="en-US" sz="6000" baseline="30000" dirty="0"/>
              <a:t>*</a:t>
            </a:r>
            <a:endParaRPr lang="en-US" sz="6000" dirty="0"/>
          </a:p>
        </p:txBody>
      </p:sp>
      <p:sp>
        <p:nvSpPr>
          <p:cNvPr id="3" name="Subtitle 2"/>
          <p:cNvSpPr>
            <a:spLocks noGrp="1"/>
          </p:cNvSpPr>
          <p:nvPr>
            <p:ph type="subTitle" idx="1"/>
          </p:nvPr>
        </p:nvSpPr>
        <p:spPr/>
        <p:txBody>
          <a:bodyPr/>
          <a:lstStyle/>
          <a:p>
            <a:r>
              <a:rPr lang="en-US" dirty="0">
                <a:solidFill>
                  <a:schemeClr val="accent1">
                    <a:alpha val="99000"/>
                  </a:schemeClr>
                </a:solidFill>
              </a:rPr>
              <a:t>*It’s like shims in </a:t>
            </a:r>
            <a:r>
              <a:rPr lang="en-US" dirty="0" smtClean="0">
                <a:solidFill>
                  <a:schemeClr val="accent1">
                    <a:alpha val="99000"/>
                  </a:schemeClr>
                </a:solidFill>
              </a:rPr>
              <a:t>JavaScript…for </a:t>
            </a:r>
            <a:r>
              <a:rPr lang="en-US" dirty="0">
                <a:solidFill>
                  <a:schemeClr val="accent1">
                    <a:alpha val="99000"/>
                  </a:schemeClr>
                </a:solidFill>
              </a:rPr>
              <a:t>hipsters.</a:t>
            </a:r>
            <a:endParaRPr lang="en-US" dirty="0"/>
          </a:p>
          <a:p>
            <a:endParaRPr lang="en-US" dirty="0"/>
          </a:p>
        </p:txBody>
      </p:sp>
    </p:spTree>
    <p:extLst>
      <p:ext uri="{BB962C8B-B14F-4D97-AF65-F5344CB8AC3E}">
        <p14:creationId xmlns:p14="http://schemas.microsoft.com/office/powerpoint/2010/main" val="87450904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 Polyfills with Modernizr</a:t>
            </a:r>
            <a:endParaRPr lang="en-US" dirty="0"/>
          </a:p>
        </p:txBody>
      </p:sp>
      <p:sp>
        <p:nvSpPr>
          <p:cNvPr id="2" name="Oval Callout 1"/>
          <p:cNvSpPr/>
          <p:nvPr/>
        </p:nvSpPr>
        <p:spPr bwMode="auto">
          <a:xfrm>
            <a:off x="7147594" y="1804737"/>
            <a:ext cx="4981074" cy="1227221"/>
          </a:xfrm>
          <a:prstGeom prst="wedgeEllipseCallout">
            <a:avLst>
              <a:gd name="adj1" fmla="val -49862"/>
              <a:gd name="adj2" fmla="val -4895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Not supported in older browsers!</a:t>
            </a:r>
          </a:p>
        </p:txBody>
      </p:sp>
      <p:sp>
        <p:nvSpPr>
          <p:cNvPr id="7" name="Oval Callout 6"/>
          <p:cNvSpPr/>
          <p:nvPr/>
        </p:nvSpPr>
        <p:spPr bwMode="auto">
          <a:xfrm>
            <a:off x="7183688" y="1800727"/>
            <a:ext cx="4981074" cy="1227221"/>
          </a:xfrm>
          <a:prstGeom prst="wedgeEllipseCallout">
            <a:avLst>
              <a:gd name="adj1" fmla="val -72717"/>
              <a:gd name="adj2" fmla="val 11133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“Polyfill” support with a jQuery plugin</a:t>
            </a:r>
          </a:p>
        </p:txBody>
      </p:sp>
      <p:sp>
        <p:nvSpPr>
          <p:cNvPr id="8" name="Text Placeholder 5"/>
          <p:cNvSpPr txBox="1">
            <a:spLocks/>
          </p:cNvSpPr>
          <p:nvPr/>
        </p:nvSpPr>
        <p:spPr>
          <a:xfrm>
            <a:off x="523022" y="1447800"/>
            <a:ext cx="11149012" cy="5041380"/>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article { -moz-border-radius:10px; -webkit-border-radius:10px; border-radius:10px;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endParaRP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$(function()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if (!</a:t>
            </a:r>
            <a:r>
              <a:rPr kumimoji="0" lang="en-US" sz="2800" b="0" i="0" u="none" strike="noStrike" kern="1200" cap="none" spc="0" normalizeH="0" baseline="0" noProof="0" dirty="0" err="1"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Modernizr.borderradius</a:t>
            </a: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 Use a </a:t>
            </a:r>
            <a:r>
              <a:rPr kumimoji="0" lang="en-US" sz="2800" b="0" i="0" u="none" strike="noStrike" kern="1200" cap="none" spc="0" normalizeH="0" baseline="0" noProof="0" dirty="0" err="1"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jQuery</a:t>
            </a: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plugin to round those corners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r>
              <a:rPr kumimoji="0" lang="en-US" sz="2800" b="0" i="0" u="none" strike="noStrike" kern="1200" cap="none" spc="0" normalizeH="0" baseline="0" noProof="0" dirty="0" err="1"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getScript</a:t>
            </a: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a:t>
            </a:r>
            <a:r>
              <a:rPr kumimoji="0" lang="en-US" sz="2800" b="0" i="0" u="none" strike="noStrike" kern="1200" cap="none" spc="0" normalizeH="0" baseline="0" noProof="0" dirty="0" err="1"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js</a:t>
            </a: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/jquery.corner.js", function ()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$("article").corner();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a:t>
            </a:r>
            <a:endParaRPr kumimoji="0" lang="en-US" sz="2800" b="0" i="0" u="none" strike="noStrike" kern="1200" cap="none" spc="0" normalizeH="0" baseline="0" noProof="0" dirty="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endParaRPr>
          </a:p>
        </p:txBody>
      </p:sp>
    </p:spTree>
    <p:extLst>
      <p:ext uri="{BB962C8B-B14F-4D97-AF65-F5344CB8AC3E}">
        <p14:creationId xmlns:p14="http://schemas.microsoft.com/office/powerpoint/2010/main" val="3175465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000" dirty="0" smtClean="0"/>
              <a:t>HTML5: Mix Tape Edition</a:t>
            </a:r>
            <a:r>
              <a:rPr lang="en-US" sz="6000" baseline="30000" dirty="0" smtClean="0"/>
              <a:t>*</a:t>
            </a:r>
            <a:endParaRPr lang="en-US" sz="6000" dirty="0"/>
          </a:p>
        </p:txBody>
      </p:sp>
      <p:sp>
        <p:nvSpPr>
          <p:cNvPr id="3" name="Subtitle 2"/>
          <p:cNvSpPr>
            <a:spLocks noGrp="1"/>
          </p:cNvSpPr>
          <p:nvPr>
            <p:ph type="subTitle" idx="1"/>
          </p:nvPr>
        </p:nvSpPr>
        <p:spPr/>
        <p:txBody>
          <a:bodyPr/>
          <a:lstStyle/>
          <a:p>
            <a:r>
              <a:rPr lang="en-US" dirty="0" smtClean="0">
                <a:solidFill>
                  <a:schemeClr val="accent1">
                    <a:alpha val="99000"/>
                  </a:schemeClr>
                </a:solidFill>
              </a:rPr>
              <a:t>* Things </a:t>
            </a:r>
            <a:r>
              <a:rPr lang="en-US" dirty="0">
                <a:solidFill>
                  <a:schemeClr val="accent1">
                    <a:alpha val="99000"/>
                  </a:schemeClr>
                </a:solidFill>
              </a:rPr>
              <a:t>you should use, things you should </a:t>
            </a:r>
            <a:r>
              <a:rPr lang="en-US" dirty="0" err="1">
                <a:solidFill>
                  <a:schemeClr val="accent1">
                    <a:alpha val="99000"/>
                  </a:schemeClr>
                </a:solidFill>
              </a:rPr>
              <a:t>polyfill</a:t>
            </a:r>
            <a:r>
              <a:rPr lang="en-US" dirty="0">
                <a:solidFill>
                  <a:schemeClr val="accent1">
                    <a:alpha val="99000"/>
                  </a:schemeClr>
                </a:solidFill>
              </a:rPr>
              <a:t> and </a:t>
            </a:r>
          </a:p>
          <a:p>
            <a:r>
              <a:rPr lang="en-US" dirty="0">
                <a:solidFill>
                  <a:schemeClr val="accent1">
                    <a:alpha val="99000"/>
                  </a:schemeClr>
                </a:solidFill>
              </a:rPr>
              <a:t>  things you should experiment with and </a:t>
            </a:r>
            <a:r>
              <a:rPr lang="en-US" dirty="0" smtClean="0">
                <a:solidFill>
                  <a:schemeClr val="accent1">
                    <a:alpha val="99000"/>
                  </a:schemeClr>
                </a:solidFill>
              </a:rPr>
              <a:t>prototype.</a:t>
            </a:r>
            <a:endParaRPr lang="en-US" dirty="0">
              <a:solidFill>
                <a:schemeClr val="accent1">
                  <a:alpha val="99000"/>
                </a:schemeClr>
              </a:solidFill>
            </a:endParaRPr>
          </a:p>
          <a:p>
            <a:endParaRPr lang="en-US" dirty="0"/>
          </a:p>
        </p:txBody>
      </p:sp>
    </p:spTree>
    <p:extLst>
      <p:ext uri="{BB962C8B-B14F-4D97-AF65-F5344CB8AC3E}">
        <p14:creationId xmlns:p14="http://schemas.microsoft.com/office/powerpoint/2010/main" val="221625472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000" dirty="0" smtClean="0"/>
              <a:t>Adopt (and </a:t>
            </a:r>
            <a:r>
              <a:rPr lang="en-US" sz="6000" dirty="0" err="1" smtClean="0"/>
              <a:t>Polyfill</a:t>
            </a:r>
            <a:r>
              <a:rPr lang="en-US" sz="6000" dirty="0" smtClean="0"/>
              <a:t>)</a:t>
            </a:r>
            <a:r>
              <a:rPr lang="en-US" sz="6000" baseline="30000" dirty="0" smtClean="0"/>
              <a:t>*</a:t>
            </a:r>
            <a:endParaRPr lang="en-US" sz="6000" dirty="0"/>
          </a:p>
        </p:txBody>
      </p:sp>
      <p:sp>
        <p:nvSpPr>
          <p:cNvPr id="3" name="Subtitle 2"/>
          <p:cNvSpPr>
            <a:spLocks noGrp="1"/>
          </p:cNvSpPr>
          <p:nvPr>
            <p:ph type="subTitle" idx="1"/>
          </p:nvPr>
        </p:nvSpPr>
        <p:spPr/>
        <p:txBody>
          <a:bodyPr/>
          <a:lstStyle/>
          <a:p>
            <a:r>
              <a:rPr lang="en-US" dirty="0">
                <a:solidFill>
                  <a:schemeClr val="accent1">
                    <a:alpha val="99000"/>
                  </a:schemeClr>
                </a:solidFill>
              </a:rPr>
              <a:t>*Mature, Site-Ready HTML5</a:t>
            </a:r>
            <a:endParaRPr lang="en-US" dirty="0"/>
          </a:p>
          <a:p>
            <a:endParaRPr lang="en-US" dirty="0"/>
          </a:p>
        </p:txBody>
      </p:sp>
      <p:pic>
        <p:nvPicPr>
          <p:cNvPr id="4" name="Picture 2" descr="C:\Users\brsatrom\Dropbox\ApplicationDevelopmentWithHTML5\HTML5\HTML5_Logo_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838" y="939800"/>
            <a:ext cx="4488543" cy="448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902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6000" dirty="0" smtClean="0"/>
              <a:t>Semantic Markup</a:t>
            </a:r>
            <a:r>
              <a:rPr lang="en-US" sz="6000" baseline="30000" dirty="0" smtClean="0"/>
              <a:t>*</a:t>
            </a:r>
            <a:endParaRPr lang="en-US" sz="6000" baseline="30000" dirty="0"/>
          </a:p>
        </p:txBody>
      </p:sp>
      <p:sp>
        <p:nvSpPr>
          <p:cNvPr id="5" name="Subtitle 4"/>
          <p:cNvSpPr>
            <a:spLocks noGrp="1"/>
          </p:cNvSpPr>
          <p:nvPr>
            <p:ph type="subTitle" idx="1"/>
          </p:nvPr>
        </p:nvSpPr>
        <p:spPr/>
        <p:txBody>
          <a:bodyPr/>
          <a:lstStyle/>
          <a:p>
            <a:r>
              <a:rPr lang="en-US" dirty="0">
                <a:solidFill>
                  <a:schemeClr val="accent1">
                    <a:alpha val="99000"/>
                  </a:schemeClr>
                </a:solidFill>
              </a:rPr>
              <a:t>*Alas, poor &lt;div&gt;, I hardly knew ye.</a:t>
            </a:r>
            <a:endParaRPr lang="en-US" dirty="0"/>
          </a:p>
          <a:p>
            <a:endParaRPr lang="en-US" dirty="0"/>
          </a:p>
        </p:txBody>
      </p:sp>
    </p:spTree>
    <p:extLst>
      <p:ext uri="{BB962C8B-B14F-4D97-AF65-F5344CB8AC3E}">
        <p14:creationId xmlns:p14="http://schemas.microsoft.com/office/powerpoint/2010/main" val="127367265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Sample XHTML Document</a:t>
            </a:r>
            <a:endParaRPr lang="en-US" dirty="0"/>
          </a:p>
        </p:txBody>
      </p:sp>
      <p:sp>
        <p:nvSpPr>
          <p:cNvPr id="8" name="Text Placeholder 5"/>
          <p:cNvSpPr txBox="1">
            <a:spLocks/>
          </p:cNvSpPr>
          <p:nvPr/>
        </p:nvSpPr>
        <p:spPr>
          <a:xfrm>
            <a:off x="519113" y="1447800"/>
            <a:ext cx="11149012" cy="4653582"/>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4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&lt;!DOCTYPE html PUBLIC "-//W3C//DTD XHTML 1.0 Strict//EN" "http://www.w3.org/TR/xhtml1/DTD/xhtml1-strict.dtd"&gt; </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&lt;html&gt;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&lt;head&gt;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&lt;meta http-</a:t>
            </a:r>
            <a:r>
              <a:rPr kumimoji="0" lang="en-US" sz="2800" b="0" i="0" u="none" strike="noStrike" kern="1200" cap="none" spc="0" normalizeH="0" baseline="0" noProof="0" dirty="0" err="1"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equiv</a:t>
            </a: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="content-type" 			  			content="text/html; </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charset=utf-8"&gt;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&lt;/head&gt;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&lt;body&gt;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&lt;p&gt; XHTML :/ &lt;/p&gt;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&lt;/body&gt;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&lt;/html&gt;</a:t>
            </a:r>
            <a:endParaRPr kumimoji="0" lang="en-US" sz="2800" b="0" i="0" u="none" strike="noStrike" kern="1200" cap="none" spc="0" normalizeH="0" baseline="0" noProof="0" dirty="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endParaRPr>
          </a:p>
        </p:txBody>
      </p:sp>
    </p:spTree>
    <p:extLst>
      <p:ext uri="{BB962C8B-B14F-4D97-AF65-F5344CB8AC3E}">
        <p14:creationId xmlns:p14="http://schemas.microsoft.com/office/powerpoint/2010/main" val="96530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16200000">
            <a:off x="6649662" y="1313818"/>
            <a:ext cx="6858000" cy="4230360"/>
          </a:xfrm>
          <a:prstGeom prst="rect">
            <a:avLst/>
          </a:prstGeom>
          <a:gradFill flip="none" rotWithShape="1">
            <a:gsLst>
              <a:gs pos="0">
                <a:schemeClr val="bg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p:txBody>
          <a:bodyPr/>
          <a:lstStyle/>
          <a:p>
            <a:r>
              <a:rPr lang="en-US" dirty="0" smtClean="0"/>
              <a:t>About Me</a:t>
            </a:r>
            <a:endParaRPr lang="en-US" dirty="0"/>
          </a:p>
        </p:txBody>
      </p:sp>
      <p:sp>
        <p:nvSpPr>
          <p:cNvPr id="5" name="Text Placeholder 4"/>
          <p:cNvSpPr>
            <a:spLocks noGrp="1"/>
          </p:cNvSpPr>
          <p:nvPr>
            <p:ph type="body" sz="quarter" idx="10"/>
          </p:nvPr>
        </p:nvSpPr>
        <p:spPr/>
        <p:txBody>
          <a:bodyPr/>
          <a:lstStyle/>
          <a:p>
            <a:r>
              <a:rPr lang="en-US" smtClean="0">
                <a:hlinkClick r:id="rId3"/>
              </a:rPr>
              <a:t>www.userinexperience.com</a:t>
            </a:r>
            <a:endParaRPr lang="en-US" smtClean="0"/>
          </a:p>
          <a:p>
            <a:r>
              <a:rPr lang="en-US" smtClean="0"/>
              <a:t>@BrandonSatrom</a:t>
            </a:r>
          </a:p>
          <a:p>
            <a:r>
              <a:rPr lang="en-US" smtClean="0"/>
              <a:t>brsatrom@microsoft.com</a:t>
            </a:r>
            <a:endParaRPr lang="en-US" dirty="0"/>
          </a:p>
        </p:txBody>
      </p:sp>
      <p:pic>
        <p:nvPicPr>
          <p:cNvPr id="4" name="Picture 2" descr="http://a7.sphotos.ak.fbcdn.net/hphotos-ak-snc4/hs1380.snc4/163228_10150099017713245_674473244_7319245_1993939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46" y="3362517"/>
            <a:ext cx="4510548" cy="2983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 Placeholder 4"/>
          <p:cNvSpPr txBox="1">
            <a:spLocks/>
          </p:cNvSpPr>
          <p:nvPr/>
        </p:nvSpPr>
        <p:spPr>
          <a:xfrm>
            <a:off x="5317255" y="3398875"/>
            <a:ext cx="6475678" cy="2068259"/>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Husband and </a:t>
            </a:r>
            <a:r>
              <a:rPr lang="en-US" dirty="0" smtClean="0"/>
              <a:t>father</a:t>
            </a:r>
            <a:endParaRPr lang="en-US" dirty="0"/>
          </a:p>
          <a:p>
            <a:r>
              <a:rPr lang="en-US" dirty="0" smtClean="0"/>
              <a:t>Developer evangelist, Microsoft</a:t>
            </a:r>
          </a:p>
          <a:p>
            <a:r>
              <a:rPr lang="en-US" dirty="0" smtClean="0"/>
              <a:t>Web developer for life</a:t>
            </a:r>
          </a:p>
          <a:p>
            <a:r>
              <a:rPr lang="en-US" dirty="0" smtClean="0"/>
              <a:t>Based in Austin, TX</a:t>
            </a:r>
          </a:p>
        </p:txBody>
      </p:sp>
    </p:spTree>
    <p:extLst>
      <p:ext uri="{BB962C8B-B14F-4D97-AF65-F5344CB8AC3E}">
        <p14:creationId xmlns:p14="http://schemas.microsoft.com/office/powerpoint/2010/main" val="3400417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Sample HTML5 Document</a:t>
            </a:r>
            <a:endParaRPr lang="en-US" dirty="0"/>
          </a:p>
        </p:txBody>
      </p:sp>
      <p:sp>
        <p:nvSpPr>
          <p:cNvPr id="8" name="Text Placeholder 5"/>
          <p:cNvSpPr txBox="1">
            <a:spLocks/>
          </p:cNvSpPr>
          <p:nvPr/>
        </p:nvSpPr>
        <p:spPr>
          <a:xfrm>
            <a:off x="519907" y="1447800"/>
            <a:ext cx="11149012" cy="4653582"/>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F15C44">
                    <a:lumMod val="50000"/>
                  </a:srgbClr>
                </a:solidFill>
                <a:effectLst>
                  <a:outerShdw blurRad="38100" dist="38100" dir="2700000" algn="tl">
                    <a:srgbClr val="000000">
                      <a:alpha val="43137"/>
                    </a:srgbClr>
                  </a:outerShdw>
                </a:effectLst>
                <a:uLnTx/>
                <a:uFillTx/>
                <a:latin typeface="Consolas" pitchFamily="49" charset="0"/>
                <a:ea typeface="+mn-ea"/>
                <a:cs typeface="Consolas" pitchFamily="49" charset="0"/>
              </a:rPr>
              <a:t>&lt;!DOCTYPE html&gt;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&lt;html&gt;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	&lt;head&gt;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r>
              <a:rPr kumimoji="0" lang="en-US" sz="2800" b="1" i="0" u="none" strike="noStrike" kern="1200" cap="none" spc="0" normalizeH="0" baseline="0" noProof="0" dirty="0" smtClean="0">
                <a:ln>
                  <a:noFill/>
                </a:ln>
                <a:solidFill>
                  <a:srgbClr val="F15C44">
                    <a:lumMod val="50000"/>
                  </a:srgbClr>
                </a:solidFill>
                <a:effectLst>
                  <a:outerShdw blurRad="38100" dist="38100" dir="2700000" algn="tl">
                    <a:srgbClr val="000000">
                      <a:alpha val="43137"/>
                    </a:srgbClr>
                  </a:outerShdw>
                </a:effectLst>
                <a:uLnTx/>
                <a:uFillTx/>
                <a:latin typeface="Consolas" pitchFamily="49" charset="0"/>
                <a:ea typeface="+mn-ea"/>
                <a:cs typeface="Consolas" pitchFamily="49" charset="0"/>
              </a:rPr>
              <a:t>&lt;meta charset="utf-8"&gt;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&lt;title&gt; Hello &lt;/title&gt;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&lt;/head&gt;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	&lt;body&gt;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&lt;p&gt; HTML5! &lt;/p&gt;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&lt;/body&gt;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&lt;/html&gt;</a:t>
            </a:r>
            <a:endParaRPr kumimoji="0" lang="en-US" sz="2800" b="0" i="0" u="none" strike="noStrike" kern="1200" cap="none" spc="0" normalizeH="0" baseline="0" noProof="0" dirty="0">
              <a:ln>
                <a:noFill/>
              </a:ln>
              <a:solidFill>
                <a:srgbClr val="000000"/>
              </a:solidFill>
              <a:effectLst/>
              <a:uLnTx/>
              <a:uFillTx/>
              <a:latin typeface="Consolas" pitchFamily="49" charset="0"/>
              <a:ea typeface="+mn-ea"/>
              <a:cs typeface="Consolas" pitchFamily="49" charset="0"/>
            </a:endParaRPr>
          </a:p>
        </p:txBody>
      </p:sp>
    </p:spTree>
    <p:extLst>
      <p:ext uri="{BB962C8B-B14F-4D97-AF65-F5344CB8AC3E}">
        <p14:creationId xmlns:p14="http://schemas.microsoft.com/office/powerpoint/2010/main" val="2899485150"/>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73300774"/>
              </p:ext>
            </p:extLst>
          </p:nvPr>
        </p:nvGraphicFramePr>
        <p:xfrm>
          <a:off x="1350760" y="1355907"/>
          <a:ext cx="9163002" cy="5212080"/>
        </p:xfrm>
        <a:graphic>
          <a:graphicData uri="http://schemas.openxmlformats.org/drawingml/2006/table">
            <a:tbl>
              <a:tblPr firstRow="1" bandRow="1">
                <a:tableStyleId>{2D5ABB26-0587-4C30-8999-92F81FD0307C}</a:tableStyleId>
              </a:tblPr>
              <a:tblGrid>
                <a:gridCol w="3054334"/>
                <a:gridCol w="3054334"/>
                <a:gridCol w="3054334"/>
              </a:tblGrid>
              <a:tr h="449342">
                <a:tc>
                  <a:txBody>
                    <a:bodyPr/>
                    <a:lstStyle/>
                    <a:p>
                      <a:r>
                        <a:rPr lang="en-US" sz="3200" dirty="0" smtClean="0">
                          <a:solidFill>
                            <a:schemeClr val="tx1"/>
                          </a:solidFill>
                        </a:rPr>
                        <a:t>article</a:t>
                      </a:r>
                      <a:endParaRPr lang="en-US" sz="3200" dirty="0">
                        <a:solidFill>
                          <a:schemeClr val="tx1"/>
                        </a:solidFill>
                      </a:endParaRPr>
                    </a:p>
                  </a:txBody>
                  <a:tcPr/>
                </a:tc>
                <a:tc>
                  <a:txBody>
                    <a:bodyPr/>
                    <a:lstStyle/>
                    <a:p>
                      <a:r>
                        <a:rPr lang="en-US" sz="3200" dirty="0" smtClean="0">
                          <a:solidFill>
                            <a:schemeClr val="tx1"/>
                          </a:solidFill>
                        </a:rPr>
                        <a:t>footer</a:t>
                      </a:r>
                      <a:endParaRPr lang="en-US" sz="3200" dirty="0">
                        <a:solidFill>
                          <a:schemeClr val="tx1"/>
                        </a:solidFill>
                      </a:endParaRPr>
                    </a:p>
                  </a:txBody>
                  <a:tcPr/>
                </a:tc>
                <a:tc>
                  <a:txBody>
                    <a:bodyPr/>
                    <a:lstStyle/>
                    <a:p>
                      <a:r>
                        <a:rPr lang="en-US" sz="3200" dirty="0" smtClean="0">
                          <a:solidFill>
                            <a:schemeClr val="tx1"/>
                          </a:solidFill>
                        </a:rPr>
                        <a:t>rt</a:t>
                      </a:r>
                      <a:endParaRPr lang="en-US" sz="3200" dirty="0">
                        <a:solidFill>
                          <a:schemeClr val="tx1"/>
                        </a:solidFill>
                      </a:endParaRPr>
                    </a:p>
                  </a:txBody>
                  <a:tcPr/>
                </a:tc>
              </a:tr>
              <a:tr h="449342">
                <a:tc>
                  <a:txBody>
                    <a:bodyPr/>
                    <a:lstStyle/>
                    <a:p>
                      <a:r>
                        <a:rPr lang="en-US" sz="3200" dirty="0" smtClean="0">
                          <a:solidFill>
                            <a:schemeClr val="tx1"/>
                          </a:solidFill>
                        </a:rPr>
                        <a:t>aside</a:t>
                      </a:r>
                      <a:endParaRPr lang="en-US" sz="3200" dirty="0">
                        <a:solidFill>
                          <a:schemeClr val="tx1"/>
                        </a:solidFill>
                      </a:endParaRPr>
                    </a:p>
                  </a:txBody>
                  <a:tcPr/>
                </a:tc>
                <a:tc>
                  <a:txBody>
                    <a:bodyPr/>
                    <a:lstStyle/>
                    <a:p>
                      <a:r>
                        <a:rPr lang="en-US" sz="3200" dirty="0" smtClean="0">
                          <a:solidFill>
                            <a:schemeClr val="tx1"/>
                          </a:solidFill>
                        </a:rPr>
                        <a:t>header</a:t>
                      </a:r>
                      <a:endParaRPr lang="en-US" sz="3200" dirty="0">
                        <a:solidFill>
                          <a:schemeClr val="tx1"/>
                        </a:solidFill>
                      </a:endParaRPr>
                    </a:p>
                  </a:txBody>
                  <a:tcPr/>
                </a:tc>
                <a:tc>
                  <a:txBody>
                    <a:bodyPr/>
                    <a:lstStyle/>
                    <a:p>
                      <a:r>
                        <a:rPr lang="en-US" sz="3200" dirty="0" smtClean="0">
                          <a:solidFill>
                            <a:schemeClr val="tx1"/>
                          </a:solidFill>
                        </a:rPr>
                        <a:t>ruby</a:t>
                      </a:r>
                      <a:endParaRPr lang="en-US" sz="3200" dirty="0">
                        <a:solidFill>
                          <a:schemeClr val="tx1"/>
                        </a:solidFill>
                      </a:endParaRPr>
                    </a:p>
                  </a:txBody>
                  <a:tcPr/>
                </a:tc>
              </a:tr>
              <a:tr h="449342">
                <a:tc>
                  <a:txBody>
                    <a:bodyPr/>
                    <a:lstStyle/>
                    <a:p>
                      <a:r>
                        <a:rPr lang="en-US" sz="3200" dirty="0" smtClean="0">
                          <a:solidFill>
                            <a:schemeClr val="tx1"/>
                          </a:solidFill>
                        </a:rPr>
                        <a:t>audio</a:t>
                      </a:r>
                      <a:endParaRPr lang="en-US" sz="3200" dirty="0">
                        <a:solidFill>
                          <a:schemeClr val="tx1"/>
                        </a:solidFill>
                      </a:endParaRPr>
                    </a:p>
                  </a:txBody>
                  <a:tcPr/>
                </a:tc>
                <a:tc>
                  <a:txBody>
                    <a:bodyPr/>
                    <a:lstStyle/>
                    <a:p>
                      <a:r>
                        <a:rPr lang="en-US" sz="3200" dirty="0" smtClean="0">
                          <a:solidFill>
                            <a:schemeClr val="tx1"/>
                          </a:solidFill>
                        </a:rPr>
                        <a:t>hgroup</a:t>
                      </a:r>
                      <a:endParaRPr lang="en-US" sz="3200" dirty="0">
                        <a:solidFill>
                          <a:schemeClr val="tx1"/>
                        </a:solidFill>
                      </a:endParaRPr>
                    </a:p>
                  </a:txBody>
                  <a:tcPr/>
                </a:tc>
                <a:tc>
                  <a:txBody>
                    <a:bodyPr/>
                    <a:lstStyle/>
                    <a:p>
                      <a:r>
                        <a:rPr lang="en-US" sz="3200" dirty="0" smtClean="0">
                          <a:solidFill>
                            <a:schemeClr val="tx1"/>
                          </a:solidFill>
                        </a:rPr>
                        <a:t>section</a:t>
                      </a:r>
                      <a:endParaRPr lang="en-US" sz="3200" dirty="0">
                        <a:solidFill>
                          <a:schemeClr val="tx1"/>
                        </a:solidFill>
                      </a:endParaRPr>
                    </a:p>
                  </a:txBody>
                  <a:tcPr/>
                </a:tc>
              </a:tr>
              <a:tr h="449342">
                <a:tc>
                  <a:txBody>
                    <a:bodyPr/>
                    <a:lstStyle/>
                    <a:p>
                      <a:r>
                        <a:rPr lang="en-US" sz="3200" dirty="0" smtClean="0">
                          <a:solidFill>
                            <a:schemeClr val="tx1"/>
                          </a:solidFill>
                        </a:rPr>
                        <a:t>canvas</a:t>
                      </a:r>
                      <a:endParaRPr lang="en-US" sz="3200" dirty="0">
                        <a:solidFill>
                          <a:schemeClr val="tx1"/>
                        </a:solidFill>
                      </a:endParaRPr>
                    </a:p>
                  </a:txBody>
                  <a:tcPr/>
                </a:tc>
                <a:tc>
                  <a:txBody>
                    <a:bodyPr/>
                    <a:lstStyle/>
                    <a:p>
                      <a:r>
                        <a:rPr lang="en-US" sz="3200" dirty="0" smtClean="0">
                          <a:solidFill>
                            <a:schemeClr val="tx1"/>
                          </a:solidFill>
                        </a:rPr>
                        <a:t>keygen</a:t>
                      </a:r>
                      <a:endParaRPr lang="en-US" sz="3200" dirty="0">
                        <a:solidFill>
                          <a:schemeClr val="tx1"/>
                        </a:solidFill>
                      </a:endParaRPr>
                    </a:p>
                  </a:txBody>
                  <a:tcPr/>
                </a:tc>
                <a:tc>
                  <a:txBody>
                    <a:bodyPr/>
                    <a:lstStyle/>
                    <a:p>
                      <a:r>
                        <a:rPr lang="en-US" sz="3200" dirty="0" smtClean="0">
                          <a:solidFill>
                            <a:schemeClr val="tx1"/>
                          </a:solidFill>
                        </a:rPr>
                        <a:t>source</a:t>
                      </a:r>
                      <a:endParaRPr lang="en-US" sz="3200" dirty="0">
                        <a:solidFill>
                          <a:schemeClr val="tx1"/>
                        </a:solidFill>
                      </a:endParaRPr>
                    </a:p>
                  </a:txBody>
                  <a:tcPr/>
                </a:tc>
              </a:tr>
              <a:tr h="449342">
                <a:tc>
                  <a:txBody>
                    <a:bodyPr/>
                    <a:lstStyle/>
                    <a:p>
                      <a:r>
                        <a:rPr lang="en-US" sz="3200" dirty="0" smtClean="0">
                          <a:solidFill>
                            <a:schemeClr val="tx1"/>
                          </a:solidFill>
                        </a:rPr>
                        <a:t>command</a:t>
                      </a:r>
                      <a:endParaRPr lang="en-US" sz="3200" dirty="0">
                        <a:solidFill>
                          <a:schemeClr val="tx1"/>
                        </a:solidFill>
                      </a:endParaRPr>
                    </a:p>
                  </a:txBody>
                  <a:tcPr/>
                </a:tc>
                <a:tc>
                  <a:txBody>
                    <a:bodyPr/>
                    <a:lstStyle/>
                    <a:p>
                      <a:r>
                        <a:rPr lang="en-US" sz="3200" dirty="0" smtClean="0">
                          <a:solidFill>
                            <a:schemeClr val="tx1"/>
                          </a:solidFill>
                        </a:rPr>
                        <a:t>mark</a:t>
                      </a:r>
                      <a:endParaRPr lang="en-US" sz="3200" dirty="0">
                        <a:solidFill>
                          <a:schemeClr val="tx1"/>
                        </a:solidFill>
                      </a:endParaRPr>
                    </a:p>
                  </a:txBody>
                  <a:tcPr/>
                </a:tc>
                <a:tc>
                  <a:txBody>
                    <a:bodyPr/>
                    <a:lstStyle/>
                    <a:p>
                      <a:r>
                        <a:rPr lang="en-US" sz="3200" dirty="0" smtClean="0">
                          <a:solidFill>
                            <a:schemeClr val="tx1"/>
                          </a:solidFill>
                        </a:rPr>
                        <a:t>summary</a:t>
                      </a:r>
                      <a:endParaRPr lang="en-US" sz="3200" dirty="0">
                        <a:solidFill>
                          <a:schemeClr val="tx1"/>
                        </a:solidFill>
                      </a:endParaRPr>
                    </a:p>
                  </a:txBody>
                  <a:tcPr/>
                </a:tc>
              </a:tr>
              <a:tr h="449342">
                <a:tc>
                  <a:txBody>
                    <a:bodyPr/>
                    <a:lstStyle/>
                    <a:p>
                      <a:r>
                        <a:rPr lang="en-US" sz="3200" dirty="0" smtClean="0">
                          <a:solidFill>
                            <a:schemeClr val="tx1"/>
                          </a:solidFill>
                        </a:rPr>
                        <a:t>datalist</a:t>
                      </a:r>
                      <a:endParaRPr lang="en-US" sz="3200" dirty="0">
                        <a:solidFill>
                          <a:schemeClr val="tx1"/>
                        </a:solidFill>
                      </a:endParaRPr>
                    </a:p>
                  </a:txBody>
                  <a:tcPr/>
                </a:tc>
                <a:tc>
                  <a:txBody>
                    <a:bodyPr/>
                    <a:lstStyle/>
                    <a:p>
                      <a:r>
                        <a:rPr lang="en-US" sz="3200" dirty="0" smtClean="0">
                          <a:solidFill>
                            <a:schemeClr val="tx1"/>
                          </a:solidFill>
                        </a:rPr>
                        <a:t>meter</a:t>
                      </a:r>
                      <a:endParaRPr lang="en-US" sz="3200" dirty="0">
                        <a:solidFill>
                          <a:schemeClr val="tx1"/>
                        </a:solidFill>
                      </a:endParaRPr>
                    </a:p>
                  </a:txBody>
                  <a:tcPr/>
                </a:tc>
                <a:tc>
                  <a:txBody>
                    <a:bodyPr/>
                    <a:lstStyle/>
                    <a:p>
                      <a:r>
                        <a:rPr lang="en-US" sz="3200" dirty="0" smtClean="0">
                          <a:solidFill>
                            <a:schemeClr val="tx1"/>
                          </a:solidFill>
                        </a:rPr>
                        <a:t>time</a:t>
                      </a:r>
                      <a:endParaRPr lang="en-US" sz="3200" dirty="0">
                        <a:solidFill>
                          <a:schemeClr val="tx1"/>
                        </a:solidFill>
                      </a:endParaRPr>
                    </a:p>
                  </a:txBody>
                  <a:tcPr/>
                </a:tc>
              </a:tr>
              <a:tr h="449342">
                <a:tc>
                  <a:txBody>
                    <a:bodyPr/>
                    <a:lstStyle/>
                    <a:p>
                      <a:r>
                        <a:rPr lang="en-US" sz="3200" dirty="0" smtClean="0">
                          <a:solidFill>
                            <a:schemeClr val="tx1"/>
                          </a:solidFill>
                        </a:rPr>
                        <a:t>embed</a:t>
                      </a:r>
                      <a:endParaRPr lang="en-US" sz="3200" dirty="0">
                        <a:solidFill>
                          <a:schemeClr val="tx1"/>
                        </a:solidFill>
                      </a:endParaRPr>
                    </a:p>
                  </a:txBody>
                  <a:tcPr/>
                </a:tc>
                <a:tc>
                  <a:txBody>
                    <a:bodyPr/>
                    <a:lstStyle/>
                    <a:p>
                      <a:r>
                        <a:rPr lang="en-US" sz="3200" dirty="0" smtClean="0">
                          <a:solidFill>
                            <a:schemeClr val="tx1"/>
                          </a:solidFill>
                        </a:rPr>
                        <a:t>output</a:t>
                      </a:r>
                      <a:endParaRPr lang="en-US" sz="3200" dirty="0">
                        <a:solidFill>
                          <a:schemeClr val="tx1"/>
                        </a:solidFill>
                      </a:endParaRPr>
                    </a:p>
                  </a:txBody>
                  <a:tcPr/>
                </a:tc>
                <a:tc>
                  <a:txBody>
                    <a:bodyPr/>
                    <a:lstStyle/>
                    <a:p>
                      <a:r>
                        <a:rPr lang="en-US" sz="3200" dirty="0" smtClean="0">
                          <a:solidFill>
                            <a:schemeClr val="tx1"/>
                          </a:solidFill>
                        </a:rPr>
                        <a:t>wbr</a:t>
                      </a:r>
                      <a:endParaRPr lang="en-US" sz="3200" dirty="0">
                        <a:solidFill>
                          <a:schemeClr val="tx1"/>
                        </a:solidFill>
                      </a:endParaRPr>
                    </a:p>
                  </a:txBody>
                  <a:tcPr/>
                </a:tc>
              </a:tr>
              <a:tr h="449342">
                <a:tc>
                  <a:txBody>
                    <a:bodyPr/>
                    <a:lstStyle/>
                    <a:p>
                      <a:r>
                        <a:rPr lang="en-US" sz="3200" dirty="0" smtClean="0">
                          <a:solidFill>
                            <a:schemeClr val="tx1"/>
                          </a:solidFill>
                        </a:rPr>
                        <a:t>figcaption</a:t>
                      </a:r>
                      <a:endParaRPr lang="en-US" sz="3200" dirty="0">
                        <a:solidFill>
                          <a:schemeClr val="tx1"/>
                        </a:solidFill>
                      </a:endParaRPr>
                    </a:p>
                  </a:txBody>
                  <a:tcPr/>
                </a:tc>
                <a:tc>
                  <a:txBody>
                    <a:bodyPr/>
                    <a:lstStyle/>
                    <a:p>
                      <a:r>
                        <a:rPr lang="en-US" sz="3200" dirty="0" smtClean="0">
                          <a:solidFill>
                            <a:schemeClr val="tx1"/>
                          </a:solidFill>
                        </a:rPr>
                        <a:t>progress</a:t>
                      </a:r>
                      <a:endParaRPr lang="en-US" sz="3200" dirty="0">
                        <a:solidFill>
                          <a:schemeClr val="tx1"/>
                        </a:solidFill>
                      </a:endParaRPr>
                    </a:p>
                  </a:txBody>
                  <a:tcPr/>
                </a:tc>
                <a:tc>
                  <a:txBody>
                    <a:bodyPr/>
                    <a:lstStyle/>
                    <a:p>
                      <a:endParaRPr lang="en-US" sz="3200" dirty="0">
                        <a:solidFill>
                          <a:schemeClr val="tx1"/>
                        </a:solidFill>
                      </a:endParaRPr>
                    </a:p>
                  </a:txBody>
                  <a:tcPr/>
                </a:tc>
              </a:tr>
              <a:tr h="449342">
                <a:tc>
                  <a:txBody>
                    <a:bodyPr/>
                    <a:lstStyle/>
                    <a:p>
                      <a:r>
                        <a:rPr lang="en-US" sz="3200" dirty="0" smtClean="0">
                          <a:solidFill>
                            <a:schemeClr val="tx1"/>
                          </a:solidFill>
                        </a:rPr>
                        <a:t>figure</a:t>
                      </a:r>
                      <a:endParaRPr lang="en-US" sz="3200" dirty="0">
                        <a:solidFill>
                          <a:schemeClr val="tx1"/>
                        </a:solidFill>
                      </a:endParaRPr>
                    </a:p>
                  </a:txBody>
                  <a:tcPr/>
                </a:tc>
                <a:tc>
                  <a:txBody>
                    <a:bodyPr/>
                    <a:lstStyle/>
                    <a:p>
                      <a:r>
                        <a:rPr lang="en-US" sz="3200" dirty="0" smtClean="0">
                          <a:solidFill>
                            <a:schemeClr val="tx1"/>
                          </a:solidFill>
                        </a:rPr>
                        <a:t>rp</a:t>
                      </a:r>
                      <a:endParaRPr lang="en-US" sz="3200" dirty="0">
                        <a:solidFill>
                          <a:schemeClr val="tx1"/>
                        </a:solidFill>
                      </a:endParaRPr>
                    </a:p>
                  </a:txBody>
                  <a:tcPr/>
                </a:tc>
                <a:tc>
                  <a:txBody>
                    <a:bodyPr/>
                    <a:lstStyle/>
                    <a:p>
                      <a:endParaRPr lang="en-US" sz="3200" dirty="0">
                        <a:solidFill>
                          <a:schemeClr val="tx1"/>
                        </a:solidFill>
                      </a:endParaRPr>
                    </a:p>
                  </a:txBody>
                  <a:tcPr/>
                </a:tc>
              </a:tr>
            </a:tbl>
          </a:graphicData>
        </a:graphic>
      </p:graphicFrame>
      <p:sp>
        <p:nvSpPr>
          <p:cNvPr id="5" name="Title 4"/>
          <p:cNvSpPr>
            <a:spLocks noGrp="1"/>
          </p:cNvSpPr>
          <p:nvPr>
            <p:ph type="title"/>
          </p:nvPr>
        </p:nvSpPr>
        <p:spPr/>
        <p:txBody>
          <a:bodyPr/>
          <a:lstStyle/>
          <a:p>
            <a:r>
              <a:rPr lang="en-US" dirty="0" smtClean="0"/>
              <a:t>28 New Elements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622051507"/>
              </p:ext>
            </p:extLst>
          </p:nvPr>
        </p:nvGraphicFramePr>
        <p:xfrm>
          <a:off x="1353312" y="1353312"/>
          <a:ext cx="9163002" cy="5212080"/>
        </p:xfrm>
        <a:graphic>
          <a:graphicData uri="http://schemas.openxmlformats.org/drawingml/2006/table">
            <a:tbl>
              <a:tblPr firstRow="1" bandRow="1">
                <a:tableStyleId>{2D5ABB26-0587-4C30-8999-92F81FD0307C}</a:tableStyleId>
              </a:tblPr>
              <a:tblGrid>
                <a:gridCol w="3054334"/>
                <a:gridCol w="3054334"/>
                <a:gridCol w="3054334"/>
              </a:tblGrid>
              <a:tr h="449342">
                <a:tc>
                  <a:txBody>
                    <a:bodyPr/>
                    <a:lstStyle/>
                    <a:p>
                      <a:r>
                        <a:rPr lang="en-US" sz="3200" dirty="0" smtClean="0">
                          <a:solidFill>
                            <a:schemeClr val="accent1"/>
                          </a:solidFill>
                        </a:rPr>
                        <a:t>article</a:t>
                      </a:r>
                      <a:endParaRPr lang="en-US" sz="3200" dirty="0">
                        <a:solidFill>
                          <a:schemeClr val="accent1"/>
                        </a:solidFill>
                      </a:endParaRPr>
                    </a:p>
                  </a:txBody>
                  <a:tcPr/>
                </a:tc>
                <a:tc>
                  <a:txBody>
                    <a:bodyPr/>
                    <a:lstStyle/>
                    <a:p>
                      <a:r>
                        <a:rPr lang="en-US" sz="3200" dirty="0" smtClean="0">
                          <a:solidFill>
                            <a:schemeClr val="accent1"/>
                          </a:solidFill>
                        </a:rPr>
                        <a:t>footer</a:t>
                      </a:r>
                      <a:endParaRPr lang="en-US" sz="3200" dirty="0">
                        <a:solidFill>
                          <a:schemeClr val="accent1"/>
                        </a:solidFill>
                      </a:endParaRPr>
                    </a:p>
                  </a:txBody>
                  <a:tcPr/>
                </a:tc>
                <a:tc>
                  <a:txBody>
                    <a:bodyPr/>
                    <a:lstStyle/>
                    <a:p>
                      <a:r>
                        <a:rPr lang="en-US" sz="3200" dirty="0" smtClean="0"/>
                        <a:t>rt</a:t>
                      </a:r>
                      <a:endParaRPr lang="en-US" sz="3200" dirty="0"/>
                    </a:p>
                  </a:txBody>
                  <a:tcPr/>
                </a:tc>
              </a:tr>
              <a:tr h="449342">
                <a:tc>
                  <a:txBody>
                    <a:bodyPr/>
                    <a:lstStyle/>
                    <a:p>
                      <a:r>
                        <a:rPr lang="en-US" sz="3200" dirty="0" smtClean="0">
                          <a:solidFill>
                            <a:schemeClr val="accent1"/>
                          </a:solidFill>
                        </a:rPr>
                        <a:t>aside</a:t>
                      </a:r>
                      <a:endParaRPr lang="en-US" sz="3200" dirty="0">
                        <a:solidFill>
                          <a:schemeClr val="accent1"/>
                        </a:solidFill>
                      </a:endParaRPr>
                    </a:p>
                  </a:txBody>
                  <a:tcPr/>
                </a:tc>
                <a:tc>
                  <a:txBody>
                    <a:bodyPr/>
                    <a:lstStyle/>
                    <a:p>
                      <a:r>
                        <a:rPr lang="en-US" sz="3200" dirty="0" smtClean="0">
                          <a:solidFill>
                            <a:schemeClr val="accent1"/>
                          </a:solidFill>
                        </a:rPr>
                        <a:t>header</a:t>
                      </a:r>
                      <a:endParaRPr lang="en-US" sz="3200" dirty="0">
                        <a:solidFill>
                          <a:schemeClr val="accent1"/>
                        </a:solidFill>
                      </a:endParaRPr>
                    </a:p>
                  </a:txBody>
                  <a:tcPr/>
                </a:tc>
                <a:tc>
                  <a:txBody>
                    <a:bodyPr/>
                    <a:lstStyle/>
                    <a:p>
                      <a:r>
                        <a:rPr lang="en-US" sz="3200" dirty="0" smtClean="0"/>
                        <a:t>ruby</a:t>
                      </a:r>
                      <a:endParaRPr lang="en-US" sz="3200" dirty="0"/>
                    </a:p>
                  </a:txBody>
                  <a:tcPr/>
                </a:tc>
              </a:tr>
              <a:tr h="449342">
                <a:tc>
                  <a:txBody>
                    <a:bodyPr/>
                    <a:lstStyle/>
                    <a:p>
                      <a:r>
                        <a:rPr lang="en-US" sz="3200" dirty="0" smtClean="0">
                          <a:solidFill>
                            <a:schemeClr val="accent1"/>
                          </a:solidFill>
                        </a:rPr>
                        <a:t>audio</a:t>
                      </a:r>
                      <a:endParaRPr lang="en-US" sz="3200" dirty="0">
                        <a:solidFill>
                          <a:schemeClr val="accent1"/>
                        </a:solidFill>
                      </a:endParaRPr>
                    </a:p>
                  </a:txBody>
                  <a:tcPr/>
                </a:tc>
                <a:tc>
                  <a:txBody>
                    <a:bodyPr/>
                    <a:lstStyle/>
                    <a:p>
                      <a:r>
                        <a:rPr lang="en-US" sz="3200" dirty="0" smtClean="0"/>
                        <a:t>hgroup</a:t>
                      </a:r>
                      <a:endParaRPr lang="en-US" sz="3200" dirty="0"/>
                    </a:p>
                  </a:txBody>
                  <a:tcPr/>
                </a:tc>
                <a:tc>
                  <a:txBody>
                    <a:bodyPr/>
                    <a:lstStyle/>
                    <a:p>
                      <a:r>
                        <a:rPr lang="en-US" sz="3200" dirty="0" smtClean="0">
                          <a:solidFill>
                            <a:schemeClr val="accent1"/>
                          </a:solidFill>
                        </a:rPr>
                        <a:t>section</a:t>
                      </a:r>
                      <a:endParaRPr lang="en-US" sz="3200" dirty="0">
                        <a:solidFill>
                          <a:schemeClr val="accent1"/>
                        </a:solidFill>
                      </a:endParaRPr>
                    </a:p>
                  </a:txBody>
                  <a:tcPr/>
                </a:tc>
              </a:tr>
              <a:tr h="449342">
                <a:tc>
                  <a:txBody>
                    <a:bodyPr/>
                    <a:lstStyle/>
                    <a:p>
                      <a:r>
                        <a:rPr lang="en-US" sz="3200" dirty="0" smtClean="0">
                          <a:solidFill>
                            <a:schemeClr val="accent1"/>
                          </a:solidFill>
                        </a:rPr>
                        <a:t>canvas</a:t>
                      </a:r>
                      <a:endParaRPr lang="en-US" sz="3200" dirty="0">
                        <a:solidFill>
                          <a:schemeClr val="accent1"/>
                        </a:solidFill>
                      </a:endParaRPr>
                    </a:p>
                  </a:txBody>
                  <a:tcPr/>
                </a:tc>
                <a:tc>
                  <a:txBody>
                    <a:bodyPr/>
                    <a:lstStyle/>
                    <a:p>
                      <a:r>
                        <a:rPr lang="en-US" sz="3200" dirty="0" smtClean="0"/>
                        <a:t>keygen</a:t>
                      </a:r>
                      <a:endParaRPr lang="en-US" sz="3200" dirty="0"/>
                    </a:p>
                  </a:txBody>
                  <a:tcPr/>
                </a:tc>
                <a:tc>
                  <a:txBody>
                    <a:bodyPr/>
                    <a:lstStyle/>
                    <a:p>
                      <a:r>
                        <a:rPr lang="en-US" sz="3200" dirty="0" smtClean="0"/>
                        <a:t>source</a:t>
                      </a:r>
                      <a:endParaRPr lang="en-US" sz="3200" dirty="0"/>
                    </a:p>
                  </a:txBody>
                  <a:tcPr/>
                </a:tc>
              </a:tr>
              <a:tr h="449342">
                <a:tc>
                  <a:txBody>
                    <a:bodyPr/>
                    <a:lstStyle/>
                    <a:p>
                      <a:r>
                        <a:rPr lang="en-US" sz="3200" dirty="0" smtClean="0"/>
                        <a:t>command</a:t>
                      </a:r>
                      <a:endParaRPr lang="en-US" sz="3200" dirty="0"/>
                    </a:p>
                  </a:txBody>
                  <a:tcPr/>
                </a:tc>
                <a:tc>
                  <a:txBody>
                    <a:bodyPr/>
                    <a:lstStyle/>
                    <a:p>
                      <a:r>
                        <a:rPr lang="en-US" sz="3200" dirty="0" smtClean="0">
                          <a:solidFill>
                            <a:schemeClr val="accent1"/>
                          </a:solidFill>
                        </a:rPr>
                        <a:t>mark</a:t>
                      </a:r>
                      <a:endParaRPr lang="en-US" sz="3200" dirty="0">
                        <a:solidFill>
                          <a:schemeClr val="accent1"/>
                        </a:solidFill>
                      </a:endParaRPr>
                    </a:p>
                  </a:txBody>
                  <a:tcPr/>
                </a:tc>
                <a:tc>
                  <a:txBody>
                    <a:bodyPr/>
                    <a:lstStyle/>
                    <a:p>
                      <a:r>
                        <a:rPr lang="en-US" sz="3200" dirty="0" smtClean="0"/>
                        <a:t>summary</a:t>
                      </a:r>
                      <a:endParaRPr lang="en-US" sz="3200" dirty="0"/>
                    </a:p>
                  </a:txBody>
                  <a:tcPr/>
                </a:tc>
              </a:tr>
              <a:tr h="449342">
                <a:tc>
                  <a:txBody>
                    <a:bodyPr/>
                    <a:lstStyle/>
                    <a:p>
                      <a:r>
                        <a:rPr lang="en-US" sz="3200" dirty="0" smtClean="0"/>
                        <a:t>datalist</a:t>
                      </a:r>
                      <a:endParaRPr lang="en-US" sz="3200" dirty="0"/>
                    </a:p>
                  </a:txBody>
                  <a:tcPr/>
                </a:tc>
                <a:tc>
                  <a:txBody>
                    <a:bodyPr/>
                    <a:lstStyle/>
                    <a:p>
                      <a:r>
                        <a:rPr lang="en-US" sz="3200" dirty="0" smtClean="0"/>
                        <a:t>meter</a:t>
                      </a:r>
                      <a:endParaRPr lang="en-US" sz="3200" dirty="0"/>
                    </a:p>
                  </a:txBody>
                  <a:tcPr/>
                </a:tc>
                <a:tc>
                  <a:txBody>
                    <a:bodyPr/>
                    <a:lstStyle/>
                    <a:p>
                      <a:r>
                        <a:rPr lang="en-US" sz="3200" dirty="0" smtClean="0">
                          <a:solidFill>
                            <a:schemeClr val="accent1"/>
                          </a:solidFill>
                        </a:rPr>
                        <a:t>time</a:t>
                      </a:r>
                      <a:endParaRPr lang="en-US" sz="3200" dirty="0">
                        <a:solidFill>
                          <a:schemeClr val="accent1"/>
                        </a:solidFill>
                      </a:endParaRPr>
                    </a:p>
                  </a:txBody>
                  <a:tcPr/>
                </a:tc>
              </a:tr>
              <a:tr h="449342">
                <a:tc>
                  <a:txBody>
                    <a:bodyPr/>
                    <a:lstStyle/>
                    <a:p>
                      <a:r>
                        <a:rPr lang="en-US" sz="3200" dirty="0" smtClean="0"/>
                        <a:t>embed</a:t>
                      </a:r>
                      <a:endParaRPr lang="en-US" sz="3200" dirty="0"/>
                    </a:p>
                  </a:txBody>
                  <a:tcPr/>
                </a:tc>
                <a:tc>
                  <a:txBody>
                    <a:bodyPr/>
                    <a:lstStyle/>
                    <a:p>
                      <a:r>
                        <a:rPr lang="en-US" sz="3200" dirty="0" smtClean="0"/>
                        <a:t>output</a:t>
                      </a:r>
                      <a:endParaRPr lang="en-US" sz="3200" dirty="0"/>
                    </a:p>
                  </a:txBody>
                  <a:tcPr/>
                </a:tc>
                <a:tc>
                  <a:txBody>
                    <a:bodyPr/>
                    <a:lstStyle/>
                    <a:p>
                      <a:r>
                        <a:rPr lang="en-US" sz="3200" dirty="0" smtClean="0"/>
                        <a:t>wbr</a:t>
                      </a:r>
                      <a:endParaRPr lang="en-US" sz="3200" dirty="0"/>
                    </a:p>
                  </a:txBody>
                  <a:tcPr/>
                </a:tc>
              </a:tr>
              <a:tr h="449342">
                <a:tc>
                  <a:txBody>
                    <a:bodyPr/>
                    <a:lstStyle/>
                    <a:p>
                      <a:r>
                        <a:rPr lang="en-US" sz="3200" dirty="0" smtClean="0">
                          <a:solidFill>
                            <a:schemeClr val="accent1"/>
                          </a:solidFill>
                        </a:rPr>
                        <a:t>figcaption</a:t>
                      </a:r>
                      <a:endParaRPr lang="en-US" sz="3200" dirty="0">
                        <a:solidFill>
                          <a:schemeClr val="accent1"/>
                        </a:solidFill>
                      </a:endParaRPr>
                    </a:p>
                  </a:txBody>
                  <a:tcPr/>
                </a:tc>
                <a:tc>
                  <a:txBody>
                    <a:bodyPr/>
                    <a:lstStyle/>
                    <a:p>
                      <a:r>
                        <a:rPr lang="en-US" sz="3200" dirty="0" smtClean="0"/>
                        <a:t>progress</a:t>
                      </a:r>
                      <a:endParaRPr lang="en-US" sz="3200" dirty="0"/>
                    </a:p>
                  </a:txBody>
                  <a:tcPr/>
                </a:tc>
                <a:tc>
                  <a:txBody>
                    <a:bodyPr/>
                    <a:lstStyle/>
                    <a:p>
                      <a:endParaRPr lang="en-US" sz="3200" dirty="0"/>
                    </a:p>
                  </a:txBody>
                  <a:tcPr/>
                </a:tc>
              </a:tr>
              <a:tr h="449342">
                <a:tc>
                  <a:txBody>
                    <a:bodyPr/>
                    <a:lstStyle/>
                    <a:p>
                      <a:r>
                        <a:rPr lang="en-US" sz="3200" dirty="0" smtClean="0">
                          <a:solidFill>
                            <a:schemeClr val="accent1"/>
                          </a:solidFill>
                        </a:rPr>
                        <a:t>figure</a:t>
                      </a:r>
                      <a:endParaRPr lang="en-US" sz="3200" dirty="0">
                        <a:solidFill>
                          <a:schemeClr val="accent1"/>
                        </a:solidFill>
                      </a:endParaRPr>
                    </a:p>
                  </a:txBody>
                  <a:tcPr/>
                </a:tc>
                <a:tc>
                  <a:txBody>
                    <a:bodyPr/>
                    <a:lstStyle/>
                    <a:p>
                      <a:r>
                        <a:rPr lang="en-US" sz="3200" dirty="0" smtClean="0"/>
                        <a:t>rp</a:t>
                      </a:r>
                      <a:endParaRPr lang="en-US" sz="3200" dirty="0"/>
                    </a:p>
                  </a:txBody>
                  <a:tcPr/>
                </a:tc>
                <a:tc>
                  <a:txBody>
                    <a:bodyPr/>
                    <a:lstStyle/>
                    <a:p>
                      <a:endParaRPr lang="en-US" sz="3200" dirty="0"/>
                    </a:p>
                  </a:txBody>
                  <a:tcPr/>
                </a:tc>
              </a:tr>
            </a:tbl>
          </a:graphicData>
        </a:graphic>
      </p:graphicFrame>
    </p:spTree>
    <p:extLst>
      <p:ext uri="{BB962C8B-B14F-4D97-AF65-F5344CB8AC3E}">
        <p14:creationId xmlns:p14="http://schemas.microsoft.com/office/powerpoint/2010/main" val="1382233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smtClean="0"/>
              <a:t>Semantic Markup</a:t>
            </a: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9832877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6000" dirty="0" smtClean="0"/>
              <a:t>Canvas and SVG</a:t>
            </a:r>
            <a:r>
              <a:rPr lang="en-US" sz="6000" baseline="30000" dirty="0" smtClean="0"/>
              <a:t>*</a:t>
            </a:r>
            <a:endParaRPr lang="en-US" sz="6000" dirty="0"/>
          </a:p>
        </p:txBody>
      </p:sp>
      <p:sp>
        <p:nvSpPr>
          <p:cNvPr id="5" name="Subtitle 4"/>
          <p:cNvSpPr>
            <a:spLocks noGrp="1"/>
          </p:cNvSpPr>
          <p:nvPr>
            <p:ph type="subTitle" idx="1"/>
          </p:nvPr>
        </p:nvSpPr>
        <p:spPr/>
        <p:txBody>
          <a:bodyPr/>
          <a:lstStyle/>
          <a:p>
            <a:r>
              <a:rPr lang="en-US" dirty="0">
                <a:solidFill>
                  <a:schemeClr val="accent1">
                    <a:alpha val="99000"/>
                  </a:schemeClr>
                </a:solidFill>
              </a:rPr>
              <a:t>*Your old Nintendo games, reborn! (Plus DOOM)</a:t>
            </a:r>
            <a:endParaRPr lang="en-US" dirty="0"/>
          </a:p>
        </p:txBody>
      </p:sp>
    </p:spTree>
    <p:extLst>
      <p:ext uri="{BB962C8B-B14F-4D97-AF65-F5344CB8AC3E}">
        <p14:creationId xmlns:p14="http://schemas.microsoft.com/office/powerpoint/2010/main" val="221472487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9479280" y="2857500"/>
            <a:ext cx="1638300" cy="1097280"/>
          </a:xfrm>
          <a:prstGeom prst="rect">
            <a:avLst/>
          </a:prstGeom>
          <a:gradFill>
            <a:gsLst>
              <a:gs pos="0">
                <a:schemeClr val="bg1"/>
              </a:gs>
              <a:gs pos="80000">
                <a:schemeClr val="bg1">
                  <a:lumMod val="85000"/>
                  <a:lumOff val="15000"/>
                </a:schemeClr>
              </a:gs>
              <a:gs pos="100000">
                <a:schemeClr val="bg1">
                  <a:lumMod val="75000"/>
                  <a:lumOff val="2500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6" name="Arc 15"/>
          <p:cNvSpPr/>
          <p:nvPr/>
        </p:nvSpPr>
        <p:spPr>
          <a:xfrm>
            <a:off x="10578119" y="2684317"/>
            <a:ext cx="2137755" cy="2183853"/>
          </a:xfrm>
          <a:prstGeom prst="arc">
            <a:avLst>
              <a:gd name="adj1" fmla="val 5400215"/>
              <a:gd name="adj2" fmla="val 16191142"/>
            </a:avLst>
          </a:prstGeom>
          <a:ln w="146050" cap="rnd">
            <a:solidFill>
              <a:srgbClr val="FB843B">
                <a:alpha val="54902"/>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&lt;canvas&gt; + JavaScript = Crazy Delicious</a:t>
            </a:r>
            <a:endParaRPr lang="en-US" dirty="0"/>
          </a:p>
        </p:txBody>
      </p:sp>
      <p:sp>
        <p:nvSpPr>
          <p:cNvPr id="9" name="Text Placeholder 5"/>
          <p:cNvSpPr>
            <a:spLocks noGrp="1"/>
          </p:cNvSpPr>
          <p:nvPr>
            <p:ph type="body" sz="quarter" idx="10"/>
          </p:nvPr>
        </p:nvSpPr>
        <p:spPr>
          <a:xfrm>
            <a:off x="519114" y="1447800"/>
            <a:ext cx="11149012" cy="2108269"/>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sysClr val="windowText" lastClr="000000"/>
                </a:solidFill>
                <a:effectLst/>
                <a:uLnTx/>
                <a:uFillTx/>
              </a:rPr>
              <a:t>var</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0" i="0" u="none" strike="noStrike" kern="0" cap="none" spc="0" normalizeH="0" baseline="0" noProof="0" dirty="0" smtClean="0">
                <a:ln>
                  <a:noFill/>
                </a:ln>
                <a:solidFill>
                  <a:sysClr val="windowText" lastClr="000000"/>
                </a:solidFill>
                <a:effectLst/>
                <a:uLnTx/>
                <a:uFillTx/>
              </a:rPr>
              <a:t> = </a:t>
            </a:r>
            <a:r>
              <a:rPr kumimoji="0" lang="en-US" sz="2800" b="0" i="0" u="none" strike="noStrike" kern="0" cap="none" spc="0" normalizeH="0" baseline="0" noProof="0" dirty="0" err="1" smtClean="0">
                <a:ln>
                  <a:noFill/>
                </a:ln>
                <a:solidFill>
                  <a:sysClr val="windowText" lastClr="000000"/>
                </a:solidFill>
                <a:effectLst/>
                <a:uLnTx/>
                <a:uFillTx/>
              </a:rPr>
              <a:t>document.getElementById</a:t>
            </a:r>
            <a:r>
              <a:rPr kumimoji="0" lang="en-US" sz="2800" b="0" i="0" u="none" strike="noStrike" kern="0" cap="none" spc="0" normalizeH="0" baseline="0" noProof="0" dirty="0" smtClean="0">
                <a:ln>
                  <a:noFill/>
                </a:ln>
                <a:solidFill>
                  <a:sysClr val="windowText" lastClr="000000"/>
                </a:solidFill>
                <a:effectLst/>
                <a:uLnTx/>
                <a:uFillTx/>
              </a:rPr>
              <a:t>("canvas")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getContext</a:t>
            </a:r>
            <a:r>
              <a:rPr kumimoji="0" lang="en-US" sz="2800" b="0" i="0" u="none" strike="noStrike" kern="0" cap="none" spc="0" normalizeH="0" baseline="0" noProof="0" dirty="0" smtClean="0">
                <a:ln>
                  <a:noFill/>
                </a:ln>
                <a:solidFill>
                  <a:sysClr val="windowText" lastClr="000000"/>
                </a:solidFill>
                <a:effectLst/>
                <a:uLnTx/>
                <a:uFillTx/>
              </a:rPr>
              <a:t>("2d");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fillRect</a:t>
            </a:r>
            <a:r>
              <a:rPr kumimoji="0" lang="en-US" sz="2800" b="0" i="0" u="none" strike="noStrike" kern="0" cap="none" spc="0" normalizeH="0" baseline="0" noProof="0" dirty="0" smtClean="0">
                <a:ln>
                  <a:noFill/>
                </a:ln>
                <a:solidFill>
                  <a:sysClr val="windowText" lastClr="000000"/>
                </a:solidFill>
                <a:effectLst/>
                <a:uLnTx/>
                <a:uFillTx/>
              </a:rPr>
              <a:t>(250, 25, 150, 100);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beginPath</a:t>
            </a:r>
            <a:r>
              <a:rPr kumimoji="0" lang="en-US" sz="2800" b="0" i="0" u="none" strike="noStrike" kern="0" cap="none" spc="0" normalizeH="0" baseline="0" noProof="0" dirty="0" smtClean="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canvasContext.</a:t>
            </a:r>
            <a:r>
              <a:rPr kumimoji="0" lang="en-US" sz="2800" b="1" i="0" u="none" strike="noStrike" kern="0" cap="none" spc="0" normalizeH="0" baseline="0" noProof="0" dirty="0" smtClean="0">
                <a:ln>
                  <a:noFill/>
                </a:ln>
                <a:solidFill>
                  <a:srgbClr val="F15C44">
                    <a:lumMod val="50000"/>
                  </a:srgbClr>
                </a:solidFill>
                <a:effectLst>
                  <a:outerShdw blurRad="38100" dist="38100" dir="2700000" algn="tl">
                    <a:srgbClr val="000000">
                      <a:alpha val="43137"/>
                    </a:srgbClr>
                  </a:outerShdw>
                </a:effectLst>
                <a:uLnTx/>
                <a:uFillTx/>
              </a:rPr>
              <a:t>arc</a:t>
            </a:r>
            <a:r>
              <a:rPr kumimoji="0" lang="en-US" sz="2800" b="0" i="0" u="none" strike="noStrike" kern="0" cap="none" spc="0" normalizeH="0" baseline="0" noProof="0" dirty="0" smtClean="0">
                <a:ln>
                  <a:noFill/>
                </a:ln>
                <a:solidFill>
                  <a:sysClr val="windowText" lastClr="000000"/>
                </a:solidFill>
                <a:effectLst/>
                <a:uLnTx/>
                <a:uFillTx/>
              </a:rPr>
              <a:t>(450, 110, 100,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Math.PI</a:t>
            </a:r>
            <a:r>
              <a:rPr kumimoji="0" lang="en-US" sz="2800" b="0" i="0" u="none" strike="noStrike" kern="0" cap="none" spc="0" normalizeH="0" baseline="0" noProof="0" dirty="0" smtClean="0">
                <a:ln>
                  <a:noFill/>
                </a:ln>
                <a:solidFill>
                  <a:sysClr val="windowText" lastClr="000000"/>
                </a:solidFill>
                <a:effectLst/>
                <a:uLnTx/>
                <a:uFillTx/>
              </a:rPr>
              <a:t> * 1/2, </a:t>
            </a:r>
            <a:r>
              <a:rPr kumimoji="0" lang="en-US" sz="2800" b="0" i="0" u="none" strike="noStrike" kern="0" cap="none" spc="0" normalizeH="0" baseline="0" noProof="0" dirty="0" err="1" smtClean="0">
                <a:ln>
                  <a:noFill/>
                </a:ln>
                <a:solidFill>
                  <a:sysClr val="windowText" lastClr="000000"/>
                </a:solidFill>
                <a:effectLst/>
                <a:uLnTx/>
                <a:uFillTx/>
              </a:rPr>
              <a:t>Math.PI</a:t>
            </a:r>
            <a:r>
              <a:rPr kumimoji="0" lang="en-US" sz="2800" b="0" i="0" u="none" strike="noStrike" kern="0" cap="none" spc="0" normalizeH="0" baseline="0" noProof="0" dirty="0" smtClean="0">
                <a:ln>
                  <a:noFill/>
                </a:ln>
                <a:solidFill>
                  <a:sysClr val="windowText" lastClr="000000"/>
                </a:solidFill>
                <a:effectLst/>
                <a:uLnTx/>
                <a:uFillTx/>
              </a:rPr>
              <a:t> * 3/2);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lineWidth</a:t>
            </a:r>
            <a:r>
              <a:rPr kumimoji="0" lang="en-US" sz="2800" b="0" i="0" u="none" strike="noStrike" kern="0" cap="none" spc="0" normalizeH="0" baseline="0" noProof="0" dirty="0" smtClean="0">
                <a:ln>
                  <a:noFill/>
                </a:ln>
                <a:solidFill>
                  <a:sysClr val="windowText" lastClr="000000"/>
                </a:solidFill>
                <a:effectLst/>
                <a:uLnTx/>
                <a:uFillTx/>
              </a:rPr>
              <a:t> = 15;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lineCap</a:t>
            </a:r>
            <a:r>
              <a:rPr kumimoji="0" lang="en-US" sz="2800" b="0" i="0" u="none" strike="noStrike" kern="0" cap="none" spc="0" normalizeH="0" baseline="0" noProof="0" dirty="0" smtClean="0">
                <a:ln>
                  <a:noFill/>
                </a:ln>
                <a:solidFill>
                  <a:sysClr val="windowText" lastClr="000000"/>
                </a:solidFill>
                <a:effectLst/>
                <a:uLnTx/>
                <a:uFillTx/>
              </a:rPr>
              <a:t> = 'round';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strokeStyle</a:t>
            </a:r>
            <a:r>
              <a:rPr kumimoji="0" lang="en-US" sz="2800" b="0" i="0" u="none" strike="noStrike" kern="0" cap="none" spc="0" normalizeH="0" baseline="0" noProof="0" dirty="0" smtClean="0">
                <a:ln>
                  <a:noFill/>
                </a:ln>
                <a:solidFill>
                  <a:sysClr val="windowText" lastClr="000000"/>
                </a:solidFill>
                <a:effectLst/>
                <a:uLnTx/>
                <a:uFillTx/>
              </a:rPr>
              <a:t> =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rgba</a:t>
            </a:r>
            <a:r>
              <a:rPr kumimoji="0" lang="en-US" sz="2800" b="0" i="0" u="none" strike="noStrike" kern="0" cap="none" spc="0" normalizeH="0" baseline="0" noProof="0" dirty="0" smtClean="0">
                <a:ln>
                  <a:noFill/>
                </a:ln>
                <a:solidFill>
                  <a:sysClr val="windowText" lastClr="000000"/>
                </a:solidFill>
                <a:effectLst/>
                <a:uLnTx/>
                <a:uFillTx/>
              </a:rPr>
              <a:t>(255, 127, 0, 0.5)';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stroke</a:t>
            </a:r>
            <a:r>
              <a:rPr kumimoji="0" lang="en-US" sz="2800" b="0" i="0" u="none" strike="noStrike" kern="0" cap="none" spc="0" normalizeH="0" baseline="0" noProof="0" dirty="0" smtClean="0">
                <a:ln>
                  <a:noFill/>
                </a:ln>
                <a:solidFill>
                  <a:sysClr val="windowText" lastClr="000000"/>
                </a:solidFill>
                <a:effectLst/>
                <a:uLnTx/>
                <a:uFillTx/>
              </a:rPr>
              <a:t>();</a:t>
            </a: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6590258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10"/>
          </p:nvPr>
        </p:nvSpPr>
        <p:spPr>
          <a:xfrm>
            <a:off x="522578" y="1447800"/>
            <a:ext cx="11149012" cy="4985980"/>
          </a:xfrm>
        </p:spPr>
        <p:txBody>
          <a:bodyPr/>
          <a:lstStyle/>
          <a:p>
            <a:r>
              <a:rPr lang="en-US" sz="2400" dirty="0"/>
              <a:t>&lt;</a:t>
            </a:r>
            <a:r>
              <a:rPr lang="en-US" sz="2400" b="1" dirty="0">
                <a:solidFill>
                  <a:schemeClr val="accent2">
                    <a:lumMod val="50000"/>
                  </a:schemeClr>
                </a:solidFill>
                <a:effectLst>
                  <a:outerShdw blurRad="38100" dist="38100" dir="2700000" algn="tl">
                    <a:srgbClr val="000000">
                      <a:alpha val="43137"/>
                    </a:srgbClr>
                  </a:outerShdw>
                </a:effectLst>
              </a:rPr>
              <a:t>svg</a:t>
            </a:r>
            <a:r>
              <a:rPr lang="en-US" sz="2400" dirty="0">
                <a:effectLst>
                  <a:outerShdw blurRad="38100" dist="38100" dir="2700000" algn="tl">
                    <a:srgbClr val="000000">
                      <a:alpha val="43137"/>
                    </a:srgbClr>
                  </a:outerShdw>
                </a:effectLst>
              </a:rPr>
              <a:t> </a:t>
            </a:r>
            <a:r>
              <a:rPr lang="en-US" sz="2400" dirty="0"/>
              <a:t>xmlns="http://www.w3.org/2000/svg" </a:t>
            </a:r>
            <a:r>
              <a:rPr lang="en-US" sz="2400" dirty="0" smtClean="0"/>
              <a:t>viewBox</a:t>
            </a:r>
            <a:r>
              <a:rPr lang="en-US" sz="2400" dirty="0"/>
              <a:t>="0 0 220.5 199.5"&gt;</a:t>
            </a:r>
          </a:p>
          <a:p>
            <a:r>
              <a:rPr lang="en-US" sz="2400" dirty="0"/>
              <a:t>   </a:t>
            </a:r>
            <a:r>
              <a:rPr lang="en-US" sz="2400" dirty="0" smtClean="0"/>
              <a:t>&lt;</a:t>
            </a:r>
            <a:r>
              <a:rPr lang="en-US" sz="2400" dirty="0"/>
              <a:t>title&gt;HTML5 CSS Styling Logo&lt;/title&gt;</a:t>
            </a:r>
          </a:p>
          <a:p>
            <a:r>
              <a:rPr lang="en-US" sz="2400" dirty="0" smtClean="0"/>
              <a:t>   &lt;</a:t>
            </a:r>
            <a:r>
              <a:rPr lang="en-US" sz="2400" b="1" dirty="0">
                <a:solidFill>
                  <a:schemeClr val="accent2">
                    <a:lumMod val="50000"/>
                  </a:schemeClr>
                </a:solidFill>
                <a:effectLst>
                  <a:outerShdw blurRad="38100" dist="38100" dir="2700000" algn="tl">
                    <a:srgbClr val="000000">
                      <a:alpha val="43137"/>
                    </a:srgbClr>
                  </a:outerShdw>
                </a:effectLst>
              </a:rPr>
              <a:t>path</a:t>
            </a:r>
            <a:r>
              <a:rPr lang="en-US" sz="2400" dirty="0">
                <a:effectLst>
                  <a:outerShdw blurRad="38100" dist="38100" dir="2700000" algn="tl">
                    <a:srgbClr val="000000">
                      <a:alpha val="43137"/>
                    </a:srgbClr>
                  </a:outerShdw>
                </a:effectLst>
              </a:rPr>
              <a:t> </a:t>
            </a:r>
            <a:r>
              <a:rPr lang="en-US" sz="2400" dirty="0"/>
              <a:t>d="M32.8,0L25.4,37.0 176.0,37.0 171.3,60.9 20.6,60.9 13.3,97.9 163.9,97.9 155.5,140.1 94.8,160.2 42.2,140.1 45.8,121.8 8.8,121.8 0,166.2 87.0,199.5 187.3,166.2 200.6,99.4 203.3,86.0 220.4,0z"/&gt;</a:t>
            </a:r>
          </a:p>
          <a:p>
            <a:r>
              <a:rPr lang="en-US" sz="2400" dirty="0" smtClean="0"/>
              <a:t>&lt;/</a:t>
            </a:r>
            <a:r>
              <a:rPr lang="en-US" sz="2400" dirty="0">
                <a:solidFill>
                  <a:schemeClr val="bg1"/>
                </a:solidFill>
              </a:rPr>
              <a:t>svg</a:t>
            </a:r>
            <a:r>
              <a:rPr lang="en-US" sz="2400" dirty="0" smtClean="0"/>
              <a:t>&gt;</a:t>
            </a:r>
          </a:p>
          <a:p>
            <a:endParaRPr lang="en-US" sz="2400" dirty="0"/>
          </a:p>
          <a:p>
            <a:r>
              <a:rPr lang="en-US" sz="2400" dirty="0" smtClean="0"/>
              <a:t>&lt;style&gt;</a:t>
            </a:r>
          </a:p>
          <a:p>
            <a:r>
              <a:rPr lang="en-US" sz="2400" dirty="0" smtClean="0"/>
              <a:t>   </a:t>
            </a:r>
            <a:r>
              <a:rPr lang="en-US" sz="2400" b="1" dirty="0" smtClean="0">
                <a:solidFill>
                  <a:schemeClr val="accent2">
                    <a:lumMod val="50000"/>
                  </a:schemeClr>
                </a:solidFill>
                <a:effectLst>
                  <a:outerShdw blurRad="38100" dist="38100" dir="2700000" algn="tl">
                    <a:srgbClr val="000000">
                      <a:alpha val="43137"/>
                    </a:srgbClr>
                  </a:outerShdw>
                </a:effectLst>
              </a:rPr>
              <a:t>svg path </a:t>
            </a:r>
            <a:r>
              <a:rPr lang="en-US" sz="2400" dirty="0" smtClean="0"/>
              <a:t>{</a:t>
            </a:r>
          </a:p>
          <a:p>
            <a:r>
              <a:rPr lang="en-US" sz="2400" dirty="0" smtClean="0"/>
              <a:t>   	</a:t>
            </a:r>
            <a:r>
              <a:rPr lang="en-US" sz="2400" b="1" dirty="0" smtClean="0">
                <a:solidFill>
                  <a:schemeClr val="accent2">
                    <a:lumMod val="50000"/>
                  </a:schemeClr>
                </a:solidFill>
                <a:effectLst>
                  <a:outerShdw blurRad="38100" dist="38100" dir="2700000" algn="tl">
                    <a:srgbClr val="000000">
                      <a:alpha val="43137"/>
                    </a:srgbClr>
                  </a:outerShdw>
                </a:effectLst>
              </a:rPr>
              <a:t>fill</a:t>
            </a:r>
            <a:r>
              <a:rPr lang="en-US" sz="2400" dirty="0" smtClean="0"/>
              <a:t>: navy;</a:t>
            </a:r>
          </a:p>
          <a:p>
            <a:r>
              <a:rPr lang="en-US" sz="2400" dirty="0" smtClean="0"/>
              <a:t>   }</a:t>
            </a:r>
            <a:r>
              <a:rPr lang="en-US" sz="2400" dirty="0"/>
              <a:t>	</a:t>
            </a:r>
            <a:endParaRPr lang="en-US" sz="2400" dirty="0" smtClean="0"/>
          </a:p>
          <a:p>
            <a:r>
              <a:rPr lang="en-US" sz="2400" dirty="0" smtClean="0"/>
              <a:t>&lt;/style&gt;</a:t>
            </a:r>
            <a:endParaRPr lang="en-US" sz="2400" dirty="0"/>
          </a:p>
        </p:txBody>
      </p:sp>
      <p:sp>
        <p:nvSpPr>
          <p:cNvPr id="5" name="Title 4"/>
          <p:cNvSpPr>
            <a:spLocks noGrp="1"/>
          </p:cNvSpPr>
          <p:nvPr>
            <p:ph type="title"/>
          </p:nvPr>
        </p:nvSpPr>
        <p:spPr/>
        <p:txBody>
          <a:bodyPr/>
          <a:lstStyle/>
          <a:p>
            <a:r>
              <a:rPr lang="en-US" dirty="0" smtClean="0"/>
              <a:t>&lt;svg&gt; + &lt;html&gt; = Stylable, Scriptable SVG</a:t>
            </a:r>
            <a:endParaRPr lang="en-US" dirty="0"/>
          </a:p>
        </p:txBody>
      </p:sp>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09051" y="3618470"/>
            <a:ext cx="308610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55165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sz="6000" dirty="0" smtClean="0"/>
              <a:t>&lt;canvas&gt; and &lt;</a:t>
            </a:r>
            <a:r>
              <a:rPr lang="en-US" sz="6000" dirty="0" err="1" smtClean="0"/>
              <a:t>svg</a:t>
            </a:r>
            <a:r>
              <a:rPr lang="en-US" sz="6000" dirty="0" smtClean="0"/>
              <a:t>&gt;</a:t>
            </a:r>
            <a:endParaRPr lang="en-US" sz="6000" dirty="0"/>
          </a:p>
        </p:txBody>
      </p:sp>
    </p:spTree>
    <p:extLst>
      <p:ext uri="{BB962C8B-B14F-4D97-AF65-F5344CB8AC3E}">
        <p14:creationId xmlns:p14="http://schemas.microsoft.com/office/powerpoint/2010/main" val="48064731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6000" dirty="0" smtClean="0"/>
              <a:t>Audio and Video</a:t>
            </a:r>
            <a:r>
              <a:rPr lang="en-US" sz="6000" baseline="30000" dirty="0"/>
              <a:t>*</a:t>
            </a:r>
            <a:endParaRPr lang="en-US" sz="6000" dirty="0"/>
          </a:p>
        </p:txBody>
      </p:sp>
      <p:sp>
        <p:nvSpPr>
          <p:cNvPr id="5" name="Subtitle 4"/>
          <p:cNvSpPr>
            <a:spLocks noGrp="1"/>
          </p:cNvSpPr>
          <p:nvPr>
            <p:ph type="subTitle" idx="1"/>
          </p:nvPr>
        </p:nvSpPr>
        <p:spPr/>
        <p:txBody>
          <a:bodyPr/>
          <a:lstStyle/>
          <a:p>
            <a:r>
              <a:rPr lang="en-US" dirty="0">
                <a:solidFill>
                  <a:schemeClr val="accent1">
                    <a:alpha val="99000"/>
                  </a:schemeClr>
                </a:solidFill>
              </a:rPr>
              <a:t>*Media without Plugins, but lots of Codecs</a:t>
            </a:r>
          </a:p>
        </p:txBody>
      </p:sp>
    </p:spTree>
    <p:extLst>
      <p:ext uri="{BB962C8B-B14F-4D97-AF65-F5344CB8AC3E}">
        <p14:creationId xmlns:p14="http://schemas.microsoft.com/office/powerpoint/2010/main" val="224473443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Media on Your Page… No Plugins Required.</a:t>
            </a:r>
            <a:endParaRPr lang="en-US" dirty="0"/>
          </a:p>
        </p:txBody>
      </p:sp>
      <p:sp>
        <p:nvSpPr>
          <p:cNvPr id="6" name="Text Placeholder 5"/>
          <p:cNvSpPr>
            <a:spLocks noGrp="1"/>
          </p:cNvSpPr>
          <p:nvPr>
            <p:ph type="body" sz="quarter" idx="10"/>
          </p:nvPr>
        </p:nvSpPr>
        <p:spPr>
          <a:xfrm>
            <a:off x="519114" y="1447800"/>
            <a:ext cx="11149012" cy="2108269"/>
          </a:xfrm>
        </p:spPr>
        <p:txBody>
          <a:bodyPr/>
          <a:lstStyle/>
          <a:p>
            <a:r>
              <a:rPr lang="en-US" dirty="0"/>
              <a:t>&lt;</a:t>
            </a:r>
            <a:r>
              <a:rPr lang="en-US" b="1" dirty="0">
                <a:solidFill>
                  <a:schemeClr val="accent2">
                    <a:lumMod val="50000"/>
                  </a:schemeClr>
                </a:solidFill>
                <a:effectLst>
                  <a:outerShdw blurRad="38100" dist="38100" dir="2700000" algn="tl">
                    <a:srgbClr val="000000">
                      <a:alpha val="43137"/>
                    </a:srgbClr>
                  </a:outerShdw>
                </a:effectLst>
              </a:rPr>
              <a:t>video</a:t>
            </a:r>
            <a:r>
              <a:rPr lang="en-US" dirty="0">
                <a:solidFill>
                  <a:schemeClr val="accent2">
                    <a:lumMod val="50000"/>
                  </a:schemeClr>
                </a:solidFill>
                <a:effectLst>
                  <a:outerShdw blurRad="38100" dist="38100" dir="2700000" algn="tl">
                    <a:srgbClr val="000000">
                      <a:alpha val="43137"/>
                    </a:srgbClr>
                  </a:outerShdw>
                </a:effectLst>
              </a:rPr>
              <a:t> </a:t>
            </a:r>
            <a:r>
              <a:rPr lang="en-US" dirty="0"/>
              <a:t>id</a:t>
            </a:r>
            <a:r>
              <a:rPr lang="en-US" dirty="0" smtClean="0"/>
              <a:t>=“video</a:t>
            </a:r>
            <a:r>
              <a:rPr lang="en-US" dirty="0"/>
              <a:t>" </a:t>
            </a:r>
            <a:r>
              <a:rPr lang="en-US" b="1" dirty="0" smtClean="0">
                <a:solidFill>
                  <a:schemeClr val="accent2">
                    <a:lumMod val="50000"/>
                  </a:schemeClr>
                </a:solidFill>
                <a:effectLst>
                  <a:outerShdw blurRad="38100" dist="38100" dir="2700000" algn="tl">
                    <a:srgbClr val="000000">
                      <a:alpha val="43137"/>
                    </a:srgbClr>
                  </a:outerShdw>
                </a:effectLst>
              </a:rPr>
              <a:t>controls autoplay</a:t>
            </a:r>
            <a:r>
              <a:rPr lang="en-US" dirty="0" smtClean="0"/>
              <a:t>&gt;</a:t>
            </a:r>
            <a:endParaRPr lang="en-US" dirty="0"/>
          </a:p>
          <a:p>
            <a:r>
              <a:rPr lang="en-US" dirty="0" smtClean="0"/>
              <a:t>   &lt;</a:t>
            </a:r>
            <a:r>
              <a:rPr lang="en-US" dirty="0"/>
              <a:t>source src</a:t>
            </a:r>
            <a:r>
              <a:rPr lang="en-US" dirty="0" smtClean="0"/>
              <a:t>="video.mp4</a:t>
            </a:r>
            <a:r>
              <a:rPr lang="en-US" dirty="0"/>
              <a:t>" type="</a:t>
            </a:r>
            <a:r>
              <a:rPr lang="en-US" dirty="0" smtClean="0"/>
              <a:t>video/mp4“ /&gt;</a:t>
            </a:r>
            <a:endParaRPr lang="en-US" dirty="0"/>
          </a:p>
          <a:p>
            <a:r>
              <a:rPr lang="en-US" dirty="0" smtClean="0"/>
              <a:t>&lt;/</a:t>
            </a:r>
            <a:r>
              <a:rPr lang="en-US" dirty="0"/>
              <a:t>video</a:t>
            </a:r>
            <a:r>
              <a:rPr lang="en-US" dirty="0" smtClean="0"/>
              <a:t>&gt;</a:t>
            </a:r>
          </a:p>
          <a:p>
            <a:r>
              <a:rPr lang="en-US" dirty="0"/>
              <a:t>document.getElementById("video").</a:t>
            </a:r>
            <a:r>
              <a:rPr lang="en-US" b="1" dirty="0">
                <a:solidFill>
                  <a:schemeClr val="accent3">
                    <a:lumMod val="50000"/>
                  </a:schemeClr>
                </a:solidFill>
                <a:effectLst>
                  <a:outerShdw blurRad="38100" dist="38100" dir="2700000" algn="tl">
                    <a:srgbClr val="000000">
                      <a:alpha val="43137"/>
                    </a:srgbClr>
                  </a:outerShdw>
                </a:effectLst>
              </a:rPr>
              <a:t>play</a:t>
            </a:r>
            <a:r>
              <a:rPr lang="en-US" dirty="0" smtClean="0"/>
              <a:t>();</a:t>
            </a:r>
          </a:p>
          <a:p>
            <a:endParaRPr lang="en-US" dirty="0"/>
          </a:p>
          <a:p>
            <a:r>
              <a:rPr lang="en-US" dirty="0"/>
              <a:t>&lt;</a:t>
            </a:r>
            <a:r>
              <a:rPr lang="en-US" b="1" dirty="0">
                <a:solidFill>
                  <a:schemeClr val="accent2">
                    <a:lumMod val="50000"/>
                  </a:schemeClr>
                </a:solidFill>
                <a:effectLst>
                  <a:outerShdw blurRad="38100" dist="38100" dir="2700000" algn="tl">
                    <a:srgbClr val="000000">
                      <a:alpha val="43137"/>
                    </a:srgbClr>
                  </a:outerShdw>
                </a:effectLst>
              </a:rPr>
              <a:t>audio</a:t>
            </a:r>
            <a:r>
              <a:rPr lang="en-US" dirty="0">
                <a:solidFill>
                  <a:schemeClr val="accent2">
                    <a:lumMod val="50000"/>
                  </a:schemeClr>
                </a:solidFill>
                <a:effectLst>
                  <a:outerShdw blurRad="38100" dist="38100" dir="2700000" algn="tl">
                    <a:srgbClr val="000000">
                      <a:alpha val="43137"/>
                    </a:srgbClr>
                  </a:outerShdw>
                </a:effectLst>
              </a:rPr>
              <a:t> </a:t>
            </a:r>
            <a:r>
              <a:rPr lang="en-US" dirty="0"/>
              <a:t>id="audio" src="sound.mp3" controls&gt;&lt;/audio&gt;</a:t>
            </a:r>
            <a:br>
              <a:rPr lang="en-US" dirty="0"/>
            </a:br>
            <a:r>
              <a:rPr lang="en-US" dirty="0"/>
              <a:t>document.getElementById("audio").</a:t>
            </a:r>
            <a:r>
              <a:rPr lang="en-US" b="1" dirty="0">
                <a:solidFill>
                  <a:schemeClr val="accent2">
                    <a:lumMod val="50000"/>
                  </a:schemeClr>
                </a:solidFill>
                <a:effectLst>
                  <a:outerShdw blurRad="38100" dist="38100" dir="2700000" algn="tl">
                    <a:srgbClr val="000000">
                      <a:alpha val="43137"/>
                    </a:srgbClr>
                  </a:outerShdw>
                </a:effectLst>
              </a:rPr>
              <a:t>muted</a:t>
            </a:r>
            <a:r>
              <a:rPr lang="en-US" dirty="0">
                <a:solidFill>
                  <a:schemeClr val="accent2">
                    <a:lumMod val="50000"/>
                  </a:schemeClr>
                </a:solidFill>
              </a:rPr>
              <a:t> </a:t>
            </a:r>
            <a:r>
              <a:rPr lang="en-US" dirty="0"/>
              <a:t>= false;</a:t>
            </a:r>
          </a:p>
        </p:txBody>
      </p:sp>
      <p:pic>
        <p:nvPicPr>
          <p:cNvPr id="2052" name="Picture 4" descr="C:\Users\brsatrom\AppData\Local\Temp\SNAGHTML472e749.PNG"/>
          <p:cNvPicPr>
            <a:picLocks noChangeAspect="1" noChangeArrowheads="1"/>
          </p:cNvPicPr>
          <p:nvPr/>
        </p:nvPicPr>
        <p:blipFill rotWithShape="1">
          <a:blip r:embed="rId3">
            <a:biLevel thresh="50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512" t="11862" r="2221" b="12524"/>
          <a:stretch/>
        </p:blipFill>
        <p:spPr bwMode="auto">
          <a:xfrm>
            <a:off x="519113" y="5324620"/>
            <a:ext cx="7045469" cy="55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2459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dirty="0" smtClean="0"/>
              <a:t>&lt;video&gt;</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6031602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105593"/>
            <a:ext cx="12188824" cy="5752407"/>
          </a:xfrm>
          <a:prstGeom prst="rect">
            <a:avLst/>
          </a:prstGeom>
          <a:gradFill flip="none" rotWithShape="1">
            <a:gsLst>
              <a:gs pos="42000">
                <a:srgbClr val="0F74A1">
                  <a:alpha val="0"/>
                </a:srgbClr>
              </a:gs>
              <a:gs pos="100000">
                <a:schemeClr val="tx2">
                  <a:lumMod val="50000"/>
                  <a:alpha val="85000"/>
                </a:schemeClr>
              </a:gs>
            </a:gsLst>
            <a:lin ang="5400000" scaled="1"/>
            <a:tileRect/>
          </a:gradFill>
          <a:ln w="42500" cap="flat" cmpd="sng" algn="ctr">
            <a:noFill/>
            <a:prstDash val="solid"/>
            <a:headEnd type="none" w="med" len="med"/>
            <a:tailEnd type="none" w="med" len="med"/>
          </a:ln>
          <a:effectLst/>
        </p:spPr>
        <p:txBody>
          <a:bodyPr vert="horz" wrap="square" lIns="91422" tIns="45711" rIns="91422" bIns="45711" numCol="1" rtlCol="0" anchor="ctr" anchorCtr="0" compatLnSpc="1">
            <a:prstTxWarp prst="textNoShape">
              <a:avLst/>
            </a:prstTxWarp>
          </a:bodyPr>
          <a:lstStyle/>
          <a:p>
            <a:pPr algn="ctr" defTabSz="913955" fontAlgn="base">
              <a:spcBef>
                <a:spcPct val="0"/>
              </a:spcBef>
              <a:spcAft>
                <a:spcPct val="0"/>
              </a:spcAft>
            </a:pPr>
            <a:endParaRPr lang="en-US" sz="2400" kern="0" dirty="0">
              <a:gradFill>
                <a:gsLst>
                  <a:gs pos="0">
                    <a:srgbClr val="FFFFFF"/>
                  </a:gs>
                  <a:gs pos="100000">
                    <a:srgbClr val="FFFFFF"/>
                  </a:gs>
                </a:gsLst>
                <a:lin ang="5400000" scaled="0"/>
              </a:gradFill>
              <a:latin typeface="Segoe"/>
            </a:endParaRPr>
          </a:p>
        </p:txBody>
      </p:sp>
      <p:sp>
        <p:nvSpPr>
          <p:cNvPr id="3" name="Title 2"/>
          <p:cNvSpPr>
            <a:spLocks noGrp="1"/>
          </p:cNvSpPr>
          <p:nvPr>
            <p:ph type="title"/>
          </p:nvPr>
        </p:nvSpPr>
        <p:spPr/>
        <p:txBody>
          <a:bodyPr/>
          <a:lstStyle/>
          <a:p>
            <a:r>
              <a:rPr lang="en-US" dirty="0" smtClean="0"/>
              <a:t>What You Said You Wanted to Hear…</a:t>
            </a:r>
            <a:endParaRPr lang="en-US" dirty="0"/>
          </a:p>
        </p:txBody>
      </p:sp>
      <p:sp>
        <p:nvSpPr>
          <p:cNvPr id="4" name="Subtitle 3"/>
          <p:cNvSpPr>
            <a:spLocks noGrp="1"/>
          </p:cNvSpPr>
          <p:nvPr>
            <p:ph type="body" sz="quarter" idx="10"/>
          </p:nvPr>
        </p:nvSpPr>
        <p:spPr>
          <a:xfrm>
            <a:off x="519112" y="1447799"/>
            <a:ext cx="11149013" cy="4179606"/>
          </a:xfrm>
        </p:spPr>
        <p:txBody>
          <a:bodyPr/>
          <a:lstStyle/>
          <a:p>
            <a:r>
              <a:rPr lang="en-US" sz="2800" dirty="0" smtClean="0"/>
              <a:t>New features that can be used today</a:t>
            </a:r>
          </a:p>
          <a:p>
            <a:r>
              <a:rPr lang="en-US" sz="2800" dirty="0" smtClean="0"/>
              <a:t>Semantic replacements for generic elements</a:t>
            </a:r>
          </a:p>
          <a:p>
            <a:r>
              <a:rPr lang="en-US" sz="2800" dirty="0" smtClean="0"/>
              <a:t>Features we shouldn’t use because of compatibility problems</a:t>
            </a:r>
          </a:p>
          <a:p>
            <a:r>
              <a:rPr lang="en-US" sz="2800" dirty="0" smtClean="0"/>
              <a:t>Best practices for HTML5 development</a:t>
            </a:r>
          </a:p>
          <a:p>
            <a:r>
              <a:rPr lang="en-US" sz="2800" dirty="0" smtClean="0"/>
              <a:t>Coding HTML5, while retaining support for older browsers</a:t>
            </a:r>
          </a:p>
          <a:p>
            <a:r>
              <a:rPr lang="en-US" sz="2800" dirty="0" smtClean="0"/>
              <a:t>New aspects of CSS3</a:t>
            </a:r>
          </a:p>
          <a:p>
            <a:r>
              <a:rPr lang="en-US" sz="2800" dirty="0" smtClean="0"/>
              <a:t>Tools that help in leveraging HTML5 features</a:t>
            </a:r>
          </a:p>
          <a:p>
            <a:r>
              <a:rPr lang="en-US" sz="2800" dirty="0" smtClean="0"/>
              <a:t>What should designers and developers learn first</a:t>
            </a:r>
          </a:p>
          <a:p>
            <a:endParaRPr lang="en-US" sz="2800" dirty="0" smtClean="0"/>
          </a:p>
        </p:txBody>
      </p:sp>
      <p:sp>
        <p:nvSpPr>
          <p:cNvPr id="5" name="TextBox 4"/>
          <p:cNvSpPr txBox="1"/>
          <p:nvPr/>
        </p:nvSpPr>
        <p:spPr>
          <a:xfrm>
            <a:off x="2718262" y="5871351"/>
            <a:ext cx="9207038" cy="553998"/>
          </a:xfrm>
          <a:prstGeom prst="rect">
            <a:avLst/>
          </a:prstGeom>
          <a:noFill/>
        </p:spPr>
        <p:txBody>
          <a:bodyPr wrap="square" lIns="0" tIns="0" rIns="0" bIns="0" rtlCol="0">
            <a:spAutoFit/>
          </a:bodyPr>
          <a:lstStyle/>
          <a:p>
            <a:r>
              <a:rPr lang="en-US" spc="40" dirty="0" smtClean="0">
                <a:solidFill>
                  <a:srgbClr val="FFC000"/>
                </a:solidFill>
              </a:rPr>
              <a:t>to </a:t>
            </a:r>
            <a:r>
              <a:rPr lang="en-US" spc="40" dirty="0" err="1" smtClean="0">
                <a:solidFill>
                  <a:srgbClr val="FFC000"/>
                </a:solidFill>
              </a:rPr>
              <a:t>Arunraj</a:t>
            </a:r>
            <a:r>
              <a:rPr lang="en-US" spc="40" dirty="0" smtClean="0">
                <a:solidFill>
                  <a:srgbClr val="FFC000"/>
                </a:solidFill>
              </a:rPr>
              <a:t> Chandrasekaran</a:t>
            </a:r>
            <a:r>
              <a:rPr lang="en-US" spc="40" dirty="0">
                <a:solidFill>
                  <a:srgbClr val="FFC000"/>
                </a:solidFill>
              </a:rPr>
              <a:t>, Sahar </a:t>
            </a:r>
            <a:r>
              <a:rPr lang="en-US" spc="40" dirty="0" smtClean="0">
                <a:solidFill>
                  <a:srgbClr val="FFC000"/>
                </a:solidFill>
              </a:rPr>
              <a:t>Hosseini, Eric Graham</a:t>
            </a:r>
            <a:r>
              <a:rPr lang="en-US" spc="40" dirty="0">
                <a:solidFill>
                  <a:srgbClr val="FFC000"/>
                </a:solidFill>
              </a:rPr>
              <a:t>, Emil </a:t>
            </a:r>
            <a:r>
              <a:rPr lang="en-US" spc="40" dirty="0" err="1" smtClean="0">
                <a:solidFill>
                  <a:srgbClr val="FFC000"/>
                </a:solidFill>
              </a:rPr>
              <a:t>Åström</a:t>
            </a:r>
            <a:r>
              <a:rPr lang="en-US" spc="40" dirty="0" smtClean="0">
                <a:solidFill>
                  <a:srgbClr val="FFC000"/>
                </a:solidFill>
              </a:rPr>
              <a:t>, </a:t>
            </a:r>
            <a:r>
              <a:rPr lang="en-US" dirty="0" smtClean="0">
                <a:solidFill>
                  <a:srgbClr val="FFC000"/>
                </a:solidFill>
              </a:rPr>
              <a:t/>
            </a:r>
            <a:br>
              <a:rPr lang="en-US" dirty="0" smtClean="0">
                <a:solidFill>
                  <a:srgbClr val="FFC000"/>
                </a:solidFill>
              </a:rPr>
            </a:br>
            <a:r>
              <a:rPr lang="en-US" dirty="0" smtClean="0">
                <a:solidFill>
                  <a:srgbClr val="FFC000"/>
                </a:solidFill>
              </a:rPr>
              <a:t>Alexander Dunn, </a:t>
            </a:r>
            <a:r>
              <a:rPr lang="en-US" dirty="0" err="1" smtClean="0">
                <a:solidFill>
                  <a:srgbClr val="FFC000"/>
                </a:solidFill>
              </a:rPr>
              <a:t>Nia</a:t>
            </a:r>
            <a:r>
              <a:rPr lang="en-US" dirty="0" smtClean="0">
                <a:solidFill>
                  <a:srgbClr val="FFC000"/>
                </a:solidFill>
              </a:rPr>
              <a:t> Samir, Bob </a:t>
            </a:r>
            <a:r>
              <a:rPr lang="en-US" dirty="0" err="1" smtClean="0">
                <a:solidFill>
                  <a:srgbClr val="FFC000"/>
                </a:solidFill>
              </a:rPr>
              <a:t>Elward</a:t>
            </a:r>
            <a:r>
              <a:rPr lang="en-US" dirty="0" smtClean="0">
                <a:solidFill>
                  <a:srgbClr val="FFC000"/>
                </a:solidFill>
              </a:rPr>
              <a:t> and Ken Ingram for providing feedback!</a:t>
            </a:r>
          </a:p>
        </p:txBody>
      </p:sp>
      <p:sp>
        <p:nvSpPr>
          <p:cNvPr id="2" name="Rectangle 1"/>
          <p:cNvSpPr/>
          <p:nvPr/>
        </p:nvSpPr>
        <p:spPr>
          <a:xfrm>
            <a:off x="418070" y="5726390"/>
            <a:ext cx="2377574" cy="830997"/>
          </a:xfrm>
          <a:prstGeom prst="rect">
            <a:avLst/>
          </a:prstGeom>
        </p:spPr>
        <p:txBody>
          <a:bodyPr wrap="none">
            <a:spAutoFit/>
          </a:bodyPr>
          <a:lstStyle/>
          <a:p>
            <a:r>
              <a:rPr lang="en-US" sz="4800" dirty="0" smtClean="0">
                <a:solidFill>
                  <a:srgbClr val="FFFFFF"/>
                </a:solidFill>
              </a:rPr>
              <a:t>Thanks </a:t>
            </a:r>
            <a:endParaRPr lang="en-US" sz="4800" dirty="0"/>
          </a:p>
        </p:txBody>
      </p:sp>
    </p:spTree>
    <p:extLst>
      <p:ext uri="{BB962C8B-B14F-4D97-AF65-F5344CB8AC3E}">
        <p14:creationId xmlns:p14="http://schemas.microsoft.com/office/powerpoint/2010/main" val="2380852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5400" dirty="0" err="1" smtClean="0"/>
              <a:t>Geolocation</a:t>
            </a:r>
            <a:r>
              <a:rPr lang="en-US" sz="5400" baseline="30000" dirty="0" smtClean="0"/>
              <a:t>*</a:t>
            </a:r>
            <a:endParaRPr lang="en-US" sz="5400" baseline="30000" dirty="0"/>
          </a:p>
        </p:txBody>
      </p:sp>
      <p:sp>
        <p:nvSpPr>
          <p:cNvPr id="5" name="Subtitle 4"/>
          <p:cNvSpPr>
            <a:spLocks noGrp="1"/>
          </p:cNvSpPr>
          <p:nvPr>
            <p:ph type="subTitle" idx="1"/>
          </p:nvPr>
        </p:nvSpPr>
        <p:spPr>
          <a:xfrm>
            <a:off x="969963" y="4703872"/>
            <a:ext cx="10468349" cy="463255"/>
          </a:xfrm>
        </p:spPr>
        <p:txBody>
          <a:bodyPr/>
          <a:lstStyle/>
          <a:p>
            <a:r>
              <a:rPr lang="en-US" dirty="0">
                <a:solidFill>
                  <a:schemeClr val="accent1">
                    <a:alpha val="99000"/>
                  </a:schemeClr>
                </a:solidFill>
              </a:rPr>
              <a:t>*Now you can try Geocaching with your ten pound </a:t>
            </a:r>
            <a:r>
              <a:rPr lang="en-US" dirty="0" smtClean="0">
                <a:solidFill>
                  <a:schemeClr val="accent1">
                    <a:alpha val="99000"/>
                  </a:schemeClr>
                </a:solidFill>
              </a:rPr>
              <a:t>laptop.</a:t>
            </a:r>
            <a:endParaRPr lang="en-US" dirty="0"/>
          </a:p>
        </p:txBody>
      </p:sp>
    </p:spTree>
    <p:extLst>
      <p:ext uri="{BB962C8B-B14F-4D97-AF65-F5344CB8AC3E}">
        <p14:creationId xmlns:p14="http://schemas.microsoft.com/office/powerpoint/2010/main" val="176420818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You are (within a Few Hundred Meters of) Here</a:t>
            </a:r>
            <a:endParaRPr lang="en-US" dirty="0"/>
          </a:p>
        </p:txBody>
      </p:sp>
      <p:sp>
        <p:nvSpPr>
          <p:cNvPr id="6" name="Text Placeholder 5"/>
          <p:cNvSpPr>
            <a:spLocks noGrp="1"/>
          </p:cNvSpPr>
          <p:nvPr>
            <p:ph type="body" sz="quarter" idx="10"/>
          </p:nvPr>
        </p:nvSpPr>
        <p:spPr>
          <a:xfrm>
            <a:off x="519907" y="1447800"/>
            <a:ext cx="11149012" cy="3954929"/>
          </a:xfrm>
        </p:spPr>
        <p:txBody>
          <a:bodyPr/>
          <a:lstStyle/>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//Get my location, and put it on a map</a:t>
            </a:r>
          </a:p>
          <a:p>
            <a:pPr marL="0" lvl="0" indent="0">
              <a:buSzTx/>
              <a:buNone/>
            </a:pPr>
            <a:r>
              <a:rPr lang="en-US" sz="2400" b="1" dirty="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navigator.geolocation.getCurrentPosition</a:t>
            </a:r>
            <a:r>
              <a:rPr lang="en-US" sz="2400" dirty="0">
                <a:gradFill>
                  <a:gsLst>
                    <a:gs pos="0">
                      <a:srgbClr val="000000"/>
                    </a:gs>
                    <a:gs pos="86000">
                      <a:srgbClr val="000000"/>
                    </a:gs>
                  </a:gsLst>
                  <a:lin ang="5400000" scaled="0"/>
                </a:gradFill>
                <a:latin typeface="Consolas" pitchFamily="49" charset="0"/>
                <a:cs typeface="Consolas" pitchFamily="49" charset="0"/>
              </a:rPr>
              <a:t>(function(position) {</a:t>
            </a:r>
          </a:p>
          <a:p>
            <a:pPr marL="0" lvl="0" indent="0">
              <a:buSzTx/>
              <a:buNone/>
            </a:pPr>
            <a:r>
              <a:rPr lang="en-US" sz="2400" dirty="0" smtClean="0">
                <a:gradFill>
                  <a:gsLst>
                    <a:gs pos="0">
                      <a:srgbClr val="000000"/>
                    </a:gs>
                    <a:gs pos="86000">
                      <a:srgbClr val="000000"/>
                    </a:gs>
                  </a:gsLst>
                  <a:lin ang="5400000" scaled="0"/>
                </a:gradFill>
                <a:latin typeface="Consolas" pitchFamily="49" charset="0"/>
                <a:cs typeface="Consolas" pitchFamily="49" charset="0"/>
              </a:rPr>
              <a:t>   var</a:t>
            </a:r>
            <a:r>
              <a:rPr lang="en-US" sz="2400" dirty="0">
                <a:gradFill>
                  <a:gsLst>
                    <a:gs pos="0">
                      <a:srgbClr val="000000"/>
                    </a:gs>
                    <a:gs pos="86000">
                      <a:srgbClr val="000000"/>
                    </a:gs>
                  </a:gsLst>
                  <a:lin ang="5400000" scaled="0"/>
                </a:gradFill>
                <a:latin typeface="Consolas" pitchFamily="49" charset="0"/>
                <a:cs typeface="Consolas" pitchFamily="49" charset="0"/>
              </a:rPr>
              <a:t> location = new Microsoft.Maps.Location(</a:t>
            </a:r>
          </a:p>
          <a:p>
            <a:pPr marL="384954" lvl="1" indent="-7937">
              <a:buSzTx/>
              <a:buNone/>
            </a:pPr>
            <a:r>
              <a:rPr lang="en-US" sz="2200" dirty="0">
                <a:gradFill>
                  <a:gsLst>
                    <a:gs pos="0">
                      <a:srgbClr val="000000"/>
                    </a:gs>
                    <a:gs pos="86000">
                      <a:srgbClr val="000000"/>
                    </a:gs>
                  </a:gsLst>
                  <a:lin ang="5400000" scaled="0"/>
                </a:gradFill>
                <a:latin typeface="Consolas" pitchFamily="49" charset="0"/>
                <a:cs typeface="Consolas" pitchFamily="49" charset="0"/>
              </a:rPr>
              <a:t>	       </a:t>
            </a:r>
            <a:r>
              <a:rPr lang="en-US" sz="2400" b="1" dirty="0"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position.coords.latitude</a:t>
            </a:r>
            <a:r>
              <a:rPr lang="en-US" sz="2200" dirty="0">
                <a:gradFill>
                  <a:gsLst>
                    <a:gs pos="0">
                      <a:srgbClr val="000000"/>
                    </a:gs>
                    <a:gs pos="86000">
                      <a:srgbClr val="000000"/>
                    </a:gs>
                  </a:gsLst>
                  <a:lin ang="5400000" scaled="0"/>
                </a:gradFill>
                <a:latin typeface="Consolas" pitchFamily="49" charset="0"/>
                <a:cs typeface="Consolas" pitchFamily="49" charset="0"/>
              </a:rPr>
              <a:t>,</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a:t>
            </a:r>
            <a:r>
              <a:rPr lang="en-US" sz="2400" dirty="0">
                <a:solidFill>
                  <a:schemeClr val="accent2">
                    <a:lumMod val="50000"/>
                  </a:schemeClr>
                </a:solidFill>
                <a:latin typeface="Consolas" pitchFamily="49" charset="0"/>
                <a:cs typeface="Consolas" pitchFamily="49" charset="0"/>
              </a:rPr>
              <a:t> </a:t>
            </a:r>
            <a:r>
              <a:rPr lang="en-US" sz="2400" b="1" dirty="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position.coords.longitude</a:t>
            </a:r>
            <a:r>
              <a:rPr lang="en-US" sz="2400" dirty="0">
                <a:gradFill>
                  <a:gsLst>
                    <a:gs pos="0">
                      <a:srgbClr val="000000"/>
                    </a:gs>
                    <a:gs pos="86000">
                      <a:srgbClr val="000000"/>
                    </a:gs>
                  </a:gsLst>
                  <a:lin ang="5400000" scaled="0"/>
                </a:gradFill>
                <a:latin typeface="Consolas" pitchFamily="49" charset="0"/>
                <a:cs typeface="Consolas" pitchFamily="49" charset="0"/>
              </a:rPr>
              <a:t>);</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_map.setView({ zoom: 18, center: location });</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a:t>
            </a:r>
            <a:r>
              <a:rPr lang="en-US" sz="2400" dirty="0" smtClean="0">
                <a:gradFill>
                  <a:gsLst>
                    <a:gs pos="0">
                      <a:srgbClr val="000000"/>
                    </a:gs>
                    <a:gs pos="86000">
                      <a:srgbClr val="000000"/>
                    </a:gs>
                  </a:gsLst>
                  <a:lin ang="5400000" scaled="0"/>
                </a:gradFill>
                <a:latin typeface="Consolas" pitchFamily="49" charset="0"/>
                <a:cs typeface="Consolas" pitchFamily="49" charset="0"/>
              </a:rPr>
              <a:t>var</a:t>
            </a:r>
            <a:r>
              <a:rPr lang="en-US" sz="2400" dirty="0">
                <a:gradFill>
                  <a:gsLst>
                    <a:gs pos="0">
                      <a:srgbClr val="000000"/>
                    </a:gs>
                    <a:gs pos="86000">
                      <a:srgbClr val="000000"/>
                    </a:gs>
                  </a:gsLst>
                  <a:lin ang="5400000" scaled="0"/>
                </a:gradFill>
                <a:latin typeface="Consolas" pitchFamily="49" charset="0"/>
                <a:cs typeface="Consolas" pitchFamily="49" charset="0"/>
              </a:rPr>
              <a:t> pin = new Microsoft.Maps.Pushpin(location);</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_map.entities.push(pin);</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errorHandler);</a:t>
            </a: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35" y1="5466" x2="98710" y2="4502"/>
                        <a14:foregroundMark x1="54194" y1="32797" x2="39032" y2="63666"/>
                        <a14:foregroundMark x1="91613" y1="76206" x2="54194" y2="82637"/>
                        <a14:foregroundMark x1="83871" y1="77170" x2="86452" y2="85209"/>
                        <a14:foregroundMark x1="12581" y1="88424" x2="26452" y2="95177"/>
                        <a14:foregroundMark x1="6774" y1="87138" x2="4194" y2="92605"/>
                        <a14:foregroundMark x1="90645" y1="5788" x2="81935" y2="20579"/>
                      </a14:backgroundRemoval>
                    </a14:imgEffect>
                  </a14:imgLayer>
                </a14:imgProps>
              </a:ext>
              <a:ext uri="{28A0092B-C50C-407E-A947-70E740481C1C}">
                <a14:useLocalDpi xmlns:a14="http://schemas.microsoft.com/office/drawing/2010/main" val="0"/>
              </a:ext>
            </a:extLst>
          </a:blip>
          <a:srcRect/>
          <a:stretch>
            <a:fillRect/>
          </a:stretch>
        </p:blipFill>
        <p:spPr bwMode="auto">
          <a:xfrm>
            <a:off x="9160551" y="2465067"/>
            <a:ext cx="2507574" cy="25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C:\Users\brsatrom\AppData\Local\Temp\SNAGHTML41525ae.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108" b="87838" l="484" r="99516"/>
                    </a14:imgEffect>
                  </a14:imgLayer>
                </a14:imgProps>
              </a:ext>
              <a:ext uri="{28A0092B-C50C-407E-A947-70E740481C1C}">
                <a14:useLocalDpi xmlns:a14="http://schemas.microsoft.com/office/drawing/2010/main" val="0"/>
              </a:ext>
            </a:extLst>
          </a:blip>
          <a:srcRect l="1507" r="1219" b="20199"/>
          <a:stretch/>
        </p:blipFill>
        <p:spPr bwMode="auto">
          <a:xfrm>
            <a:off x="540326" y="5612542"/>
            <a:ext cx="10498974" cy="77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00771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sz="6000" dirty="0" err="1" smtClean="0"/>
              <a:t>Geolocation</a:t>
            </a:r>
            <a:endParaRPr lang="en-US" sz="6000"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7326728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5400" dirty="0" smtClean="0"/>
              <a:t>Storage</a:t>
            </a:r>
            <a:r>
              <a:rPr lang="en-US" sz="5400" baseline="30000" dirty="0" smtClean="0"/>
              <a:t>*</a:t>
            </a:r>
            <a:endParaRPr lang="en-US" sz="5400" baseline="30000" dirty="0"/>
          </a:p>
        </p:txBody>
      </p:sp>
      <p:sp>
        <p:nvSpPr>
          <p:cNvPr id="5" name="Subtitle 4"/>
          <p:cNvSpPr>
            <a:spLocks noGrp="1"/>
          </p:cNvSpPr>
          <p:nvPr>
            <p:ph type="subTitle" idx="1"/>
          </p:nvPr>
        </p:nvSpPr>
        <p:spPr/>
        <p:txBody>
          <a:bodyPr/>
          <a:lstStyle/>
          <a:p>
            <a:r>
              <a:rPr lang="en-US" smtClean="0">
                <a:solidFill>
                  <a:schemeClr val="accent1">
                    <a:alpha val="99000"/>
                  </a:schemeClr>
                </a:solidFill>
              </a:rPr>
              <a:t>*Watch those cookies crumble…</a:t>
            </a:r>
            <a:endParaRPr lang="en-US" smtClean="0"/>
          </a:p>
          <a:p>
            <a:endParaRPr lang="en-US" dirty="0"/>
          </a:p>
        </p:txBody>
      </p:sp>
    </p:spTree>
    <p:extLst>
      <p:ext uri="{BB962C8B-B14F-4D97-AF65-F5344CB8AC3E}">
        <p14:creationId xmlns:p14="http://schemas.microsoft.com/office/powerpoint/2010/main" val="23556244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Working with localStorage </a:t>
            </a:r>
            <a:endParaRPr lang="en-US" dirty="0"/>
          </a:p>
        </p:txBody>
      </p:sp>
      <p:sp>
        <p:nvSpPr>
          <p:cNvPr id="6" name="Text Placeholder 5"/>
          <p:cNvSpPr>
            <a:spLocks noGrp="1"/>
          </p:cNvSpPr>
          <p:nvPr>
            <p:ph type="body" sz="quarter" idx="10"/>
          </p:nvPr>
        </p:nvSpPr>
        <p:spPr>
          <a:xfrm>
            <a:off x="519113" y="1447973"/>
            <a:ext cx="11426276" cy="2920800"/>
          </a:xfrm>
        </p:spPr>
        <p:txBody>
          <a:bodyPr/>
          <a:lstStyle/>
          <a:p>
            <a:pPr marL="0" indent="0">
              <a:buNone/>
            </a:pPr>
            <a:r>
              <a:rPr lang="en-US" sz="2600" dirty="0" smtClean="0">
                <a:solidFill>
                  <a:schemeClr val="bg1"/>
                </a:solidFill>
              </a:rPr>
              <a:t>$('#save').click(function () {</a:t>
            </a:r>
          </a:p>
          <a:p>
            <a:pPr marL="0" indent="0">
              <a:buNone/>
            </a:pPr>
            <a:r>
              <a:rPr lang="en-US" sz="2600" spc="-100" dirty="0" smtClean="0">
                <a:solidFill>
                  <a:schemeClr val="bg1"/>
                </a:solidFill>
              </a:rPr>
              <a:t>              </a:t>
            </a:r>
            <a:r>
              <a:rPr lang="en-US" sz="2600" b="1" spc="-100" dirty="0" err="1" smtClean="0">
                <a:solidFill>
                  <a:schemeClr val="accent2">
                    <a:lumMod val="50000"/>
                  </a:schemeClr>
                </a:solidFill>
                <a:effectLst>
                  <a:outerShdw blurRad="38100" dist="38100" dir="2700000" algn="tl">
                    <a:srgbClr val="000000">
                      <a:alpha val="43137"/>
                    </a:srgbClr>
                  </a:outerShdw>
                </a:effectLst>
              </a:rPr>
              <a:t>window.localStorage.setItem</a:t>
            </a:r>
            <a:r>
              <a:rPr lang="en-US" sz="2600" spc="-100" dirty="0" smtClean="0">
                <a:solidFill>
                  <a:schemeClr val="bg1"/>
                </a:solidFill>
              </a:rPr>
              <a:t>('name',$('#name').</a:t>
            </a:r>
            <a:r>
              <a:rPr lang="en-US" sz="2600" spc="-100" dirty="0" err="1" smtClean="0">
                <a:solidFill>
                  <a:schemeClr val="bg1"/>
                </a:solidFill>
              </a:rPr>
              <a:t>val</a:t>
            </a:r>
            <a:r>
              <a:rPr lang="en-US" sz="2600" spc="-100" dirty="0" smtClean="0">
                <a:solidFill>
                  <a:schemeClr val="bg1"/>
                </a:solidFill>
              </a:rPr>
              <a:t>());</a:t>
            </a:r>
          </a:p>
          <a:p>
            <a:pPr marL="0" indent="0">
              <a:buNone/>
            </a:pPr>
            <a:r>
              <a:rPr lang="en-US" sz="2600" b="1" spc="-100" dirty="0" smtClean="0">
                <a:solidFill>
                  <a:schemeClr val="bg1"/>
                </a:solidFill>
                <a:effectLst>
                  <a:outerShdw blurRad="38100" dist="38100" dir="2700000" algn="tl">
                    <a:srgbClr val="000000">
                      <a:alpha val="43137"/>
                    </a:srgbClr>
                  </a:outerShdw>
                </a:effectLst>
              </a:rPr>
              <a:t>              </a:t>
            </a:r>
            <a:r>
              <a:rPr lang="en-US" sz="2600" b="1" spc="-100" dirty="0" err="1" smtClean="0">
                <a:solidFill>
                  <a:schemeClr val="accent2">
                    <a:lumMod val="50000"/>
                  </a:schemeClr>
                </a:solidFill>
                <a:effectLst>
                  <a:outerShdw blurRad="38100" dist="38100" dir="2700000" algn="tl">
                    <a:srgbClr val="000000">
                      <a:alpha val="43137"/>
                    </a:srgbClr>
                  </a:outerShdw>
                </a:effectLst>
              </a:rPr>
              <a:t>window.localStorage</a:t>
            </a:r>
            <a:r>
              <a:rPr lang="en-US" sz="2600" spc="-100" dirty="0" err="1" smtClean="0">
                <a:solidFill>
                  <a:schemeClr val="accent2">
                    <a:lumMod val="50000"/>
                  </a:schemeClr>
                </a:solidFill>
              </a:rPr>
              <a:t>.</a:t>
            </a:r>
            <a:r>
              <a:rPr lang="en-US" sz="2600" spc="-100" dirty="0" err="1" smtClean="0">
                <a:solidFill>
                  <a:schemeClr val="bg1"/>
                </a:solidFill>
              </a:rPr>
              <a:t>email</a:t>
            </a:r>
            <a:r>
              <a:rPr lang="en-US" sz="2600" spc="-100" dirty="0" smtClean="0">
                <a:solidFill>
                  <a:schemeClr val="bg1"/>
                </a:solidFill>
              </a:rPr>
              <a:t> = $('#email').</a:t>
            </a:r>
            <a:r>
              <a:rPr lang="en-US" sz="2600" spc="-100" dirty="0" err="1" smtClean="0">
                <a:solidFill>
                  <a:schemeClr val="bg1"/>
                </a:solidFill>
              </a:rPr>
              <a:t>val</a:t>
            </a:r>
            <a:r>
              <a:rPr lang="en-US" sz="2600" spc="-100" dirty="0" smtClean="0">
                <a:solidFill>
                  <a:schemeClr val="bg1"/>
                </a:solidFill>
              </a:rPr>
              <a:t>(); </a:t>
            </a:r>
          </a:p>
          <a:p>
            <a:pPr marL="0" indent="0">
              <a:buNone/>
            </a:pPr>
            <a:r>
              <a:rPr lang="en-US" sz="2600" dirty="0" smtClean="0">
                <a:solidFill>
                  <a:schemeClr val="bg1"/>
                </a:solidFill>
              </a:rPr>
              <a:t>});</a:t>
            </a:r>
            <a:br>
              <a:rPr lang="en-US" sz="2600" dirty="0" smtClean="0">
                <a:solidFill>
                  <a:schemeClr val="bg1"/>
                </a:solidFill>
              </a:rPr>
            </a:br>
            <a:endParaRPr lang="en-US" sz="2600" dirty="0" smtClean="0">
              <a:solidFill>
                <a:schemeClr val="bg1"/>
              </a:solidFill>
            </a:endParaRPr>
          </a:p>
          <a:p>
            <a:pPr marL="0" indent="0">
              <a:buNone/>
            </a:pPr>
            <a:r>
              <a:rPr lang="en-US" sz="2600" dirty="0" smtClean="0">
                <a:solidFill>
                  <a:schemeClr val="bg1"/>
                </a:solidFill>
              </a:rPr>
              <a:t>$('#name').</a:t>
            </a:r>
            <a:r>
              <a:rPr lang="en-US" sz="2600" dirty="0" err="1" smtClean="0">
                <a:solidFill>
                  <a:schemeClr val="bg1"/>
                </a:solidFill>
              </a:rPr>
              <a:t>val</a:t>
            </a:r>
            <a:r>
              <a:rPr lang="en-US" sz="2600" dirty="0" smtClean="0">
                <a:solidFill>
                  <a:schemeClr val="bg1"/>
                </a:solidFill>
              </a:rPr>
              <a:t>(</a:t>
            </a:r>
            <a:r>
              <a:rPr lang="en-US" sz="2600" b="1" dirty="0" err="1" smtClean="0">
                <a:solidFill>
                  <a:schemeClr val="accent2">
                    <a:lumMod val="50000"/>
                  </a:schemeClr>
                </a:solidFill>
                <a:effectLst>
                  <a:outerShdw blurRad="38100" dist="38100" dir="2700000" algn="tl">
                    <a:srgbClr val="000000">
                      <a:alpha val="43137"/>
                    </a:srgbClr>
                  </a:outerShdw>
                </a:effectLst>
              </a:rPr>
              <a:t>window.localStorage.getItem</a:t>
            </a:r>
            <a:r>
              <a:rPr lang="en-US" sz="2600" dirty="0" smtClean="0">
                <a:solidFill>
                  <a:schemeClr val="bg1"/>
                </a:solidFill>
              </a:rPr>
              <a:t>('name'));</a:t>
            </a:r>
          </a:p>
          <a:p>
            <a:pPr marL="0" indent="0">
              <a:buNone/>
            </a:pPr>
            <a:r>
              <a:rPr lang="en-US" sz="2600" dirty="0" smtClean="0">
                <a:solidFill>
                  <a:schemeClr val="bg1"/>
                </a:solidFill>
              </a:rPr>
              <a:t>$('#email').</a:t>
            </a:r>
            <a:r>
              <a:rPr lang="en-US" sz="2600" dirty="0" err="1" smtClean="0">
                <a:solidFill>
                  <a:schemeClr val="bg1"/>
                </a:solidFill>
              </a:rPr>
              <a:t>val</a:t>
            </a:r>
            <a:r>
              <a:rPr lang="en-US" sz="2600" dirty="0" smtClean="0">
                <a:solidFill>
                  <a:schemeClr val="bg1"/>
                </a:solidFill>
              </a:rPr>
              <a:t>(</a:t>
            </a:r>
            <a:r>
              <a:rPr lang="en-US" sz="2600" b="1" dirty="0" err="1" smtClean="0">
                <a:solidFill>
                  <a:schemeClr val="accent2">
                    <a:lumMod val="50000"/>
                  </a:schemeClr>
                </a:solidFill>
                <a:effectLst>
                  <a:outerShdw blurRad="38100" dist="38100" dir="2700000" algn="tl">
                    <a:srgbClr val="000000">
                      <a:alpha val="43137"/>
                    </a:srgbClr>
                  </a:outerShdw>
                </a:effectLst>
              </a:rPr>
              <a:t>window.localStorage</a:t>
            </a:r>
            <a:r>
              <a:rPr lang="en-US" sz="2600" dirty="0" err="1" smtClean="0">
                <a:solidFill>
                  <a:schemeClr val="accent2">
                    <a:lumMod val="50000"/>
                  </a:schemeClr>
                </a:solidFill>
              </a:rPr>
              <a:t>.</a:t>
            </a:r>
            <a:r>
              <a:rPr lang="en-US" sz="2600" dirty="0" err="1" smtClean="0">
                <a:solidFill>
                  <a:schemeClr val="bg1"/>
                </a:solidFill>
              </a:rPr>
              <a:t>email</a:t>
            </a:r>
            <a:r>
              <a:rPr lang="en-US" sz="2600" dirty="0" smtClean="0">
                <a:solidFill>
                  <a:schemeClr val="bg1"/>
                </a:solidFill>
              </a:rPr>
              <a:t>);</a:t>
            </a:r>
            <a:endParaRPr lang="en-US" sz="2600" dirty="0">
              <a:solidFill>
                <a:schemeClr val="bg1"/>
              </a:solidFill>
            </a:endParaRPr>
          </a:p>
        </p:txBody>
      </p:sp>
      <p:pic>
        <p:nvPicPr>
          <p:cNvPr id="3078" name="Picture 6" descr="C:\Users\brsatrom\AppData\Local\Temp\SNAGHTML4ab39dc.PNG"/>
          <p:cNvPicPr>
            <a:picLocks noChangeAspect="1" noChangeArrowheads="1"/>
          </p:cNvPicPr>
          <p:nvPr/>
        </p:nvPicPr>
        <p:blipFill rotWithShape="1">
          <a:blip r:embed="rId3">
            <a:extLst>
              <a:ext uri="{28A0092B-C50C-407E-A947-70E740481C1C}">
                <a14:useLocalDpi xmlns:a14="http://schemas.microsoft.com/office/drawing/2010/main" val="0"/>
              </a:ext>
            </a:extLst>
          </a:blip>
          <a:srcRect l="-1" r="-7741" b="-6130"/>
          <a:stretch/>
        </p:blipFill>
        <p:spPr bwMode="auto">
          <a:xfrm>
            <a:off x="8549444" y="4063920"/>
            <a:ext cx="3309873" cy="229531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667325"/>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itle 2"/>
          <p:cNvSpPr>
            <a:spLocks noGrp="1"/>
          </p:cNvSpPr>
          <p:nvPr>
            <p:ph type="ctrTitle"/>
          </p:nvPr>
        </p:nvSpPr>
        <p:spPr/>
        <p:txBody>
          <a:bodyPr/>
          <a:lstStyle/>
          <a:p>
            <a:r>
              <a:rPr lang="en-US" sz="6000" dirty="0" smtClean="0"/>
              <a:t>Local Storage</a:t>
            </a:r>
            <a:endParaRPr lang="en-US" sz="6000"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0086437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69964" y="2808791"/>
            <a:ext cx="10891836" cy="1523497"/>
          </a:xfrm>
        </p:spPr>
        <p:txBody>
          <a:bodyPr/>
          <a:lstStyle/>
          <a:p>
            <a:r>
              <a:rPr lang="en-US" dirty="0" smtClean="0"/>
              <a:t>Experiment</a:t>
            </a:r>
            <a:r>
              <a:rPr lang="en-US" baseline="30000" dirty="0" smtClean="0"/>
              <a:t>*</a:t>
            </a:r>
            <a:r>
              <a:rPr lang="en-US" dirty="0" smtClean="0"/>
              <a:t>, Prototype, Give Feedback… </a:t>
            </a:r>
            <a:endParaRPr lang="en-US" dirty="0"/>
          </a:p>
        </p:txBody>
      </p:sp>
      <p:sp>
        <p:nvSpPr>
          <p:cNvPr id="10" name="Subtitle 9"/>
          <p:cNvSpPr>
            <a:spLocks noGrp="1"/>
          </p:cNvSpPr>
          <p:nvPr>
            <p:ph type="subTitle" idx="1"/>
          </p:nvPr>
        </p:nvSpPr>
        <p:spPr>
          <a:xfrm>
            <a:off x="969963" y="4703872"/>
            <a:ext cx="10698161" cy="1366728"/>
          </a:xfrm>
        </p:spPr>
        <p:txBody>
          <a:bodyPr/>
          <a:lstStyle/>
          <a:p>
            <a:r>
              <a:rPr lang="en-US" sz="2800" dirty="0" smtClean="0">
                <a:solidFill>
                  <a:schemeClr val="accent1">
                    <a:alpha val="99000"/>
                  </a:schemeClr>
                </a:solidFill>
              </a:rPr>
              <a:t>* Use IE10 </a:t>
            </a:r>
            <a:r>
              <a:rPr lang="en-US" sz="2400" dirty="0" smtClean="0">
                <a:solidFill>
                  <a:schemeClr val="accent1">
                    <a:alpha val="99000"/>
                  </a:schemeClr>
                </a:solidFill>
              </a:rPr>
              <a:t>PP</a:t>
            </a:r>
            <a:r>
              <a:rPr lang="en-US" sz="2800" dirty="0" smtClean="0">
                <a:solidFill>
                  <a:schemeClr val="accent1">
                    <a:alpha val="99000"/>
                  </a:schemeClr>
                </a:solidFill>
              </a:rPr>
              <a:t> and Html5 Labs to try out upcoming features.</a:t>
            </a:r>
            <a:endParaRPr lang="en-US" sz="2800" dirty="0" smtClean="0"/>
          </a:p>
          <a:p>
            <a:endParaRPr lang="en-US" sz="2800" dirty="0"/>
          </a:p>
        </p:txBody>
      </p:sp>
      <p:pic>
        <p:nvPicPr>
          <p:cNvPr id="11" name="Picture 2" descr="C:\Users\brsatrom\Dropbox\ApplicationDevelopmentWithHTML5\HTML5\HTML5_Logo_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11" y="563553"/>
            <a:ext cx="2014547" cy="20145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rsatrom\Pictures\HTML5lab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14" y="1369898"/>
            <a:ext cx="5118100" cy="613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rsatrom\Pictures\IE_symbol_rg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9146" y="939800"/>
            <a:ext cx="1651491" cy="1581954"/>
          </a:xfrm>
          <a:prstGeom prst="rect">
            <a:avLst/>
          </a:prstGeom>
          <a:noFill/>
          <a:extLst>
            <a:ext uri="{909E8E84-426E-40DD-AFC4-6F175D3DCCD1}">
              <a14:hiddenFill xmlns:a14="http://schemas.microsoft.com/office/drawing/2010/main">
                <a:solidFill>
                  <a:srgbClr val="FFFFFF"/>
                </a:solidFill>
              </a14:hiddenFill>
            </a:ext>
          </a:extLst>
        </p:spPr>
      </p:pic>
      <p:sp>
        <p:nvSpPr>
          <p:cNvPr id="12" name="Plus 11"/>
          <p:cNvSpPr/>
          <p:nvPr/>
        </p:nvSpPr>
        <p:spPr bwMode="auto">
          <a:xfrm>
            <a:off x="5175896" y="1447799"/>
            <a:ext cx="738536" cy="564573"/>
          </a:xfrm>
          <a:prstGeom prst="mathPlu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Plus 16"/>
          <p:cNvSpPr/>
          <p:nvPr/>
        </p:nvSpPr>
        <p:spPr bwMode="auto">
          <a:xfrm>
            <a:off x="2445396" y="1447800"/>
            <a:ext cx="738536" cy="564573"/>
          </a:xfrm>
          <a:prstGeom prst="mathPlu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10141846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95061" y="1904110"/>
            <a:ext cx="2588507" cy="4023360"/>
            <a:chOff x="495061" y="1904110"/>
            <a:chExt cx="2588507" cy="4023360"/>
          </a:xfrm>
        </p:grpSpPr>
        <p:sp>
          <p:nvSpPr>
            <p:cNvPr id="14" name="Rounded Rectangle 13"/>
            <p:cNvSpPr/>
            <p:nvPr/>
          </p:nvSpPr>
          <p:spPr bwMode="auto">
            <a:xfrm>
              <a:off x="495061" y="1904110"/>
              <a:ext cx="2588507" cy="4023360"/>
            </a:xfrm>
            <a:prstGeom prst="roundRect">
              <a:avLst>
                <a:gd name="adj" fmla="val 1763"/>
              </a:avLst>
            </a:prstGeom>
            <a:gradFill flip="none" rotWithShape="1">
              <a:gsLst>
                <a:gs pos="0">
                  <a:srgbClr val="FFFFFF"/>
                </a:gs>
                <a:gs pos="50000">
                  <a:srgbClr val="E6ECEE">
                    <a:lumMod val="54000"/>
                    <a:lumOff val="46000"/>
                  </a:srgbClr>
                </a:gs>
                <a:gs pos="100000">
                  <a:schemeClr val="accent4">
                    <a:lumMod val="13000"/>
                    <a:lumOff val="87000"/>
                  </a:schemeClr>
                </a:gs>
              </a:gsLst>
              <a:lin ang="0" scaled="1"/>
              <a:tileRect/>
            </a:gradFill>
            <a:ln w="9525" cap="flat" cmpd="sng" algn="ctr">
              <a:gradFill>
                <a:gsLst>
                  <a:gs pos="0">
                    <a:srgbClr val="FFFFFF">
                      <a:lumMod val="86000"/>
                    </a:srgbClr>
                  </a:gs>
                  <a:gs pos="50000">
                    <a:srgbClr val="FFFFFF">
                      <a:lumMod val="85000"/>
                    </a:srgbClr>
                  </a:gs>
                  <a:gs pos="100000">
                    <a:srgbClr val="FFFFFF">
                      <a:lumMod val="95000"/>
                    </a:srgbClr>
                  </a:gs>
                </a:gsLst>
                <a:lin ang="8400000" scaled="0"/>
              </a:gradFill>
              <a:prstDash val="solid"/>
              <a:round/>
              <a:headEnd type="none" w="med" len="med"/>
              <a:tailEnd type="none" w="med" len="med"/>
            </a:ln>
            <a:effectLst>
              <a:outerShdw blurRad="25400" dist="25400" dir="2700000" algn="tl" rotWithShape="0">
                <a:prstClr val="black">
                  <a:alpha val="36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chemeClr val="tx2"/>
                </a:solidFill>
                <a:effectLst/>
                <a:uLnTx/>
                <a:uFillTx/>
                <a:ea typeface="ＭＳ Ｐゴシック" pitchFamily="100" charset="-128"/>
                <a:cs typeface="ＭＳ Ｐゴシック" pitchFamily="100" charset="-12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03" y="3467190"/>
              <a:ext cx="2031823" cy="1749907"/>
            </a:xfrm>
            <a:prstGeom prst="roundRect">
              <a:avLst>
                <a:gd name="adj" fmla="val 2131"/>
              </a:avLst>
            </a:prstGeom>
            <a:effectLst/>
          </p:spPr>
        </p:pic>
        <p:sp>
          <p:nvSpPr>
            <p:cNvPr id="21" name="Title 32"/>
            <p:cNvSpPr txBox="1">
              <a:spLocks/>
            </p:cNvSpPr>
            <p:nvPr/>
          </p:nvSpPr>
          <p:spPr>
            <a:xfrm>
              <a:off x="495061" y="2047108"/>
              <a:ext cx="2588507"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a:lstStyle>
            <a:p>
              <a:pPr algn="ctr"/>
              <a:r>
                <a:rPr lang="en-US" sz="2200" dirty="0" smtClean="0">
                  <a:solidFill>
                    <a:schemeClr val="tx2"/>
                  </a:solidFill>
                  <a:latin typeface="+mn-lt"/>
                </a:rPr>
                <a:t>Site Ready </a:t>
              </a:r>
            </a:p>
            <a:p>
              <a:pPr algn="ctr"/>
              <a:r>
                <a:rPr lang="en-US" sz="2200" dirty="0" smtClean="0">
                  <a:solidFill>
                    <a:schemeClr val="tx2"/>
                  </a:solidFill>
                  <a:latin typeface="+mn-lt"/>
                </a:rPr>
                <a:t>HTML5</a:t>
              </a:r>
              <a:endParaRPr lang="en-US" sz="2200" dirty="0">
                <a:solidFill>
                  <a:schemeClr val="tx2"/>
                </a:solidFill>
                <a:latin typeface="+mn-lt"/>
              </a:endParaRPr>
            </a:p>
          </p:txBody>
        </p:sp>
      </p:grpSp>
      <p:sp>
        <p:nvSpPr>
          <p:cNvPr id="11" name="Title 10"/>
          <p:cNvSpPr>
            <a:spLocks noGrp="1"/>
          </p:cNvSpPr>
          <p:nvPr>
            <p:ph type="title"/>
          </p:nvPr>
        </p:nvSpPr>
        <p:spPr/>
        <p:txBody>
          <a:bodyPr/>
          <a:lstStyle/>
          <a:p>
            <a:r>
              <a:rPr lang="en-US" smtClean="0"/>
              <a:t>Microsoft Approach</a:t>
            </a:r>
            <a:endParaRPr lang="en-US" dirty="0"/>
          </a:p>
        </p:txBody>
      </p:sp>
      <p:grpSp>
        <p:nvGrpSpPr>
          <p:cNvPr id="17" name="Group 16"/>
          <p:cNvGrpSpPr/>
          <p:nvPr/>
        </p:nvGrpSpPr>
        <p:grpSpPr>
          <a:xfrm>
            <a:off x="6246812" y="1904110"/>
            <a:ext cx="2588507" cy="4023360"/>
            <a:chOff x="6246812" y="1904110"/>
            <a:chExt cx="2588507" cy="4023360"/>
          </a:xfrm>
        </p:grpSpPr>
        <p:sp>
          <p:nvSpPr>
            <p:cNvPr id="44" name="Rounded Rectangle 43"/>
            <p:cNvSpPr/>
            <p:nvPr/>
          </p:nvSpPr>
          <p:spPr bwMode="auto">
            <a:xfrm>
              <a:off x="6246812" y="1904110"/>
              <a:ext cx="2588507" cy="4023360"/>
            </a:xfrm>
            <a:prstGeom prst="roundRect">
              <a:avLst>
                <a:gd name="adj" fmla="val 1763"/>
              </a:avLst>
            </a:prstGeom>
            <a:gradFill flip="none" rotWithShape="1">
              <a:gsLst>
                <a:gs pos="0">
                  <a:srgbClr val="FFFFFF"/>
                </a:gs>
                <a:gs pos="50000">
                  <a:srgbClr val="E6ECEE">
                    <a:lumMod val="54000"/>
                    <a:lumOff val="46000"/>
                  </a:srgbClr>
                </a:gs>
                <a:gs pos="100000">
                  <a:schemeClr val="accent4">
                    <a:lumMod val="13000"/>
                    <a:lumOff val="87000"/>
                  </a:schemeClr>
                </a:gs>
              </a:gsLst>
              <a:lin ang="0" scaled="1"/>
              <a:tileRect/>
            </a:gradFill>
            <a:ln w="9525" cap="flat" cmpd="sng" algn="ctr">
              <a:gradFill>
                <a:gsLst>
                  <a:gs pos="0">
                    <a:srgbClr val="FFFFFF">
                      <a:lumMod val="86000"/>
                    </a:srgbClr>
                  </a:gs>
                  <a:gs pos="50000">
                    <a:srgbClr val="FFFFFF">
                      <a:lumMod val="85000"/>
                    </a:srgbClr>
                  </a:gs>
                  <a:gs pos="100000">
                    <a:srgbClr val="FFFFFF">
                      <a:lumMod val="95000"/>
                    </a:srgbClr>
                  </a:gs>
                </a:gsLst>
                <a:lin ang="8400000" scaled="0"/>
              </a:gradFill>
              <a:prstDash val="solid"/>
              <a:round/>
              <a:headEnd type="none" w="med" len="med"/>
              <a:tailEnd type="none" w="med" len="med"/>
            </a:ln>
            <a:effectLst>
              <a:outerShdw blurRad="25400" dist="25400" dir="2700000" algn="tl" rotWithShape="0">
                <a:prstClr val="black">
                  <a:alpha val="36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chemeClr val="tx2"/>
                </a:solidFill>
                <a:effectLst/>
                <a:uLnTx/>
                <a:uFillTx/>
                <a:ea typeface="ＭＳ Ｐゴシック" pitchFamily="100" charset="-128"/>
                <a:cs typeface="ＭＳ Ｐゴシック" pitchFamily="100" charset="-128"/>
              </a:endParaRPr>
            </a:p>
          </p:txBody>
        </p:sp>
        <p:sp>
          <p:nvSpPr>
            <p:cNvPr id="37" name="Title 32"/>
            <p:cNvSpPr txBox="1">
              <a:spLocks/>
            </p:cNvSpPr>
            <p:nvPr/>
          </p:nvSpPr>
          <p:spPr>
            <a:xfrm>
              <a:off x="6246812" y="2047108"/>
              <a:ext cx="2588507"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a:lstStyle>
            <a:p>
              <a:pPr algn="ctr"/>
              <a:r>
                <a:rPr lang="en-US" sz="2200" dirty="0" smtClean="0">
                  <a:solidFill>
                    <a:schemeClr val="tx2"/>
                  </a:solidFill>
                  <a:latin typeface="+mn-lt"/>
                </a:rPr>
                <a:t>Invest </a:t>
              </a:r>
              <a:r>
                <a:rPr lang="en-US" sz="2200" dirty="0">
                  <a:solidFill>
                    <a:schemeClr val="tx2"/>
                  </a:solidFill>
                  <a:latin typeface="+mn-lt"/>
                </a:rPr>
                <a:t>on </a:t>
              </a:r>
              <a:r>
                <a:rPr lang="en-US" sz="2200" dirty="0" smtClean="0">
                  <a:solidFill>
                    <a:schemeClr val="tx2"/>
                  </a:solidFill>
                  <a:latin typeface="+mn-lt"/>
                </a:rPr>
                <a:t>Interoperability</a:t>
              </a:r>
              <a:endParaRPr lang="en-US" sz="2200" dirty="0">
                <a:solidFill>
                  <a:schemeClr val="tx2"/>
                </a:solidFill>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49" y="3467190"/>
              <a:ext cx="1933575" cy="1933575"/>
            </a:xfrm>
            <a:prstGeom prst="rect">
              <a:avLst/>
            </a:prstGeom>
          </p:spPr>
        </p:pic>
      </p:grpSp>
      <p:grpSp>
        <p:nvGrpSpPr>
          <p:cNvPr id="13" name="Group 12"/>
          <p:cNvGrpSpPr/>
          <p:nvPr/>
        </p:nvGrpSpPr>
        <p:grpSpPr>
          <a:xfrm>
            <a:off x="3351212" y="1904110"/>
            <a:ext cx="2588507" cy="4023360"/>
            <a:chOff x="3351212" y="1904110"/>
            <a:chExt cx="2588507" cy="4023360"/>
          </a:xfrm>
        </p:grpSpPr>
        <p:sp>
          <p:nvSpPr>
            <p:cNvPr id="41" name="Rounded Rectangle 40"/>
            <p:cNvSpPr/>
            <p:nvPr/>
          </p:nvSpPr>
          <p:spPr bwMode="auto">
            <a:xfrm>
              <a:off x="3351212" y="1904110"/>
              <a:ext cx="2588507" cy="4023360"/>
            </a:xfrm>
            <a:prstGeom prst="roundRect">
              <a:avLst>
                <a:gd name="adj" fmla="val 1763"/>
              </a:avLst>
            </a:prstGeom>
            <a:gradFill flip="none" rotWithShape="1">
              <a:gsLst>
                <a:gs pos="0">
                  <a:srgbClr val="FFFFFF"/>
                </a:gs>
                <a:gs pos="50000">
                  <a:srgbClr val="E6ECEE">
                    <a:lumMod val="54000"/>
                    <a:lumOff val="46000"/>
                  </a:srgbClr>
                </a:gs>
                <a:gs pos="100000">
                  <a:schemeClr val="accent4">
                    <a:lumMod val="13000"/>
                    <a:lumOff val="87000"/>
                  </a:schemeClr>
                </a:gs>
              </a:gsLst>
              <a:lin ang="0" scaled="1"/>
              <a:tileRect/>
            </a:gradFill>
            <a:ln w="9525" cap="flat" cmpd="sng" algn="ctr">
              <a:gradFill>
                <a:gsLst>
                  <a:gs pos="0">
                    <a:srgbClr val="FFFFFF">
                      <a:lumMod val="86000"/>
                    </a:srgbClr>
                  </a:gs>
                  <a:gs pos="50000">
                    <a:srgbClr val="FFFFFF">
                      <a:lumMod val="85000"/>
                    </a:srgbClr>
                  </a:gs>
                  <a:gs pos="100000">
                    <a:srgbClr val="FFFFFF">
                      <a:lumMod val="95000"/>
                    </a:srgbClr>
                  </a:gs>
                </a:gsLst>
                <a:lin ang="8400000" scaled="0"/>
              </a:gradFill>
              <a:prstDash val="solid"/>
              <a:round/>
              <a:headEnd type="none" w="med" len="med"/>
              <a:tailEnd type="none" w="med" len="med"/>
            </a:ln>
            <a:effectLst>
              <a:outerShdw blurRad="25400" dist="25400" dir="2700000" algn="tl" rotWithShape="0">
                <a:prstClr val="black">
                  <a:alpha val="36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chemeClr val="tx2"/>
                </a:solidFill>
                <a:effectLst/>
                <a:uLnTx/>
                <a:uFillTx/>
                <a:ea typeface="ＭＳ Ｐゴシック" pitchFamily="100" charset="-128"/>
                <a:cs typeface="ＭＳ Ｐゴシック" pitchFamily="100" charset="-128"/>
              </a:endParaRPr>
            </a:p>
          </p:txBody>
        </p:sp>
        <p:sp>
          <p:nvSpPr>
            <p:cNvPr id="38" name="Title 32"/>
            <p:cNvSpPr txBox="1">
              <a:spLocks/>
            </p:cNvSpPr>
            <p:nvPr/>
          </p:nvSpPr>
          <p:spPr>
            <a:xfrm>
              <a:off x="3351212" y="2047108"/>
              <a:ext cx="2588507"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a:lstStyle>
            <a:p>
              <a:pPr algn="ctr"/>
              <a:r>
                <a:rPr lang="en-US" sz="2200" dirty="0" smtClean="0">
                  <a:solidFill>
                    <a:schemeClr val="tx2"/>
                  </a:solidFill>
                  <a:latin typeface="+mn-lt"/>
                </a:rPr>
                <a:t>Work with </a:t>
              </a:r>
            </a:p>
            <a:p>
              <a:pPr algn="ctr"/>
              <a:r>
                <a:rPr lang="en-US" sz="2200" dirty="0" smtClean="0">
                  <a:solidFill>
                    <a:schemeClr val="tx2"/>
                  </a:solidFill>
                  <a:latin typeface="+mn-lt"/>
                </a:rPr>
                <a:t>Developers</a:t>
              </a:r>
              <a:endParaRPr lang="en-US" sz="2200" dirty="0">
                <a:solidFill>
                  <a:schemeClr val="tx2"/>
                </a:solidFill>
                <a:latin typeface="+mn-lt"/>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6043" y="3482319"/>
              <a:ext cx="2498843" cy="190850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9066212" y="1904110"/>
            <a:ext cx="2588507" cy="4023360"/>
            <a:chOff x="9066212" y="1904110"/>
            <a:chExt cx="2588507" cy="4023360"/>
          </a:xfrm>
        </p:grpSpPr>
        <p:sp>
          <p:nvSpPr>
            <p:cNvPr id="47" name="Rounded Rectangle 46"/>
            <p:cNvSpPr/>
            <p:nvPr/>
          </p:nvSpPr>
          <p:spPr bwMode="auto">
            <a:xfrm>
              <a:off x="9066212" y="1904110"/>
              <a:ext cx="2588507" cy="4023360"/>
            </a:xfrm>
            <a:prstGeom prst="roundRect">
              <a:avLst>
                <a:gd name="adj" fmla="val 1763"/>
              </a:avLst>
            </a:prstGeom>
            <a:gradFill flip="none" rotWithShape="1">
              <a:gsLst>
                <a:gs pos="0">
                  <a:srgbClr val="FFFFFF"/>
                </a:gs>
                <a:gs pos="50000">
                  <a:srgbClr val="E6ECEE">
                    <a:lumMod val="54000"/>
                    <a:lumOff val="46000"/>
                  </a:srgbClr>
                </a:gs>
                <a:gs pos="100000">
                  <a:schemeClr val="accent4">
                    <a:lumMod val="13000"/>
                    <a:lumOff val="87000"/>
                  </a:schemeClr>
                </a:gs>
              </a:gsLst>
              <a:lin ang="0" scaled="1"/>
              <a:tileRect/>
            </a:gradFill>
            <a:ln w="9525" cap="flat" cmpd="sng" algn="ctr">
              <a:gradFill>
                <a:gsLst>
                  <a:gs pos="0">
                    <a:srgbClr val="FFFFFF">
                      <a:lumMod val="86000"/>
                    </a:srgbClr>
                  </a:gs>
                  <a:gs pos="50000">
                    <a:srgbClr val="FFFFFF">
                      <a:lumMod val="85000"/>
                    </a:srgbClr>
                  </a:gs>
                  <a:gs pos="100000">
                    <a:srgbClr val="FFFFFF">
                      <a:lumMod val="95000"/>
                    </a:srgbClr>
                  </a:gs>
                </a:gsLst>
                <a:lin ang="8400000" scaled="0"/>
              </a:gradFill>
              <a:prstDash val="solid"/>
              <a:round/>
              <a:headEnd type="none" w="med" len="med"/>
              <a:tailEnd type="none" w="med" len="med"/>
            </a:ln>
            <a:effectLst>
              <a:outerShdw blurRad="25400" dist="25400" dir="2700000" algn="tl" rotWithShape="0">
                <a:prstClr val="black">
                  <a:alpha val="36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chemeClr val="tx2"/>
                </a:solidFill>
                <a:effectLst/>
                <a:uLnTx/>
                <a:uFillTx/>
                <a:ea typeface="ＭＳ Ｐゴシック" pitchFamily="100" charset="-128"/>
                <a:cs typeface="ＭＳ Ｐゴシック" pitchFamily="100" charset="-128"/>
              </a:endParaRPr>
            </a:p>
          </p:txBody>
        </p:sp>
        <p:sp>
          <p:nvSpPr>
            <p:cNvPr id="39" name="Title 32"/>
            <p:cNvSpPr txBox="1">
              <a:spLocks/>
            </p:cNvSpPr>
            <p:nvPr/>
          </p:nvSpPr>
          <p:spPr>
            <a:xfrm>
              <a:off x="9066212" y="2047108"/>
              <a:ext cx="2588507"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a:lstStyle>
            <a:p>
              <a:pPr algn="ctr"/>
              <a:r>
                <a:rPr lang="en-US" sz="2200" dirty="0" smtClean="0">
                  <a:solidFill>
                    <a:schemeClr val="tx2"/>
                  </a:solidFill>
                  <a:latin typeface="+mn-lt"/>
                </a:rPr>
                <a:t>Innovate </a:t>
              </a:r>
              <a:r>
                <a:rPr lang="en-US" sz="2200" dirty="0">
                  <a:solidFill>
                    <a:schemeClr val="tx2"/>
                  </a:solidFill>
                  <a:latin typeface="+mn-lt"/>
                </a:rPr>
                <a:t>with </a:t>
              </a:r>
              <a:r>
                <a:rPr lang="en-US" sz="2200" dirty="0" smtClean="0">
                  <a:solidFill>
                    <a:schemeClr val="tx2"/>
                  </a:solidFill>
                  <a:latin typeface="+mn-lt"/>
                </a:rPr>
                <a:t/>
              </a:r>
              <a:br>
                <a:rPr lang="en-US" sz="2200" dirty="0" smtClean="0">
                  <a:solidFill>
                    <a:schemeClr val="tx2"/>
                  </a:solidFill>
                  <a:latin typeface="+mn-lt"/>
                </a:rPr>
              </a:br>
              <a:r>
                <a:rPr lang="en-US" sz="2200" dirty="0" smtClean="0">
                  <a:solidFill>
                    <a:schemeClr val="tx2"/>
                  </a:solidFill>
                  <a:latin typeface="+mn-lt"/>
                </a:rPr>
                <a:t>Emerging Standards</a:t>
              </a:r>
              <a:endParaRPr lang="en-US" sz="2200" dirty="0">
                <a:solidFill>
                  <a:schemeClr val="tx2"/>
                </a:solidFill>
                <a:latin typeface="+mn-lt"/>
              </a:endParaRPr>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1140" y="3521076"/>
              <a:ext cx="2543579" cy="182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72360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anim calcmode="lin" valueType="num">
                                      <p:cBhvr>
                                        <p:cTn id="14" dur="750" fill="hold"/>
                                        <p:tgtEl>
                                          <p:spTgt spid="13"/>
                                        </p:tgtEl>
                                        <p:attrNameLst>
                                          <p:attrName>ppt_x</p:attrName>
                                        </p:attrNameLst>
                                      </p:cBhvr>
                                      <p:tavLst>
                                        <p:tav tm="0">
                                          <p:val>
                                            <p:strVal val="#ppt_x"/>
                                          </p:val>
                                        </p:tav>
                                        <p:tav tm="100000">
                                          <p:val>
                                            <p:strVal val="#ppt_x"/>
                                          </p:val>
                                        </p:tav>
                                      </p:tavLst>
                                    </p:anim>
                                    <p:anim calcmode="lin" valueType="num">
                                      <p:cBhvr>
                                        <p:cTn id="15" dur="75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2" presetClass="entr" presetSubtype="0" fill="hold" nodeType="afterEffect">
                                  <p:stCondLst>
                                    <p:cond delay="75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3750"/>
                            </p:stCondLst>
                            <p:childTnLst>
                              <p:par>
                                <p:cTn id="23" presetID="42" presetClass="entr" presetSubtype="0" fill="hold" nodeType="afterEffect">
                                  <p:stCondLst>
                                    <p:cond delay="7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750"/>
                                        <p:tgtEl>
                                          <p:spTgt spid="18"/>
                                        </p:tgtEl>
                                      </p:cBhvr>
                                    </p:animEffect>
                                    <p:anim calcmode="lin" valueType="num">
                                      <p:cBhvr>
                                        <p:cTn id="26" dur="750" fill="hold"/>
                                        <p:tgtEl>
                                          <p:spTgt spid="18"/>
                                        </p:tgtEl>
                                        <p:attrNameLst>
                                          <p:attrName>ppt_x</p:attrName>
                                        </p:attrNameLst>
                                      </p:cBhvr>
                                      <p:tavLst>
                                        <p:tav tm="0">
                                          <p:val>
                                            <p:strVal val="#ppt_x"/>
                                          </p:val>
                                        </p:tav>
                                        <p:tav tm="100000">
                                          <p:val>
                                            <p:strVal val="#ppt_x"/>
                                          </p:val>
                                        </p:tav>
                                      </p:tavLst>
                                    </p:anim>
                                    <p:anim calcmode="lin" valueType="num">
                                      <p:cBhvr>
                                        <p:cTn id="27"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 y="271320"/>
            <a:ext cx="12188824" cy="6629400"/>
          </a:xfrm>
          <a:prstGeom prst="rect">
            <a:avLst/>
          </a:prstGeom>
          <a:gradFill flip="none" rotWithShape="1">
            <a:gsLst>
              <a:gs pos="42000">
                <a:srgbClr val="0F74A1">
                  <a:alpha val="0"/>
                </a:srgbClr>
              </a:gs>
              <a:gs pos="100000">
                <a:schemeClr val="tx2">
                  <a:lumMod val="50000"/>
                </a:schemeClr>
              </a:gs>
            </a:gsLst>
            <a:lin ang="5400000" scaled="1"/>
            <a:tileRect/>
          </a:gradFill>
          <a:ln w="42500" cap="flat" cmpd="sng" algn="ctr">
            <a:noFill/>
            <a:prstDash val="solid"/>
            <a:headEnd type="none" w="med" len="med"/>
            <a:tailEnd type="none" w="med" len="med"/>
          </a:ln>
          <a:effectLst/>
        </p:spPr>
        <p:txBody>
          <a:bodyPr vert="horz" wrap="square" lIns="91422" tIns="45711" rIns="91422" bIns="45711" numCol="1" rtlCol="0" anchor="ctr" anchorCtr="0" compatLnSpc="1">
            <a:prstTxWarp prst="textNoShape">
              <a:avLst/>
            </a:prstTxWarp>
          </a:bodyPr>
          <a:lstStyle/>
          <a:p>
            <a:pPr algn="ctr" defTabSz="913955" fontAlgn="base">
              <a:spcBef>
                <a:spcPct val="0"/>
              </a:spcBef>
              <a:spcAft>
                <a:spcPct val="0"/>
              </a:spcAft>
            </a:pPr>
            <a:endParaRPr lang="en-US" sz="2400" kern="0" dirty="0">
              <a:gradFill>
                <a:gsLst>
                  <a:gs pos="0">
                    <a:srgbClr val="FFFFFF"/>
                  </a:gs>
                  <a:gs pos="100000">
                    <a:srgbClr val="FFFFFF"/>
                  </a:gs>
                </a:gsLst>
                <a:lin ang="5400000" scaled="0"/>
              </a:gradFill>
              <a:latin typeface="Segoe"/>
            </a:endParaRPr>
          </a:p>
        </p:txBody>
      </p:sp>
      <p:grpSp>
        <p:nvGrpSpPr>
          <p:cNvPr id="88" name="Group 87"/>
          <p:cNvGrpSpPr/>
          <p:nvPr/>
        </p:nvGrpSpPr>
        <p:grpSpPr>
          <a:xfrm>
            <a:off x="414295" y="4459145"/>
            <a:ext cx="1414505" cy="1093463"/>
            <a:chOff x="414295" y="4459145"/>
            <a:chExt cx="1414505" cy="1093463"/>
          </a:xfrm>
        </p:grpSpPr>
        <p:cxnSp>
          <p:nvCxnSpPr>
            <p:cNvPr id="90" name="Straight Connector 89"/>
            <p:cNvCxnSpPr/>
            <p:nvPr/>
          </p:nvCxnSpPr>
          <p:spPr>
            <a:xfrm flipH="1">
              <a:off x="812584" y="5186848"/>
              <a:ext cx="0" cy="36576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89" name="Rectangle 88"/>
            <p:cNvSpPr/>
            <p:nvPr/>
          </p:nvSpPr>
          <p:spPr>
            <a:xfrm>
              <a:off x="414295" y="4459145"/>
              <a:ext cx="1414505" cy="646331"/>
            </a:xfrm>
            <a:prstGeom prst="rect">
              <a:avLst/>
            </a:prstGeom>
          </p:spPr>
          <p:txBody>
            <a:bodyPr wrap="square">
              <a:spAutoFit/>
            </a:bodyPr>
            <a:lstStyle/>
            <a:p>
              <a:pPr>
                <a:lnSpc>
                  <a:spcPct val="90000"/>
                </a:lnSpc>
                <a:spcBef>
                  <a:spcPct val="0"/>
                </a:spcBef>
              </a:pPr>
              <a:r>
                <a:rPr lang="en-US" sz="2000" spc="-100" dirty="0" smtClean="0">
                  <a:ln w="3175">
                    <a:noFill/>
                  </a:ln>
                  <a:effectLst>
                    <a:outerShdw blurRad="38100" dist="38100" dir="2700000" algn="tl">
                      <a:srgbClr val="000000">
                        <a:alpha val="43137"/>
                      </a:srgbClr>
                    </a:outerShdw>
                  </a:effectLst>
                  <a:latin typeface="Arial" pitchFamily="34" charset="0"/>
                  <a:cs typeface="Arial" pitchFamily="34" charset="0"/>
                </a:rPr>
                <a:t>Platform Preview 1</a:t>
              </a:r>
              <a:endParaRPr lang="en-US" sz="20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91" name="Group 90"/>
          <p:cNvGrpSpPr/>
          <p:nvPr/>
        </p:nvGrpSpPr>
        <p:grpSpPr>
          <a:xfrm>
            <a:off x="1155540" y="4174848"/>
            <a:ext cx="1327276" cy="1377760"/>
            <a:chOff x="1155540" y="4174848"/>
            <a:chExt cx="1327276" cy="1377760"/>
          </a:xfrm>
        </p:grpSpPr>
        <p:cxnSp>
          <p:nvCxnSpPr>
            <p:cNvPr id="92" name="Straight Connector 91"/>
            <p:cNvCxnSpPr/>
            <p:nvPr/>
          </p:nvCxnSpPr>
          <p:spPr>
            <a:xfrm flipH="1">
              <a:off x="1771553" y="4638208"/>
              <a:ext cx="0" cy="914400"/>
            </a:xfrm>
            <a:prstGeom prst="line">
              <a:avLst/>
            </a:prstGeom>
            <a:ln w="158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3" name="Rectangle 92"/>
            <p:cNvSpPr/>
            <p:nvPr/>
          </p:nvSpPr>
          <p:spPr>
            <a:xfrm>
              <a:off x="1155540" y="4174848"/>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PP2</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94" name="Group 93"/>
          <p:cNvGrpSpPr/>
          <p:nvPr/>
        </p:nvGrpSpPr>
        <p:grpSpPr>
          <a:xfrm>
            <a:off x="2104758" y="3824369"/>
            <a:ext cx="1327276" cy="1728239"/>
            <a:chOff x="2104758" y="3824369"/>
            <a:chExt cx="1327276" cy="1728239"/>
          </a:xfrm>
        </p:grpSpPr>
        <p:cxnSp>
          <p:nvCxnSpPr>
            <p:cNvPr id="95" name="Straight Connector 94"/>
            <p:cNvCxnSpPr/>
            <p:nvPr/>
          </p:nvCxnSpPr>
          <p:spPr>
            <a:xfrm flipH="1">
              <a:off x="2724964" y="4272448"/>
              <a:ext cx="0" cy="1280160"/>
            </a:xfrm>
            <a:prstGeom prst="line">
              <a:avLst/>
            </a:prstGeom>
            <a:ln w="158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6" name="Rectangle 95"/>
            <p:cNvSpPr/>
            <p:nvPr/>
          </p:nvSpPr>
          <p:spPr>
            <a:xfrm>
              <a:off x="2104758" y="3824369"/>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PP3</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97" name="Group 96"/>
          <p:cNvGrpSpPr/>
          <p:nvPr/>
        </p:nvGrpSpPr>
        <p:grpSpPr>
          <a:xfrm>
            <a:off x="3187330" y="3473890"/>
            <a:ext cx="1327276" cy="2078718"/>
            <a:chOff x="3187330" y="3473890"/>
            <a:chExt cx="1327276" cy="2078718"/>
          </a:xfrm>
        </p:grpSpPr>
        <p:cxnSp>
          <p:nvCxnSpPr>
            <p:cNvPr id="98" name="Straight Connector 97"/>
            <p:cNvCxnSpPr/>
            <p:nvPr/>
          </p:nvCxnSpPr>
          <p:spPr>
            <a:xfrm flipH="1">
              <a:off x="3806967" y="3906688"/>
              <a:ext cx="0" cy="1645920"/>
            </a:xfrm>
            <a:prstGeom prst="line">
              <a:avLst/>
            </a:prstGeom>
            <a:ln w="158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9" name="Rectangle 98"/>
            <p:cNvSpPr/>
            <p:nvPr/>
          </p:nvSpPr>
          <p:spPr>
            <a:xfrm>
              <a:off x="3187330" y="3473890"/>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PP4</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00" name="Group 99"/>
          <p:cNvGrpSpPr/>
          <p:nvPr/>
        </p:nvGrpSpPr>
        <p:grpSpPr>
          <a:xfrm>
            <a:off x="4233967" y="3123411"/>
            <a:ext cx="1327276" cy="2429197"/>
            <a:chOff x="4233967" y="3123411"/>
            <a:chExt cx="1327276" cy="2429197"/>
          </a:xfrm>
        </p:grpSpPr>
        <p:cxnSp>
          <p:nvCxnSpPr>
            <p:cNvPr id="101" name="Straight Connector 100"/>
            <p:cNvCxnSpPr/>
            <p:nvPr/>
          </p:nvCxnSpPr>
          <p:spPr>
            <a:xfrm flipH="1">
              <a:off x="4888970" y="3540928"/>
              <a:ext cx="0" cy="2011680"/>
            </a:xfrm>
            <a:prstGeom prst="line">
              <a:avLst/>
            </a:prstGeom>
            <a:ln w="158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02" name="Rectangle 101"/>
            <p:cNvSpPr/>
            <p:nvPr/>
          </p:nvSpPr>
          <p:spPr>
            <a:xfrm>
              <a:off x="4233967" y="3123411"/>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Beta</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03" name="Group 102"/>
          <p:cNvGrpSpPr/>
          <p:nvPr/>
        </p:nvGrpSpPr>
        <p:grpSpPr>
          <a:xfrm>
            <a:off x="5318763" y="2772932"/>
            <a:ext cx="1327276" cy="2779676"/>
            <a:chOff x="5318763" y="2772932"/>
            <a:chExt cx="1327276" cy="2779676"/>
          </a:xfrm>
        </p:grpSpPr>
        <p:cxnSp>
          <p:nvCxnSpPr>
            <p:cNvPr id="104" name="Straight Connector 103"/>
            <p:cNvCxnSpPr/>
            <p:nvPr/>
          </p:nvCxnSpPr>
          <p:spPr>
            <a:xfrm flipH="1">
              <a:off x="5970973" y="3175168"/>
              <a:ext cx="0" cy="237744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05" name="Rectangle 104"/>
            <p:cNvSpPr/>
            <p:nvPr/>
          </p:nvSpPr>
          <p:spPr>
            <a:xfrm>
              <a:off x="5318763" y="2772932"/>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PP6</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06" name="Group 105"/>
          <p:cNvGrpSpPr/>
          <p:nvPr/>
        </p:nvGrpSpPr>
        <p:grpSpPr>
          <a:xfrm>
            <a:off x="6421481" y="2422453"/>
            <a:ext cx="1327276" cy="3130155"/>
            <a:chOff x="6421481" y="2422453"/>
            <a:chExt cx="1327276" cy="3130155"/>
          </a:xfrm>
        </p:grpSpPr>
        <p:cxnSp>
          <p:nvCxnSpPr>
            <p:cNvPr id="107" name="Straight Connector 106"/>
            <p:cNvCxnSpPr/>
            <p:nvPr/>
          </p:nvCxnSpPr>
          <p:spPr>
            <a:xfrm flipH="1">
              <a:off x="7052976" y="2809408"/>
              <a:ext cx="0" cy="274320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08" name="Rectangle 107"/>
            <p:cNvSpPr/>
            <p:nvPr/>
          </p:nvSpPr>
          <p:spPr>
            <a:xfrm>
              <a:off x="6421481" y="2422453"/>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PP7</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09" name="Group 108"/>
          <p:cNvGrpSpPr/>
          <p:nvPr/>
        </p:nvGrpSpPr>
        <p:grpSpPr>
          <a:xfrm>
            <a:off x="7802925" y="2071974"/>
            <a:ext cx="728084" cy="3480634"/>
            <a:chOff x="7802925" y="2071974"/>
            <a:chExt cx="728084" cy="3480634"/>
          </a:xfrm>
        </p:grpSpPr>
        <p:cxnSp>
          <p:nvCxnSpPr>
            <p:cNvPr id="110" name="Straight Connector 109"/>
            <p:cNvCxnSpPr/>
            <p:nvPr/>
          </p:nvCxnSpPr>
          <p:spPr>
            <a:xfrm flipH="1">
              <a:off x="8134979" y="2443648"/>
              <a:ext cx="0" cy="310896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11" name="Rectangle 110"/>
            <p:cNvSpPr/>
            <p:nvPr/>
          </p:nvSpPr>
          <p:spPr>
            <a:xfrm>
              <a:off x="7802925" y="2071974"/>
              <a:ext cx="728084" cy="424732"/>
            </a:xfrm>
            <a:prstGeom prst="rect">
              <a:avLst/>
            </a:prstGeom>
          </p:spPr>
          <p:txBody>
            <a:bodyPr wrap="non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PP8</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12" name="Group 111"/>
          <p:cNvGrpSpPr/>
          <p:nvPr/>
        </p:nvGrpSpPr>
        <p:grpSpPr>
          <a:xfrm>
            <a:off x="8823660" y="1688837"/>
            <a:ext cx="813044" cy="3863771"/>
            <a:chOff x="8823660" y="1688837"/>
            <a:chExt cx="813044" cy="3863771"/>
          </a:xfrm>
        </p:grpSpPr>
        <p:cxnSp>
          <p:nvCxnSpPr>
            <p:cNvPr id="113" name="Straight Connector 112"/>
            <p:cNvCxnSpPr/>
            <p:nvPr/>
          </p:nvCxnSpPr>
          <p:spPr>
            <a:xfrm flipH="1">
              <a:off x="9216982" y="2077888"/>
              <a:ext cx="0" cy="347472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14" name="Rectangle 113"/>
            <p:cNvSpPr/>
            <p:nvPr/>
          </p:nvSpPr>
          <p:spPr>
            <a:xfrm>
              <a:off x="8823660" y="1688837"/>
              <a:ext cx="813044" cy="424732"/>
            </a:xfrm>
            <a:prstGeom prst="rect">
              <a:avLst/>
            </a:prstGeom>
          </p:spPr>
          <p:txBody>
            <a:bodyPr wrap="non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RTM</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15" name="Group 114"/>
          <p:cNvGrpSpPr/>
          <p:nvPr/>
        </p:nvGrpSpPr>
        <p:grpSpPr>
          <a:xfrm>
            <a:off x="9579603" y="1316586"/>
            <a:ext cx="1642579" cy="4236022"/>
            <a:chOff x="9579603" y="1316586"/>
            <a:chExt cx="1454245" cy="4236022"/>
          </a:xfrm>
        </p:grpSpPr>
        <p:cxnSp>
          <p:nvCxnSpPr>
            <p:cNvPr id="116" name="Straight Connector 115"/>
            <p:cNvCxnSpPr/>
            <p:nvPr/>
          </p:nvCxnSpPr>
          <p:spPr>
            <a:xfrm flipH="1">
              <a:off x="10298986" y="1712128"/>
              <a:ext cx="0" cy="384048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17" name="Rectangle 116"/>
            <p:cNvSpPr/>
            <p:nvPr/>
          </p:nvSpPr>
          <p:spPr>
            <a:xfrm>
              <a:off x="9579603" y="1316586"/>
              <a:ext cx="1454245" cy="424732"/>
            </a:xfrm>
            <a:prstGeom prst="rect">
              <a:avLst/>
            </a:prstGeom>
          </p:spPr>
          <p:txBody>
            <a:bodyPr wrap="non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IE 10 PP1</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sp>
        <p:nvSpPr>
          <p:cNvPr id="64" name="Title 3"/>
          <p:cNvSpPr>
            <a:spLocks noGrp="1"/>
          </p:cNvSpPr>
          <p:nvPr>
            <p:ph type="title"/>
          </p:nvPr>
        </p:nvSpPr>
        <p:spPr/>
        <p:txBody>
          <a:bodyPr/>
          <a:lstStyle/>
          <a:p>
            <a:r>
              <a:rPr lang="en-US" smtClean="0"/>
              <a:t>Work with Developers</a:t>
            </a:r>
            <a:endParaRPr lang="en-US" dirty="0"/>
          </a:p>
        </p:txBody>
      </p:sp>
      <p:grpSp>
        <p:nvGrpSpPr>
          <p:cNvPr id="76" name="Group 75"/>
          <p:cNvGrpSpPr/>
          <p:nvPr/>
        </p:nvGrpSpPr>
        <p:grpSpPr>
          <a:xfrm>
            <a:off x="442000" y="5733135"/>
            <a:ext cx="10334262" cy="369332"/>
            <a:chOff x="442000" y="5733135"/>
            <a:chExt cx="10334262" cy="369332"/>
          </a:xfrm>
        </p:grpSpPr>
        <p:sp>
          <p:nvSpPr>
            <p:cNvPr id="77" name="Rectangle 76"/>
            <p:cNvSpPr/>
            <p:nvPr/>
          </p:nvSpPr>
          <p:spPr>
            <a:xfrm>
              <a:off x="442000" y="5733135"/>
              <a:ext cx="915635"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3.16.10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78" name="Rectangle 77"/>
            <p:cNvSpPr/>
            <p:nvPr/>
          </p:nvSpPr>
          <p:spPr>
            <a:xfrm>
              <a:off x="1407585" y="5733135"/>
              <a:ext cx="800219"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5.5.10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79" name="Rectangle 78"/>
            <p:cNvSpPr/>
            <p:nvPr/>
          </p:nvSpPr>
          <p:spPr>
            <a:xfrm>
              <a:off x="2316510" y="5733135"/>
              <a:ext cx="915635"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6.23.10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0" name="Rectangle 79"/>
            <p:cNvSpPr/>
            <p:nvPr/>
          </p:nvSpPr>
          <p:spPr>
            <a:xfrm>
              <a:off x="3451220" y="5733135"/>
              <a:ext cx="800219"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8.4.10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1" name="Rectangle 80"/>
            <p:cNvSpPr/>
            <p:nvPr/>
          </p:nvSpPr>
          <p:spPr>
            <a:xfrm>
              <a:off x="4479916" y="5733135"/>
              <a:ext cx="915635"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9.15.10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2" name="Rectangle 81"/>
            <p:cNvSpPr/>
            <p:nvPr/>
          </p:nvSpPr>
          <p:spPr>
            <a:xfrm>
              <a:off x="5503321" y="5733135"/>
              <a:ext cx="1031051"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10.28.10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3" name="Rectangle 82"/>
            <p:cNvSpPr/>
            <p:nvPr/>
          </p:nvSpPr>
          <p:spPr>
            <a:xfrm>
              <a:off x="6594991" y="5733135"/>
              <a:ext cx="1018292"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11.17.10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4" name="Rectangle 83"/>
            <p:cNvSpPr/>
            <p:nvPr/>
          </p:nvSpPr>
          <p:spPr>
            <a:xfrm>
              <a:off x="7712414" y="5733135"/>
              <a:ext cx="902876"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2.10.11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5" name="Rectangle 84"/>
            <p:cNvSpPr/>
            <p:nvPr/>
          </p:nvSpPr>
          <p:spPr>
            <a:xfrm>
              <a:off x="8804260" y="5733135"/>
              <a:ext cx="902876"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3.14.11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6" name="Rectangle 85"/>
            <p:cNvSpPr/>
            <p:nvPr/>
          </p:nvSpPr>
          <p:spPr>
            <a:xfrm>
              <a:off x="9924682" y="5733135"/>
              <a:ext cx="851580"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4.12.11</a:t>
              </a:r>
              <a:endParaRPr lang="en-US" dirty="0">
                <a:effectLst>
                  <a:outerShdw blurRad="38100" dist="38100" dir="2700000" algn="tl">
                    <a:srgbClr val="000000">
                      <a:alpha val="43137"/>
                    </a:srgbClr>
                  </a:outerShdw>
                </a:effectLst>
                <a:latin typeface="Arial" pitchFamily="34" charset="0"/>
                <a:cs typeface="Arial" pitchFamily="34" charset="0"/>
              </a:endParaRPr>
            </a:p>
          </p:txBody>
        </p:sp>
      </p:grpSp>
      <p:sp>
        <p:nvSpPr>
          <p:cNvPr id="87" name="horizontal line"/>
          <p:cNvSpPr/>
          <p:nvPr/>
        </p:nvSpPr>
        <p:spPr bwMode="auto">
          <a:xfrm>
            <a:off x="5796" y="5541099"/>
            <a:ext cx="11566800" cy="91440"/>
          </a:xfrm>
          <a:prstGeom prst="roundRect">
            <a:avLst>
              <a:gd name="adj" fmla="val 36123"/>
            </a:avLst>
          </a:prstGeom>
          <a:gradFill>
            <a:gsLst>
              <a:gs pos="0">
                <a:schemeClr val="tx2">
                  <a:alpha val="0"/>
                  <a:lumMod val="0"/>
                </a:schemeClr>
              </a:gs>
              <a:gs pos="17000">
                <a:schemeClr val="tx2">
                  <a:lumMod val="50000"/>
                  <a:alpha val="70000"/>
                </a:schemeClr>
              </a:gs>
            </a:gsLst>
            <a:lin ang="8400000" scaled="0"/>
          </a:gradFill>
          <a:ln>
            <a:noFill/>
            <a:headEnd type="none" w="med" len="med"/>
            <a:tailEnd type="none" w="med" len="med"/>
          </a:ln>
          <a:effectLst>
            <a:outerShdw blurRad="114300" dist="38100" dir="2700000" algn="tl" rotWithShape="0">
              <a:prstClr val="black">
                <a:alpha val="19000"/>
              </a:prst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b="1" dirty="0" smtClean="0">
              <a:solidFill>
                <a:schemeClr val="tx1"/>
              </a:solidFill>
              <a:effectLst>
                <a:outerShdw blurRad="38100" dist="38100" dir="2700000" algn="tl">
                  <a:srgbClr val="000000">
                    <a:alpha val="43137"/>
                  </a:srgbClr>
                </a:outerShdw>
              </a:effectLst>
            </a:endParaRPr>
          </a:p>
        </p:txBody>
      </p:sp>
      <p:grpSp>
        <p:nvGrpSpPr>
          <p:cNvPr id="118" name="Group 117"/>
          <p:cNvGrpSpPr/>
          <p:nvPr/>
        </p:nvGrpSpPr>
        <p:grpSpPr>
          <a:xfrm>
            <a:off x="10064746" y="2007403"/>
            <a:ext cx="1674668" cy="3036517"/>
            <a:chOff x="10221070" y="1712128"/>
            <a:chExt cx="1670944" cy="3800395"/>
          </a:xfrm>
        </p:grpSpPr>
        <p:sp>
          <p:nvSpPr>
            <p:cNvPr id="119" name="Rounded Rectangle 118"/>
            <p:cNvSpPr/>
            <p:nvPr/>
          </p:nvSpPr>
          <p:spPr bwMode="auto">
            <a:xfrm flipH="1">
              <a:off x="10221070" y="1712128"/>
              <a:ext cx="1670944" cy="3800395"/>
            </a:xfrm>
            <a:prstGeom prst="roundRect">
              <a:avLst>
                <a:gd name="adj" fmla="val 1763"/>
              </a:avLst>
            </a:prstGeom>
            <a:gradFill flip="none" rotWithShape="1">
              <a:gsLst>
                <a:gs pos="0">
                  <a:srgbClr val="FFFFFF"/>
                </a:gs>
                <a:gs pos="50000">
                  <a:srgbClr val="E6ECEE">
                    <a:lumMod val="54000"/>
                    <a:lumOff val="46000"/>
                  </a:srgbClr>
                </a:gs>
                <a:gs pos="100000">
                  <a:schemeClr val="accent4">
                    <a:lumMod val="13000"/>
                    <a:lumOff val="87000"/>
                  </a:schemeClr>
                </a:gs>
              </a:gsLst>
              <a:lin ang="0" scaled="1"/>
              <a:tileRect/>
            </a:gradFill>
            <a:ln w="9525" cap="flat" cmpd="sng" algn="ctr">
              <a:gradFill>
                <a:gsLst>
                  <a:gs pos="0">
                    <a:srgbClr val="FFFFFF">
                      <a:lumMod val="86000"/>
                    </a:srgbClr>
                  </a:gs>
                  <a:gs pos="50000">
                    <a:srgbClr val="FFFFFF">
                      <a:lumMod val="85000"/>
                    </a:srgbClr>
                  </a:gs>
                  <a:gs pos="100000">
                    <a:srgbClr val="FFFFFF">
                      <a:lumMod val="95000"/>
                    </a:srgbClr>
                  </a:gs>
                </a:gsLst>
                <a:lin ang="8400000" scaled="0"/>
              </a:gradFill>
              <a:prstDash val="solid"/>
              <a:round/>
              <a:headEnd type="none" w="med" len="med"/>
              <a:tailEnd type="none" w="med" len="med"/>
            </a:ln>
            <a:effectLst>
              <a:outerShdw blurRad="25400" dist="25400" dir="2700000" algn="tl" rotWithShape="0">
                <a:prstClr val="black">
                  <a:alpha val="36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itchFamily="100" charset="0"/>
                <a:ea typeface="ＭＳ Ｐゴシック" pitchFamily="100" charset="-128"/>
                <a:cs typeface="ＭＳ Ｐゴシック" pitchFamily="100" charset="-128"/>
              </a:endParaRPr>
            </a:p>
          </p:txBody>
        </p:sp>
        <p:sp>
          <p:nvSpPr>
            <p:cNvPr id="120" name="Rectangle 119"/>
            <p:cNvSpPr/>
            <p:nvPr/>
          </p:nvSpPr>
          <p:spPr>
            <a:xfrm>
              <a:off x="10261261" y="1872342"/>
              <a:ext cx="1624926" cy="2326620"/>
            </a:xfrm>
            <a:prstGeom prst="rect">
              <a:avLst/>
            </a:prstGeom>
          </p:spPr>
          <p:txBody>
            <a:bodyPr wrap="square" lIns="45720" rIns="45720">
              <a:spAutoFit/>
            </a:bodyPr>
            <a:lstStyle/>
            <a:p>
              <a:pPr lvl="0">
                <a:lnSpc>
                  <a:spcPct val="90000"/>
                </a:lnSpc>
                <a:spcBef>
                  <a:spcPct val="20000"/>
                </a:spcBef>
                <a:buClr>
                  <a:srgbClr val="FFFFFF">
                    <a:lumMod val="50000"/>
                  </a:srgbClr>
                </a:buClr>
                <a:buSzPct val="90000"/>
              </a:pPr>
              <a:r>
                <a:rPr lang="en-US" sz="1400" dirty="0">
                  <a:solidFill>
                    <a:srgbClr val="292929">
                      <a:alpha val="99000"/>
                    </a:srgbClr>
                  </a:solidFill>
                  <a:latin typeface="Arial" pitchFamily="34" charset="0"/>
                  <a:cs typeface="Arial" pitchFamily="34" charset="0"/>
                </a:rPr>
                <a:t>New in </a:t>
              </a:r>
              <a:r>
                <a:rPr lang="en-US" sz="1400" dirty="0" smtClean="0">
                  <a:solidFill>
                    <a:srgbClr val="292929">
                      <a:alpha val="99000"/>
                    </a:srgbClr>
                  </a:solidFill>
                  <a:latin typeface="Arial" pitchFamily="34" charset="0"/>
                  <a:cs typeface="Arial" pitchFamily="34" charset="0"/>
                </a:rPr>
                <a:t>IE10:</a:t>
              </a:r>
              <a:endParaRPr lang="en-US" sz="1400" dirty="0">
                <a:solidFill>
                  <a:srgbClr val="292929">
                    <a:alpha val="99000"/>
                  </a:srgbClr>
                </a:solidFill>
                <a:latin typeface="Arial" pitchFamily="34" charset="0"/>
                <a:cs typeface="Arial" pitchFamily="34" charset="0"/>
              </a:endParaRPr>
            </a:p>
            <a:p>
              <a:pPr lvl="0">
                <a:lnSpc>
                  <a:spcPct val="90000"/>
                </a:lnSpc>
                <a:spcBef>
                  <a:spcPct val="20000"/>
                </a:spcBef>
                <a:buClr>
                  <a:srgbClr val="FFFFFF">
                    <a:lumMod val="50000"/>
                  </a:srgbClr>
                </a:buClr>
                <a:buSzPct val="90000"/>
              </a:pPr>
              <a:r>
                <a:rPr lang="en-US" sz="1400" dirty="0" smtClean="0">
                  <a:solidFill>
                    <a:srgbClr val="292929">
                      <a:alpha val="99000"/>
                    </a:srgbClr>
                  </a:solidFill>
                  <a:latin typeface="Arial" pitchFamily="34" charset="0"/>
                  <a:cs typeface="Arial" pitchFamily="34" charset="0"/>
                </a:rPr>
                <a:t>CSS3 Grid</a:t>
              </a:r>
              <a:endParaRPr lang="en-US" sz="1400" dirty="0">
                <a:solidFill>
                  <a:srgbClr val="292929">
                    <a:alpha val="99000"/>
                  </a:srgbClr>
                </a:solidFill>
                <a:latin typeface="Arial" pitchFamily="34" charset="0"/>
                <a:cs typeface="Arial" pitchFamily="34" charset="0"/>
              </a:endParaRPr>
            </a:p>
            <a:p>
              <a:pPr lvl="0">
                <a:lnSpc>
                  <a:spcPct val="90000"/>
                </a:lnSpc>
                <a:spcBef>
                  <a:spcPct val="20000"/>
                </a:spcBef>
                <a:buClr>
                  <a:srgbClr val="FFFFFF">
                    <a:lumMod val="50000"/>
                  </a:srgbClr>
                </a:buClr>
                <a:buSzPct val="90000"/>
              </a:pPr>
              <a:r>
                <a:rPr lang="en-US" sz="1400" dirty="0" smtClean="0">
                  <a:solidFill>
                    <a:srgbClr val="292929">
                      <a:alpha val="99000"/>
                    </a:srgbClr>
                  </a:solidFill>
                  <a:latin typeface="Arial" pitchFamily="34" charset="0"/>
                  <a:cs typeface="Arial" pitchFamily="34" charset="0"/>
                </a:rPr>
                <a:t>CSS3 Flexbox</a:t>
              </a:r>
              <a:endParaRPr lang="en-US" sz="1400" dirty="0">
                <a:solidFill>
                  <a:srgbClr val="292929">
                    <a:alpha val="99000"/>
                  </a:srgbClr>
                </a:solidFill>
                <a:latin typeface="Arial" pitchFamily="34" charset="0"/>
                <a:cs typeface="Arial" pitchFamily="34" charset="0"/>
              </a:endParaRPr>
            </a:p>
            <a:p>
              <a:pPr lvl="0">
                <a:lnSpc>
                  <a:spcPct val="90000"/>
                </a:lnSpc>
                <a:spcBef>
                  <a:spcPct val="20000"/>
                </a:spcBef>
                <a:buClr>
                  <a:srgbClr val="FFFFFF">
                    <a:lumMod val="50000"/>
                  </a:srgbClr>
                </a:buClr>
                <a:buSzPct val="90000"/>
              </a:pPr>
              <a:r>
                <a:rPr lang="en-US" sz="1400" dirty="0" smtClean="0">
                  <a:solidFill>
                    <a:srgbClr val="292929">
                      <a:alpha val="99000"/>
                    </a:srgbClr>
                  </a:solidFill>
                  <a:latin typeface="Arial" pitchFamily="34" charset="0"/>
                  <a:cs typeface="Arial" pitchFamily="34" charset="0"/>
                </a:rPr>
                <a:t>CSS3 Gradient</a:t>
              </a:r>
              <a:endParaRPr lang="en-US" sz="1400" dirty="0">
                <a:solidFill>
                  <a:srgbClr val="292929">
                    <a:alpha val="99000"/>
                  </a:srgbClr>
                </a:solidFill>
                <a:latin typeface="Arial" pitchFamily="34" charset="0"/>
                <a:cs typeface="Arial" pitchFamily="34" charset="0"/>
              </a:endParaRPr>
            </a:p>
            <a:p>
              <a:pPr lvl="0">
                <a:lnSpc>
                  <a:spcPct val="90000"/>
                </a:lnSpc>
                <a:spcBef>
                  <a:spcPct val="20000"/>
                </a:spcBef>
                <a:buClr>
                  <a:srgbClr val="FFFFFF">
                    <a:lumMod val="50000"/>
                  </a:srgbClr>
                </a:buClr>
                <a:buSzPct val="90000"/>
              </a:pPr>
              <a:r>
                <a:rPr lang="en-US" sz="1400" dirty="0" smtClean="0">
                  <a:solidFill>
                    <a:srgbClr val="292929">
                      <a:alpha val="99000"/>
                    </a:srgbClr>
                  </a:solidFill>
                  <a:latin typeface="Arial" pitchFamily="34" charset="0"/>
                  <a:cs typeface="Arial" pitchFamily="34" charset="0"/>
                </a:rPr>
                <a:t>CSS3 </a:t>
              </a:r>
              <a:br>
                <a:rPr lang="en-US" sz="1400" dirty="0" smtClean="0">
                  <a:solidFill>
                    <a:srgbClr val="292929">
                      <a:alpha val="99000"/>
                    </a:srgbClr>
                  </a:solidFill>
                  <a:latin typeface="Arial" pitchFamily="34" charset="0"/>
                  <a:cs typeface="Arial" pitchFamily="34" charset="0"/>
                </a:rPr>
              </a:br>
              <a:r>
                <a:rPr lang="en-US" sz="1400" dirty="0" smtClean="0">
                  <a:solidFill>
                    <a:srgbClr val="292929">
                      <a:alpha val="99000"/>
                    </a:srgbClr>
                  </a:solidFill>
                  <a:latin typeface="Arial" pitchFamily="34" charset="0"/>
                  <a:cs typeface="Arial" pitchFamily="34" charset="0"/>
                </a:rPr>
                <a:t>Multi-Column</a:t>
              </a:r>
            </a:p>
            <a:p>
              <a:pPr lvl="0">
                <a:lnSpc>
                  <a:spcPct val="90000"/>
                </a:lnSpc>
                <a:spcBef>
                  <a:spcPct val="20000"/>
                </a:spcBef>
                <a:buClr>
                  <a:srgbClr val="FFFFFF">
                    <a:lumMod val="50000"/>
                  </a:srgbClr>
                </a:buClr>
                <a:buSzPct val="90000"/>
              </a:pPr>
              <a:r>
                <a:rPr lang="en-US" sz="1400" dirty="0" smtClean="0">
                  <a:solidFill>
                    <a:srgbClr val="292929">
                      <a:alpha val="99000"/>
                    </a:srgbClr>
                  </a:solidFill>
                  <a:latin typeface="Arial" pitchFamily="34" charset="0"/>
                  <a:cs typeface="Arial" pitchFamily="34" charset="0"/>
                </a:rPr>
                <a:t>ECMAScript Strict </a:t>
              </a:r>
              <a:r>
                <a:rPr lang="en-US" sz="1400" dirty="0">
                  <a:solidFill>
                    <a:srgbClr val="292929">
                      <a:alpha val="99000"/>
                    </a:srgbClr>
                  </a:solidFill>
                  <a:latin typeface="Arial" pitchFamily="34" charset="0"/>
                  <a:cs typeface="Arial" pitchFamily="34" charset="0"/>
                </a:rPr>
                <a:t>Mode</a:t>
              </a:r>
            </a:p>
          </p:txBody>
        </p:sp>
      </p:grpSp>
      <p:sp>
        <p:nvSpPr>
          <p:cNvPr id="3" name="Rounded Rectangle 2"/>
          <p:cNvSpPr/>
          <p:nvPr/>
        </p:nvSpPr>
        <p:spPr bwMode="auto">
          <a:xfrm>
            <a:off x="9653155" y="1128409"/>
            <a:ext cx="2358736" cy="4974058"/>
          </a:xfrm>
          <a:prstGeom prst="roundRect">
            <a:avLst>
              <a:gd name="adj" fmla="val 5361"/>
            </a:avLst>
          </a:prstGeom>
          <a:noFill/>
          <a:ln w="66675">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673952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0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par>
                          <p:cTn id="8" fill="hold">
                            <p:stCondLst>
                              <p:cond delay="1200"/>
                            </p:stCondLst>
                            <p:childTnLst>
                              <p:par>
                                <p:cTn id="9" presetID="22" presetClass="entr" presetSubtype="8"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left)">
                                      <p:cBhvr>
                                        <p:cTn id="11" dur="500"/>
                                        <p:tgtEl>
                                          <p:spTgt spid="76"/>
                                        </p:tgtEl>
                                      </p:cBhvr>
                                    </p:animEffect>
                                  </p:childTnLst>
                                </p:cTn>
                              </p:par>
                            </p:childTnLst>
                          </p:cTn>
                        </p:par>
                        <p:par>
                          <p:cTn id="12" fill="hold">
                            <p:stCondLst>
                              <p:cond delay="1700"/>
                            </p:stCondLst>
                            <p:childTnLst>
                              <p:par>
                                <p:cTn id="13" presetID="22" presetClass="entr" presetSubtype="4" fill="hold"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wipe(down)">
                                      <p:cBhvr>
                                        <p:cTn id="15" dur="500"/>
                                        <p:tgtEl>
                                          <p:spTgt spid="88"/>
                                        </p:tgtEl>
                                      </p:cBhvr>
                                    </p:animEffect>
                                  </p:childTnLst>
                                </p:cTn>
                              </p:par>
                            </p:childTnLst>
                          </p:cTn>
                        </p:par>
                        <p:par>
                          <p:cTn id="16" fill="hold">
                            <p:stCondLst>
                              <p:cond delay="2200"/>
                            </p:stCondLst>
                            <p:childTnLst>
                              <p:par>
                                <p:cTn id="17" presetID="22" presetClass="entr" presetSubtype="4" fill="hold" nodeType="after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down)">
                                      <p:cBhvr>
                                        <p:cTn id="19" dur="500"/>
                                        <p:tgtEl>
                                          <p:spTgt spid="91"/>
                                        </p:tgtEl>
                                      </p:cBhvr>
                                    </p:animEffect>
                                  </p:childTnLst>
                                </p:cTn>
                              </p:par>
                            </p:childTnLst>
                          </p:cTn>
                        </p:par>
                        <p:par>
                          <p:cTn id="20" fill="hold">
                            <p:stCondLst>
                              <p:cond delay="2700"/>
                            </p:stCondLst>
                            <p:childTnLst>
                              <p:par>
                                <p:cTn id="21" presetID="22" presetClass="entr" presetSubtype="4" fill="hold" nodeType="after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wipe(down)">
                                      <p:cBhvr>
                                        <p:cTn id="23" dur="500"/>
                                        <p:tgtEl>
                                          <p:spTgt spid="94"/>
                                        </p:tgtEl>
                                      </p:cBhvr>
                                    </p:animEffect>
                                  </p:childTnLst>
                                </p:cTn>
                              </p:par>
                            </p:childTnLst>
                          </p:cTn>
                        </p:par>
                        <p:par>
                          <p:cTn id="24" fill="hold">
                            <p:stCondLst>
                              <p:cond delay="3200"/>
                            </p:stCondLst>
                            <p:childTnLst>
                              <p:par>
                                <p:cTn id="25" presetID="22" presetClass="entr" presetSubtype="4" fill="hold" nodeType="after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down)">
                                      <p:cBhvr>
                                        <p:cTn id="27" dur="500"/>
                                        <p:tgtEl>
                                          <p:spTgt spid="97"/>
                                        </p:tgtEl>
                                      </p:cBhvr>
                                    </p:animEffect>
                                  </p:childTnLst>
                                </p:cTn>
                              </p:par>
                            </p:childTnLst>
                          </p:cTn>
                        </p:par>
                        <p:par>
                          <p:cTn id="28" fill="hold">
                            <p:stCondLst>
                              <p:cond delay="3700"/>
                            </p:stCondLst>
                            <p:childTnLst>
                              <p:par>
                                <p:cTn id="29" presetID="22" presetClass="entr" presetSubtype="4" fill="hold" nodeType="after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down)">
                                      <p:cBhvr>
                                        <p:cTn id="31" dur="500"/>
                                        <p:tgtEl>
                                          <p:spTgt spid="100"/>
                                        </p:tgtEl>
                                      </p:cBhvr>
                                    </p:animEffect>
                                  </p:childTnLst>
                                </p:cTn>
                              </p:par>
                            </p:childTnLst>
                          </p:cTn>
                        </p:par>
                        <p:par>
                          <p:cTn id="32" fill="hold">
                            <p:stCondLst>
                              <p:cond delay="4200"/>
                            </p:stCondLst>
                            <p:childTnLst>
                              <p:par>
                                <p:cTn id="33" presetID="22" presetClass="entr" presetSubtype="4" fill="hold" nodeType="after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wipe(down)">
                                      <p:cBhvr>
                                        <p:cTn id="35" dur="500"/>
                                        <p:tgtEl>
                                          <p:spTgt spid="103"/>
                                        </p:tgtEl>
                                      </p:cBhvr>
                                    </p:animEffect>
                                  </p:childTnLst>
                                </p:cTn>
                              </p:par>
                            </p:childTnLst>
                          </p:cTn>
                        </p:par>
                        <p:par>
                          <p:cTn id="36" fill="hold">
                            <p:stCondLst>
                              <p:cond delay="4700"/>
                            </p:stCondLst>
                            <p:childTnLst>
                              <p:par>
                                <p:cTn id="37" presetID="22" presetClass="entr" presetSubtype="4" fill="hold" nodeType="after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wipe(down)">
                                      <p:cBhvr>
                                        <p:cTn id="39" dur="500"/>
                                        <p:tgtEl>
                                          <p:spTgt spid="106"/>
                                        </p:tgtEl>
                                      </p:cBhvr>
                                    </p:animEffect>
                                  </p:childTnLst>
                                </p:cTn>
                              </p:par>
                            </p:childTnLst>
                          </p:cTn>
                        </p:par>
                        <p:par>
                          <p:cTn id="40" fill="hold">
                            <p:stCondLst>
                              <p:cond delay="5200"/>
                            </p:stCondLst>
                            <p:childTnLst>
                              <p:par>
                                <p:cTn id="41" presetID="22" presetClass="entr" presetSubtype="4" fill="hold" nodeType="after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wipe(down)">
                                      <p:cBhvr>
                                        <p:cTn id="43" dur="500"/>
                                        <p:tgtEl>
                                          <p:spTgt spid="109"/>
                                        </p:tgtEl>
                                      </p:cBhvr>
                                    </p:animEffect>
                                  </p:childTnLst>
                                </p:cTn>
                              </p:par>
                            </p:childTnLst>
                          </p:cTn>
                        </p:par>
                        <p:par>
                          <p:cTn id="44" fill="hold">
                            <p:stCondLst>
                              <p:cond delay="5700"/>
                            </p:stCondLst>
                            <p:childTnLst>
                              <p:par>
                                <p:cTn id="45" presetID="22" presetClass="entr" presetSubtype="4" fill="hold" nodeType="after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wipe(down)">
                                      <p:cBhvr>
                                        <p:cTn id="47" dur="500"/>
                                        <p:tgtEl>
                                          <p:spTgt spid="112"/>
                                        </p:tgtEl>
                                      </p:cBhvr>
                                    </p:animEffect>
                                  </p:childTnLst>
                                </p:cTn>
                              </p:par>
                            </p:childTnLst>
                          </p:cTn>
                        </p:par>
                        <p:par>
                          <p:cTn id="48" fill="hold">
                            <p:stCondLst>
                              <p:cond delay="6200"/>
                            </p:stCondLst>
                            <p:childTnLst>
                              <p:par>
                                <p:cTn id="49" presetID="22" presetClass="entr" presetSubtype="4" fill="hold" nodeType="after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wipe(down)">
                                      <p:cBhvr>
                                        <p:cTn id="51" dur="500"/>
                                        <p:tgtEl>
                                          <p:spTgt spid="115"/>
                                        </p:tgtEl>
                                      </p:cBhvr>
                                    </p:animEffect>
                                  </p:childTnLst>
                                </p:cTn>
                              </p:par>
                            </p:childTnLst>
                          </p:cTn>
                        </p:par>
                        <p:par>
                          <p:cTn id="52" fill="hold">
                            <p:stCondLst>
                              <p:cond delay="6700"/>
                            </p:stCondLst>
                            <p:childTnLst>
                              <p:par>
                                <p:cTn id="53" presetID="22" presetClass="entr" presetSubtype="8" fill="hold" nodeType="afterEffect">
                                  <p:stCondLst>
                                    <p:cond delay="0"/>
                                  </p:stCondLst>
                                  <p:childTnLst>
                                    <p:set>
                                      <p:cBhvr>
                                        <p:cTn id="54" dur="1" fill="hold">
                                          <p:stCondLst>
                                            <p:cond delay="0"/>
                                          </p:stCondLst>
                                        </p:cTn>
                                        <p:tgtEl>
                                          <p:spTgt spid="118"/>
                                        </p:tgtEl>
                                        <p:attrNameLst>
                                          <p:attrName>style.visibility</p:attrName>
                                        </p:attrNameLst>
                                      </p:cBhvr>
                                      <p:to>
                                        <p:strVal val="visible"/>
                                      </p:to>
                                    </p:set>
                                    <p:animEffect transition="in" filter="wipe(left)">
                                      <p:cBhvr>
                                        <p:cTn id="55" dur="500"/>
                                        <p:tgtEl>
                                          <p:spTgt spid="11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sz="6000" dirty="0" smtClean="0"/>
              <a:t>IE10 Platform Preview</a:t>
            </a:r>
            <a:endParaRPr lang="en-US" sz="6000"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2749331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ll or none"/>
          <p:cNvSpPr/>
          <p:nvPr/>
        </p:nvSpPr>
        <p:spPr bwMode="auto">
          <a:xfrm>
            <a:off x="7264401" y="5535471"/>
            <a:ext cx="4470400" cy="584775"/>
          </a:xfrm>
          <a:prstGeom prst="rect">
            <a:avLst/>
          </a:prstGeom>
          <a:noFill/>
          <a:ln>
            <a:noFill/>
            <a:headEnd type="none" w="med" len="med"/>
            <a:tailEnd type="none" w="med" len="med"/>
          </a:ln>
          <a:effectLst>
            <a:outerShdw blurRad="76200" dist="381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r>
              <a:rPr lang="en-US" sz="3600" dirty="0">
                <a:gradFill>
                  <a:gsLst>
                    <a:gs pos="0">
                      <a:schemeClr val="tx1"/>
                    </a:gs>
                    <a:gs pos="100000">
                      <a:schemeClr val="tx1"/>
                    </a:gs>
                  </a:gsLst>
                  <a:lin ang="16200000" scaled="0"/>
                </a:gradFill>
              </a:rPr>
              <a:t>All or none of these?</a:t>
            </a:r>
          </a:p>
        </p:txBody>
      </p:sp>
      <p:sp>
        <p:nvSpPr>
          <p:cNvPr id="2" name="Title 1"/>
          <p:cNvSpPr>
            <a:spLocks noGrp="1"/>
          </p:cNvSpPr>
          <p:nvPr>
            <p:ph type="title"/>
          </p:nvPr>
        </p:nvSpPr>
        <p:spPr/>
        <p:txBody>
          <a:bodyPr/>
          <a:lstStyle/>
          <a:p>
            <a:r>
              <a:rPr lang="en-US" dirty="0" smtClean="0"/>
              <a:t>What is “HTML5”?</a:t>
            </a:r>
            <a:endParaRPr lang="en-US" dirty="0"/>
          </a:p>
        </p:txBody>
      </p:sp>
      <p:pic>
        <p:nvPicPr>
          <p:cNvPr id="1026" name="Guy-Rad" descr="http://farm5.static.flickr.com/4135/4800906130_a777501d24_z.jpg"/>
          <p:cNvPicPr>
            <a:picLocks noChangeAspect="1" noChangeArrowheads="1"/>
          </p:cNvPicPr>
          <p:nvPr/>
        </p:nvPicPr>
        <p:blipFill rotWithShape="1">
          <a:blip r:embed="rId3">
            <a:extLst>
              <a:ext uri="{28A0092B-C50C-407E-A947-70E740481C1C}">
                <a14:useLocalDpi xmlns:a14="http://schemas.microsoft.com/office/drawing/2010/main" val="0"/>
              </a:ext>
            </a:extLst>
          </a:blip>
          <a:srcRect r="18951" b="2258"/>
          <a:stretch/>
        </p:blipFill>
        <p:spPr bwMode="auto">
          <a:xfrm>
            <a:off x="519112" y="2725845"/>
            <a:ext cx="3851719" cy="3483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HTML 5 logo" descr="C:\Users\brsatrom\Dropbox\ApplicationDevelopmentWithHTML5\HTML5\HTML5_Logo_5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7513" y="2794000"/>
            <a:ext cx="2401824" cy="2401824"/>
          </a:xfrm>
          <a:prstGeom prst="rect">
            <a:avLst/>
          </a:prstGeom>
          <a:noFill/>
          <a:extLst>
            <a:ext uri="{909E8E84-426E-40DD-AFC4-6F175D3DCCD1}">
              <a14:hiddenFill xmlns:a14="http://schemas.microsoft.com/office/drawing/2010/main">
                <a:solidFill>
                  <a:srgbClr val="FFFFFF"/>
                </a:solidFill>
              </a14:hiddenFill>
            </a:ext>
          </a:extLst>
        </p:spPr>
      </p:pic>
      <p:sp>
        <p:nvSpPr>
          <p:cNvPr id="12" name="Direction of the web"/>
          <p:cNvSpPr/>
          <p:nvPr/>
        </p:nvSpPr>
        <p:spPr bwMode="auto">
          <a:xfrm>
            <a:off x="5791200" y="927033"/>
            <a:ext cx="6397625" cy="584775"/>
          </a:xfrm>
          <a:prstGeom prst="roundRect">
            <a:avLst>
              <a:gd name="adj" fmla="val 0"/>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alpha val="75000"/>
                </a:schemeClr>
              </a:gs>
            </a:gsLst>
            <a:path path="circle">
              <a:fillToRect t="100000" r="100000"/>
            </a:path>
            <a:tileRect l="-100000" b="-100000"/>
          </a:gradFill>
          <a:ln>
            <a:noFill/>
            <a:headEnd type="none" w="med" len="med"/>
            <a:tailEnd type="none" w="med" len="med"/>
          </a:ln>
          <a:effectLst>
            <a:outerShdw blurRad="76200" dist="381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r>
              <a:rPr lang="en-US" sz="3200" dirty="0">
                <a:solidFill>
                  <a:schemeClr val="bg1"/>
                </a:solidFill>
              </a:rPr>
              <a:t> </a:t>
            </a:r>
            <a:r>
              <a:rPr lang="en-US" sz="3200" dirty="0" smtClean="0">
                <a:solidFill>
                  <a:schemeClr val="bg1"/>
                </a:solidFill>
              </a:rPr>
              <a:t>The direction </a:t>
            </a:r>
            <a:r>
              <a:rPr lang="en-US" sz="3200" dirty="0">
                <a:solidFill>
                  <a:schemeClr val="bg1"/>
                </a:solidFill>
              </a:rPr>
              <a:t>the web is going?</a:t>
            </a:r>
          </a:p>
        </p:txBody>
      </p:sp>
      <p:sp>
        <p:nvSpPr>
          <p:cNvPr id="14" name="What's new and interesting"/>
          <p:cNvSpPr/>
          <p:nvPr/>
        </p:nvSpPr>
        <p:spPr bwMode="auto">
          <a:xfrm>
            <a:off x="0" y="1805873"/>
            <a:ext cx="7863840" cy="584775"/>
          </a:xfrm>
          <a:prstGeom prst="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alpha val="75000"/>
                </a:schemeClr>
              </a:gs>
            </a:gsLst>
            <a:lin ang="8100000" scaled="1"/>
            <a:tileRect/>
          </a:gradFill>
          <a:ln>
            <a:noFill/>
            <a:headEnd type="none" w="med" len="med"/>
            <a:tailEnd type="none" w="med" len="med"/>
          </a:ln>
          <a:effectLst>
            <a:outerShdw blurRad="76200" dist="381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182880" bIns="45718" numCol="1" rtlCol="0" anchor="ctr" anchorCtr="0" compatLnSpc="1">
            <a:prstTxWarp prst="textNoShape">
              <a:avLst/>
            </a:prstTxWarp>
          </a:bodyPr>
          <a:lstStyle/>
          <a:p>
            <a:pPr algn="r"/>
            <a:r>
              <a:rPr lang="en-US" sz="3200" dirty="0" smtClean="0">
                <a:solidFill>
                  <a:schemeClr val="bg1"/>
                </a:solidFill>
              </a:rPr>
              <a:t>What’s new </a:t>
            </a:r>
            <a:r>
              <a:rPr lang="en-US" sz="3200" dirty="0">
                <a:solidFill>
                  <a:schemeClr val="bg1"/>
                </a:solidFill>
              </a:rPr>
              <a:t>and interesting on the web?</a:t>
            </a:r>
          </a:p>
        </p:txBody>
      </p:sp>
      <p:sp>
        <p:nvSpPr>
          <p:cNvPr id="18" name="Just new markup"/>
          <p:cNvSpPr/>
          <p:nvPr/>
        </p:nvSpPr>
        <p:spPr bwMode="auto">
          <a:xfrm>
            <a:off x="2889504" y="3066409"/>
            <a:ext cx="4782185" cy="584775"/>
          </a:xfrm>
          <a:prstGeom prst="rect">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alpha val="75000"/>
                </a:schemeClr>
              </a:gs>
            </a:gsLst>
            <a:path path="circle">
              <a:fillToRect t="100000" r="100000"/>
            </a:path>
            <a:tileRect l="-100000" b="-100000"/>
          </a:gradFill>
          <a:ln>
            <a:noFill/>
            <a:headEnd type="none" w="med" len="med"/>
            <a:tailEnd type="none" w="med" len="med"/>
          </a:ln>
          <a:effectLst>
            <a:outerShdw blurRad="76200" dist="381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3200" dirty="0">
                <a:solidFill>
                  <a:schemeClr val="bg1"/>
                </a:solidFill>
              </a:rPr>
              <a:t>Just some new markup?</a:t>
            </a:r>
          </a:p>
        </p:txBody>
      </p:sp>
    </p:spTree>
    <p:extLst>
      <p:ext uri="{BB962C8B-B14F-4D97-AF65-F5344CB8AC3E}">
        <p14:creationId xmlns:p14="http://schemas.microsoft.com/office/powerpoint/2010/main" val="3454325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750"/>
                                        <p:tgtEl>
                                          <p:spTgt spid="12"/>
                                        </p:tgtEl>
                                      </p:cBhvr>
                                    </p:animEffect>
                                  </p:childTnLst>
                                </p:cTn>
                              </p:par>
                            </p:childTnLst>
                          </p:cTn>
                        </p:par>
                        <p:par>
                          <p:cTn id="8" fill="hold">
                            <p:stCondLst>
                              <p:cond delay="1750"/>
                            </p:stCondLst>
                            <p:childTnLst>
                              <p:par>
                                <p:cTn id="9" presetID="10" presetClass="entr" presetSubtype="0" fill="hold" grpId="1" nodeType="afterEffect">
                                  <p:stCondLst>
                                    <p:cond delay="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750"/>
                                        <p:tgtEl>
                                          <p:spTgt spid="14"/>
                                        </p:tgtEl>
                                      </p:cBhvr>
                                    </p:animEffect>
                                  </p:childTnLst>
                                </p:cTn>
                              </p:par>
                            </p:childTnLst>
                          </p:cTn>
                        </p:par>
                        <p:par>
                          <p:cTn id="12" fill="hold">
                            <p:stCondLst>
                              <p:cond delay="3550"/>
                            </p:stCondLst>
                            <p:childTnLst>
                              <p:par>
                                <p:cTn id="13" presetID="10" presetClass="entr" presetSubtype="0" fill="hold" grpId="1"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75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750"/>
                                        <p:tgtEl>
                                          <p:spTgt spid="1026"/>
                                        </p:tgtEl>
                                      </p:cBhvr>
                                    </p:animEffect>
                                  </p:childTnLst>
                                </p:cTn>
                              </p:par>
                            </p:childTnLst>
                          </p:cTn>
                        </p:par>
                        <p:par>
                          <p:cTn id="19" fill="hold">
                            <p:stCondLst>
                              <p:cond delay="5300"/>
                            </p:stCondLst>
                            <p:childTnLst>
                              <p:par>
                                <p:cTn id="20" presetID="10" presetClass="entr" presetSubtype="0" fill="hold" grpId="1"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75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p:bldP spid="12" grpId="0" animBg="1"/>
      <p:bldP spid="14" grpId="1" animBg="1"/>
      <p:bldP spid="1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228600"/>
            <a:ext cx="12188824" cy="6629400"/>
          </a:xfrm>
          <a:prstGeom prst="rect">
            <a:avLst/>
          </a:prstGeom>
          <a:gradFill flip="none" rotWithShape="1">
            <a:gsLst>
              <a:gs pos="42000">
                <a:srgbClr val="0F74A1">
                  <a:alpha val="0"/>
                </a:srgbClr>
              </a:gs>
              <a:gs pos="100000">
                <a:schemeClr val="tx2">
                  <a:lumMod val="50000"/>
                </a:schemeClr>
              </a:gs>
            </a:gsLst>
            <a:lin ang="5400000" scaled="1"/>
            <a:tileRect/>
          </a:gradFill>
          <a:ln w="42500" cap="flat" cmpd="sng" algn="ctr">
            <a:noFill/>
            <a:prstDash val="solid"/>
            <a:headEnd type="none" w="med" len="med"/>
            <a:tailEnd type="none" w="med" len="med"/>
          </a:ln>
          <a:effectLst/>
        </p:spPr>
        <p:txBody>
          <a:bodyPr vert="horz" wrap="square" lIns="91422" tIns="45711" rIns="91422" bIns="45711" numCol="1" rtlCol="0" anchor="ctr" anchorCtr="0" compatLnSpc="1">
            <a:prstTxWarp prst="textNoShape">
              <a:avLst/>
            </a:prstTxWarp>
          </a:bodyPr>
          <a:lstStyle/>
          <a:p>
            <a:pPr algn="ctr" defTabSz="913955" fontAlgn="base">
              <a:spcBef>
                <a:spcPct val="0"/>
              </a:spcBef>
              <a:spcAft>
                <a:spcPct val="0"/>
              </a:spcAft>
            </a:pPr>
            <a:endParaRPr lang="en-US" sz="2400" kern="0" dirty="0">
              <a:gradFill>
                <a:gsLst>
                  <a:gs pos="0">
                    <a:srgbClr val="FFFFFF"/>
                  </a:gs>
                  <a:gs pos="100000">
                    <a:srgbClr val="FFFFFF"/>
                  </a:gs>
                </a:gsLst>
                <a:lin ang="5400000" scaled="0"/>
              </a:gradFill>
              <a:latin typeface="Segoe"/>
            </a:endParaRPr>
          </a:p>
        </p:txBody>
      </p:sp>
      <p:sp>
        <p:nvSpPr>
          <p:cNvPr id="2" name="Title 1"/>
          <p:cNvSpPr>
            <a:spLocks noGrp="1"/>
          </p:cNvSpPr>
          <p:nvPr>
            <p:ph type="title"/>
          </p:nvPr>
        </p:nvSpPr>
        <p:spPr/>
        <p:txBody>
          <a:bodyPr/>
          <a:lstStyle/>
          <a:p>
            <a:r>
              <a:rPr lang="en-US" smtClean="0"/>
              <a:t>Innovate with Emerging Standards</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200" y="1447800"/>
            <a:ext cx="7242426" cy="5198673"/>
          </a:xfrm>
          <a:prstGeom prst="rect">
            <a:avLst/>
          </a:prstGeom>
          <a:noFill/>
          <a:effectLst>
            <a:outerShdw blurRad="152400" dist="101600" dir="2700000" algn="tl" rotWithShape="0">
              <a:prstClr val="black">
                <a:alpha val="2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335848"/>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Web </a:t>
            </a:r>
            <a:r>
              <a:rPr lang="en-US" dirty="0"/>
              <a:t>Sockets – </a:t>
            </a:r>
            <a:r>
              <a:rPr lang="en-US" dirty="0" smtClean="0"/>
              <a:t>Real Time Connections</a:t>
            </a:r>
            <a:endParaRPr lang="en-US" dirty="0"/>
          </a:p>
        </p:txBody>
      </p:sp>
      <p:sp>
        <p:nvSpPr>
          <p:cNvPr id="6" name="Text Placeholder 5"/>
          <p:cNvSpPr>
            <a:spLocks noGrp="1"/>
          </p:cNvSpPr>
          <p:nvPr>
            <p:ph type="body" sz="quarter" idx="10"/>
          </p:nvPr>
        </p:nvSpPr>
        <p:spPr>
          <a:xfrm>
            <a:off x="519114" y="1447800"/>
            <a:ext cx="11149012" cy="2419124"/>
          </a:xfrm>
        </p:spPr>
        <p:txBody>
          <a:bodyPr/>
          <a:lstStyle/>
          <a:p>
            <a:pPr marL="0" indent="0">
              <a:lnSpc>
                <a:spcPct val="80000"/>
              </a:lnSpc>
              <a:buNone/>
            </a:pPr>
            <a:r>
              <a:rPr lang="en-US" sz="2800" spc="-50" dirty="0" err="1" smtClean="0">
                <a:solidFill>
                  <a:srgbClr val="3F3F3F"/>
                </a:solidFill>
                <a:latin typeface="Consolas" pitchFamily="49" charset="0"/>
                <a:cs typeface="Consolas" pitchFamily="49" charset="0"/>
              </a:rPr>
              <a:t>var</a:t>
            </a:r>
            <a:r>
              <a:rPr lang="en-US" sz="2800" spc="-50" dirty="0" smtClean="0">
                <a:solidFill>
                  <a:srgbClr val="3F3F3F"/>
                </a:solidFill>
                <a:latin typeface="Consolas" pitchFamily="49" charset="0"/>
                <a:cs typeface="Consolas" pitchFamily="49" charset="0"/>
              </a:rPr>
              <a:t> socket = new </a:t>
            </a:r>
            <a:r>
              <a:rPr lang="en-US" sz="2800" b="1" spc="-50"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WebSocketDraft</a:t>
            </a:r>
            <a:r>
              <a:rPr lang="en-US" sz="2800" spc="-50" dirty="0" smtClean="0">
                <a:solidFill>
                  <a:srgbClr val="3F3F3F"/>
                </a:solidFill>
                <a:latin typeface="Consolas" pitchFamily="49" charset="0"/>
                <a:cs typeface="Consolas" pitchFamily="49" charset="0"/>
              </a:rPr>
              <a:t>('</a:t>
            </a:r>
            <a:r>
              <a:rPr lang="en-US" sz="2800" spc="-50" dirty="0" err="1" smtClean="0">
                <a:solidFill>
                  <a:srgbClr val="3F3F3F"/>
                </a:solidFill>
                <a:latin typeface="Consolas" pitchFamily="49" charset="0"/>
                <a:cs typeface="Consolas" pitchFamily="49" charset="0"/>
              </a:rPr>
              <a:t>ws</a:t>
            </a:r>
            <a:r>
              <a:rPr lang="en-US" sz="2800" spc="-50" dirty="0" smtClean="0">
                <a:solidFill>
                  <a:srgbClr val="3F3F3F"/>
                </a:solidFill>
                <a:latin typeface="Consolas" pitchFamily="49" charset="0"/>
                <a:cs typeface="Consolas" pitchFamily="49" charset="0"/>
              </a:rPr>
              <a:t>://my.websocket.org/echo');</a:t>
            </a:r>
            <a:br>
              <a:rPr lang="en-US" sz="2800" spc="-50" dirty="0" smtClean="0">
                <a:solidFill>
                  <a:srgbClr val="3F3F3F"/>
                </a:solidFill>
                <a:latin typeface="Consolas" pitchFamily="49" charset="0"/>
                <a:cs typeface="Consolas" pitchFamily="49" charset="0"/>
              </a:rPr>
            </a:br>
            <a:r>
              <a:rPr lang="en-US" sz="2800" spc="-50" dirty="0" err="1" smtClean="0">
                <a:solidFill>
                  <a:srgbClr val="3F3F3F"/>
                </a:solidFill>
                <a:latin typeface="Consolas" pitchFamily="49" charset="0"/>
                <a:cs typeface="Consolas" pitchFamily="49" charset="0"/>
              </a:rPr>
              <a:t>socket.</a:t>
            </a:r>
            <a:r>
              <a:rPr lang="en-US" sz="2800" b="1" spc="-50"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onopen</a:t>
            </a:r>
            <a:r>
              <a:rPr lang="en-US" sz="2800" spc="-50" dirty="0" smtClean="0">
                <a:solidFill>
                  <a:srgbClr val="3F3F3F"/>
                </a:solidFill>
                <a:latin typeface="Consolas" pitchFamily="49" charset="0"/>
                <a:cs typeface="Consolas" pitchFamily="49" charset="0"/>
              </a:rPr>
              <a:t> = function(event) {</a:t>
            </a:r>
            <a:br>
              <a:rPr lang="en-US" sz="2800" spc="-50" dirty="0" smtClean="0">
                <a:solidFill>
                  <a:srgbClr val="3F3F3F"/>
                </a:solidFill>
                <a:latin typeface="Consolas" pitchFamily="49" charset="0"/>
                <a:cs typeface="Consolas" pitchFamily="49" charset="0"/>
              </a:rPr>
            </a:br>
            <a:r>
              <a:rPr lang="en-US" sz="2800" spc="-50" dirty="0" smtClean="0">
                <a:solidFill>
                  <a:srgbClr val="3F3F3F"/>
                </a:solidFill>
                <a:latin typeface="Consolas" pitchFamily="49" charset="0"/>
                <a:cs typeface="Consolas" pitchFamily="49" charset="0"/>
              </a:rPr>
              <a:t>  </a:t>
            </a:r>
            <a:r>
              <a:rPr lang="en-US" sz="2800" spc="-50" dirty="0" err="1" smtClean="0">
                <a:solidFill>
                  <a:srgbClr val="3F3F3F"/>
                </a:solidFill>
                <a:latin typeface="Consolas" pitchFamily="49" charset="0"/>
                <a:cs typeface="Consolas" pitchFamily="49" charset="0"/>
              </a:rPr>
              <a:t>socket.</a:t>
            </a:r>
            <a:r>
              <a:rPr lang="en-US" sz="2800" b="1" spc="-50"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send</a:t>
            </a:r>
            <a:r>
              <a:rPr lang="en-US" sz="2800" spc="-50" dirty="0" smtClean="0">
                <a:solidFill>
                  <a:srgbClr val="3F3F3F"/>
                </a:solidFill>
                <a:latin typeface="Consolas" pitchFamily="49" charset="0"/>
                <a:cs typeface="Consolas" pitchFamily="49" charset="0"/>
              </a:rPr>
              <a:t>('Hello, </a:t>
            </a:r>
            <a:r>
              <a:rPr lang="en-US" sz="2800" spc="-50" dirty="0" err="1" smtClean="0">
                <a:solidFill>
                  <a:srgbClr val="3F3F3F"/>
                </a:solidFill>
                <a:latin typeface="Consolas" pitchFamily="49" charset="0"/>
                <a:cs typeface="Consolas" pitchFamily="49" charset="0"/>
              </a:rPr>
              <a:t>WebSocket</a:t>
            </a:r>
            <a:r>
              <a:rPr lang="en-US" sz="2800" spc="-50" dirty="0" smtClean="0">
                <a:solidFill>
                  <a:srgbClr val="3F3F3F"/>
                </a:solidFill>
                <a:latin typeface="Consolas" pitchFamily="49" charset="0"/>
                <a:cs typeface="Consolas" pitchFamily="49" charset="0"/>
              </a:rPr>
              <a:t>');</a:t>
            </a:r>
            <a:br>
              <a:rPr lang="en-US" sz="2800" spc="-50" dirty="0" smtClean="0">
                <a:solidFill>
                  <a:srgbClr val="3F3F3F"/>
                </a:solidFill>
                <a:latin typeface="Consolas" pitchFamily="49" charset="0"/>
                <a:cs typeface="Consolas" pitchFamily="49" charset="0"/>
              </a:rPr>
            </a:br>
            <a:r>
              <a:rPr lang="en-US" sz="2800" spc="-50" dirty="0" smtClean="0">
                <a:solidFill>
                  <a:srgbClr val="3F3F3F"/>
                </a:solidFill>
                <a:latin typeface="Consolas" pitchFamily="49" charset="0"/>
                <a:cs typeface="Consolas" pitchFamily="49" charset="0"/>
              </a:rPr>
              <a:t>};</a:t>
            </a:r>
            <a:br>
              <a:rPr lang="en-US" sz="2800" spc="-50" dirty="0" smtClean="0">
                <a:solidFill>
                  <a:srgbClr val="3F3F3F"/>
                </a:solidFill>
                <a:latin typeface="Consolas" pitchFamily="49" charset="0"/>
                <a:cs typeface="Consolas" pitchFamily="49" charset="0"/>
              </a:rPr>
            </a:br>
            <a:r>
              <a:rPr lang="en-US" sz="2800" spc="-50" dirty="0" err="1" smtClean="0">
                <a:solidFill>
                  <a:srgbClr val="3F3F3F"/>
                </a:solidFill>
                <a:latin typeface="Consolas" pitchFamily="49" charset="0"/>
                <a:cs typeface="Consolas" pitchFamily="49" charset="0"/>
              </a:rPr>
              <a:t>socket.</a:t>
            </a:r>
            <a:r>
              <a:rPr lang="en-US" sz="2800" b="1" spc="-50"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onmessage</a:t>
            </a:r>
            <a:r>
              <a:rPr lang="en-US" sz="2800" spc="-50" dirty="0" smtClean="0">
                <a:solidFill>
                  <a:srgbClr val="3F3F3F"/>
                </a:solidFill>
                <a:latin typeface="Consolas" pitchFamily="49" charset="0"/>
                <a:cs typeface="Consolas" pitchFamily="49" charset="0"/>
              </a:rPr>
              <a:t> = function(event) { alert(</a:t>
            </a:r>
            <a:r>
              <a:rPr lang="en-US" sz="2800" spc="-50" dirty="0" err="1" smtClean="0">
                <a:solidFill>
                  <a:srgbClr val="3F3F3F"/>
                </a:solidFill>
                <a:latin typeface="Consolas" pitchFamily="49" charset="0"/>
                <a:cs typeface="Consolas" pitchFamily="49" charset="0"/>
              </a:rPr>
              <a:t>event.data</a:t>
            </a:r>
            <a:r>
              <a:rPr lang="en-US" sz="2800" spc="-50" dirty="0" smtClean="0">
                <a:solidFill>
                  <a:srgbClr val="3F3F3F"/>
                </a:solidFill>
                <a:latin typeface="Consolas" pitchFamily="49" charset="0"/>
                <a:cs typeface="Consolas" pitchFamily="49" charset="0"/>
              </a:rPr>
              <a:t>); }</a:t>
            </a:r>
            <a:br>
              <a:rPr lang="en-US" sz="2800" spc="-50" dirty="0" smtClean="0">
                <a:solidFill>
                  <a:srgbClr val="3F3F3F"/>
                </a:solidFill>
                <a:latin typeface="Consolas" pitchFamily="49" charset="0"/>
                <a:cs typeface="Consolas" pitchFamily="49" charset="0"/>
              </a:rPr>
            </a:br>
            <a:r>
              <a:rPr lang="en-US" sz="2800" spc="-50" dirty="0" err="1" smtClean="0">
                <a:solidFill>
                  <a:srgbClr val="3F3F3F"/>
                </a:solidFill>
                <a:latin typeface="Consolas" pitchFamily="49" charset="0"/>
                <a:cs typeface="Consolas" pitchFamily="49" charset="0"/>
              </a:rPr>
              <a:t>socket.</a:t>
            </a:r>
            <a:r>
              <a:rPr lang="en-US" sz="2800" b="1" spc="-50"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onclose</a:t>
            </a:r>
            <a:r>
              <a:rPr lang="en-US" sz="2800" b="1" spc="-50" dirty="0" smtClean="0">
                <a:solidFill>
                  <a:srgbClr val="3F3F3F"/>
                </a:solidFill>
                <a:effectLst>
                  <a:outerShdw blurRad="38100" dist="38100" dir="2700000" algn="tl">
                    <a:srgbClr val="000000">
                      <a:alpha val="43137"/>
                    </a:srgbClr>
                  </a:outerShdw>
                </a:effectLst>
                <a:latin typeface="Consolas" pitchFamily="49" charset="0"/>
                <a:cs typeface="Consolas" pitchFamily="49" charset="0"/>
              </a:rPr>
              <a:t> </a:t>
            </a:r>
            <a:r>
              <a:rPr lang="en-US" sz="2800" spc="-50" dirty="0" smtClean="0">
                <a:solidFill>
                  <a:srgbClr val="3F3F3F"/>
                </a:solidFill>
                <a:latin typeface="Consolas" pitchFamily="49" charset="0"/>
                <a:cs typeface="Consolas" pitchFamily="49" charset="0"/>
              </a:rPr>
              <a:t>= function(event) { alert('closed'); }</a:t>
            </a:r>
            <a:endParaRPr lang="en-US" sz="2800" spc="-50" dirty="0">
              <a:latin typeface="Consolas" pitchFamily="49" charset="0"/>
              <a:cs typeface="Consolas" pitchFamily="49" charset="0"/>
            </a:endParaRPr>
          </a:p>
        </p:txBody>
      </p:sp>
      <p:sp>
        <p:nvSpPr>
          <p:cNvPr id="2" name="Cube 1"/>
          <p:cNvSpPr/>
          <p:nvPr/>
        </p:nvSpPr>
        <p:spPr bwMode="auto">
          <a:xfrm rot="16200000">
            <a:off x="7066632" y="4566851"/>
            <a:ext cx="1991033" cy="1253612"/>
          </a:xfrm>
          <a:prstGeom prst="cube">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Server</a:t>
            </a:r>
          </a:p>
        </p:txBody>
      </p:sp>
      <p:sp>
        <p:nvSpPr>
          <p:cNvPr id="3" name="Flowchart: Document 2"/>
          <p:cNvSpPr/>
          <p:nvPr/>
        </p:nvSpPr>
        <p:spPr bwMode="auto">
          <a:xfrm>
            <a:off x="3482771" y="4198140"/>
            <a:ext cx="1268361" cy="1681316"/>
          </a:xfrm>
          <a:prstGeom prst="flowChartDocumen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Client</a:t>
            </a:r>
          </a:p>
        </p:txBody>
      </p:sp>
      <p:cxnSp>
        <p:nvCxnSpPr>
          <p:cNvPr id="7" name="Straight Arrow Connector 6"/>
          <p:cNvCxnSpPr/>
          <p:nvPr/>
        </p:nvCxnSpPr>
        <p:spPr>
          <a:xfrm flipV="1">
            <a:off x="4751132" y="4478363"/>
            <a:ext cx="2684210" cy="14749"/>
          </a:xfrm>
          <a:prstGeom prst="straightConnector1">
            <a:avLst/>
          </a:prstGeom>
          <a:ln w="44450">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751130" y="5397679"/>
            <a:ext cx="2684210" cy="14749"/>
          </a:xfrm>
          <a:prstGeom prst="straightConnector1">
            <a:avLst/>
          </a:prstGeom>
          <a:ln w="44450">
            <a:headEnd type="arrow"/>
            <a:tailEnd type="arrow"/>
          </a:ln>
        </p:spPr>
        <p:style>
          <a:lnRef idx="1">
            <a:schemeClr val="accent1"/>
          </a:lnRef>
          <a:fillRef idx="0">
            <a:schemeClr val="accent1"/>
          </a:fillRef>
          <a:effectRef idx="0">
            <a:schemeClr val="accent1"/>
          </a:effectRef>
          <a:fontRef idx="minor">
            <a:schemeClr val="tx1"/>
          </a:fontRef>
        </p:style>
      </p:cxnSp>
      <p:sp>
        <p:nvSpPr>
          <p:cNvPr id="10" name="Flowchart: Document 9"/>
          <p:cNvSpPr/>
          <p:nvPr/>
        </p:nvSpPr>
        <p:spPr bwMode="auto">
          <a:xfrm>
            <a:off x="5658159" y="5156781"/>
            <a:ext cx="870155" cy="523571"/>
          </a:xfrm>
          <a:prstGeom prst="flowChartDocumen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TCP</a:t>
            </a:r>
          </a:p>
        </p:txBody>
      </p:sp>
      <p:sp>
        <p:nvSpPr>
          <p:cNvPr id="11" name="Flowchart: Multidocument 10"/>
          <p:cNvSpPr/>
          <p:nvPr/>
        </p:nvSpPr>
        <p:spPr bwMode="auto">
          <a:xfrm>
            <a:off x="5547544" y="4124403"/>
            <a:ext cx="1091381" cy="722667"/>
          </a:xfrm>
          <a:prstGeom prst="flowChartMultidocumen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HTTP</a:t>
            </a:r>
          </a:p>
        </p:txBody>
      </p:sp>
    </p:spTree>
    <p:extLst>
      <p:ext uri="{BB962C8B-B14F-4D97-AF65-F5344CB8AC3E}">
        <p14:creationId xmlns:p14="http://schemas.microsoft.com/office/powerpoint/2010/main" val="94608969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FileAPI</a:t>
            </a:r>
            <a:r>
              <a:rPr lang="en-US" dirty="0" smtClean="0"/>
              <a:t> – File Objects in Web Apps</a:t>
            </a:r>
            <a:endParaRPr lang="en-US" dirty="0"/>
          </a:p>
        </p:txBody>
      </p:sp>
      <p:sp>
        <p:nvSpPr>
          <p:cNvPr id="6" name="Text Placeholder 5"/>
          <p:cNvSpPr>
            <a:spLocks noGrp="1"/>
          </p:cNvSpPr>
          <p:nvPr>
            <p:ph type="body" sz="quarter" idx="10"/>
          </p:nvPr>
        </p:nvSpPr>
        <p:spPr>
          <a:xfrm>
            <a:off x="519113" y="1447800"/>
            <a:ext cx="11496644" cy="2240613"/>
          </a:xfrm>
        </p:spPr>
        <p:txBody>
          <a:bodyPr/>
          <a:lstStyle/>
          <a:p>
            <a:pPr marL="0" indent="0">
              <a:buNone/>
            </a:pPr>
            <a:r>
              <a:rPr lang="en-US" sz="2600" dirty="0" err="1" smtClean="0">
                <a:solidFill>
                  <a:schemeClr val="bg1"/>
                </a:solidFill>
                <a:latin typeface="Consolas" pitchFamily="49" charset="0"/>
                <a:cs typeface="Consolas" pitchFamily="49" charset="0"/>
              </a:rPr>
              <a:t>var</a:t>
            </a:r>
            <a:r>
              <a:rPr lang="en-US" sz="2600" dirty="0" smtClean="0">
                <a:solidFill>
                  <a:schemeClr val="bg1"/>
                </a:solidFill>
                <a:latin typeface="Consolas" pitchFamily="49" charset="0"/>
                <a:cs typeface="Consolas" pitchFamily="49" charset="0"/>
              </a:rPr>
              <a:t> file = </a:t>
            </a:r>
            <a:r>
              <a:rPr lang="en-US" sz="2600" dirty="0" err="1" smtClean="0">
                <a:solidFill>
                  <a:schemeClr val="bg1"/>
                </a:solidFill>
                <a:latin typeface="Consolas" pitchFamily="49" charset="0"/>
                <a:cs typeface="Consolas" pitchFamily="49" charset="0"/>
              </a:rPr>
              <a:t>document.getElementById</a:t>
            </a:r>
            <a:r>
              <a:rPr lang="en-US" sz="2600" dirty="0" smtClean="0">
                <a:solidFill>
                  <a:schemeClr val="bg1"/>
                </a:solidFill>
                <a:latin typeface="Consolas" pitchFamily="49" charset="0"/>
                <a:cs typeface="Consolas" pitchFamily="49" charset="0"/>
              </a:rPr>
              <a:t>('file').files[0];</a:t>
            </a:r>
          </a:p>
          <a:p>
            <a:pPr marL="0" indent="0">
              <a:buNone/>
            </a:pPr>
            <a:r>
              <a:rPr lang="en-US" sz="2600" dirty="0" err="1" smtClean="0">
                <a:solidFill>
                  <a:schemeClr val="bg1"/>
                </a:solidFill>
                <a:latin typeface="Consolas" pitchFamily="49" charset="0"/>
                <a:cs typeface="Consolas" pitchFamily="49" charset="0"/>
              </a:rPr>
              <a:t>document.getElementById</a:t>
            </a:r>
            <a:r>
              <a:rPr lang="en-US" sz="2600" dirty="0" smtClean="0">
                <a:solidFill>
                  <a:schemeClr val="bg1"/>
                </a:solidFill>
                <a:latin typeface="Consolas" pitchFamily="49" charset="0"/>
                <a:cs typeface="Consolas" pitchFamily="49" charset="0"/>
              </a:rPr>
              <a:t>('name').</a:t>
            </a:r>
            <a:r>
              <a:rPr lang="en-US" sz="2600" dirty="0" err="1" smtClean="0">
                <a:solidFill>
                  <a:schemeClr val="bg1"/>
                </a:solidFill>
                <a:latin typeface="Consolas" pitchFamily="49" charset="0"/>
                <a:cs typeface="Consolas" pitchFamily="49" charset="0"/>
              </a:rPr>
              <a:t>textContent</a:t>
            </a:r>
            <a:r>
              <a:rPr lang="en-US" sz="2600" dirty="0" smtClean="0">
                <a:solidFill>
                  <a:schemeClr val="bg1"/>
                </a:solidFill>
                <a:latin typeface="Consolas" pitchFamily="49" charset="0"/>
                <a:cs typeface="Consolas" pitchFamily="49" charset="0"/>
              </a:rPr>
              <a:t> = </a:t>
            </a:r>
            <a:r>
              <a:rPr lang="en-US" sz="2600" dirty="0" err="1" smtClean="0">
                <a:solidFill>
                  <a:schemeClr val="bg1"/>
                </a:solidFill>
                <a:latin typeface="Consolas" pitchFamily="49" charset="0"/>
                <a:cs typeface="Consolas" pitchFamily="49" charset="0"/>
              </a:rPr>
              <a:t>file.fileName</a:t>
            </a:r>
            <a:r>
              <a:rPr lang="en-US" sz="2600" dirty="0" smtClean="0">
                <a:solidFill>
                  <a:schemeClr val="bg1"/>
                </a:solidFill>
                <a:latin typeface="Consolas" pitchFamily="49" charset="0"/>
                <a:cs typeface="Consolas" pitchFamily="49" charset="0"/>
              </a:rPr>
              <a:t>;</a:t>
            </a:r>
            <a:br>
              <a:rPr lang="en-US" sz="2600" dirty="0" smtClean="0">
                <a:solidFill>
                  <a:schemeClr val="bg1"/>
                </a:solidFill>
                <a:latin typeface="Consolas" pitchFamily="49" charset="0"/>
                <a:cs typeface="Consolas" pitchFamily="49" charset="0"/>
              </a:rPr>
            </a:br>
            <a:r>
              <a:rPr lang="en-US" sz="2600" dirty="0" err="1" smtClean="0">
                <a:solidFill>
                  <a:schemeClr val="bg1"/>
                </a:solidFill>
                <a:latin typeface="Consolas" pitchFamily="49" charset="0"/>
                <a:cs typeface="Consolas" pitchFamily="49" charset="0"/>
              </a:rPr>
              <a:t>document.getElementById</a:t>
            </a:r>
            <a:r>
              <a:rPr lang="en-US" sz="2600" dirty="0" smtClean="0">
                <a:solidFill>
                  <a:schemeClr val="bg1"/>
                </a:solidFill>
                <a:latin typeface="Consolas" pitchFamily="49" charset="0"/>
                <a:cs typeface="Consolas" pitchFamily="49" charset="0"/>
              </a:rPr>
              <a:t>('size').</a:t>
            </a:r>
            <a:r>
              <a:rPr lang="en-US" sz="2600" dirty="0" err="1" smtClean="0">
                <a:solidFill>
                  <a:schemeClr val="bg1"/>
                </a:solidFill>
                <a:latin typeface="Consolas" pitchFamily="49" charset="0"/>
                <a:cs typeface="Consolas" pitchFamily="49" charset="0"/>
              </a:rPr>
              <a:t>textContent</a:t>
            </a:r>
            <a:r>
              <a:rPr lang="en-US" sz="2600" dirty="0" smtClean="0">
                <a:solidFill>
                  <a:schemeClr val="bg1"/>
                </a:solidFill>
                <a:latin typeface="Consolas" pitchFamily="49" charset="0"/>
                <a:cs typeface="Consolas" pitchFamily="49" charset="0"/>
              </a:rPr>
              <a:t> = </a:t>
            </a:r>
            <a:r>
              <a:rPr lang="en-US" sz="2600" dirty="0" err="1" smtClean="0">
                <a:solidFill>
                  <a:schemeClr val="bg1"/>
                </a:solidFill>
                <a:latin typeface="Consolas" pitchFamily="49" charset="0"/>
                <a:cs typeface="Consolas" pitchFamily="49" charset="0"/>
              </a:rPr>
              <a:t>file.fileSize</a:t>
            </a:r>
            <a:r>
              <a:rPr lang="en-US" sz="2600" dirty="0" smtClean="0">
                <a:solidFill>
                  <a:schemeClr val="bg1"/>
                </a:solidFill>
                <a:latin typeface="Consolas" pitchFamily="49" charset="0"/>
                <a:cs typeface="Consolas" pitchFamily="49" charset="0"/>
              </a:rPr>
              <a:t>;</a:t>
            </a:r>
            <a:br>
              <a:rPr lang="en-US" sz="2600" dirty="0" smtClean="0">
                <a:solidFill>
                  <a:schemeClr val="bg1"/>
                </a:solidFill>
                <a:latin typeface="Consolas" pitchFamily="49" charset="0"/>
                <a:cs typeface="Consolas" pitchFamily="49" charset="0"/>
              </a:rPr>
            </a:br>
            <a:r>
              <a:rPr lang="en-US" sz="2600" dirty="0" smtClean="0">
                <a:solidFill>
                  <a:schemeClr val="bg1"/>
                </a:solidFill>
                <a:latin typeface="Consolas" pitchFamily="49" charset="0"/>
                <a:cs typeface="Consolas" pitchFamily="49" charset="0"/>
              </a:rPr>
              <a:t>      </a:t>
            </a:r>
            <a:br>
              <a:rPr lang="en-US" sz="2600" dirty="0" smtClean="0">
                <a:solidFill>
                  <a:schemeClr val="bg1"/>
                </a:solidFill>
                <a:latin typeface="Consolas" pitchFamily="49" charset="0"/>
                <a:cs typeface="Consolas" pitchFamily="49" charset="0"/>
              </a:rPr>
            </a:br>
            <a:r>
              <a:rPr lang="en-US" sz="2600" dirty="0" err="1" smtClean="0">
                <a:solidFill>
                  <a:schemeClr val="bg1"/>
                </a:solidFill>
                <a:latin typeface="Consolas" pitchFamily="49" charset="0"/>
                <a:cs typeface="Consolas" pitchFamily="49" charset="0"/>
              </a:rPr>
              <a:t>var</a:t>
            </a:r>
            <a:r>
              <a:rPr lang="en-US" sz="2600" dirty="0" smtClean="0">
                <a:solidFill>
                  <a:schemeClr val="bg1"/>
                </a:solidFill>
                <a:latin typeface="Consolas" pitchFamily="49" charset="0"/>
                <a:cs typeface="Consolas" pitchFamily="49" charset="0"/>
              </a:rPr>
              <a:t> reader = new </a:t>
            </a:r>
            <a:r>
              <a:rPr lang="en-US" sz="2600" b="1"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FileReaderDraft</a:t>
            </a:r>
            <a:r>
              <a:rPr lang="en-US" sz="2600" dirty="0" smtClean="0">
                <a:solidFill>
                  <a:schemeClr val="bg1"/>
                </a:solidFill>
                <a:latin typeface="Consolas" pitchFamily="49" charset="0"/>
                <a:cs typeface="Consolas" pitchFamily="49" charset="0"/>
              </a:rPr>
              <a:t>();</a:t>
            </a:r>
            <a:br>
              <a:rPr lang="en-US" sz="2600" dirty="0" smtClean="0">
                <a:solidFill>
                  <a:schemeClr val="bg1"/>
                </a:solidFill>
                <a:latin typeface="Consolas" pitchFamily="49" charset="0"/>
                <a:cs typeface="Consolas" pitchFamily="49" charset="0"/>
              </a:rPr>
            </a:br>
            <a:r>
              <a:rPr lang="en-US" sz="2600" dirty="0" err="1" smtClean="0">
                <a:solidFill>
                  <a:schemeClr val="bg1"/>
                </a:solidFill>
                <a:latin typeface="Consolas" pitchFamily="49" charset="0"/>
                <a:cs typeface="Consolas" pitchFamily="49" charset="0"/>
              </a:rPr>
              <a:t>reader.</a:t>
            </a:r>
            <a:r>
              <a:rPr lang="en-US" sz="2600" b="1"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readAsText</a:t>
            </a:r>
            <a:r>
              <a:rPr lang="en-US" sz="2600" dirty="0" smtClean="0">
                <a:solidFill>
                  <a:schemeClr val="bg1"/>
                </a:solidFill>
                <a:latin typeface="Consolas" pitchFamily="49" charset="0"/>
                <a:cs typeface="Consolas" pitchFamily="49" charset="0"/>
              </a:rPr>
              <a:t>(file);</a:t>
            </a:r>
            <a:endParaRPr lang="en-US" sz="2600" dirty="0">
              <a:solidFill>
                <a:schemeClr val="bg1"/>
              </a:solidFill>
              <a:latin typeface="Consolas" pitchFamily="49" charset="0"/>
              <a:cs typeface="Consolas" pitchFamily="49" charset="0"/>
            </a:endParaRPr>
          </a:p>
        </p:txBody>
      </p:sp>
      <p:sp>
        <p:nvSpPr>
          <p:cNvPr id="4" name="Flowchart: Document 3"/>
          <p:cNvSpPr/>
          <p:nvPr/>
        </p:nvSpPr>
        <p:spPr bwMode="auto">
          <a:xfrm>
            <a:off x="7752175" y="3035720"/>
            <a:ext cx="1815946" cy="3119609"/>
          </a:xfrm>
          <a:prstGeom prst="flowChartDocumen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vert270" wrap="square" lIns="91436" tIns="45718" rIns="91436" bIns="45718" numCol="1" rtlCol="0" anchor="t" anchorCtr="0" compatLnSpc="1">
            <a:prstTxWarp prst="textNoShape">
              <a:avLst/>
            </a:prstTxWarp>
          </a:bodyPr>
          <a:lstStyle/>
          <a:p>
            <a:pPr algn="ctr" defTabSz="914099"/>
            <a:r>
              <a:rPr lang="en-US" sz="2400" dirty="0" smtClean="0">
                <a:solidFill>
                  <a:schemeClr val="tx1">
                    <a:alpha val="99000"/>
                  </a:schemeClr>
                </a:solidFill>
              </a:rPr>
              <a:t>EvilPlans.txt</a:t>
            </a:r>
          </a:p>
        </p:txBody>
      </p:sp>
      <p:sp>
        <p:nvSpPr>
          <p:cNvPr id="23" name="Rounded Rectangle 22"/>
          <p:cNvSpPr/>
          <p:nvPr/>
        </p:nvSpPr>
        <p:spPr bwMode="auto">
          <a:xfrm>
            <a:off x="8850768" y="3568995"/>
            <a:ext cx="1322392" cy="428017"/>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Name</a:t>
            </a:r>
          </a:p>
        </p:txBody>
      </p:sp>
      <p:sp>
        <p:nvSpPr>
          <p:cNvPr id="24" name="Rounded Rectangle 23"/>
          <p:cNvSpPr/>
          <p:nvPr/>
        </p:nvSpPr>
        <p:spPr bwMode="auto">
          <a:xfrm>
            <a:off x="8850768" y="4145651"/>
            <a:ext cx="1322392" cy="428017"/>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Size</a:t>
            </a:r>
          </a:p>
        </p:txBody>
      </p:sp>
      <p:sp>
        <p:nvSpPr>
          <p:cNvPr id="25" name="Rounded Rectangle 24"/>
          <p:cNvSpPr/>
          <p:nvPr/>
        </p:nvSpPr>
        <p:spPr bwMode="auto">
          <a:xfrm>
            <a:off x="8850768" y="4703548"/>
            <a:ext cx="1322392" cy="428017"/>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Data</a:t>
            </a:r>
          </a:p>
        </p:txBody>
      </p:sp>
    </p:spTree>
    <p:extLst>
      <p:ext uri="{BB962C8B-B14F-4D97-AF65-F5344CB8AC3E}">
        <p14:creationId xmlns:p14="http://schemas.microsoft.com/office/powerpoint/2010/main" val="4264678257"/>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sz="6000" dirty="0" smtClean="0"/>
              <a:t>HTML5 Labs, Web Sockets </a:t>
            </a:r>
            <a:br>
              <a:rPr lang="en-US" sz="6000" dirty="0" smtClean="0"/>
            </a:br>
            <a:r>
              <a:rPr lang="en-US" sz="6000" dirty="0" smtClean="0"/>
              <a:t>and </a:t>
            </a:r>
            <a:r>
              <a:rPr lang="en-US" sz="6000" dirty="0" err="1" smtClean="0"/>
              <a:t>FileAPI</a:t>
            </a:r>
            <a:endParaRPr lang="en-US" sz="6000" dirty="0"/>
          </a:p>
        </p:txBody>
      </p:sp>
      <p:sp>
        <p:nvSpPr>
          <p:cNvPr id="10" name="Subtitle 9"/>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3131695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HTML5 in Web Technologies</a:t>
            </a:r>
            <a:endParaRPr lang="en-US" dirty="0"/>
          </a:p>
        </p:txBody>
      </p:sp>
      <p:sp>
        <p:nvSpPr>
          <p:cNvPr id="6" name="Text Placeholder 5"/>
          <p:cNvSpPr>
            <a:spLocks noGrp="1"/>
          </p:cNvSpPr>
          <p:nvPr>
            <p:ph type="body" sz="quarter" idx="10"/>
          </p:nvPr>
        </p:nvSpPr>
        <p:spPr>
          <a:xfrm>
            <a:off x="519112" y="1447799"/>
            <a:ext cx="11149013" cy="4579715"/>
          </a:xfrm>
        </p:spPr>
        <p:txBody>
          <a:bodyPr/>
          <a:lstStyle/>
          <a:p>
            <a:r>
              <a:rPr lang="en-US" dirty="0" smtClean="0"/>
              <a:t>VS 2010 SP1 – HTML5 Schema and </a:t>
            </a:r>
            <a:r>
              <a:rPr lang="en-US" dirty="0" err="1" smtClean="0"/>
              <a:t>Intellisense</a:t>
            </a:r>
            <a:endParaRPr lang="en-US" dirty="0" smtClean="0"/>
          </a:p>
          <a:p>
            <a:pPr>
              <a:spcAft>
                <a:spcPts val="2400"/>
              </a:spcAft>
            </a:pPr>
            <a:r>
              <a:rPr lang="en-US" dirty="0" err="1" smtClean="0"/>
              <a:t>WebMatrix</a:t>
            </a:r>
            <a:r>
              <a:rPr lang="en-US" dirty="0" smtClean="0"/>
              <a:t> – HTML5 default </a:t>
            </a:r>
            <a:r>
              <a:rPr lang="en-US" dirty="0" err="1" smtClean="0"/>
              <a:t>doctype</a:t>
            </a:r>
            <a:endParaRPr lang="en-US" dirty="0" smtClean="0"/>
          </a:p>
          <a:p>
            <a:r>
              <a:rPr lang="en-US" dirty="0" smtClean="0"/>
              <a:t>ASP.NET MVC 3 tools update</a:t>
            </a:r>
          </a:p>
          <a:p>
            <a:pPr lvl="1"/>
            <a:r>
              <a:rPr lang="en-US" dirty="0" smtClean="0"/>
              <a:t>HTML5 template for new projects</a:t>
            </a:r>
          </a:p>
          <a:p>
            <a:pPr lvl="1">
              <a:spcAft>
                <a:spcPts val="2400"/>
              </a:spcAft>
            </a:pPr>
            <a:r>
              <a:rPr lang="en-US" dirty="0" err="1" smtClean="0"/>
              <a:t>Modernizr</a:t>
            </a:r>
            <a:r>
              <a:rPr lang="en-US" dirty="0" smtClean="0"/>
              <a:t> 1.7 included in new projects</a:t>
            </a:r>
          </a:p>
          <a:p>
            <a:r>
              <a:rPr lang="en-US" dirty="0" smtClean="0"/>
              <a:t>Expression Web 4 SP1 – HTML5 Schema and </a:t>
            </a:r>
            <a:r>
              <a:rPr lang="en-US" dirty="0" err="1" smtClean="0"/>
              <a:t>Intellisense</a:t>
            </a:r>
            <a:endParaRPr lang="en-US" dirty="0" smtClean="0"/>
          </a:p>
          <a:p>
            <a:pPr lvl="1"/>
            <a:r>
              <a:rPr lang="en-US" dirty="0" smtClean="0"/>
              <a:t>Richer CSS style editing</a:t>
            </a:r>
          </a:p>
          <a:p>
            <a:pPr lvl="1"/>
            <a:r>
              <a:rPr lang="en-US" dirty="0" err="1" smtClean="0"/>
              <a:t>SuperPreview</a:t>
            </a:r>
            <a:r>
              <a:rPr lang="en-US" dirty="0" smtClean="0"/>
              <a:t> Page Interaction Mode and Online Service</a:t>
            </a:r>
          </a:p>
        </p:txBody>
      </p:sp>
    </p:spTree>
    <p:extLst>
      <p:ext uri="{BB962C8B-B14F-4D97-AF65-F5344CB8AC3E}">
        <p14:creationId xmlns:p14="http://schemas.microsoft.com/office/powerpoint/2010/main" val="75542655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1" y="271320"/>
            <a:ext cx="12188824" cy="6629400"/>
          </a:xfrm>
          <a:prstGeom prst="rect">
            <a:avLst/>
          </a:prstGeom>
          <a:gradFill flip="none" rotWithShape="1">
            <a:gsLst>
              <a:gs pos="42000">
                <a:srgbClr val="0F74A1">
                  <a:alpha val="0"/>
                </a:srgbClr>
              </a:gs>
              <a:gs pos="100000">
                <a:schemeClr val="tx2">
                  <a:lumMod val="50000"/>
                </a:schemeClr>
              </a:gs>
            </a:gsLst>
            <a:lin ang="5400000" scaled="1"/>
            <a:tileRect/>
          </a:gradFill>
          <a:ln w="42500" cap="flat" cmpd="sng" algn="ctr">
            <a:noFill/>
            <a:prstDash val="solid"/>
            <a:headEnd type="none" w="med" len="med"/>
            <a:tailEnd type="none" w="med" len="med"/>
          </a:ln>
          <a:effectLst/>
        </p:spPr>
        <p:txBody>
          <a:bodyPr vert="horz" wrap="square" lIns="91422" tIns="45711" rIns="91422" bIns="45711" numCol="1" rtlCol="0" anchor="ctr" anchorCtr="0" compatLnSpc="1">
            <a:prstTxWarp prst="textNoShape">
              <a:avLst/>
            </a:prstTxWarp>
          </a:bodyPr>
          <a:lstStyle/>
          <a:p>
            <a:pPr algn="ctr" defTabSz="913955" fontAlgn="base">
              <a:spcBef>
                <a:spcPct val="0"/>
              </a:spcBef>
              <a:spcAft>
                <a:spcPct val="0"/>
              </a:spcAft>
            </a:pPr>
            <a:endParaRPr lang="en-US" sz="2400" kern="0" dirty="0">
              <a:gradFill>
                <a:gsLst>
                  <a:gs pos="0">
                    <a:srgbClr val="FFFFFF"/>
                  </a:gs>
                  <a:gs pos="100000">
                    <a:srgbClr val="FFFFFF"/>
                  </a:gs>
                </a:gsLst>
                <a:lin ang="5400000" scaled="0"/>
              </a:gradFill>
              <a:latin typeface="Segoe"/>
            </a:endParaRPr>
          </a:p>
        </p:txBody>
      </p:sp>
      <p:sp>
        <p:nvSpPr>
          <p:cNvPr id="3" name="Title 2"/>
          <p:cNvSpPr>
            <a:spLocks noGrp="1"/>
          </p:cNvSpPr>
          <p:nvPr>
            <p:ph type="title"/>
          </p:nvPr>
        </p:nvSpPr>
        <p:spPr/>
        <p:txBody>
          <a:bodyPr/>
          <a:lstStyle/>
          <a:p>
            <a:r>
              <a:rPr lang="en-US" dirty="0" smtClean="0"/>
              <a:t>Things You Need to Learn (a.k.a. Resources)</a:t>
            </a:r>
            <a:endParaRPr lang="en-US" dirty="0"/>
          </a:p>
        </p:txBody>
      </p:sp>
      <p:sp>
        <p:nvSpPr>
          <p:cNvPr id="4" name="Subtitle 3"/>
          <p:cNvSpPr>
            <a:spLocks noGrp="1"/>
          </p:cNvSpPr>
          <p:nvPr>
            <p:ph sz="half" idx="1"/>
          </p:nvPr>
        </p:nvSpPr>
        <p:spPr/>
        <p:txBody>
          <a:bodyPr/>
          <a:lstStyle/>
          <a:p>
            <a:r>
              <a:rPr lang="en-US" dirty="0" smtClean="0"/>
              <a:t>Read two good HTML5 books</a:t>
            </a:r>
          </a:p>
          <a:p>
            <a:r>
              <a:rPr lang="en-US" dirty="0" smtClean="0"/>
              <a:t>Read a good CSS3 book</a:t>
            </a:r>
          </a:p>
          <a:p>
            <a:r>
              <a:rPr lang="en-US" dirty="0" smtClean="0"/>
              <a:t>Relearn JavaScript</a:t>
            </a:r>
          </a:p>
        </p:txBody>
      </p:sp>
      <p:sp>
        <p:nvSpPr>
          <p:cNvPr id="6" name="Content Placeholder 5"/>
          <p:cNvSpPr>
            <a:spLocks noGrp="1"/>
          </p:cNvSpPr>
          <p:nvPr>
            <p:ph sz="half" idx="2"/>
          </p:nvPr>
        </p:nvSpPr>
        <p:spPr/>
        <p:txBody>
          <a:bodyPr/>
          <a:lstStyle/>
          <a:p>
            <a:r>
              <a:rPr lang="en-US" smtClean="0"/>
              <a:t>Learn a JavaScript framework </a:t>
            </a:r>
          </a:p>
          <a:p>
            <a:pPr lvl="1"/>
            <a:r>
              <a:rPr lang="en-US" smtClean="0"/>
              <a:t>jQuery, for instance</a:t>
            </a:r>
          </a:p>
          <a:p>
            <a:r>
              <a:rPr lang="en-US" smtClean="0"/>
              <a:t>Learn the dev tools in your favorite browser</a:t>
            </a:r>
          </a:p>
          <a:p>
            <a:pPr lvl="1"/>
            <a:r>
              <a:rPr lang="en-US" smtClean="0"/>
              <a:t>IE9? Just hit F12!</a:t>
            </a:r>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781" y="4095103"/>
            <a:ext cx="1099893" cy="1414462"/>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939" y="4646469"/>
            <a:ext cx="1078827" cy="1414462"/>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935" y="4593204"/>
            <a:ext cx="1130150" cy="1467727"/>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3805" y="4095103"/>
            <a:ext cx="1096988" cy="1450463"/>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5650" y="4622657"/>
            <a:ext cx="1153695" cy="1438274"/>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217" y="4603173"/>
            <a:ext cx="1111849" cy="1457758"/>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69284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 y="271320"/>
            <a:ext cx="12188824" cy="6629400"/>
          </a:xfrm>
          <a:prstGeom prst="rect">
            <a:avLst/>
          </a:prstGeom>
          <a:gradFill flip="none" rotWithShape="1">
            <a:gsLst>
              <a:gs pos="42000">
                <a:srgbClr val="0F74A1">
                  <a:alpha val="0"/>
                </a:srgbClr>
              </a:gs>
              <a:gs pos="100000">
                <a:schemeClr val="tx2">
                  <a:lumMod val="50000"/>
                </a:schemeClr>
              </a:gs>
            </a:gsLst>
            <a:lin ang="5400000" scaled="1"/>
            <a:tileRect/>
          </a:gradFill>
          <a:ln w="42500" cap="flat" cmpd="sng" algn="ctr">
            <a:noFill/>
            <a:prstDash val="solid"/>
            <a:headEnd type="none" w="med" len="med"/>
            <a:tailEnd type="none" w="med" len="med"/>
          </a:ln>
          <a:effectLst/>
        </p:spPr>
        <p:txBody>
          <a:bodyPr vert="horz" wrap="square" lIns="91422" tIns="45711" rIns="91422" bIns="45711" numCol="1" rtlCol="0" anchor="ctr" anchorCtr="0" compatLnSpc="1">
            <a:prstTxWarp prst="textNoShape">
              <a:avLst/>
            </a:prstTxWarp>
          </a:bodyPr>
          <a:lstStyle/>
          <a:p>
            <a:pPr algn="ctr" defTabSz="913955" fontAlgn="base">
              <a:spcBef>
                <a:spcPct val="0"/>
              </a:spcBef>
              <a:spcAft>
                <a:spcPct val="0"/>
              </a:spcAft>
            </a:pPr>
            <a:endParaRPr lang="en-US" sz="2400" kern="0" dirty="0">
              <a:gradFill>
                <a:gsLst>
                  <a:gs pos="0">
                    <a:srgbClr val="FFFFFF"/>
                  </a:gs>
                  <a:gs pos="100000">
                    <a:srgbClr val="FFFFFF"/>
                  </a:gs>
                </a:gsLst>
                <a:lin ang="5400000" scaled="0"/>
              </a:gradFill>
              <a:latin typeface="Segoe"/>
            </a:endParaRPr>
          </a:p>
        </p:txBody>
      </p:sp>
      <p:sp>
        <p:nvSpPr>
          <p:cNvPr id="3" name="Title 2"/>
          <p:cNvSpPr>
            <a:spLocks noGrp="1"/>
          </p:cNvSpPr>
          <p:nvPr>
            <p:ph type="title"/>
          </p:nvPr>
        </p:nvSpPr>
        <p:spPr/>
        <p:txBody>
          <a:bodyPr/>
          <a:lstStyle/>
          <a:p>
            <a:r>
              <a:rPr lang="en-US" dirty="0" smtClean="0"/>
              <a:t>Go Start Using HTML5 Today!</a:t>
            </a:r>
            <a:endParaRPr lang="en-US" dirty="0"/>
          </a:p>
        </p:txBody>
      </p:sp>
      <p:grpSp>
        <p:nvGrpSpPr>
          <p:cNvPr id="4" name="Group 3"/>
          <p:cNvGrpSpPr/>
          <p:nvPr/>
        </p:nvGrpSpPr>
        <p:grpSpPr>
          <a:xfrm>
            <a:off x="2464026" y="1279188"/>
            <a:ext cx="8043260" cy="4654463"/>
            <a:chOff x="2464026" y="1279188"/>
            <a:chExt cx="8043260" cy="4654463"/>
          </a:xfrm>
        </p:grpSpPr>
        <p:sp>
          <p:nvSpPr>
            <p:cNvPr id="6" name="Freeform 5"/>
            <p:cNvSpPr/>
            <p:nvPr/>
          </p:nvSpPr>
          <p:spPr>
            <a:xfrm>
              <a:off x="3501427" y="2219961"/>
              <a:ext cx="2011870" cy="1267200"/>
            </a:xfrm>
            <a:custGeom>
              <a:avLst/>
              <a:gdLst>
                <a:gd name="connsiteX0" fmla="*/ 0 w 2011870"/>
                <a:gd name="connsiteY0" fmla="*/ 0 h 1267200"/>
                <a:gd name="connsiteX1" fmla="*/ 2011870 w 2011870"/>
                <a:gd name="connsiteY1" fmla="*/ 0 h 1267200"/>
                <a:gd name="connsiteX2" fmla="*/ 2011870 w 2011870"/>
                <a:gd name="connsiteY2" fmla="*/ 1267200 h 1267200"/>
                <a:gd name="connsiteX3" fmla="*/ 0 w 2011870"/>
                <a:gd name="connsiteY3" fmla="*/ 1267200 h 1267200"/>
                <a:gd name="connsiteX4" fmla="*/ 0 w 2011870"/>
                <a:gd name="connsiteY4" fmla="*/ 0 h 1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870" h="1267200">
                  <a:moveTo>
                    <a:pt x="0" y="0"/>
                  </a:moveTo>
                  <a:lnTo>
                    <a:pt x="2011870" y="0"/>
                  </a:lnTo>
                  <a:lnTo>
                    <a:pt x="2011870" y="1267200"/>
                  </a:lnTo>
                  <a:lnTo>
                    <a:pt x="0" y="1267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91440" rIns="256032" bIns="91440" numCol="1" spcCol="1270" anchor="ctr" anchorCtr="0">
              <a:noAutofit/>
            </a:bodyPr>
            <a:lstStyle/>
            <a:p>
              <a:pPr lvl="0" algn="r" defTabSz="1600200">
                <a:lnSpc>
                  <a:spcPct val="90000"/>
                </a:lnSpc>
                <a:spcBef>
                  <a:spcPct val="0"/>
                </a:spcBef>
                <a:spcAft>
                  <a:spcPct val="35000"/>
                </a:spcAft>
              </a:pPr>
              <a:r>
                <a:rPr lang="en-US" sz="3600" kern="1200" dirty="0" smtClean="0"/>
                <a:t>Adopt</a:t>
              </a:r>
              <a:endParaRPr lang="en-US" sz="3600" kern="1200" dirty="0"/>
            </a:p>
          </p:txBody>
        </p:sp>
        <p:sp>
          <p:nvSpPr>
            <p:cNvPr id="7" name="Left Brace 6"/>
            <p:cNvSpPr/>
            <p:nvPr/>
          </p:nvSpPr>
          <p:spPr>
            <a:xfrm>
              <a:off x="5513289" y="1282137"/>
              <a:ext cx="402374" cy="3137062"/>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5993964" y="1279188"/>
              <a:ext cx="4513322" cy="3137062"/>
            </a:xfrm>
            <a:custGeom>
              <a:avLst/>
              <a:gdLst>
                <a:gd name="connsiteX0" fmla="*/ 0 w 4513322"/>
                <a:gd name="connsiteY0" fmla="*/ 0 h 3137062"/>
                <a:gd name="connsiteX1" fmla="*/ 4513322 w 4513322"/>
                <a:gd name="connsiteY1" fmla="*/ 0 h 3137062"/>
                <a:gd name="connsiteX2" fmla="*/ 4513322 w 4513322"/>
                <a:gd name="connsiteY2" fmla="*/ 3137062 h 3137062"/>
                <a:gd name="connsiteX3" fmla="*/ 0 w 4513322"/>
                <a:gd name="connsiteY3" fmla="*/ 3137062 h 3137062"/>
                <a:gd name="connsiteX4" fmla="*/ 0 w 4513322"/>
                <a:gd name="connsiteY4" fmla="*/ 0 h 313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322" h="3137062">
                  <a:moveTo>
                    <a:pt x="0" y="0"/>
                  </a:moveTo>
                  <a:lnTo>
                    <a:pt x="4513322" y="0"/>
                  </a:lnTo>
                  <a:lnTo>
                    <a:pt x="4513322" y="3137062"/>
                  </a:lnTo>
                  <a:lnTo>
                    <a:pt x="0" y="3137062"/>
                  </a:lnTo>
                  <a:lnTo>
                    <a:pt x="0" y="0"/>
                  </a:lnTo>
                  <a:close/>
                </a:path>
              </a:pathLst>
            </a:custGeom>
            <a:gradFill flip="none" rotWithShape="1">
              <a:gsLst>
                <a:gs pos="0">
                  <a:srgbClr val="E99D05">
                    <a:shade val="30000"/>
                    <a:satMod val="115000"/>
                  </a:srgbClr>
                </a:gs>
                <a:gs pos="50000">
                  <a:srgbClr val="E99D05">
                    <a:shade val="67500"/>
                    <a:satMod val="115000"/>
                  </a:srgbClr>
                </a:gs>
                <a:gs pos="100000">
                  <a:srgbClr val="E99D05">
                    <a:shade val="100000"/>
                    <a:satMod val="115000"/>
                  </a:srgbClr>
                </a:gs>
              </a:gsLst>
              <a:lin ang="8100000" scaled="1"/>
              <a:tileRect/>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0" tIns="45718" rIns="0" bIns="45718" numCol="1" rtlCol="0" anchor="ctr" anchorCtr="0" compatLnSpc="1">
              <a:prstTxWarp prst="textNoShape">
                <a:avLst/>
              </a:prstTxWarp>
            </a:bodyPr>
            <a:lstStyle/>
            <a:p>
              <a:pPr marL="228600" lvl="1"/>
              <a:r>
                <a:rPr lang="en-US" sz="2800" dirty="0">
                  <a:gradFill>
                    <a:gsLst>
                      <a:gs pos="0">
                        <a:schemeClr val="tx1"/>
                      </a:gs>
                      <a:gs pos="100000">
                        <a:schemeClr val="tx1"/>
                      </a:gs>
                    </a:gsLst>
                    <a:lin ang="0" scaled="1"/>
                  </a:gradFill>
                </a:rPr>
                <a:t>– Semantic Markup</a:t>
              </a:r>
            </a:p>
            <a:p>
              <a:pPr marL="228600" lvl="1"/>
              <a:r>
                <a:rPr lang="en-US" sz="2800" dirty="0">
                  <a:gradFill>
                    <a:gsLst>
                      <a:gs pos="0">
                        <a:schemeClr val="tx1"/>
                      </a:gs>
                      <a:gs pos="100000">
                        <a:schemeClr val="tx1"/>
                      </a:gs>
                    </a:gsLst>
                    <a:lin ang="0" scaled="1"/>
                  </a:gradFill>
                </a:rPr>
                <a:t>– Canvas</a:t>
              </a:r>
            </a:p>
            <a:p>
              <a:pPr marL="228600" lvl="1"/>
              <a:r>
                <a:rPr lang="en-US" sz="2800" dirty="0">
                  <a:gradFill>
                    <a:gsLst>
                      <a:gs pos="0">
                        <a:schemeClr val="tx1"/>
                      </a:gs>
                      <a:gs pos="100000">
                        <a:schemeClr val="tx1"/>
                      </a:gs>
                    </a:gsLst>
                    <a:lin ang="0" scaled="1"/>
                  </a:gradFill>
                </a:rPr>
                <a:t>– Audio and Video</a:t>
              </a:r>
            </a:p>
            <a:p>
              <a:pPr marL="228600" lvl="1"/>
              <a:r>
                <a:rPr lang="en-US" sz="2800" dirty="0">
                  <a:gradFill>
                    <a:gsLst>
                      <a:gs pos="0">
                        <a:schemeClr val="tx1"/>
                      </a:gs>
                      <a:gs pos="100000">
                        <a:schemeClr val="tx1"/>
                      </a:gs>
                    </a:gsLst>
                    <a:lin ang="0" scaled="1"/>
                  </a:gradFill>
                </a:rPr>
                <a:t>– </a:t>
              </a:r>
              <a:r>
                <a:rPr lang="en-US" sz="2800" dirty="0" err="1">
                  <a:gradFill>
                    <a:gsLst>
                      <a:gs pos="0">
                        <a:schemeClr val="tx1"/>
                      </a:gs>
                      <a:gs pos="100000">
                        <a:schemeClr val="tx1"/>
                      </a:gs>
                    </a:gsLst>
                    <a:lin ang="0" scaled="1"/>
                  </a:gradFill>
                </a:rPr>
                <a:t>Geolocation</a:t>
              </a:r>
              <a:endParaRPr lang="en-US" sz="2800" dirty="0">
                <a:gradFill>
                  <a:gsLst>
                    <a:gs pos="0">
                      <a:schemeClr val="tx1"/>
                    </a:gs>
                    <a:gs pos="100000">
                      <a:schemeClr val="tx1"/>
                    </a:gs>
                  </a:gsLst>
                  <a:lin ang="0" scaled="1"/>
                </a:gradFill>
              </a:endParaRPr>
            </a:p>
            <a:p>
              <a:pPr marL="228600" lvl="1"/>
              <a:r>
                <a:rPr lang="en-US" sz="2800" dirty="0">
                  <a:gradFill>
                    <a:gsLst>
                      <a:gs pos="0">
                        <a:schemeClr val="tx1"/>
                      </a:gs>
                      <a:gs pos="100000">
                        <a:schemeClr val="tx1"/>
                      </a:gs>
                    </a:gsLst>
                    <a:lin ang="0" scaled="1"/>
                  </a:gradFill>
                </a:rPr>
                <a:t>– Web Storage</a:t>
              </a:r>
            </a:p>
            <a:p>
              <a:pPr marL="228600" lvl="1"/>
              <a:r>
                <a:rPr lang="en-US" sz="2800" dirty="0">
                  <a:gradFill>
                    <a:gsLst>
                      <a:gs pos="0">
                        <a:schemeClr val="tx1"/>
                      </a:gs>
                      <a:gs pos="100000">
                        <a:schemeClr val="tx1"/>
                      </a:gs>
                    </a:gsLst>
                    <a:lin ang="0" scaled="1"/>
                  </a:gradFill>
                </a:rPr>
                <a:t>– CSS3</a:t>
              </a:r>
            </a:p>
          </p:txBody>
        </p:sp>
        <p:sp>
          <p:nvSpPr>
            <p:cNvPr id="9" name="Freeform 8"/>
            <p:cNvSpPr/>
            <p:nvPr/>
          </p:nvSpPr>
          <p:spPr>
            <a:xfrm>
              <a:off x="2464026" y="4646651"/>
              <a:ext cx="3129716" cy="1287000"/>
            </a:xfrm>
            <a:custGeom>
              <a:avLst/>
              <a:gdLst>
                <a:gd name="connsiteX0" fmla="*/ 0 w 3129716"/>
                <a:gd name="connsiteY0" fmla="*/ 0 h 1287000"/>
                <a:gd name="connsiteX1" fmla="*/ 3129716 w 3129716"/>
                <a:gd name="connsiteY1" fmla="*/ 0 h 1287000"/>
                <a:gd name="connsiteX2" fmla="*/ 3129716 w 3129716"/>
                <a:gd name="connsiteY2" fmla="*/ 1287000 h 1287000"/>
                <a:gd name="connsiteX3" fmla="*/ 0 w 3129716"/>
                <a:gd name="connsiteY3" fmla="*/ 1287000 h 1287000"/>
                <a:gd name="connsiteX4" fmla="*/ 0 w 3129716"/>
                <a:gd name="connsiteY4" fmla="*/ 0 h 1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716" h="1287000">
                  <a:moveTo>
                    <a:pt x="0" y="0"/>
                  </a:moveTo>
                  <a:lnTo>
                    <a:pt x="3129716" y="0"/>
                  </a:lnTo>
                  <a:lnTo>
                    <a:pt x="3129716" y="1287000"/>
                  </a:lnTo>
                  <a:lnTo>
                    <a:pt x="0" y="1287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91440" rIns="256032" bIns="91440" numCol="1" spcCol="1270" anchor="ctr" anchorCtr="0">
              <a:noAutofit/>
            </a:bodyPr>
            <a:lstStyle/>
            <a:p>
              <a:pPr lvl="0" algn="r" defTabSz="1600200">
                <a:lnSpc>
                  <a:spcPct val="90000"/>
                </a:lnSpc>
                <a:spcBef>
                  <a:spcPct val="0"/>
                </a:spcBef>
                <a:spcAft>
                  <a:spcPct val="35000"/>
                </a:spcAft>
              </a:pPr>
              <a:r>
                <a:rPr lang="en-US" sz="3600" kern="1200" dirty="0" smtClean="0"/>
                <a:t>Experiment</a:t>
              </a:r>
              <a:endParaRPr lang="en-US" sz="3000" kern="1200" dirty="0"/>
            </a:p>
          </p:txBody>
        </p:sp>
        <p:sp>
          <p:nvSpPr>
            <p:cNvPr id="10" name="Left Brace 9"/>
            <p:cNvSpPr/>
            <p:nvPr/>
          </p:nvSpPr>
          <p:spPr>
            <a:xfrm>
              <a:off x="5593742" y="4646651"/>
              <a:ext cx="302173" cy="1287000"/>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6016785" y="4646651"/>
              <a:ext cx="4486282" cy="1287000"/>
            </a:xfrm>
            <a:custGeom>
              <a:avLst/>
              <a:gdLst>
                <a:gd name="connsiteX0" fmla="*/ 0 w 4486282"/>
                <a:gd name="connsiteY0" fmla="*/ 0 h 1287000"/>
                <a:gd name="connsiteX1" fmla="*/ 4486282 w 4486282"/>
                <a:gd name="connsiteY1" fmla="*/ 0 h 1287000"/>
                <a:gd name="connsiteX2" fmla="*/ 4486282 w 4486282"/>
                <a:gd name="connsiteY2" fmla="*/ 1287000 h 1287000"/>
                <a:gd name="connsiteX3" fmla="*/ 0 w 4486282"/>
                <a:gd name="connsiteY3" fmla="*/ 1287000 h 1287000"/>
                <a:gd name="connsiteX4" fmla="*/ 0 w 4486282"/>
                <a:gd name="connsiteY4" fmla="*/ 0 h 1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82" h="1287000">
                  <a:moveTo>
                    <a:pt x="0" y="0"/>
                  </a:moveTo>
                  <a:lnTo>
                    <a:pt x="4486282" y="0"/>
                  </a:lnTo>
                  <a:lnTo>
                    <a:pt x="4486282" y="1287000"/>
                  </a:lnTo>
                  <a:lnTo>
                    <a:pt x="0" y="1287000"/>
                  </a:lnTo>
                  <a:lnTo>
                    <a:pt x="0" y="0"/>
                  </a:lnTo>
                  <a:close/>
                </a:path>
              </a:pathLst>
            </a:custGeom>
            <a:gradFill flip="none" rotWithShape="1">
              <a:gsLst>
                <a:gs pos="0">
                  <a:srgbClr val="E99D05">
                    <a:shade val="30000"/>
                    <a:satMod val="115000"/>
                  </a:srgbClr>
                </a:gs>
                <a:gs pos="50000">
                  <a:srgbClr val="E99D05">
                    <a:shade val="67500"/>
                    <a:satMod val="115000"/>
                  </a:srgbClr>
                </a:gs>
                <a:gs pos="100000">
                  <a:srgbClr val="E99D05">
                    <a:shade val="100000"/>
                    <a:satMod val="115000"/>
                  </a:srgbClr>
                </a:gs>
              </a:gsLst>
              <a:lin ang="8100000" scaled="1"/>
              <a:tileRect/>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0" tIns="45718" rIns="0" bIns="45718" numCol="1" rtlCol="0" anchor="ctr" anchorCtr="0" compatLnSpc="1">
              <a:prstTxWarp prst="textNoShape">
                <a:avLst/>
              </a:prstTxWarp>
            </a:bodyPr>
            <a:lstStyle/>
            <a:p>
              <a:pPr marL="228600" lvl="1"/>
              <a:r>
                <a:rPr lang="en-US" sz="2800" dirty="0">
                  <a:gradFill>
                    <a:gsLst>
                      <a:gs pos="0">
                        <a:schemeClr val="tx1"/>
                      </a:gs>
                      <a:gs pos="100000">
                        <a:schemeClr val="tx1"/>
                      </a:gs>
                    </a:gsLst>
                    <a:lin ang="0" scaled="1"/>
                  </a:gradFill>
                </a:rPr>
                <a:t>– IE10 Platform Preview</a:t>
              </a:r>
            </a:p>
            <a:p>
              <a:pPr marL="228600" lvl="1"/>
              <a:r>
                <a:rPr lang="en-US" sz="2800" dirty="0">
                  <a:gradFill>
                    <a:gsLst>
                      <a:gs pos="0">
                        <a:schemeClr val="tx1"/>
                      </a:gs>
                      <a:gs pos="100000">
                        <a:schemeClr val="tx1"/>
                      </a:gs>
                    </a:gsLst>
                    <a:lin ang="0" scaled="1"/>
                  </a:gradFill>
                </a:rPr>
                <a:t>– HTML5 Labs</a:t>
              </a:r>
            </a:p>
          </p:txBody>
        </p:sp>
      </p:grpSp>
      <p:sp>
        <p:nvSpPr>
          <p:cNvPr id="5" name="Subtitle 5"/>
          <p:cNvSpPr txBox="1">
            <a:spLocks/>
          </p:cNvSpPr>
          <p:nvPr/>
        </p:nvSpPr>
        <p:spPr>
          <a:xfrm>
            <a:off x="436562" y="3317240"/>
            <a:ext cx="9323389" cy="1526572"/>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@BrandonSatrom</a:t>
            </a:r>
          </a:p>
          <a:p>
            <a:pPr marL="0" indent="0">
              <a:buNone/>
            </a:pPr>
            <a:r>
              <a:rPr lang="en-US" dirty="0" smtClean="0">
                <a:hlinkClick r:id="rId4"/>
              </a:rPr>
              <a:t>www.userinexperience.com</a:t>
            </a:r>
            <a:endParaRPr lang="en-US" dirty="0" smtClean="0"/>
          </a:p>
          <a:p>
            <a:pPr marL="0" indent="0">
              <a:buNone/>
            </a:pPr>
            <a:r>
              <a:rPr lang="en-US" dirty="0" smtClean="0"/>
              <a:t>brsatrom@microsoft.com</a:t>
            </a:r>
            <a:endParaRPr lang="en-US" dirty="0"/>
          </a:p>
        </p:txBody>
      </p:sp>
    </p:spTree>
    <p:extLst>
      <p:ext uri="{BB962C8B-B14F-4D97-AF65-F5344CB8AC3E}">
        <p14:creationId xmlns:p14="http://schemas.microsoft.com/office/powerpoint/2010/main" val="3191296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4.07407E-6 L 0.16016 0.00208 " pathEditMode="relative" rAng="0" ptsTypes="AA">
                                      <p:cBhvr>
                                        <p:cTn id="6" dur="2000" fill="hold"/>
                                        <p:tgtEl>
                                          <p:spTgt spid="4"/>
                                        </p:tgtEl>
                                        <p:attrNameLst>
                                          <p:attrName>ppt_x</p:attrName>
                                          <p:attrName>ppt_y</p:attrName>
                                        </p:attrNameLst>
                                      </p:cBhvr>
                                      <p:rCtr x="8008" y="93"/>
                                    </p:animMotion>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Related Content</a:t>
            </a:r>
            <a:endParaRPr lang="en-US" dirty="0"/>
          </a:p>
        </p:txBody>
      </p:sp>
      <p:sp>
        <p:nvSpPr>
          <p:cNvPr id="8" name="Rectangle 7"/>
          <p:cNvSpPr/>
          <p:nvPr/>
        </p:nvSpPr>
        <p:spPr bwMode="auto">
          <a:xfrm>
            <a:off x="-3063244" y="1"/>
            <a:ext cx="2854754" cy="3600986"/>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dirty="0" smtClean="0">
                <a:solidFill>
                  <a:schemeClr val="tx1">
                    <a:alpha val="99000"/>
                  </a:schemeClr>
                </a:solidFill>
              </a:rPr>
              <a:t>Required Slide</a:t>
            </a:r>
          </a:p>
          <a:p>
            <a:pPr defTabSz="914099" fontAlgn="base">
              <a:spcBef>
                <a:spcPct val="0"/>
              </a:spcBef>
              <a:spcAft>
                <a:spcPct val="0"/>
              </a:spcAft>
            </a:pPr>
            <a:endParaRPr lang="en-US" dirty="0" smtClean="0">
              <a:solidFill>
                <a:schemeClr val="tx1">
                  <a:alpha val="99000"/>
                </a:schemeClr>
              </a:solidFill>
            </a:endParaRPr>
          </a:p>
          <a:p>
            <a:pPr defTabSz="914099" fontAlgn="base">
              <a:spcBef>
                <a:spcPct val="0"/>
              </a:spcBef>
              <a:spcAft>
                <a:spcPct val="0"/>
              </a:spcAft>
            </a:pPr>
            <a:r>
              <a:rPr lang="en-US" b="1" dirty="0">
                <a:solidFill>
                  <a:schemeClr val="tx1">
                    <a:alpha val="99000"/>
                  </a:schemeClr>
                </a:solidFill>
              </a:rPr>
              <a:t>Speakers, </a:t>
            </a:r>
            <a:r>
              <a:rPr lang="en-US" dirty="0">
                <a:solidFill>
                  <a:schemeClr val="tx1">
                    <a:alpha val="99000"/>
                  </a:schemeClr>
                </a:solidFill>
              </a:rPr>
              <a:t>please list the Breakout Sessions, Interactive Discussions, Labs, Demo Stations and Certification Exam that relate to your session. Also indicate when they can find you staffing in the TLC</a:t>
            </a:r>
            <a:r>
              <a:rPr lang="en-US" dirty="0" smtClean="0">
                <a:solidFill>
                  <a:schemeClr val="tx1">
                    <a:alpha val="99000"/>
                  </a:schemeClr>
                </a:solidFill>
              </a:rPr>
              <a:t>.</a:t>
            </a:r>
          </a:p>
          <a:p>
            <a:pPr defTabSz="914099" fontAlgn="base">
              <a:spcBef>
                <a:spcPct val="0"/>
              </a:spcBef>
              <a:spcAft>
                <a:spcPct val="0"/>
              </a:spcAft>
            </a:pPr>
            <a:endParaRPr lang="en-US" dirty="0" smtClean="0">
              <a:gradFill>
                <a:gsLst>
                  <a:gs pos="0">
                    <a:srgbClr val="FFFFFF"/>
                  </a:gs>
                  <a:gs pos="100000">
                    <a:srgbClr val="FFFFFF"/>
                  </a:gs>
                </a:gsLst>
                <a:lin ang="5400000" scaled="0"/>
              </a:gradFill>
            </a:endParaRPr>
          </a:p>
        </p:txBody>
      </p:sp>
      <p:sp>
        <p:nvSpPr>
          <p:cNvPr id="9" name="Rectangle 8"/>
          <p:cNvSpPr/>
          <p:nvPr/>
        </p:nvSpPr>
        <p:spPr bwMode="auto">
          <a:xfrm>
            <a:off x="507868" y="1450105"/>
            <a:ext cx="11173090" cy="2640723"/>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DEV334 | HTML5 and CSS3 Techniques that You Can Use Today</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DEV353 | Pragmatic JavaScript, jQuery and AJAX with Microsoft ASP.NET</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DEV205 | Microsoft Expression for Developers: Demystifying UI Design</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DEV348 | Debugging Pesky HTML5 Websites with F12 in Internet Explorer 9</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DEV348 | Using JavaScript to Build HTML5 Applications</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DEV332 | Enhancing Pinned Sites with Windows Internet Explorer 9</a:t>
            </a:r>
            <a:endParaRPr lang="en-US" sz="2400" dirty="0">
              <a:gradFill>
                <a:gsLst>
                  <a:gs pos="0">
                    <a:schemeClr val="tx1"/>
                  </a:gs>
                  <a:gs pos="100000">
                    <a:schemeClr val="tx1"/>
                  </a:gs>
                </a:gsLst>
                <a:lin ang="5400000" scaled="0"/>
              </a:gradFill>
            </a:endParaRPr>
          </a:p>
        </p:txBody>
      </p:sp>
      <p:sp>
        <p:nvSpPr>
          <p:cNvPr id="15" name="Rectangle 14"/>
          <p:cNvSpPr/>
          <p:nvPr/>
        </p:nvSpPr>
        <p:spPr bwMode="auto">
          <a:xfrm>
            <a:off x="507868" y="4280201"/>
            <a:ext cx="11173090" cy="1015663"/>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Find me online at </a:t>
            </a:r>
            <a:r>
              <a:rPr lang="en-US" sz="2400" dirty="0" smtClean="0">
                <a:solidFill>
                  <a:schemeClr val="accent1"/>
                </a:solidFill>
              </a:rPr>
              <a:t>@BrandonSatrom </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Email me at </a:t>
            </a:r>
            <a:r>
              <a:rPr lang="en-US" sz="2400" dirty="0" smtClean="0">
                <a:solidFill>
                  <a:schemeClr val="accent1"/>
                </a:solidFill>
              </a:rPr>
              <a:t>brsatrom@microsoft.com</a:t>
            </a:r>
            <a:endParaRPr lang="en-US" sz="2400" dirty="0">
              <a:solidFill>
                <a:schemeClr val="accent1"/>
              </a:solidFill>
            </a:endParaRPr>
          </a:p>
        </p:txBody>
      </p:sp>
    </p:spTree>
    <p:extLst>
      <p:ext uri="{BB962C8B-B14F-4D97-AF65-F5344CB8AC3E}">
        <p14:creationId xmlns:p14="http://schemas.microsoft.com/office/powerpoint/2010/main" val="3652844027"/>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8" name="Rectangle 7"/>
          <p:cNvSpPr/>
          <p:nvPr/>
        </p:nvSpPr>
        <p:spPr bwMode="auto">
          <a:xfrm>
            <a:off x="-3063244" y="1"/>
            <a:ext cx="2854754" cy="1938992"/>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r>
              <a:rPr lang="en-US" dirty="0" smtClean="0"/>
              <a:t>Required Slide </a:t>
            </a:r>
          </a:p>
          <a:p>
            <a:endParaRPr lang="en-US" dirty="0" smtClean="0"/>
          </a:p>
          <a:p>
            <a:r>
              <a:rPr lang="en-US" b="1" dirty="0" smtClean="0"/>
              <a:t>Track PMs </a:t>
            </a:r>
            <a:r>
              <a:rPr lang="en-US" dirty="0" smtClean="0"/>
              <a:t>will supply the content for this slide, which will be inserted during the final scrub. </a:t>
            </a:r>
            <a:endParaRPr lang="en-US" dirty="0"/>
          </a:p>
        </p:txBody>
      </p:sp>
      <p:sp>
        <p:nvSpPr>
          <p:cNvPr id="13" name="Rectangle 12"/>
          <p:cNvSpPr/>
          <p:nvPr/>
        </p:nvSpPr>
        <p:spPr bwMode="auto">
          <a:xfrm>
            <a:off x="507868" y="1375674"/>
            <a:ext cx="11173090" cy="609398"/>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Resource 1</a:t>
            </a:r>
            <a:endParaRPr lang="en-US" sz="2400" dirty="0">
              <a:gradFill>
                <a:gsLst>
                  <a:gs pos="0">
                    <a:schemeClr val="tx1"/>
                  </a:gs>
                  <a:gs pos="100000">
                    <a:schemeClr val="tx1"/>
                  </a:gs>
                </a:gsLst>
                <a:lin ang="5400000" scaled="0"/>
              </a:gradFill>
            </a:endParaRPr>
          </a:p>
        </p:txBody>
      </p:sp>
      <p:sp>
        <p:nvSpPr>
          <p:cNvPr id="14" name="Rectangle 13"/>
          <p:cNvSpPr/>
          <p:nvPr/>
        </p:nvSpPr>
        <p:spPr bwMode="auto">
          <a:xfrm>
            <a:off x="507868" y="2208393"/>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Resource </a:t>
            </a:r>
            <a:r>
              <a:rPr lang="en-US" sz="2400" dirty="0" smtClean="0">
                <a:gradFill>
                  <a:gsLst>
                    <a:gs pos="0">
                      <a:schemeClr val="tx1"/>
                    </a:gs>
                    <a:gs pos="100000">
                      <a:schemeClr val="tx1"/>
                    </a:gs>
                  </a:gsLst>
                  <a:lin ang="5400000" scaled="0"/>
                </a:gradFill>
              </a:rPr>
              <a:t>2</a:t>
            </a:r>
            <a:endParaRPr lang="en-US" sz="2400" dirty="0">
              <a:gradFill>
                <a:gsLst>
                  <a:gs pos="0">
                    <a:schemeClr val="tx1"/>
                  </a:gs>
                  <a:gs pos="100000">
                    <a:schemeClr val="tx1"/>
                  </a:gs>
                </a:gsLst>
                <a:lin ang="5400000" scaled="0"/>
              </a:gradFill>
            </a:endParaRPr>
          </a:p>
        </p:txBody>
      </p:sp>
      <p:sp>
        <p:nvSpPr>
          <p:cNvPr id="15" name="Rectangle 14"/>
          <p:cNvSpPr/>
          <p:nvPr/>
        </p:nvSpPr>
        <p:spPr bwMode="auto">
          <a:xfrm>
            <a:off x="507868" y="3041112"/>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Resource </a:t>
            </a:r>
            <a:r>
              <a:rPr lang="en-US" sz="2400" dirty="0" smtClean="0">
                <a:gradFill>
                  <a:gsLst>
                    <a:gs pos="0">
                      <a:schemeClr val="tx1"/>
                    </a:gs>
                    <a:gs pos="100000">
                      <a:schemeClr val="tx1"/>
                    </a:gs>
                  </a:gsLst>
                  <a:lin ang="5400000" scaled="0"/>
                </a:gradFill>
              </a:rPr>
              <a:t>3</a:t>
            </a:r>
            <a:endParaRPr lang="en-US" sz="2400" dirty="0">
              <a:gradFill>
                <a:gsLst>
                  <a:gs pos="0">
                    <a:schemeClr val="tx1"/>
                  </a:gs>
                  <a:gs pos="100000">
                    <a:schemeClr val="tx1"/>
                  </a:gs>
                </a:gsLst>
                <a:lin ang="5400000" scaled="0"/>
              </a:gradFill>
            </a:endParaRPr>
          </a:p>
        </p:txBody>
      </p:sp>
      <p:sp>
        <p:nvSpPr>
          <p:cNvPr id="17" name="Rectangle 16"/>
          <p:cNvSpPr/>
          <p:nvPr/>
        </p:nvSpPr>
        <p:spPr bwMode="auto">
          <a:xfrm>
            <a:off x="507868" y="3873831"/>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a:gradFill>
                  <a:gsLst>
                    <a:gs pos="0">
                      <a:schemeClr val="tx1"/>
                    </a:gs>
                    <a:gs pos="100000">
                      <a:schemeClr val="tx1"/>
                    </a:gs>
                  </a:gsLst>
                  <a:lin ang="5400000" scaled="0"/>
                </a:gradFill>
              </a:rPr>
              <a:t>Resource </a:t>
            </a:r>
            <a:r>
              <a:rPr lang="en-US" sz="2400" dirty="0" smtClean="0">
                <a:gradFill>
                  <a:gsLst>
                    <a:gs pos="0">
                      <a:schemeClr val="tx1"/>
                    </a:gs>
                    <a:gs pos="100000">
                      <a:schemeClr val="tx1"/>
                    </a:gs>
                  </a:gsLst>
                  <a:lin ang="5400000" scaled="0"/>
                </a:gradFill>
              </a:rPr>
              <a:t>4</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324073480"/>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p>
        </p:txBody>
      </p:sp>
      <p:sp>
        <p:nvSpPr>
          <p:cNvPr id="26" name="Rectangle 25"/>
          <p:cNvSpPr/>
          <p:nvPr/>
        </p:nvSpPr>
        <p:spPr bwMode="white">
          <a:xfrm>
            <a:off x="507867" y="6291910"/>
            <a:ext cx="5307218" cy="369332"/>
          </a:xfrm>
          <a:prstGeom prst="rect">
            <a:avLst/>
          </a:prstGeom>
        </p:spPr>
        <p:txBody>
          <a:bodyPr wrap="square">
            <a:spAutoFit/>
          </a:bodyPr>
          <a:lstStyle/>
          <a:p>
            <a:pPr lvl="0"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lvl="0"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hlinkClick r:id="rId12"/>
              </a:rPr>
              <a:t>http://northamerica.msteched.com</a:t>
            </a:r>
            <a:endParaRPr lang="en-US" sz="1600" dirty="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chemeClr val="bg1">
                    <a:lumMod val="65000"/>
                    <a:lumOff val="35000"/>
                    <a:alpha val="99000"/>
                  </a:schemeClr>
                </a:solidFill>
              </a:rPr>
              <a:t>Connect. Share. Discuss.</a:t>
            </a:r>
            <a:endParaRPr lang="en-US" sz="1600" dirty="0" smtClean="0">
              <a:solidFill>
                <a:schemeClr val="bg1">
                  <a:lumMod val="65000"/>
                  <a:lumOff val="35000"/>
                  <a:alpha val="99000"/>
                </a:scheme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381937697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4.static.flickr.com/3449/3766009204_589788ea4b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05" y="-1409053"/>
            <a:ext cx="12321829" cy="103396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41469" y="5368036"/>
            <a:ext cx="10347356" cy="1181862"/>
          </a:xfr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alpha val="75000"/>
                </a:schemeClr>
              </a:gs>
            </a:gsLst>
            <a:path path="circle">
              <a:fillToRect l="100000" t="100000"/>
            </a:path>
            <a:tileRect r="-100000" b="-100000"/>
          </a:gradFill>
        </p:spPr>
        <p:txBody>
          <a:bodyPr lIns="182880" tIns="91440" rIns="91440" bIns="91440">
            <a:noAutofit/>
          </a:bodyPr>
          <a:lstStyle/>
          <a:p>
            <a:r>
              <a:rPr lang="en-US" sz="3600" dirty="0" smtClean="0">
                <a:solidFill>
                  <a:schemeClr val="bg1"/>
                </a:solidFill>
              </a:rPr>
              <a:t>“Upgrade the site to HTML5?</a:t>
            </a:r>
            <a:br>
              <a:rPr lang="en-US" sz="3600" dirty="0" smtClean="0">
                <a:solidFill>
                  <a:schemeClr val="bg1"/>
                </a:solidFill>
              </a:rPr>
            </a:br>
            <a:r>
              <a:rPr lang="en-US" sz="3600" dirty="0" smtClean="0">
                <a:solidFill>
                  <a:schemeClr val="bg1"/>
                </a:solidFill>
              </a:rPr>
              <a:t>          by close of business TOMORROW?”</a:t>
            </a:r>
            <a:endParaRPr lang="en-US" sz="3600" dirty="0">
              <a:solidFill>
                <a:schemeClr val="bg1"/>
              </a:solidFill>
            </a:endParaRPr>
          </a:p>
        </p:txBody>
      </p:sp>
    </p:spTree>
    <p:extLst>
      <p:ext uri="{BB962C8B-B14F-4D97-AF65-F5344CB8AC3E}">
        <p14:creationId xmlns:p14="http://schemas.microsoft.com/office/powerpoint/2010/main" val="292266375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063244" y="138499"/>
            <a:ext cx="2854754" cy="553998"/>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Required Slide</a:t>
            </a: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CommNet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201401"/>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MS Tag Placeholder Slide</a:t>
            </a:r>
            <a:endParaRPr lang="en-US" dirty="0"/>
          </a:p>
        </p:txBody>
      </p:sp>
      <p:sp>
        <p:nvSpPr>
          <p:cNvPr id="8" name="Rectangle 7"/>
          <p:cNvSpPr/>
          <p:nvPr/>
        </p:nvSpPr>
        <p:spPr bwMode="auto">
          <a:xfrm>
            <a:off x="-3063244" y="1"/>
            <a:ext cx="2854754" cy="1661993"/>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r>
              <a:rPr lang="en-US" dirty="0" smtClean="0"/>
              <a:t>Required Slide </a:t>
            </a:r>
          </a:p>
          <a:p>
            <a:endParaRPr lang="en-US" dirty="0" smtClean="0"/>
          </a:p>
          <a:p>
            <a:r>
              <a:rPr lang="en-US" dirty="0" smtClean="0"/>
              <a:t>Your MS Tag will be inserted here during the final scrub. </a:t>
            </a:r>
            <a:endParaRPr lang="en-US" dirty="0"/>
          </a:p>
        </p:txBody>
      </p:sp>
    </p:spTree>
    <p:extLst>
      <p:ext uri="{BB962C8B-B14F-4D97-AF65-F5344CB8AC3E}">
        <p14:creationId xmlns:p14="http://schemas.microsoft.com/office/powerpoint/2010/main" val="1944111892"/>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 </a:t>
            </a:r>
            <a:r>
              <a:rPr lang="en-US" sz="700" dirty="0" smtClean="0">
                <a:gradFill>
                  <a:gsLst>
                    <a:gs pos="0">
                      <a:srgbClr val="FFFFFF"/>
                    </a:gs>
                    <a:gs pos="100000">
                      <a:srgbClr val="FFFFFF"/>
                    </a:gs>
                  </a:gsLst>
                  <a:lin ang="5400000" scaled="0"/>
                </a:gradFill>
                <a:latin typeface="Segoe UI" pitchFamily="34" charset="0"/>
                <a:cs typeface="Arial" charset="0"/>
              </a:rPr>
              <a:t>2011 Microsoft </a:t>
            </a:r>
            <a:r>
              <a:rPr lang="en-US" sz="700" dirty="0">
                <a:gradFill>
                  <a:gsLst>
                    <a:gs pos="0">
                      <a:srgbClr val="FFFFFF"/>
                    </a:gs>
                    <a:gs pos="100000">
                      <a:srgbClr val="FFFFFF"/>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rgbClr val="FFFFFF"/>
                    </a:gs>
                    <a:gs pos="100000">
                      <a:srgbClr val="FFFFFF"/>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rgbClr val="FFFFFF"/>
                    </a:gs>
                    <a:gs pos="100000">
                      <a:srgbClr val="FFFFFF"/>
                    </a:gs>
                  </a:gsLst>
                  <a:lin ang="5400000" scaled="0"/>
                </a:gradFill>
                <a:latin typeface="Segoe UI" pitchFamily="34" charset="0"/>
                <a:cs typeface="Arial" charset="0"/>
              </a:rPr>
              <a:t/>
            </a:r>
            <a:br>
              <a:rPr lang="en-US" sz="700" dirty="0" smtClean="0">
                <a:gradFill>
                  <a:gsLst>
                    <a:gs pos="0">
                      <a:srgbClr val="FFFFFF"/>
                    </a:gs>
                    <a:gs pos="100000">
                      <a:srgbClr val="FFFFFF"/>
                    </a:gs>
                  </a:gsLst>
                  <a:lin ang="5400000" scaled="0"/>
                </a:gradFill>
                <a:latin typeface="Segoe UI" pitchFamily="34" charset="0"/>
                <a:cs typeface="Arial" charset="0"/>
              </a:rPr>
            </a:br>
            <a:r>
              <a:rPr lang="en-US" sz="700" dirty="0" smtClean="0">
                <a:gradFill>
                  <a:gsLst>
                    <a:gs pos="0">
                      <a:srgbClr val="FFFFFF"/>
                    </a:gs>
                    <a:gs pos="100000">
                      <a:srgbClr val="FFFFFF"/>
                    </a:gs>
                  </a:gsLst>
                  <a:lin ang="5400000" scaled="0"/>
                </a:gradFill>
                <a:latin typeface="Segoe UI" pitchFamily="34" charset="0"/>
                <a:cs typeface="Arial" charset="0"/>
              </a:rPr>
              <a:t>on </a:t>
            </a:r>
            <a:r>
              <a:rPr lang="en-US" sz="700" dirty="0">
                <a:gradFill>
                  <a:gsLst>
                    <a:gs pos="0">
                      <a:srgbClr val="FFFFFF"/>
                    </a:gs>
                    <a:gs pos="100000">
                      <a:srgbClr val="FFFFFF"/>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rgbClr val="FFFFFF"/>
                    </a:gs>
                    <a:gs pos="100000">
                      <a:srgbClr val="FFFFFF"/>
                    </a:gs>
                  </a:gsLst>
                  <a:lin ang="5400000" scaled="0"/>
                </a:gradFill>
                <a:latin typeface="Segoe UI" pitchFamily="34" charset="0"/>
                <a:cs typeface="Arial" charset="0"/>
              </a:rPr>
              <a:t>. MICROSOFT </a:t>
            </a:r>
            <a:r>
              <a:rPr lang="en-US" sz="700" dirty="0">
                <a:gradFill>
                  <a:gsLst>
                    <a:gs pos="0">
                      <a:srgbClr val="FFFFFF"/>
                    </a:gs>
                    <a:gs pos="100000">
                      <a:srgbClr val="FFFFFF"/>
                    </a:gs>
                  </a:gsLst>
                  <a:lin ang="5400000" scaled="0"/>
                </a:gra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318525518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does “HTML5” Mean to YOU?*</a:t>
            </a:r>
            <a:endParaRPr lang="en-US" dirty="0"/>
          </a:p>
        </p:txBody>
      </p:sp>
      <p:sp>
        <p:nvSpPr>
          <p:cNvPr id="3" name="Text Placeholder 2"/>
          <p:cNvSpPr>
            <a:spLocks noGrp="1"/>
          </p:cNvSpPr>
          <p:nvPr>
            <p:ph type="body" sz="quarter" idx="10"/>
          </p:nvPr>
        </p:nvSpPr>
        <p:spPr/>
        <p:txBody>
          <a:bodyPr/>
          <a:lstStyle/>
          <a:p>
            <a:r>
              <a:rPr lang="en-US" smtClean="0"/>
              <a:t>How you evaluate HTML5 technologies</a:t>
            </a:r>
          </a:p>
          <a:p>
            <a:r>
              <a:rPr lang="en-US" smtClean="0"/>
              <a:t>What you choose to adopt</a:t>
            </a:r>
          </a:p>
          <a:p>
            <a:r>
              <a:rPr lang="en-US" smtClean="0"/>
              <a:t>How you implement them</a:t>
            </a:r>
          </a:p>
          <a:p>
            <a:r>
              <a:rPr lang="en-US" smtClean="0"/>
              <a:t>AND how to avoid leaving older </a:t>
            </a:r>
            <a:br>
              <a:rPr lang="en-US" smtClean="0"/>
            </a:br>
            <a:r>
              <a:rPr lang="en-US" smtClean="0"/>
              <a:t>browsers behind</a:t>
            </a:r>
            <a:endParaRPr lang="en-US" dirty="0"/>
          </a:p>
        </p:txBody>
      </p:sp>
      <p:pic>
        <p:nvPicPr>
          <p:cNvPr id="3076" name="Picture 4" descr="http://farm1.static.flickr.com/131/422213306_02bcf3f7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0500" y="1447800"/>
            <a:ext cx="2742451" cy="3874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8430768" y="5548183"/>
            <a:ext cx="3072384" cy="523220"/>
          </a:xfrm>
          <a:prstGeom prst="rect">
            <a:avLst/>
          </a:prstGeom>
        </p:spPr>
        <p:txBody>
          <a:bodyPr wrap="square">
            <a:spAutoFit/>
          </a:bodyPr>
          <a:lstStyle/>
          <a:p>
            <a:pPr algn="ctr"/>
            <a:r>
              <a:rPr lang="en-US" sz="2800" dirty="0" smtClean="0">
                <a:solidFill>
                  <a:srgbClr val="FFC000"/>
                </a:solidFill>
              </a:rPr>
              <a:t>*Tattoos optional</a:t>
            </a:r>
            <a:endParaRPr lang="en-US" sz="2800" dirty="0">
              <a:solidFill>
                <a:srgbClr val="FFC000"/>
              </a:solidFill>
            </a:endParaRPr>
          </a:p>
        </p:txBody>
      </p:sp>
    </p:spTree>
    <p:extLst>
      <p:ext uri="{BB962C8B-B14F-4D97-AF65-F5344CB8AC3E}">
        <p14:creationId xmlns:p14="http://schemas.microsoft.com/office/powerpoint/2010/main" val="472946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Agenda</a:t>
            </a:r>
            <a:endParaRPr lang="en-US" dirty="0"/>
          </a:p>
        </p:txBody>
      </p:sp>
      <p:sp>
        <p:nvSpPr>
          <p:cNvPr id="4" name="Subtitle 3"/>
          <p:cNvSpPr>
            <a:spLocks noGrp="1"/>
          </p:cNvSpPr>
          <p:nvPr>
            <p:ph type="body" sz="quarter" idx="10"/>
          </p:nvPr>
        </p:nvSpPr>
        <p:spPr/>
        <p:txBody>
          <a:bodyPr/>
          <a:lstStyle/>
          <a:p>
            <a:r>
              <a:rPr lang="en-US" smtClean="0"/>
              <a:t>Defining HTML5</a:t>
            </a:r>
          </a:p>
          <a:p>
            <a:r>
              <a:rPr lang="en-US" smtClean="0"/>
              <a:t>The five most important words about HTML5</a:t>
            </a:r>
          </a:p>
          <a:p>
            <a:r>
              <a:rPr lang="en-US" smtClean="0"/>
              <a:t>HTML5: mix tape edition</a:t>
            </a:r>
          </a:p>
          <a:p>
            <a:r>
              <a:rPr lang="en-US" smtClean="0"/>
              <a:t>Some thoughts on development tools</a:t>
            </a:r>
          </a:p>
          <a:p>
            <a:r>
              <a:rPr lang="en-US" smtClean="0"/>
              <a:t>Stuff you should learn</a:t>
            </a:r>
            <a:endParaRPr lang="en-US" dirty="0"/>
          </a:p>
        </p:txBody>
      </p:sp>
    </p:spTree>
    <p:extLst>
      <p:ext uri="{BB962C8B-B14F-4D97-AF65-F5344CB8AC3E}">
        <p14:creationId xmlns:p14="http://schemas.microsoft.com/office/powerpoint/2010/main" val="127195501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smtClean="0"/>
              <a:t>Defining HTML5</a:t>
            </a:r>
            <a:r>
              <a:rPr lang="en-US" baseline="30000" smtClean="0"/>
              <a:t>*</a:t>
            </a:r>
            <a:r>
              <a:rPr lang="en-US" smtClean="0"/>
              <a:t/>
            </a:r>
            <a:br>
              <a:rPr lang="en-US" smtClean="0"/>
            </a:br>
            <a:endParaRPr lang="en-US" dirty="0"/>
          </a:p>
        </p:txBody>
      </p:sp>
      <p:sp>
        <p:nvSpPr>
          <p:cNvPr id="3" name="Subtitle 2"/>
          <p:cNvSpPr>
            <a:spLocks noGrp="1"/>
          </p:cNvSpPr>
          <p:nvPr>
            <p:ph type="subTitle" idx="1"/>
          </p:nvPr>
        </p:nvSpPr>
        <p:spPr/>
        <p:txBody>
          <a:bodyPr/>
          <a:lstStyle/>
          <a:p>
            <a:r>
              <a:rPr lang="en-US" smtClean="0">
                <a:solidFill>
                  <a:schemeClr val="accent1">
                    <a:alpha val="99000"/>
                  </a:schemeClr>
                </a:solidFill>
              </a:rPr>
              <a:t>*Air Quotes Required</a:t>
            </a:r>
            <a:endParaRPr lang="en-US" dirty="0"/>
          </a:p>
        </p:txBody>
      </p:sp>
      <p:pic>
        <p:nvPicPr>
          <p:cNvPr id="4" name="Picture 2" descr="C:\Users\brsatrom\Dropbox\ApplicationDevelopmentWithHTML5\HTML5\HTML5_Logo_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233" y="812682"/>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82871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NA11_BreakoutSession_Template_16x9_Final_0324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TENA11_BreakoutSession_Template_16x9_Final</Template>
  <TotalTime>19437</TotalTime>
  <Words>8184</Words>
  <Application>Microsoft Office PowerPoint</Application>
  <PresentationFormat>Custom</PresentationFormat>
  <Paragraphs>741</Paragraphs>
  <Slides>62</Slides>
  <Notes>62</Notes>
  <HiddenSlides>0</HiddenSlides>
  <MMClips>0</MMClip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TENA11_BreakoutSession_Template_16x9_Final_032411</vt:lpstr>
      <vt:lpstr>1_White with Consolas font for code slides</vt:lpstr>
      <vt:lpstr>PowerPoint Presentation</vt:lpstr>
      <vt:lpstr>Application Development  with HTML5</vt:lpstr>
      <vt:lpstr>About Me</vt:lpstr>
      <vt:lpstr>What You Said You Wanted to Hear…</vt:lpstr>
      <vt:lpstr>What is “HTML5”?</vt:lpstr>
      <vt:lpstr>“Upgrade the site to HTML5?           by close of business TOMORROW?”</vt:lpstr>
      <vt:lpstr>What does “HTML5” Mean to YOU?*</vt:lpstr>
      <vt:lpstr>Agenda</vt:lpstr>
      <vt:lpstr>Defining HTML5* </vt:lpstr>
      <vt:lpstr>PowerPoint Presentation</vt:lpstr>
      <vt:lpstr>Technology Areas of HTML5</vt:lpstr>
      <vt:lpstr>“I’m Just a Spec, Yes Only a Spec”</vt:lpstr>
      <vt:lpstr>The Five Most Important Words  about HTML5*</vt:lpstr>
      <vt:lpstr>#1 – Hyperbole*</vt:lpstr>
      <vt:lpstr>Next Up, an Album of Tony Bennett Covers…</vt:lpstr>
      <vt:lpstr>“Don’t Believe the Hype…”</vt:lpstr>
      <vt:lpstr>Do believe that HTML5 is changing everything.</vt:lpstr>
      <vt:lpstr>#2 - Compatibility*</vt:lpstr>
      <vt:lpstr>The Web is the Largest Legacy Software  System in the History of the Universe</vt:lpstr>
      <vt:lpstr>#3 - Semantics*</vt:lpstr>
      <vt:lpstr>Neutral vs. Rich Semantics</vt:lpstr>
      <vt:lpstr>#4 – JavaScript*</vt:lpstr>
      <vt:lpstr>JavaScript and the Growth of the Client</vt:lpstr>
      <vt:lpstr>#5 – Polyfills*</vt:lpstr>
      <vt:lpstr>Ex. Polyfills with Modernizr</vt:lpstr>
      <vt:lpstr>HTML5: Mix Tape Edition*</vt:lpstr>
      <vt:lpstr>Adopt (and Polyfill)*</vt:lpstr>
      <vt:lpstr>Semantic Markup*</vt:lpstr>
      <vt:lpstr>A Sample XHTML Document</vt:lpstr>
      <vt:lpstr>A Sample HTML5 Document</vt:lpstr>
      <vt:lpstr>28 New Elements</vt:lpstr>
      <vt:lpstr>Semantic Markup</vt:lpstr>
      <vt:lpstr>Canvas and SVG*</vt:lpstr>
      <vt:lpstr>&lt;canvas&gt; + JavaScript = Crazy Delicious</vt:lpstr>
      <vt:lpstr>&lt;svg&gt; + &lt;html&gt; = Stylable, Scriptable SVG</vt:lpstr>
      <vt:lpstr>&lt;canvas&gt; and &lt;svg&gt;</vt:lpstr>
      <vt:lpstr>Audio and Video*</vt:lpstr>
      <vt:lpstr>Media on Your Page… No Plugins Required.</vt:lpstr>
      <vt:lpstr>&lt;video&gt;</vt:lpstr>
      <vt:lpstr>Geolocation*</vt:lpstr>
      <vt:lpstr>You are (within a Few Hundred Meters of) Here</vt:lpstr>
      <vt:lpstr>Geolocation</vt:lpstr>
      <vt:lpstr>Storage*</vt:lpstr>
      <vt:lpstr>Working with localStorage </vt:lpstr>
      <vt:lpstr>Local Storage</vt:lpstr>
      <vt:lpstr>Experiment*, Prototype, Give Feedback… </vt:lpstr>
      <vt:lpstr>Microsoft Approach</vt:lpstr>
      <vt:lpstr>Work with Developers</vt:lpstr>
      <vt:lpstr>IE10 Platform Preview</vt:lpstr>
      <vt:lpstr>Innovate with Emerging Standards</vt:lpstr>
      <vt:lpstr>Web Sockets – Real Time Connections</vt:lpstr>
      <vt:lpstr>FileAPI – File Objects in Web Apps</vt:lpstr>
      <vt:lpstr>HTML5 Labs, Web Sockets  and FileAPI</vt:lpstr>
      <vt:lpstr>HTML5 in Web Technologies</vt:lpstr>
      <vt:lpstr>Things You Need to Learn (a.k.a. Resources)</vt:lpstr>
      <vt:lpstr>Go Start Using HTML5 Today!</vt:lpstr>
      <vt:lpstr>Related Content</vt:lpstr>
      <vt:lpstr>Track Resources</vt:lpstr>
      <vt:lpstr>Resources</vt:lpstr>
      <vt:lpstr>PowerPoint Presentation</vt:lpstr>
      <vt:lpstr>MS Tag Placeholder Slide</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Microsoft TechEd North America 2011</dc:subject>
  <dc:creator>Brandon Satrom</dc:creator>
  <dc:description>Template: Jordan Cayabyab
Formatting:
Event Date: May 16-19, 2011
Event Location: Atlanta
Audience Type:</dc:description>
  <cp:lastModifiedBy>Brandon Satrom</cp:lastModifiedBy>
  <cp:revision>487</cp:revision>
  <cp:lastPrinted>2010-05-11T05:02:34Z</cp:lastPrinted>
  <dcterms:created xsi:type="dcterms:W3CDTF">2011-03-31T21:30:46Z</dcterms:created>
  <dcterms:modified xsi:type="dcterms:W3CDTF">2011-05-12T11:14:52Z</dcterms:modified>
</cp:coreProperties>
</file>