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notesMasterIdLst>
    <p:notesMasterId r:id="rId9"/>
  </p:notesMasterIdLst>
  <p:sldIdLst>
    <p:sldId id="256" r:id="rId2"/>
    <p:sldId id="259" r:id="rId3"/>
    <p:sldId id="257" r:id="rId4"/>
    <p:sldId id="258" r:id="rId5"/>
    <p:sldId id="260" r:id="rId6"/>
    <p:sldId id="261" r:id="rId7"/>
    <p:sldId id="262" r:id="rId8"/>
  </p:sldIdLst>
  <p:sldSz cx="9144000" cy="6858000" type="screen4x3"/>
  <p:notesSz cx="6858000" cy="9144000"/>
  <p:embeddedFontLst>
    <p:embeddedFont>
      <p:font typeface="Calibri" pitchFamily="34" charset="0"/>
      <p:regular r:id="rId10"/>
      <p:bold r:id="rId11"/>
      <p:italic r:id="rId12"/>
      <p:boldItalic r:id="rId13"/>
    </p:embeddedFont>
    <p:embeddedFont>
      <p:font typeface="Kartika" pitchFamily="18"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629" autoAdjust="0"/>
  </p:normalViewPr>
  <p:slideViewPr>
    <p:cSldViewPr>
      <p:cViewPr varScale="1">
        <p:scale>
          <a:sx n="82" d="100"/>
          <a:sy n="82" d="100"/>
        </p:scale>
        <p:origin x="-237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BB80C-4D81-41B5-9848-B72019655E03}" type="datetimeFigureOut">
              <a:rPr lang="en-US" smtClean="0"/>
              <a:t>11/14/2011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68C71-3F8F-415D-BC57-C9ADC998DFEF}" type="slidenum">
              <a:rPr lang="en-US" smtClean="0"/>
              <a:t>‹#›</a:t>
            </a:fld>
            <a:endParaRPr lang="en-US"/>
          </a:p>
        </p:txBody>
      </p:sp>
    </p:spTree>
    <p:extLst>
      <p:ext uri="{BB962C8B-B14F-4D97-AF65-F5344CB8AC3E}">
        <p14:creationId xmlns:p14="http://schemas.microsoft.com/office/powerpoint/2010/main" val="277434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first task was to randomize the stack.</a:t>
            </a:r>
          </a:p>
          <a:p>
            <a:pPr marL="228600" indent="-228600">
              <a:buAutoNum type="arabicPeriod"/>
            </a:pPr>
            <a:endParaRPr lang="en-US" dirty="0" smtClean="0"/>
          </a:p>
          <a:p>
            <a:pPr marL="228600" indent="-228600">
              <a:buAutoNum type="arabicPeriod"/>
            </a:pPr>
            <a:r>
              <a:rPr lang="en-US" dirty="0" smtClean="0"/>
              <a:t>This diagram shows the structur</a:t>
            </a:r>
            <a:r>
              <a:rPr lang="en-US" baseline="0" dirty="0" smtClean="0"/>
              <a:t>e of a process in memory. The gap is what the stack and heap grow into. The stack grows down, and the heap grows up. Low memory addresses are at the bottom, and high memory addresses are at the top.</a:t>
            </a:r>
          </a:p>
          <a:p>
            <a:pPr marL="228600" indent="-228600">
              <a:buAutoNum type="arabicPeriod"/>
            </a:pPr>
            <a:endParaRPr lang="en-US" baseline="0" dirty="0" smtClean="0"/>
          </a:p>
          <a:p>
            <a:pPr marL="228600" indent="-228600">
              <a:buAutoNum type="arabicPeriod"/>
            </a:pPr>
            <a:r>
              <a:rPr lang="en-US" baseline="0" dirty="0" smtClean="0"/>
              <a:t>My approach to randomize the stack was the randomize the size of this gap. The base stack pointer is altered when the gap size is adjusted.</a:t>
            </a:r>
            <a:endParaRPr lang="en-US" dirty="0"/>
          </a:p>
        </p:txBody>
      </p:sp>
      <p:sp>
        <p:nvSpPr>
          <p:cNvPr id="4" name="Slide Number Placeholder 3"/>
          <p:cNvSpPr>
            <a:spLocks noGrp="1"/>
          </p:cNvSpPr>
          <p:nvPr>
            <p:ph type="sldNum" sz="quarter" idx="10"/>
          </p:nvPr>
        </p:nvSpPr>
        <p:spPr/>
        <p:txBody>
          <a:bodyPr/>
          <a:lstStyle/>
          <a:p>
            <a:fld id="{FFA68C71-3F8F-415D-BC57-C9ADC998DFEF}" type="slidenum">
              <a:rPr lang="en-US" smtClean="0"/>
              <a:t>2</a:t>
            </a:fld>
            <a:endParaRPr lang="en-US"/>
          </a:p>
        </p:txBody>
      </p:sp>
    </p:spTree>
    <p:extLst>
      <p:ext uri="{BB962C8B-B14F-4D97-AF65-F5344CB8AC3E}">
        <p14:creationId xmlns:p14="http://schemas.microsoft.com/office/powerpoint/2010/main" val="25218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accomplish the gap randomization, I</a:t>
            </a:r>
            <a:r>
              <a:rPr lang="en-US" baseline="0" dirty="0" smtClean="0"/>
              <a:t> edited the </a:t>
            </a:r>
            <a:r>
              <a:rPr lang="en-US" baseline="0" dirty="0" err="1" smtClean="0"/>
              <a:t>exec.c</a:t>
            </a:r>
            <a:r>
              <a:rPr lang="en-US" baseline="0" dirty="0" smtClean="0"/>
              <a:t> file in /</a:t>
            </a:r>
            <a:r>
              <a:rPr lang="en-US" baseline="0" dirty="0" err="1" smtClean="0"/>
              <a:t>usr</a:t>
            </a:r>
            <a:r>
              <a:rPr lang="en-US" baseline="0" dirty="0" smtClean="0"/>
              <a:t>/</a:t>
            </a:r>
            <a:r>
              <a:rPr lang="en-US" baseline="0" dirty="0" err="1" smtClean="0"/>
              <a:t>src</a:t>
            </a:r>
            <a:r>
              <a:rPr lang="en-US" baseline="0" dirty="0" smtClean="0"/>
              <a:t>/servers/pm</a:t>
            </a:r>
            <a:br>
              <a:rPr lang="en-US" baseline="0" dirty="0" smtClean="0"/>
            </a:br>
            <a:endParaRPr lang="en-US" baseline="0" dirty="0" smtClean="0"/>
          </a:p>
          <a:p>
            <a:r>
              <a:rPr lang="en-US" baseline="0" dirty="0" smtClean="0"/>
              <a:t>(original code)</a:t>
            </a:r>
          </a:p>
          <a:p>
            <a:endParaRPr lang="en-US" baseline="0" dirty="0" smtClean="0"/>
          </a:p>
          <a:p>
            <a:r>
              <a:rPr lang="en-US" baseline="0" dirty="0" smtClean="0"/>
              <a:t>I alter the code by adding a random number of CLICKS (the memory unit in </a:t>
            </a:r>
            <a:r>
              <a:rPr lang="en-US" baseline="0" dirty="0" err="1" smtClean="0"/>
              <a:t>Minix</a:t>
            </a:r>
            <a:r>
              <a:rPr lang="en-US" baseline="0" dirty="0" smtClean="0"/>
              <a:t>) to the gap size. I also account for this added gap size in the total memory allocated to the process.</a:t>
            </a:r>
          </a:p>
        </p:txBody>
      </p:sp>
      <p:sp>
        <p:nvSpPr>
          <p:cNvPr id="4" name="Slide Number Placeholder 3"/>
          <p:cNvSpPr>
            <a:spLocks noGrp="1"/>
          </p:cNvSpPr>
          <p:nvPr>
            <p:ph type="sldNum" sz="quarter" idx="10"/>
          </p:nvPr>
        </p:nvSpPr>
        <p:spPr/>
        <p:txBody>
          <a:bodyPr/>
          <a:lstStyle/>
          <a:p>
            <a:fld id="{FFA68C71-3F8F-415D-BC57-C9ADC998DFEF}" type="slidenum">
              <a:rPr lang="en-US" smtClean="0"/>
              <a:t>3</a:t>
            </a:fld>
            <a:endParaRPr lang="en-US"/>
          </a:p>
        </p:txBody>
      </p:sp>
    </p:spTree>
    <p:extLst>
      <p:ext uri="{BB962C8B-B14F-4D97-AF65-F5344CB8AC3E}">
        <p14:creationId xmlns:p14="http://schemas.microsoft.com/office/powerpoint/2010/main" val="110421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task was to randomize</a:t>
            </a:r>
            <a:r>
              <a:rPr lang="en-US" baseline="0" dirty="0" smtClean="0"/>
              <a:t> the heap.</a:t>
            </a:r>
          </a:p>
          <a:p>
            <a:endParaRPr lang="en-US" baseline="0" dirty="0" smtClean="0"/>
          </a:p>
          <a:p>
            <a:r>
              <a:rPr lang="en-US" baseline="0" dirty="0" smtClean="0"/>
              <a:t>To accomplish this, we </a:t>
            </a:r>
            <a:r>
              <a:rPr lang="en-US" baseline="0" dirty="0" err="1" smtClean="0"/>
              <a:t>malloc</a:t>
            </a:r>
            <a:r>
              <a:rPr lang="en-US" baseline="0" dirty="0" smtClean="0"/>
              <a:t> a small random chunk of memory prior to the program’s first real call to </a:t>
            </a:r>
            <a:r>
              <a:rPr lang="en-US" baseline="0" dirty="0" err="1" smtClean="0"/>
              <a:t>malloc</a:t>
            </a:r>
            <a:r>
              <a:rPr lang="en-US" baseline="0" dirty="0" smtClean="0"/>
              <a:t>. This will cause the heap, as far as the program is concerned, to start at a different address each time.</a:t>
            </a:r>
            <a:endParaRPr lang="en-US" dirty="0"/>
          </a:p>
        </p:txBody>
      </p:sp>
      <p:sp>
        <p:nvSpPr>
          <p:cNvPr id="4" name="Slide Number Placeholder 3"/>
          <p:cNvSpPr>
            <a:spLocks noGrp="1"/>
          </p:cNvSpPr>
          <p:nvPr>
            <p:ph type="sldNum" sz="quarter" idx="10"/>
          </p:nvPr>
        </p:nvSpPr>
        <p:spPr/>
        <p:txBody>
          <a:bodyPr/>
          <a:lstStyle/>
          <a:p>
            <a:fld id="{FFA68C71-3F8F-415D-BC57-C9ADC998DFEF}" type="slidenum">
              <a:rPr lang="en-US" smtClean="0"/>
              <a:t>4</a:t>
            </a:fld>
            <a:endParaRPr lang="en-US"/>
          </a:p>
        </p:txBody>
      </p:sp>
    </p:spTree>
    <p:extLst>
      <p:ext uri="{BB962C8B-B14F-4D97-AF65-F5344CB8AC3E}">
        <p14:creationId xmlns:p14="http://schemas.microsoft.com/office/powerpoint/2010/main" val="384918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implement this in code, I edited the file /</a:t>
            </a:r>
            <a:r>
              <a:rPr lang="en-US" baseline="0" dirty="0" err="1" smtClean="0"/>
              <a:t>usr</a:t>
            </a:r>
            <a:r>
              <a:rPr lang="en-US" baseline="0" dirty="0" smtClean="0"/>
              <a:t>/</a:t>
            </a:r>
            <a:r>
              <a:rPr lang="en-US" baseline="0" dirty="0" err="1" smtClean="0"/>
              <a:t>src</a:t>
            </a:r>
            <a:r>
              <a:rPr lang="en-US" baseline="0" dirty="0" smtClean="0"/>
              <a:t>/lib/</a:t>
            </a:r>
            <a:r>
              <a:rPr lang="en-US" baseline="0" dirty="0" err="1" smtClean="0"/>
              <a:t>ansi</a:t>
            </a:r>
            <a:r>
              <a:rPr lang="en-US" baseline="0" dirty="0" smtClean="0"/>
              <a:t>/</a:t>
            </a:r>
            <a:r>
              <a:rPr lang="en-US" baseline="0" dirty="0" err="1" smtClean="0"/>
              <a:t>malloc.c</a:t>
            </a:r>
            <a:r>
              <a:rPr lang="en-US" baseline="0" dirty="0" smtClean="0"/>
              <a:t> </a:t>
            </a:r>
          </a:p>
          <a:p>
            <a:endParaRPr lang="en-US" baseline="0" dirty="0" smtClean="0"/>
          </a:p>
          <a:p>
            <a:r>
              <a:rPr lang="en-US" baseline="0" dirty="0" smtClean="0"/>
              <a:t>(show original)</a:t>
            </a:r>
          </a:p>
          <a:p>
            <a:endParaRPr lang="en-US" baseline="0" dirty="0" smtClean="0"/>
          </a:p>
          <a:p>
            <a:r>
              <a:rPr lang="en-US" baseline="0" dirty="0" smtClean="0"/>
              <a:t>And here is the modification. Bottom keeps track of the bottom of the heap. Empty keeps track of the next available slot. If these two are the same, nothing is on the heap.</a:t>
            </a:r>
          </a:p>
          <a:p>
            <a:r>
              <a:rPr lang="en-US" baseline="0" dirty="0" smtClean="0"/>
              <a:t>So if nothing is on the heap, we insert </a:t>
            </a:r>
            <a:r>
              <a:rPr lang="en-US" baseline="0" dirty="0" err="1" smtClean="0"/>
              <a:t>malloc</a:t>
            </a:r>
            <a:r>
              <a:rPr lang="en-US" baseline="0" dirty="0" smtClean="0"/>
              <a:t> our small amount of memory. </a:t>
            </a:r>
            <a:endParaRPr lang="en-US" dirty="0"/>
          </a:p>
        </p:txBody>
      </p:sp>
      <p:sp>
        <p:nvSpPr>
          <p:cNvPr id="4" name="Slide Number Placeholder 3"/>
          <p:cNvSpPr>
            <a:spLocks noGrp="1"/>
          </p:cNvSpPr>
          <p:nvPr>
            <p:ph type="sldNum" sz="quarter" idx="10"/>
          </p:nvPr>
        </p:nvSpPr>
        <p:spPr/>
        <p:txBody>
          <a:bodyPr/>
          <a:lstStyle/>
          <a:p>
            <a:fld id="{FFA68C71-3F8F-415D-BC57-C9ADC998DFEF}" type="slidenum">
              <a:rPr lang="en-US" smtClean="0"/>
              <a:t>5</a:t>
            </a:fld>
            <a:endParaRPr lang="en-US"/>
          </a:p>
        </p:txBody>
      </p:sp>
    </p:spTree>
    <p:extLst>
      <p:ext uri="{BB962C8B-B14F-4D97-AF65-F5344CB8AC3E}">
        <p14:creationId xmlns:p14="http://schemas.microsoft.com/office/powerpoint/2010/main" val="1859845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program that I used to test the</a:t>
            </a:r>
            <a:r>
              <a:rPr lang="en-US" baseline="0" dirty="0" smtClean="0"/>
              <a:t> implementation.</a:t>
            </a:r>
            <a:endParaRPr lang="en-US" dirty="0"/>
          </a:p>
        </p:txBody>
      </p:sp>
      <p:sp>
        <p:nvSpPr>
          <p:cNvPr id="4" name="Slide Number Placeholder 3"/>
          <p:cNvSpPr>
            <a:spLocks noGrp="1"/>
          </p:cNvSpPr>
          <p:nvPr>
            <p:ph type="sldNum" sz="quarter" idx="10"/>
          </p:nvPr>
        </p:nvSpPr>
        <p:spPr/>
        <p:txBody>
          <a:bodyPr/>
          <a:lstStyle/>
          <a:p>
            <a:fld id="{FFA68C71-3F8F-415D-BC57-C9ADC998DFEF}" type="slidenum">
              <a:rPr lang="en-US" smtClean="0"/>
              <a:t>6</a:t>
            </a:fld>
            <a:endParaRPr lang="en-US"/>
          </a:p>
        </p:txBody>
      </p:sp>
    </p:spTree>
    <p:extLst>
      <p:ext uri="{BB962C8B-B14F-4D97-AF65-F5344CB8AC3E}">
        <p14:creationId xmlns:p14="http://schemas.microsoft.com/office/powerpoint/2010/main" val="167090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the results. You can see that each address is different</a:t>
            </a:r>
            <a:r>
              <a:rPr lang="en-US" baseline="0" dirty="0" smtClean="0"/>
              <a:t> on each execution of the program.</a:t>
            </a:r>
            <a:endParaRPr lang="en-US" dirty="0"/>
          </a:p>
        </p:txBody>
      </p:sp>
      <p:sp>
        <p:nvSpPr>
          <p:cNvPr id="4" name="Slide Number Placeholder 3"/>
          <p:cNvSpPr>
            <a:spLocks noGrp="1"/>
          </p:cNvSpPr>
          <p:nvPr>
            <p:ph type="sldNum" sz="quarter" idx="10"/>
          </p:nvPr>
        </p:nvSpPr>
        <p:spPr/>
        <p:txBody>
          <a:bodyPr/>
          <a:lstStyle/>
          <a:p>
            <a:fld id="{FFA68C71-3F8F-415D-BC57-C9ADC998DFEF}" type="slidenum">
              <a:rPr lang="en-US" smtClean="0"/>
              <a:t>7</a:t>
            </a:fld>
            <a:endParaRPr lang="en-US"/>
          </a:p>
        </p:txBody>
      </p:sp>
    </p:spTree>
    <p:extLst>
      <p:ext uri="{BB962C8B-B14F-4D97-AF65-F5344CB8AC3E}">
        <p14:creationId xmlns:p14="http://schemas.microsoft.com/office/powerpoint/2010/main" val="304371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04C9C7-5776-4471-ABEF-33A155D2A7A2}" type="datetimeFigureOut">
              <a:rPr lang="en-US" smtClean="0"/>
              <a:t>11/14/2011</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8E0C47C-6B4F-4A23-A842-CF89E6E5E9C6}"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04C9C7-5776-4471-ABEF-33A155D2A7A2}" type="datetimeFigureOut">
              <a:rPr lang="en-US" smtClean="0"/>
              <a:t>11/14/2011</a:t>
            </a:fld>
            <a:endParaRPr lang="en-US"/>
          </a:p>
        </p:txBody>
      </p:sp>
      <p:sp>
        <p:nvSpPr>
          <p:cNvPr id="14" name="Slide Number Placeholder 13"/>
          <p:cNvSpPr>
            <a:spLocks noGrp="1"/>
          </p:cNvSpPr>
          <p:nvPr>
            <p:ph type="sldNum" sz="quarter" idx="11"/>
          </p:nvPr>
        </p:nvSpPr>
        <p:spPr/>
        <p:txBody>
          <a:bodyPr/>
          <a:lstStyle/>
          <a:p>
            <a:fld id="{B8E0C47C-6B4F-4A23-A842-CF89E6E5E9C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04C9C7-5776-4471-ABEF-33A155D2A7A2}" type="datetimeFigureOut">
              <a:rPr lang="en-US" smtClean="0"/>
              <a:t>11/14/2011</a:t>
            </a:fld>
            <a:endParaRPr lang="en-US"/>
          </a:p>
        </p:txBody>
      </p:sp>
      <p:sp>
        <p:nvSpPr>
          <p:cNvPr id="14" name="Slide Number Placeholder 13"/>
          <p:cNvSpPr>
            <a:spLocks noGrp="1"/>
          </p:cNvSpPr>
          <p:nvPr>
            <p:ph type="sldNum" sz="quarter" idx="11"/>
          </p:nvPr>
        </p:nvSpPr>
        <p:spPr/>
        <p:txBody>
          <a:bodyPr/>
          <a:lstStyle/>
          <a:p>
            <a:fld id="{B8E0C47C-6B4F-4A23-A842-CF89E6E5E9C6}"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04C9C7-5776-4471-ABEF-33A155D2A7A2}" type="datetimeFigureOut">
              <a:rPr lang="en-US" smtClean="0"/>
              <a:t>11/14/2011</a:t>
            </a:fld>
            <a:endParaRPr lang="en-US"/>
          </a:p>
        </p:txBody>
      </p:sp>
      <p:sp>
        <p:nvSpPr>
          <p:cNvPr id="11" name="Slide Number Placeholder 10"/>
          <p:cNvSpPr>
            <a:spLocks noGrp="1"/>
          </p:cNvSpPr>
          <p:nvPr>
            <p:ph type="sldNum" sz="quarter" idx="11"/>
          </p:nvPr>
        </p:nvSpPr>
        <p:spPr/>
        <p:txBody>
          <a:bodyPr/>
          <a:lstStyle/>
          <a:p>
            <a:fld id="{B8E0C47C-6B4F-4A23-A842-CF89E6E5E9C6}"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Date Placeholder 11"/>
          <p:cNvSpPr>
            <a:spLocks noGrp="1"/>
          </p:cNvSpPr>
          <p:nvPr>
            <p:ph type="dt" sz="half" idx="10"/>
          </p:nvPr>
        </p:nvSpPr>
        <p:spPr>
          <a:xfrm>
            <a:off x="839788" y="6426201"/>
            <a:ext cx="2819399" cy="126999"/>
          </a:xfrm>
        </p:spPr>
        <p:txBody>
          <a:bodyPr/>
          <a:lstStyle/>
          <a:p>
            <a:fld id="{1D04C9C7-5776-4471-ABEF-33A155D2A7A2}" type="datetimeFigureOut">
              <a:rPr lang="en-US" smtClean="0"/>
              <a:t>11/14/2011</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8E0C47C-6B4F-4A23-A842-CF89E6E5E9C6}"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04C9C7-5776-4471-ABEF-33A155D2A7A2}" type="datetimeFigureOut">
              <a:rPr lang="en-US" smtClean="0"/>
              <a:t>11/14/2011</a:t>
            </a:fld>
            <a:endParaRPr lang="en-US"/>
          </a:p>
        </p:txBody>
      </p:sp>
      <p:sp>
        <p:nvSpPr>
          <p:cNvPr id="13" name="Slide Number Placeholder 12"/>
          <p:cNvSpPr>
            <a:spLocks noGrp="1"/>
          </p:cNvSpPr>
          <p:nvPr>
            <p:ph type="sldNum" sz="quarter" idx="11"/>
          </p:nvPr>
        </p:nvSpPr>
        <p:spPr/>
        <p:txBody>
          <a:bodyPr/>
          <a:lstStyle/>
          <a:p>
            <a:fld id="{B8E0C47C-6B4F-4A23-A842-CF89E6E5E9C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04C9C7-5776-4471-ABEF-33A155D2A7A2}" type="datetimeFigureOut">
              <a:rPr lang="en-US" smtClean="0"/>
              <a:t>11/14/2011</a:t>
            </a:fld>
            <a:endParaRPr lang="en-US"/>
          </a:p>
        </p:txBody>
      </p:sp>
      <p:sp>
        <p:nvSpPr>
          <p:cNvPr id="14" name="Slide Number Placeholder 13"/>
          <p:cNvSpPr>
            <a:spLocks noGrp="1"/>
          </p:cNvSpPr>
          <p:nvPr>
            <p:ph type="sldNum" sz="quarter" idx="11"/>
          </p:nvPr>
        </p:nvSpPr>
        <p:spPr/>
        <p:txBody>
          <a:bodyPr/>
          <a:lstStyle/>
          <a:p>
            <a:fld id="{B8E0C47C-6B4F-4A23-A842-CF89E6E5E9C6}"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04C9C7-5776-4471-ABEF-33A155D2A7A2}" type="datetimeFigureOut">
              <a:rPr lang="en-US" smtClean="0"/>
              <a:t>11/14/2011</a:t>
            </a:fld>
            <a:endParaRPr lang="en-US"/>
          </a:p>
        </p:txBody>
      </p:sp>
      <p:sp>
        <p:nvSpPr>
          <p:cNvPr id="10" name="Slide Number Placeholder 9"/>
          <p:cNvSpPr>
            <a:spLocks noGrp="1"/>
          </p:cNvSpPr>
          <p:nvPr>
            <p:ph type="sldNum" sz="quarter" idx="11"/>
          </p:nvPr>
        </p:nvSpPr>
        <p:spPr/>
        <p:txBody>
          <a:bodyPr/>
          <a:lstStyle/>
          <a:p>
            <a:fld id="{B8E0C47C-6B4F-4A23-A842-CF89E6E5E9C6}"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04C9C7-5776-4471-ABEF-33A155D2A7A2}" type="datetimeFigureOut">
              <a:rPr lang="en-US" smtClean="0"/>
              <a:t>11/14/2011</a:t>
            </a:fld>
            <a:endParaRPr lang="en-US"/>
          </a:p>
        </p:txBody>
      </p:sp>
      <p:sp>
        <p:nvSpPr>
          <p:cNvPr id="9" name="Slide Number Placeholder 8"/>
          <p:cNvSpPr>
            <a:spLocks noGrp="1"/>
          </p:cNvSpPr>
          <p:nvPr>
            <p:ph type="sldNum" sz="quarter" idx="11"/>
          </p:nvPr>
        </p:nvSpPr>
        <p:spPr/>
        <p:txBody>
          <a:bodyPr/>
          <a:lstStyle/>
          <a:p>
            <a:fld id="{B8E0C47C-6B4F-4A23-A842-CF89E6E5E9C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04C9C7-5776-4471-ABEF-33A155D2A7A2}" type="datetimeFigureOut">
              <a:rPr lang="en-US" smtClean="0"/>
              <a:t>11/14/2011</a:t>
            </a:fld>
            <a:endParaRPr lang="en-US"/>
          </a:p>
        </p:txBody>
      </p:sp>
      <p:sp>
        <p:nvSpPr>
          <p:cNvPr id="16" name="Slide Number Placeholder 15"/>
          <p:cNvSpPr>
            <a:spLocks noGrp="1"/>
          </p:cNvSpPr>
          <p:nvPr>
            <p:ph type="sldNum" sz="quarter" idx="11"/>
          </p:nvPr>
        </p:nvSpPr>
        <p:spPr/>
        <p:txBody>
          <a:bodyPr/>
          <a:lstStyle/>
          <a:p>
            <a:fld id="{B8E0C47C-6B4F-4A23-A842-CF89E6E5E9C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04C9C7-5776-4471-ABEF-33A155D2A7A2}" type="datetimeFigureOut">
              <a:rPr lang="en-US" smtClean="0"/>
              <a:t>11/14/2011</a:t>
            </a:fld>
            <a:endParaRPr lang="en-US"/>
          </a:p>
        </p:txBody>
      </p:sp>
      <p:sp>
        <p:nvSpPr>
          <p:cNvPr id="17" name="Slide Number Placeholder 16"/>
          <p:cNvSpPr>
            <a:spLocks noGrp="1"/>
          </p:cNvSpPr>
          <p:nvPr>
            <p:ph type="sldNum" sz="quarter" idx="11"/>
          </p:nvPr>
        </p:nvSpPr>
        <p:spPr/>
        <p:txBody>
          <a:bodyPr/>
          <a:lstStyle/>
          <a:p>
            <a:fld id="{B8E0C47C-6B4F-4A23-A842-CF89E6E5E9C6}"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8E0C47C-6B4F-4A23-A842-CF89E6E5E9C6}"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04C9C7-5776-4471-ABEF-33A155D2A7A2}" type="datetimeFigureOut">
              <a:rPr lang="en-US" smtClean="0"/>
              <a:t>11/14/2011</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r" defTabSz="914400" rtl="0" eaLnBrk="1" latinLnBrk="0" hangingPunct="1">
        <a:spcBef>
          <a:spcPct val="0"/>
        </a:spcBef>
        <a:buNone/>
        <a:defRPr sz="2800" kern="1200">
          <a:solidFill>
            <a:schemeClr val="bg1"/>
          </a:soli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bg1"/>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bg1"/>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bg1"/>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bg1"/>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bg1"/>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1400" y="3581400"/>
            <a:ext cx="3962400" cy="2133600"/>
          </a:xfrm>
        </p:spPr>
        <p:txBody>
          <a:bodyPr>
            <a:normAutofit/>
          </a:bodyPr>
          <a:lstStyle/>
          <a:p>
            <a:r>
              <a:rPr lang="en-US" sz="1800" dirty="0" smtClean="0">
                <a:latin typeface="Klavika Rg" pitchFamily="50" charset="0"/>
              </a:rPr>
              <a:t>Wade Gasior</a:t>
            </a:r>
            <a:endParaRPr lang="en-US" sz="1800" dirty="0">
              <a:latin typeface="Klavika Rg" pitchFamily="50" charset="0"/>
            </a:endParaRPr>
          </a:p>
        </p:txBody>
      </p:sp>
      <p:sp>
        <p:nvSpPr>
          <p:cNvPr id="2" name="Title 1"/>
          <p:cNvSpPr>
            <a:spLocks noGrp="1"/>
          </p:cNvSpPr>
          <p:nvPr>
            <p:ph type="title"/>
          </p:nvPr>
        </p:nvSpPr>
        <p:spPr>
          <a:xfrm>
            <a:off x="3581400" y="1447800"/>
            <a:ext cx="3962400" cy="2133600"/>
          </a:xfrm>
        </p:spPr>
        <p:txBody>
          <a:bodyPr>
            <a:normAutofit/>
          </a:bodyPr>
          <a:lstStyle/>
          <a:p>
            <a:r>
              <a:rPr lang="en-US" sz="3600" dirty="0" smtClean="0">
                <a:latin typeface="Klavika Rg" pitchFamily="50" charset="0"/>
              </a:rPr>
              <a:t>ASLR </a:t>
            </a:r>
            <a:r>
              <a:rPr lang="en-US" sz="3600" dirty="0" err="1" smtClean="0">
                <a:latin typeface="Klavika Rg" pitchFamily="50" charset="0"/>
              </a:rPr>
              <a:t>Minix</a:t>
            </a:r>
            <a:endParaRPr lang="en-US" sz="3600" dirty="0">
              <a:latin typeface="Klavika Rg" pitchFamily="50"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048000"/>
            <a:ext cx="914400" cy="571500"/>
          </a:xfrm>
          <a:prstGeom prst="rect">
            <a:avLst/>
          </a:prstGeom>
        </p:spPr>
      </p:pic>
    </p:spTree>
    <p:extLst>
      <p:ext uri="{BB962C8B-B14F-4D97-AF65-F5344CB8AC3E}">
        <p14:creationId xmlns:p14="http://schemas.microsoft.com/office/powerpoint/2010/main" val="247111288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7981950" cy="369332"/>
          </a:xfrm>
          <a:prstGeom prst="rect">
            <a:avLst/>
          </a:prstGeom>
          <a:noFill/>
        </p:spPr>
        <p:txBody>
          <a:bodyPr wrap="square" rtlCol="0">
            <a:spAutoFit/>
          </a:bodyPr>
          <a:lstStyle/>
          <a:p>
            <a:r>
              <a:rPr lang="en-US" dirty="0" smtClean="0">
                <a:solidFill>
                  <a:schemeClr val="bg1"/>
                </a:solidFill>
                <a:latin typeface="Klavika Rg" pitchFamily="50" charset="0"/>
                <a:cs typeface="Kartika" pitchFamily="18" charset="0"/>
              </a:rPr>
              <a:t>1. Stack Randomization</a:t>
            </a:r>
            <a:endParaRPr lang="en-US" dirty="0">
              <a:solidFill>
                <a:schemeClr val="bg1"/>
              </a:solidFill>
              <a:latin typeface="Klavika Rg" pitchFamily="50" charset="0"/>
              <a:cs typeface="Kartika" pitchFamily="18" charset="0"/>
            </a:endParaRPr>
          </a:p>
        </p:txBody>
      </p:sp>
      <p:sp>
        <p:nvSpPr>
          <p:cNvPr id="6" name="Rectangle 5"/>
          <p:cNvSpPr/>
          <p:nvPr/>
        </p:nvSpPr>
        <p:spPr>
          <a:xfrm>
            <a:off x="4343400" y="1295400"/>
            <a:ext cx="2667000" cy="487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3400" y="2362200"/>
            <a:ext cx="2667000" cy="1219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43400" y="1688068"/>
            <a:ext cx="2667000" cy="369332"/>
          </a:xfrm>
          <a:prstGeom prst="rect">
            <a:avLst/>
          </a:prstGeom>
          <a:noFill/>
        </p:spPr>
        <p:txBody>
          <a:bodyPr wrap="square" rtlCol="0">
            <a:spAutoFit/>
          </a:bodyPr>
          <a:lstStyle/>
          <a:p>
            <a:pPr algn="ctr"/>
            <a:r>
              <a:rPr lang="en-US" dirty="0" smtClean="0"/>
              <a:t>STACK</a:t>
            </a:r>
            <a:endParaRPr lang="en-US" dirty="0"/>
          </a:p>
        </p:txBody>
      </p:sp>
      <p:sp>
        <p:nvSpPr>
          <p:cNvPr id="9" name="TextBox 8"/>
          <p:cNvSpPr txBox="1"/>
          <p:nvPr/>
        </p:nvSpPr>
        <p:spPr>
          <a:xfrm>
            <a:off x="4344047" y="3962400"/>
            <a:ext cx="2667000" cy="369332"/>
          </a:xfrm>
          <a:prstGeom prst="rect">
            <a:avLst/>
          </a:prstGeom>
          <a:noFill/>
        </p:spPr>
        <p:txBody>
          <a:bodyPr wrap="square" rtlCol="0">
            <a:spAutoFit/>
          </a:bodyPr>
          <a:lstStyle/>
          <a:p>
            <a:pPr algn="ctr"/>
            <a:r>
              <a:rPr lang="en-US" dirty="0" smtClean="0"/>
              <a:t>DATA</a:t>
            </a:r>
            <a:endParaRPr lang="en-US" dirty="0"/>
          </a:p>
        </p:txBody>
      </p:sp>
      <p:sp>
        <p:nvSpPr>
          <p:cNvPr id="10" name="TextBox 9"/>
          <p:cNvSpPr txBox="1"/>
          <p:nvPr/>
        </p:nvSpPr>
        <p:spPr>
          <a:xfrm>
            <a:off x="4344047" y="4724400"/>
            <a:ext cx="2667000" cy="369332"/>
          </a:xfrm>
          <a:prstGeom prst="rect">
            <a:avLst/>
          </a:prstGeom>
          <a:noFill/>
        </p:spPr>
        <p:txBody>
          <a:bodyPr wrap="square" rtlCol="0">
            <a:spAutoFit/>
          </a:bodyPr>
          <a:lstStyle/>
          <a:p>
            <a:pPr algn="ctr"/>
            <a:r>
              <a:rPr lang="en-US" dirty="0" smtClean="0"/>
              <a:t>TEXT</a:t>
            </a:r>
            <a:endParaRPr lang="en-US" dirty="0"/>
          </a:p>
        </p:txBody>
      </p:sp>
      <p:sp>
        <p:nvSpPr>
          <p:cNvPr id="11" name="TextBox 10"/>
          <p:cNvSpPr txBox="1"/>
          <p:nvPr/>
        </p:nvSpPr>
        <p:spPr>
          <a:xfrm>
            <a:off x="4344047" y="2743200"/>
            <a:ext cx="2667000" cy="369332"/>
          </a:xfrm>
          <a:prstGeom prst="rect">
            <a:avLst/>
          </a:prstGeom>
          <a:noFill/>
        </p:spPr>
        <p:txBody>
          <a:bodyPr wrap="square" rtlCol="0">
            <a:spAutoFit/>
          </a:bodyPr>
          <a:lstStyle/>
          <a:p>
            <a:pPr algn="ctr"/>
            <a:r>
              <a:rPr lang="en-US" dirty="0" smtClean="0"/>
              <a:t>GAP</a:t>
            </a:r>
            <a:endParaRPr lang="en-US" dirty="0"/>
          </a:p>
        </p:txBody>
      </p:sp>
      <p:cxnSp>
        <p:nvCxnSpPr>
          <p:cNvPr id="13" name="Straight Connector 12"/>
          <p:cNvCxnSpPr/>
          <p:nvPr/>
        </p:nvCxnSpPr>
        <p:spPr>
          <a:xfrm>
            <a:off x="4344047" y="4572000"/>
            <a:ext cx="2666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53572" y="5715000"/>
            <a:ext cx="2666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4694" y="1501637"/>
            <a:ext cx="2666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76900" y="22098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76900" y="3429000"/>
            <a:ext cx="0" cy="2537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1066800" y="2413247"/>
            <a:ext cx="3276600" cy="1091953"/>
            <a:chOff x="914400" y="2362200"/>
            <a:chExt cx="3276600" cy="1091953"/>
          </a:xfrm>
        </p:grpSpPr>
        <p:grpSp>
          <p:nvGrpSpPr>
            <p:cNvPr id="23" name="Group 22"/>
            <p:cNvGrpSpPr/>
            <p:nvPr/>
          </p:nvGrpSpPr>
          <p:grpSpPr>
            <a:xfrm>
              <a:off x="914400" y="2362200"/>
              <a:ext cx="1828800" cy="1091953"/>
              <a:chOff x="914400" y="2362200"/>
              <a:chExt cx="1828800" cy="1091953"/>
            </a:xfrm>
          </p:grpSpPr>
          <p:sp>
            <p:nvSpPr>
              <p:cNvPr id="21" name="Rounded Rectangle 20"/>
              <p:cNvSpPr/>
              <p:nvPr/>
            </p:nvSpPr>
            <p:spPr>
              <a:xfrm>
                <a:off x="914400" y="2362200"/>
                <a:ext cx="1828800" cy="10919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90600" y="2438400"/>
                <a:ext cx="1676400" cy="830997"/>
              </a:xfrm>
              <a:prstGeom prst="rect">
                <a:avLst/>
              </a:prstGeom>
              <a:noFill/>
            </p:spPr>
            <p:txBody>
              <a:bodyPr wrap="square" rtlCol="0">
                <a:spAutoFit/>
              </a:bodyPr>
              <a:lstStyle/>
              <a:p>
                <a:r>
                  <a:rPr lang="en-US" sz="1600" dirty="0" smtClean="0">
                    <a:solidFill>
                      <a:schemeClr val="bg1"/>
                    </a:solidFill>
                    <a:latin typeface="Klavika Rg" pitchFamily="50" charset="0"/>
                  </a:rPr>
                  <a:t>Approach: Randomize GAP size</a:t>
                </a:r>
                <a:endParaRPr lang="en-US" sz="1600" dirty="0">
                  <a:solidFill>
                    <a:schemeClr val="bg1"/>
                  </a:solidFill>
                  <a:latin typeface="Klavika Rg" pitchFamily="50" charset="0"/>
                </a:endParaRPr>
              </a:p>
            </p:txBody>
          </p:sp>
        </p:grpSp>
        <p:cxnSp>
          <p:nvCxnSpPr>
            <p:cNvPr id="25" name="Straight Arrow Connector 24"/>
            <p:cNvCxnSpPr>
              <a:stCxn id="21" idx="3"/>
            </p:cNvCxnSpPr>
            <p:nvPr/>
          </p:nvCxnSpPr>
          <p:spPr>
            <a:xfrm flipV="1">
              <a:off x="2743200" y="2900065"/>
              <a:ext cx="1447800" cy="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222538" y="2177078"/>
            <a:ext cx="1047750" cy="369332"/>
          </a:xfrm>
          <a:prstGeom prst="rect">
            <a:avLst/>
          </a:prstGeom>
          <a:noFill/>
        </p:spPr>
        <p:txBody>
          <a:bodyPr wrap="square" rtlCol="0">
            <a:spAutoFit/>
          </a:bodyPr>
          <a:lstStyle/>
          <a:p>
            <a:pPr algn="ctr"/>
            <a:r>
              <a:rPr lang="en-US" dirty="0" smtClean="0">
                <a:solidFill>
                  <a:schemeClr val="bg1"/>
                </a:solidFill>
              </a:rPr>
              <a:t>BP</a:t>
            </a:r>
            <a:endParaRPr lang="en-US" dirty="0">
              <a:solidFill>
                <a:schemeClr val="bg1"/>
              </a:solidFill>
            </a:endParaRPr>
          </a:p>
        </p:txBody>
      </p:sp>
      <p:cxnSp>
        <p:nvCxnSpPr>
          <p:cNvPr id="29" name="Straight Arrow Connector 28"/>
          <p:cNvCxnSpPr/>
          <p:nvPr/>
        </p:nvCxnSpPr>
        <p:spPr>
          <a:xfrm flipH="1">
            <a:off x="7010400" y="2362200"/>
            <a:ext cx="5334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2652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Edits to </a:t>
            </a:r>
            <a:r>
              <a:rPr lang="en-US" dirty="0" err="1" smtClean="0"/>
              <a:t>exec.c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5247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589"/>
          <a:stretch/>
        </p:blipFill>
        <p:spPr bwMode="auto">
          <a:xfrm>
            <a:off x="914400" y="1981200"/>
            <a:ext cx="75247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4495800" y="3836634"/>
            <a:ext cx="164592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956846" y="4217634"/>
            <a:ext cx="164592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00800" y="4419600"/>
            <a:ext cx="457200" cy="4572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228600"/>
            <a:ext cx="7981950" cy="369332"/>
          </a:xfrm>
          <a:prstGeom prst="rect">
            <a:avLst/>
          </a:prstGeom>
          <a:noFill/>
        </p:spPr>
        <p:txBody>
          <a:bodyPr wrap="square" rtlCol="0">
            <a:spAutoFit/>
          </a:bodyPr>
          <a:lstStyle/>
          <a:p>
            <a:r>
              <a:rPr lang="en-US" dirty="0" smtClean="0">
                <a:solidFill>
                  <a:schemeClr val="bg1"/>
                </a:solidFill>
                <a:latin typeface="Klavika Rg" pitchFamily="50" charset="0"/>
                <a:cs typeface="Kartika" pitchFamily="18" charset="0"/>
              </a:rPr>
              <a:t>/</a:t>
            </a:r>
            <a:r>
              <a:rPr lang="en-US" dirty="0" err="1" smtClean="0">
                <a:solidFill>
                  <a:schemeClr val="bg1"/>
                </a:solidFill>
                <a:latin typeface="Klavika Rg" pitchFamily="50" charset="0"/>
                <a:cs typeface="Kartika" pitchFamily="18" charset="0"/>
              </a:rPr>
              <a:t>usr</a:t>
            </a:r>
            <a:r>
              <a:rPr lang="en-US" dirty="0" smtClean="0">
                <a:solidFill>
                  <a:schemeClr val="bg1"/>
                </a:solidFill>
                <a:latin typeface="Klavika Rg" pitchFamily="50" charset="0"/>
                <a:cs typeface="Kartika" pitchFamily="18" charset="0"/>
              </a:rPr>
              <a:t>/</a:t>
            </a:r>
            <a:r>
              <a:rPr lang="en-US" dirty="0" err="1" smtClean="0">
                <a:solidFill>
                  <a:schemeClr val="bg1"/>
                </a:solidFill>
                <a:latin typeface="Klavika Rg" pitchFamily="50" charset="0"/>
                <a:cs typeface="Kartika" pitchFamily="18" charset="0"/>
              </a:rPr>
              <a:t>src</a:t>
            </a:r>
            <a:r>
              <a:rPr lang="en-US" dirty="0" smtClean="0">
                <a:solidFill>
                  <a:schemeClr val="bg1"/>
                </a:solidFill>
                <a:latin typeface="Klavika Rg" pitchFamily="50" charset="0"/>
                <a:cs typeface="Kartika" pitchFamily="18" charset="0"/>
              </a:rPr>
              <a:t>/servers/pm/</a:t>
            </a:r>
            <a:r>
              <a:rPr lang="en-US" dirty="0" err="1" smtClean="0">
                <a:solidFill>
                  <a:schemeClr val="bg1"/>
                </a:solidFill>
                <a:latin typeface="Klavika Rg" pitchFamily="50" charset="0"/>
                <a:cs typeface="Kartika" pitchFamily="18" charset="0"/>
              </a:rPr>
              <a:t>exec.c</a:t>
            </a:r>
            <a:endParaRPr lang="en-US" dirty="0">
              <a:solidFill>
                <a:schemeClr val="bg1"/>
              </a:solidFill>
              <a:latin typeface="Klavika Rg" pitchFamily="50" charset="0"/>
              <a:cs typeface="Kartika" pitchFamily="18" charset="0"/>
            </a:endParaRPr>
          </a:p>
        </p:txBody>
      </p:sp>
    </p:spTree>
    <p:extLst>
      <p:ext uri="{BB962C8B-B14F-4D97-AF65-F5344CB8AC3E}">
        <p14:creationId xmlns:p14="http://schemas.microsoft.com/office/powerpoint/2010/main" val="162952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3400" y="1295400"/>
            <a:ext cx="2667000" cy="487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343400" y="2362200"/>
            <a:ext cx="2667000" cy="1219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33135" y="3276600"/>
            <a:ext cx="2667000" cy="299986"/>
          </a:xfrm>
          <a:prstGeom prst="rect">
            <a:avLst/>
          </a:prstGeom>
          <a:pattFill prst="dashDnDiag">
            <a:fgClr>
              <a:schemeClr val="bg1">
                <a:lumMod val="7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228600"/>
            <a:ext cx="7981950" cy="369332"/>
          </a:xfrm>
          <a:prstGeom prst="rect">
            <a:avLst/>
          </a:prstGeom>
          <a:noFill/>
        </p:spPr>
        <p:txBody>
          <a:bodyPr wrap="square" rtlCol="0">
            <a:spAutoFit/>
          </a:bodyPr>
          <a:lstStyle/>
          <a:p>
            <a:r>
              <a:rPr lang="en-US" dirty="0" smtClean="0">
                <a:solidFill>
                  <a:schemeClr val="bg1"/>
                </a:solidFill>
                <a:latin typeface="Klavika Rg" pitchFamily="50" charset="0"/>
                <a:cs typeface="Kartika" pitchFamily="18" charset="0"/>
              </a:rPr>
              <a:t>2. Heap Randomization</a:t>
            </a:r>
            <a:endParaRPr lang="en-US" dirty="0">
              <a:solidFill>
                <a:schemeClr val="bg1"/>
              </a:solidFill>
              <a:latin typeface="Klavika Rg" pitchFamily="50" charset="0"/>
              <a:cs typeface="Kartika" pitchFamily="18" charset="0"/>
            </a:endParaRPr>
          </a:p>
        </p:txBody>
      </p:sp>
      <p:sp>
        <p:nvSpPr>
          <p:cNvPr id="5" name="TextBox 4"/>
          <p:cNvSpPr txBox="1"/>
          <p:nvPr/>
        </p:nvSpPr>
        <p:spPr>
          <a:xfrm>
            <a:off x="4343400" y="1688068"/>
            <a:ext cx="2667000" cy="369332"/>
          </a:xfrm>
          <a:prstGeom prst="rect">
            <a:avLst/>
          </a:prstGeom>
          <a:noFill/>
        </p:spPr>
        <p:txBody>
          <a:bodyPr wrap="square" rtlCol="0">
            <a:spAutoFit/>
          </a:bodyPr>
          <a:lstStyle/>
          <a:p>
            <a:pPr algn="ctr"/>
            <a:r>
              <a:rPr lang="en-US" dirty="0" smtClean="0"/>
              <a:t>STACK</a:t>
            </a:r>
            <a:endParaRPr lang="en-US" dirty="0"/>
          </a:p>
        </p:txBody>
      </p:sp>
      <p:sp>
        <p:nvSpPr>
          <p:cNvPr id="6" name="TextBox 5"/>
          <p:cNvSpPr txBox="1"/>
          <p:nvPr/>
        </p:nvSpPr>
        <p:spPr>
          <a:xfrm>
            <a:off x="4344047" y="3962400"/>
            <a:ext cx="2667000" cy="369332"/>
          </a:xfrm>
          <a:prstGeom prst="rect">
            <a:avLst/>
          </a:prstGeom>
          <a:noFill/>
        </p:spPr>
        <p:txBody>
          <a:bodyPr wrap="square" rtlCol="0">
            <a:spAutoFit/>
          </a:bodyPr>
          <a:lstStyle/>
          <a:p>
            <a:pPr algn="ctr"/>
            <a:r>
              <a:rPr lang="en-US" dirty="0" smtClean="0"/>
              <a:t>DATA</a:t>
            </a:r>
            <a:endParaRPr lang="en-US" dirty="0"/>
          </a:p>
        </p:txBody>
      </p:sp>
      <p:sp>
        <p:nvSpPr>
          <p:cNvPr id="7" name="TextBox 6"/>
          <p:cNvSpPr txBox="1"/>
          <p:nvPr/>
        </p:nvSpPr>
        <p:spPr>
          <a:xfrm>
            <a:off x="4344047" y="4724400"/>
            <a:ext cx="2667000" cy="369332"/>
          </a:xfrm>
          <a:prstGeom prst="rect">
            <a:avLst/>
          </a:prstGeom>
          <a:noFill/>
        </p:spPr>
        <p:txBody>
          <a:bodyPr wrap="square" rtlCol="0">
            <a:spAutoFit/>
          </a:bodyPr>
          <a:lstStyle/>
          <a:p>
            <a:pPr algn="ctr"/>
            <a:r>
              <a:rPr lang="en-US" dirty="0" smtClean="0"/>
              <a:t>TEXT</a:t>
            </a:r>
            <a:endParaRPr lang="en-US" dirty="0"/>
          </a:p>
        </p:txBody>
      </p:sp>
      <p:sp>
        <p:nvSpPr>
          <p:cNvPr id="8" name="TextBox 7"/>
          <p:cNvSpPr txBox="1"/>
          <p:nvPr/>
        </p:nvSpPr>
        <p:spPr>
          <a:xfrm>
            <a:off x="4344047" y="2743200"/>
            <a:ext cx="2667000" cy="369332"/>
          </a:xfrm>
          <a:prstGeom prst="rect">
            <a:avLst/>
          </a:prstGeom>
          <a:noFill/>
        </p:spPr>
        <p:txBody>
          <a:bodyPr wrap="square" rtlCol="0">
            <a:spAutoFit/>
          </a:bodyPr>
          <a:lstStyle/>
          <a:p>
            <a:pPr algn="ctr"/>
            <a:r>
              <a:rPr lang="en-US" dirty="0" smtClean="0"/>
              <a:t>GAP</a:t>
            </a:r>
            <a:endParaRPr lang="en-US" dirty="0"/>
          </a:p>
        </p:txBody>
      </p:sp>
      <p:cxnSp>
        <p:nvCxnSpPr>
          <p:cNvPr id="9" name="Straight Connector 8"/>
          <p:cNvCxnSpPr/>
          <p:nvPr/>
        </p:nvCxnSpPr>
        <p:spPr>
          <a:xfrm>
            <a:off x="4344047" y="4572000"/>
            <a:ext cx="2666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53572" y="5715000"/>
            <a:ext cx="2666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44694" y="1501637"/>
            <a:ext cx="2666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05600" y="2209800"/>
            <a:ext cx="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05600" y="3429000"/>
            <a:ext cx="0" cy="2537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22538" y="2177078"/>
            <a:ext cx="1047750" cy="369332"/>
          </a:xfrm>
          <a:prstGeom prst="rect">
            <a:avLst/>
          </a:prstGeom>
          <a:noFill/>
        </p:spPr>
        <p:txBody>
          <a:bodyPr wrap="square" rtlCol="0">
            <a:spAutoFit/>
          </a:bodyPr>
          <a:lstStyle/>
          <a:p>
            <a:pPr algn="ctr"/>
            <a:r>
              <a:rPr lang="en-US" dirty="0" smtClean="0">
                <a:solidFill>
                  <a:schemeClr val="bg1"/>
                </a:solidFill>
              </a:rPr>
              <a:t>BP</a:t>
            </a:r>
            <a:endParaRPr lang="en-US" dirty="0">
              <a:solidFill>
                <a:schemeClr val="bg1"/>
              </a:solidFill>
            </a:endParaRPr>
          </a:p>
        </p:txBody>
      </p:sp>
      <p:cxnSp>
        <p:nvCxnSpPr>
          <p:cNvPr id="15" name="Straight Arrow Connector 14"/>
          <p:cNvCxnSpPr/>
          <p:nvPr/>
        </p:nvCxnSpPr>
        <p:spPr>
          <a:xfrm flipH="1">
            <a:off x="7010400" y="2362200"/>
            <a:ext cx="5334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3273623"/>
            <a:ext cx="2667000" cy="307777"/>
          </a:xfrm>
          <a:prstGeom prst="rect">
            <a:avLst/>
          </a:prstGeom>
          <a:noFill/>
        </p:spPr>
        <p:txBody>
          <a:bodyPr wrap="square" rtlCol="0">
            <a:spAutoFit/>
          </a:bodyPr>
          <a:lstStyle/>
          <a:p>
            <a:pPr algn="ctr"/>
            <a:r>
              <a:rPr lang="en-US" sz="1400" dirty="0" smtClean="0"/>
              <a:t>RANDOM SPACE</a:t>
            </a:r>
            <a:endParaRPr lang="en-US" sz="1400" dirty="0"/>
          </a:p>
        </p:txBody>
      </p:sp>
      <p:grpSp>
        <p:nvGrpSpPr>
          <p:cNvPr id="24" name="Group 23"/>
          <p:cNvGrpSpPr/>
          <p:nvPr/>
        </p:nvGrpSpPr>
        <p:grpSpPr>
          <a:xfrm>
            <a:off x="1066800" y="2819400"/>
            <a:ext cx="3276600" cy="1371600"/>
            <a:chOff x="1066800" y="2796468"/>
            <a:chExt cx="3276600" cy="1371600"/>
          </a:xfrm>
        </p:grpSpPr>
        <p:grpSp>
          <p:nvGrpSpPr>
            <p:cNvPr id="19" name="Group 18"/>
            <p:cNvGrpSpPr/>
            <p:nvPr/>
          </p:nvGrpSpPr>
          <p:grpSpPr>
            <a:xfrm>
              <a:off x="1066800" y="2796468"/>
              <a:ext cx="1828800" cy="1371600"/>
              <a:chOff x="914400" y="2362200"/>
              <a:chExt cx="1828800" cy="1184196"/>
            </a:xfrm>
          </p:grpSpPr>
          <p:sp>
            <p:nvSpPr>
              <p:cNvPr id="21" name="Rounded Rectangle 20"/>
              <p:cNvSpPr/>
              <p:nvPr/>
            </p:nvSpPr>
            <p:spPr>
              <a:xfrm>
                <a:off x="914400" y="2362200"/>
                <a:ext cx="1828800" cy="10919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90600" y="2438400"/>
                <a:ext cx="1676400" cy="1107996"/>
              </a:xfrm>
              <a:prstGeom prst="rect">
                <a:avLst/>
              </a:prstGeom>
              <a:noFill/>
            </p:spPr>
            <p:txBody>
              <a:bodyPr wrap="square" rtlCol="0">
                <a:spAutoFit/>
              </a:bodyPr>
              <a:lstStyle/>
              <a:p>
                <a:r>
                  <a:rPr lang="en-US" dirty="0" smtClean="0">
                    <a:solidFill>
                      <a:schemeClr val="bg1"/>
                    </a:solidFill>
                  </a:rPr>
                  <a:t>Approach: </a:t>
                </a:r>
                <a:r>
                  <a:rPr lang="en-US" dirty="0" err="1" smtClean="0">
                    <a:solidFill>
                      <a:schemeClr val="bg1"/>
                    </a:solidFill>
                  </a:rPr>
                  <a:t>malloc</a:t>
                </a:r>
                <a:r>
                  <a:rPr lang="en-US" dirty="0" smtClean="0">
                    <a:solidFill>
                      <a:schemeClr val="bg1"/>
                    </a:solidFill>
                  </a:rPr>
                  <a:t> random space</a:t>
                </a:r>
              </a:p>
              <a:p>
                <a:r>
                  <a:rPr lang="en-US" sz="1200" b="1" dirty="0" smtClean="0">
                    <a:solidFill>
                      <a:schemeClr val="bg1"/>
                    </a:solidFill>
                  </a:rPr>
                  <a:t>(prior to first </a:t>
                </a:r>
                <a:r>
                  <a:rPr lang="en-US" sz="1200" b="1" dirty="0" err="1" smtClean="0">
                    <a:solidFill>
                      <a:schemeClr val="bg1"/>
                    </a:solidFill>
                  </a:rPr>
                  <a:t>malloc</a:t>
                </a:r>
                <a:r>
                  <a:rPr lang="en-US" sz="1200" b="1" dirty="0" smtClean="0">
                    <a:solidFill>
                      <a:schemeClr val="bg1"/>
                    </a:solidFill>
                  </a:rPr>
                  <a:t>)</a:t>
                </a:r>
                <a:endParaRPr lang="en-US" b="1" dirty="0">
                  <a:solidFill>
                    <a:schemeClr val="bg1"/>
                  </a:solidFill>
                </a:endParaRPr>
              </a:p>
            </p:txBody>
          </p:sp>
        </p:grpSp>
        <p:cxnSp>
          <p:nvCxnSpPr>
            <p:cNvPr id="20" name="Straight Arrow Connector 19"/>
            <p:cNvCxnSpPr>
              <a:stCxn id="21" idx="3"/>
              <a:endCxn id="17" idx="1"/>
            </p:cNvCxnSpPr>
            <p:nvPr/>
          </p:nvCxnSpPr>
          <p:spPr>
            <a:xfrm flipV="1">
              <a:off x="2895600" y="3404580"/>
              <a:ext cx="1447800" cy="24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80071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037"/>
          <a:stretch/>
        </p:blipFill>
        <p:spPr bwMode="auto">
          <a:xfrm>
            <a:off x="762000" y="1733550"/>
            <a:ext cx="69723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33550"/>
            <a:ext cx="69532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7200" y="228600"/>
            <a:ext cx="7981950" cy="369332"/>
          </a:xfrm>
          <a:prstGeom prst="rect">
            <a:avLst/>
          </a:prstGeom>
          <a:noFill/>
        </p:spPr>
        <p:txBody>
          <a:bodyPr wrap="square" rtlCol="0">
            <a:spAutoFit/>
          </a:bodyPr>
          <a:lstStyle/>
          <a:p>
            <a:r>
              <a:rPr lang="en-US" dirty="0" smtClean="0">
                <a:solidFill>
                  <a:schemeClr val="bg1"/>
                </a:solidFill>
                <a:latin typeface="Klavika Rg" pitchFamily="50" charset="0"/>
                <a:cs typeface="Kartika" pitchFamily="18" charset="0"/>
              </a:rPr>
              <a:t>/</a:t>
            </a:r>
            <a:r>
              <a:rPr lang="en-US" dirty="0" err="1" smtClean="0">
                <a:solidFill>
                  <a:schemeClr val="bg1"/>
                </a:solidFill>
                <a:latin typeface="Klavika Rg" pitchFamily="50" charset="0"/>
                <a:cs typeface="Kartika" pitchFamily="18" charset="0"/>
              </a:rPr>
              <a:t>usr</a:t>
            </a:r>
            <a:r>
              <a:rPr lang="en-US" dirty="0" smtClean="0">
                <a:solidFill>
                  <a:schemeClr val="bg1"/>
                </a:solidFill>
                <a:latin typeface="Klavika Rg" pitchFamily="50" charset="0"/>
                <a:cs typeface="Kartika" pitchFamily="18" charset="0"/>
              </a:rPr>
              <a:t>/</a:t>
            </a:r>
            <a:r>
              <a:rPr lang="en-US" dirty="0" err="1" smtClean="0">
                <a:solidFill>
                  <a:schemeClr val="bg1"/>
                </a:solidFill>
                <a:latin typeface="Klavika Rg" pitchFamily="50" charset="0"/>
                <a:cs typeface="Kartika" pitchFamily="18" charset="0"/>
              </a:rPr>
              <a:t>src</a:t>
            </a:r>
            <a:r>
              <a:rPr lang="en-US" dirty="0" smtClean="0">
                <a:solidFill>
                  <a:schemeClr val="bg1"/>
                </a:solidFill>
                <a:latin typeface="Klavika Rg" pitchFamily="50" charset="0"/>
                <a:cs typeface="Kartika" pitchFamily="18" charset="0"/>
              </a:rPr>
              <a:t>/lib/</a:t>
            </a:r>
            <a:r>
              <a:rPr lang="en-US" dirty="0" err="1" smtClean="0">
                <a:solidFill>
                  <a:schemeClr val="bg1"/>
                </a:solidFill>
                <a:latin typeface="Klavika Rg" pitchFamily="50" charset="0"/>
                <a:cs typeface="Kartika" pitchFamily="18" charset="0"/>
              </a:rPr>
              <a:t>ansi</a:t>
            </a:r>
            <a:r>
              <a:rPr lang="en-US" dirty="0" smtClean="0">
                <a:solidFill>
                  <a:schemeClr val="bg1"/>
                </a:solidFill>
                <a:latin typeface="Klavika Rg" pitchFamily="50" charset="0"/>
                <a:cs typeface="Kartika" pitchFamily="18" charset="0"/>
              </a:rPr>
              <a:t>/</a:t>
            </a:r>
            <a:r>
              <a:rPr lang="en-US" dirty="0" err="1" smtClean="0">
                <a:solidFill>
                  <a:schemeClr val="bg1"/>
                </a:solidFill>
                <a:latin typeface="Klavika Rg" pitchFamily="50" charset="0"/>
                <a:cs typeface="Kartika" pitchFamily="18" charset="0"/>
              </a:rPr>
              <a:t>malloc.c</a:t>
            </a:r>
            <a:endParaRPr lang="en-US" dirty="0">
              <a:solidFill>
                <a:schemeClr val="bg1"/>
              </a:solidFill>
              <a:latin typeface="Klavika Rg" pitchFamily="50" charset="0"/>
              <a:cs typeface="Kartika" pitchFamily="18" charset="0"/>
            </a:endParaRPr>
          </a:p>
        </p:txBody>
      </p:sp>
      <p:sp>
        <p:nvSpPr>
          <p:cNvPr id="4" name="Rectangle 3"/>
          <p:cNvSpPr/>
          <p:nvPr/>
        </p:nvSpPr>
        <p:spPr>
          <a:xfrm>
            <a:off x="1371600" y="2133600"/>
            <a:ext cx="3429000" cy="1419225"/>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97039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228600"/>
            <a:ext cx="7981950" cy="369332"/>
          </a:xfrm>
          <a:prstGeom prst="rect">
            <a:avLst/>
          </a:prstGeom>
          <a:noFill/>
        </p:spPr>
        <p:txBody>
          <a:bodyPr wrap="square" rtlCol="0">
            <a:spAutoFit/>
          </a:bodyPr>
          <a:lstStyle/>
          <a:p>
            <a:r>
              <a:rPr lang="en-US" dirty="0" smtClean="0">
                <a:solidFill>
                  <a:schemeClr val="bg1"/>
                </a:solidFill>
                <a:latin typeface="Klavika Rg" pitchFamily="50" charset="0"/>
                <a:cs typeface="Kartika" pitchFamily="18" charset="0"/>
              </a:rPr>
              <a:t>3. Test: print-</a:t>
            </a:r>
            <a:r>
              <a:rPr lang="en-US" dirty="0" err="1" smtClean="0">
                <a:solidFill>
                  <a:schemeClr val="bg1"/>
                </a:solidFill>
                <a:latin typeface="Klavika Rg" pitchFamily="50" charset="0"/>
                <a:cs typeface="Kartika" pitchFamily="18" charset="0"/>
              </a:rPr>
              <a:t>adds.c</a:t>
            </a:r>
            <a:endParaRPr lang="en-US" dirty="0">
              <a:solidFill>
                <a:schemeClr val="bg1"/>
              </a:solidFill>
              <a:latin typeface="Klavika Rg" pitchFamily="50" charset="0"/>
              <a:cs typeface="Kartika"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 t="1307" r="1"/>
          <a:stretch/>
        </p:blipFill>
        <p:spPr bwMode="auto">
          <a:xfrm>
            <a:off x="859631" y="1940719"/>
            <a:ext cx="7417594" cy="269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1586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335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57200" y="228600"/>
            <a:ext cx="7981950" cy="369332"/>
          </a:xfrm>
          <a:prstGeom prst="rect">
            <a:avLst/>
          </a:prstGeom>
          <a:noFill/>
        </p:spPr>
        <p:txBody>
          <a:bodyPr wrap="square" rtlCol="0">
            <a:spAutoFit/>
          </a:bodyPr>
          <a:lstStyle/>
          <a:p>
            <a:r>
              <a:rPr lang="en-US" dirty="0" smtClean="0">
                <a:solidFill>
                  <a:schemeClr val="bg1"/>
                </a:solidFill>
                <a:latin typeface="Klavika Rg" pitchFamily="50" charset="0"/>
                <a:cs typeface="Kartika" pitchFamily="18" charset="0"/>
              </a:rPr>
              <a:t>Test Results</a:t>
            </a:r>
            <a:endParaRPr lang="en-US" dirty="0">
              <a:solidFill>
                <a:schemeClr val="bg1"/>
              </a:solidFill>
              <a:latin typeface="Klavika Rg" pitchFamily="50" charset="0"/>
              <a:cs typeface="Kartika"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8" t="731"/>
          <a:stretch/>
        </p:blipFill>
        <p:spPr bwMode="auto">
          <a:xfrm>
            <a:off x="3405188" y="1795463"/>
            <a:ext cx="3376612" cy="323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316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TotalTime>
  <Words>319</Words>
  <Application>Microsoft Office PowerPoint</Application>
  <PresentationFormat>On-screen Show (4:3)</PresentationFormat>
  <Paragraphs>49</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Klavika Rg</vt:lpstr>
      <vt:lpstr>Calibri</vt:lpstr>
      <vt:lpstr>Wingdings</vt:lpstr>
      <vt:lpstr>Kartika</vt:lpstr>
      <vt:lpstr>Composite</vt:lpstr>
      <vt:lpstr>ASLR Minix</vt:lpstr>
      <vt:lpstr>PowerPoint Presentation</vt:lpstr>
      <vt:lpstr>Edits to exec.c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ASLR Minix</dc:title>
  <dc:creator>wadegasior</dc:creator>
  <cp:lastModifiedBy>wadegasior</cp:lastModifiedBy>
  <cp:revision>31</cp:revision>
  <dcterms:created xsi:type="dcterms:W3CDTF">2011-11-14T14:22:39Z</dcterms:created>
  <dcterms:modified xsi:type="dcterms:W3CDTF">2011-11-14T18:03:28Z</dcterms:modified>
</cp:coreProperties>
</file>