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4" r:id="rId16"/>
    <p:sldId id="260" r:id="rId17"/>
    <p:sldId id="277" r:id="rId18"/>
    <p:sldId id="278" r:id="rId19"/>
    <p:sldId id="279" r:id="rId20"/>
    <p:sldId id="281" r:id="rId21"/>
    <p:sldId id="280" r:id="rId22"/>
    <p:sldId id="270" r:id="rId23"/>
    <p:sldId id="273" r:id="rId24"/>
    <p:sldId id="271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12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1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1C3E3-907B-A744-8D8B-0A6F30179C24}" type="datetimeFigureOut">
              <a:rPr lang="en-US" smtClean="0"/>
              <a:t>5/15/14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AD56-0AD0-9D47-88A3-B73B9160A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DAD56-0AD0-9D47-88A3-B73B9160A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2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2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1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3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8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9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E7F7-BF0B-704F-BF8D-0532C30322F1}" type="datetimeFigureOut">
              <a:rPr lang="en-US" smtClean="0"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F623-5BD8-3144-8963-98E692D7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0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XDS Toolkit</a:t>
            </a:r>
            <a:br>
              <a:rPr lang="en-US" dirty="0" smtClean="0"/>
            </a:br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Majurski</a:t>
            </a:r>
          </a:p>
          <a:p>
            <a:r>
              <a:rPr lang="en-US" dirty="0" smtClean="0"/>
              <a:t>NIST</a:t>
            </a:r>
          </a:p>
          <a:p>
            <a:r>
              <a:rPr lang="en-US" dirty="0" smtClean="0"/>
              <a:t>May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of these systemic approaches are composed of Components</a:t>
            </a:r>
          </a:p>
          <a:p>
            <a:r>
              <a:rPr lang="en-US" dirty="0" smtClean="0"/>
              <a:t>Components are the reusable pieces of the system</a:t>
            </a:r>
          </a:p>
          <a:p>
            <a:r>
              <a:rPr lang="en-US" dirty="0" smtClean="0"/>
              <a:t>Components are organized into Components </a:t>
            </a:r>
            <a:r>
              <a:rPr lang="en-US" dirty="0"/>
              <a:t>G</a:t>
            </a:r>
            <a:r>
              <a:rPr lang="en-US" dirty="0" smtClean="0"/>
              <a:t>roups which link and organize the components</a:t>
            </a:r>
          </a:p>
          <a:p>
            <a:r>
              <a:rPr lang="en-US" dirty="0" smtClean="0"/>
              <a:t>A Component Group + UI = Tool</a:t>
            </a:r>
          </a:p>
          <a:p>
            <a:r>
              <a:rPr lang="en-US" dirty="0" smtClean="0"/>
              <a:t>A Component Group + REST Interface =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4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v2 code will be broken up into components and glued back together into Component Groups</a:t>
            </a:r>
          </a:p>
          <a:p>
            <a:r>
              <a:rPr lang="en-US" dirty="0" smtClean="0"/>
              <a:t>A Component catalog will be </a:t>
            </a:r>
            <a:r>
              <a:rPr lang="en-US" dirty="0" smtClean="0"/>
              <a:t>maintained</a:t>
            </a:r>
            <a:endParaRPr lang="en-US" dirty="0" smtClean="0"/>
          </a:p>
          <a:p>
            <a:r>
              <a:rPr lang="en-US" dirty="0" smtClean="0"/>
              <a:t>A Component Group is composed via configuration file, not code re-compilation</a:t>
            </a:r>
          </a:p>
          <a:p>
            <a:r>
              <a:rPr lang="en-US" dirty="0" smtClean="0"/>
              <a:t>Configurable – </a:t>
            </a:r>
            <a:r>
              <a:rPr lang="en-US" dirty="0" smtClean="0"/>
              <a:t>code implements “validate </a:t>
            </a:r>
            <a:r>
              <a:rPr lang="en-US" dirty="0" smtClean="0"/>
              <a:t>SOAP </a:t>
            </a:r>
            <a:r>
              <a:rPr lang="en-US" dirty="0" smtClean="0"/>
              <a:t>header”,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smtClean="0"/>
              <a:t>controls what </a:t>
            </a:r>
            <a:r>
              <a:rPr lang="en-US" dirty="0" smtClean="0"/>
              <a:t>SOAP Action is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2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Groups(2)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Components and Component Groups, creating a new test or simulator should be much faster if something similar has been done before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082250" y="521657"/>
            <a:ext cx="7053255" cy="5023025"/>
            <a:chOff x="1082250" y="850517"/>
            <a:chExt cx="7053255" cy="5023025"/>
          </a:xfrm>
        </p:grpSpPr>
        <p:sp>
          <p:nvSpPr>
            <p:cNvPr id="4" name="Rounded Rectangle 3"/>
            <p:cNvSpPr/>
            <p:nvPr/>
          </p:nvSpPr>
          <p:spPr>
            <a:xfrm>
              <a:off x="3073042" y="2075261"/>
              <a:ext cx="2993664" cy="26082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Component Group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21457" y="2846397"/>
              <a:ext cx="1576210" cy="29484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Component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821457" y="3275941"/>
              <a:ext cx="1576210" cy="29484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Component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21457" y="3723187"/>
              <a:ext cx="1576210" cy="29484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Component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1457" y="4120095"/>
              <a:ext cx="1576210" cy="294846"/>
            </a:xfrm>
            <a:prstGeom prst="rect">
              <a:avLst/>
            </a:prstGeom>
            <a:solidFill>
              <a:srgbClr val="FF66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Component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82250" y="850517"/>
              <a:ext cx="2313286" cy="555671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Tool (UI Interface)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22219" y="850517"/>
              <a:ext cx="2313286" cy="555671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Service (REST Interface)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82250" y="5317871"/>
              <a:ext cx="2313286" cy="555671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Simulator (Servlet)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22219" y="5317871"/>
              <a:ext cx="2313286" cy="555671"/>
            </a:xfrm>
            <a:prstGeom prst="rect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Command Line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073042" y="1519590"/>
              <a:ext cx="238132" cy="5556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5822219" y="1519590"/>
              <a:ext cx="244487" cy="5556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073042" y="4683512"/>
              <a:ext cx="238132" cy="5103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5822219" y="4785574"/>
              <a:ext cx="119751" cy="40824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" idx="2"/>
              <a:endCxn id="7" idx="0"/>
            </p:cNvCxnSpPr>
            <p:nvPr/>
          </p:nvCxnSpPr>
          <p:spPr>
            <a:xfrm>
              <a:off x="4609562" y="3141243"/>
              <a:ext cx="0" cy="13469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625882" y="3577143"/>
              <a:ext cx="0" cy="13469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630862" y="4001703"/>
              <a:ext cx="0" cy="13469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71095" y="6010318"/>
            <a:ext cx="66450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Component = Java class + properties + inputs + outputs</a:t>
            </a:r>
            <a:endParaRPr lang="en-US" dirty="0"/>
          </a:p>
        </p:txBody>
      </p:sp>
      <p:cxnSp>
        <p:nvCxnSpPr>
          <p:cNvPr id="32" name="Elbow Connector 31"/>
          <p:cNvCxnSpPr>
            <a:stCxn id="5" idx="3"/>
          </p:cNvCxnSpPr>
          <p:nvPr/>
        </p:nvCxnSpPr>
        <p:spPr>
          <a:xfrm>
            <a:off x="5397667" y="2664960"/>
            <a:ext cx="12700" cy="907210"/>
          </a:xfrm>
          <a:prstGeom prst="bentConnector4">
            <a:avLst>
              <a:gd name="adj1" fmla="val 2307268"/>
              <a:gd name="adj2" fmla="val 93125"/>
            </a:avLst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91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Component is a Java class which implements a simple Interface</a:t>
            </a:r>
          </a:p>
          <a:p>
            <a:r>
              <a:rPr lang="en-US" dirty="0" smtClean="0"/>
              <a:t>Component Groups are orchestrated by an execution </a:t>
            </a:r>
            <a:r>
              <a:rPr lang="en-US" dirty="0" smtClean="0"/>
              <a:t>engine</a:t>
            </a:r>
          </a:p>
          <a:p>
            <a:r>
              <a:rPr lang="en-US" dirty="0" smtClean="0"/>
              <a:t>Components:</a:t>
            </a:r>
            <a:endParaRPr lang="en-US" dirty="0" smtClean="0"/>
          </a:p>
          <a:p>
            <a:pPr lvl="1"/>
            <a:r>
              <a:rPr lang="en-US" dirty="0" smtClean="0"/>
              <a:t>Linked by setters/getters</a:t>
            </a:r>
          </a:p>
          <a:p>
            <a:pPr lvl="1"/>
            <a:r>
              <a:rPr lang="en-US" dirty="0" smtClean="0"/>
              <a:t>Getters found by class inspection at runtime</a:t>
            </a:r>
          </a:p>
          <a:p>
            <a:pPr lvl="1"/>
            <a:r>
              <a:rPr lang="en-US" dirty="0" smtClean="0"/>
              <a:t>Setters identified by Java Annotations</a:t>
            </a:r>
          </a:p>
          <a:p>
            <a:pPr lvl="2"/>
            <a:r>
              <a:rPr lang="en-US" dirty="0" smtClean="0"/>
              <a:t>@Inject void </a:t>
            </a:r>
            <a:r>
              <a:rPr lang="en-US" dirty="0" err="1" smtClean="0"/>
              <a:t>setMetadata</a:t>
            </a:r>
            <a:r>
              <a:rPr lang="en-US" dirty="0" smtClean="0"/>
              <a:t>(Metadata metadata)</a:t>
            </a:r>
          </a:p>
          <a:p>
            <a:pPr lvl="1"/>
            <a:r>
              <a:rPr lang="en-US" dirty="0" smtClean="0"/>
              <a:t>This Pub/Sub mechanism is type/class sensitive</a:t>
            </a:r>
          </a:p>
        </p:txBody>
      </p:sp>
    </p:spTree>
    <p:extLst>
      <p:ext uri="{BB962C8B-B14F-4D97-AF65-F5344CB8AC3E}">
        <p14:creationId xmlns:p14="http://schemas.microsoft.com/office/powerpoint/2010/main" val="154160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Validator-type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</a:t>
            </a:r>
            <a:r>
              <a:rPr lang="en-US" dirty="0" smtClean="0"/>
              <a:t>component </a:t>
            </a:r>
            <a:r>
              <a:rPr lang="en-US" dirty="0"/>
              <a:t>does validation, two </a:t>
            </a:r>
            <a:r>
              <a:rPr lang="en-US" dirty="0" smtClean="0"/>
              <a:t>approaches </a:t>
            </a:r>
            <a:r>
              <a:rPr lang="en-US" dirty="0"/>
              <a:t>are available:</a:t>
            </a:r>
          </a:p>
          <a:p>
            <a:pPr lvl="1"/>
            <a:r>
              <a:rPr lang="en-US" dirty="0"/>
              <a:t>Direct calls to Assertion API to record validation results</a:t>
            </a:r>
          </a:p>
          <a:p>
            <a:pPr lvl="1"/>
            <a:r>
              <a:rPr lang="en-US" dirty="0"/>
              <a:t>Indirect execution organized by Java Annotations on the Component</a:t>
            </a:r>
          </a:p>
          <a:p>
            <a:pPr lvl="2"/>
            <a:r>
              <a:rPr lang="en-US" dirty="0"/>
              <a:t>Each validation is a method with proper annotation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8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be used by all tools</a:t>
            </a:r>
          </a:p>
          <a:p>
            <a:r>
              <a:rPr lang="en-US" dirty="0" smtClean="0"/>
              <a:t>Capture more detail from validators</a:t>
            </a:r>
          </a:p>
          <a:p>
            <a:r>
              <a:rPr lang="en-US" dirty="0" smtClean="0"/>
              <a:t>Common </a:t>
            </a:r>
            <a:r>
              <a:rPr lang="en-US" dirty="0" smtClean="0"/>
              <a:t>UI</a:t>
            </a:r>
          </a:p>
          <a:p>
            <a:r>
              <a:rPr lang="en-US" dirty="0" smtClean="0"/>
              <a:t>Based on MIT/Google work on Artifact Repositories</a:t>
            </a:r>
          </a:p>
          <a:p>
            <a:r>
              <a:rPr lang="en-US" dirty="0" smtClean="0"/>
              <a:t>Each artifact is made up of property collection plus optional document</a:t>
            </a:r>
          </a:p>
          <a:p>
            <a:r>
              <a:rPr lang="en-US" dirty="0" smtClean="0"/>
              <a:t>Our implementation uses raw file system for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Browser View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754" r="7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6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Message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754" r="7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6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754" r="7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6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Toolkit Contains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to initiate Transactions</a:t>
            </a:r>
          </a:p>
          <a:p>
            <a:pPr lvl="1"/>
            <a:r>
              <a:rPr lang="en-US" dirty="0" smtClean="0"/>
              <a:t>Test mode, Utility mode</a:t>
            </a:r>
            <a:endParaRPr lang="en-US" dirty="0"/>
          </a:p>
          <a:p>
            <a:r>
              <a:rPr lang="en-US" dirty="0" smtClean="0"/>
              <a:t>Simulators to accept Transactions</a:t>
            </a:r>
          </a:p>
          <a:p>
            <a:r>
              <a:rPr lang="en-US" dirty="0" smtClean="0"/>
              <a:t>Several logging systems</a:t>
            </a:r>
          </a:p>
          <a:p>
            <a:r>
              <a:rPr lang="en-US" dirty="0" smtClean="0"/>
              <a:t>A few dozen validators that are integral to client and </a:t>
            </a:r>
            <a:r>
              <a:rPr lang="en-US" dirty="0" err="1" smtClean="0"/>
              <a:t>sims</a:t>
            </a:r>
            <a:endParaRPr lang="en-US" dirty="0" smtClean="0"/>
          </a:p>
          <a:p>
            <a:r>
              <a:rPr lang="en-US" dirty="0" smtClean="0"/>
              <a:t>Configuration tools, monitoring tools</a:t>
            </a:r>
          </a:p>
          <a:p>
            <a:r>
              <a:rPr lang="en-US" dirty="0" smtClean="0"/>
              <a:t>UI, deployment model</a:t>
            </a:r>
          </a:p>
        </p:txBody>
      </p:sp>
    </p:spTree>
    <p:extLst>
      <p:ext uri="{BB962C8B-B14F-4D97-AF65-F5344CB8AC3E}">
        <p14:creationId xmlns:p14="http://schemas.microsoft.com/office/powerpoint/2010/main" val="144508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Filtering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754" r="7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83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Filtering Setup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754" r="75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8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First developer release June 1</a:t>
            </a:r>
          </a:p>
          <a:p>
            <a:r>
              <a:rPr lang="en-US" dirty="0" smtClean="0"/>
              <a:t>Core System  </a:t>
            </a:r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Log system and viewer 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Component and validation engines </a:t>
            </a:r>
            <a:r>
              <a:rPr lang="en-US" dirty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Examples, documentation</a:t>
            </a:r>
          </a:p>
          <a:p>
            <a:r>
              <a:rPr lang="en-US" dirty="0" smtClean="0"/>
              <a:t>One example simulator (SOAP Responder)</a:t>
            </a:r>
          </a:p>
          <a:p>
            <a:r>
              <a:rPr lang="en-US" dirty="0" smtClean="0"/>
              <a:t>Simulation Servlet so </a:t>
            </a:r>
            <a:r>
              <a:rPr lang="en-US" dirty="0" err="1" smtClean="0"/>
              <a:t>sim</a:t>
            </a:r>
            <a:r>
              <a:rPr lang="en-US" dirty="0" smtClean="0"/>
              <a:t> can be exercised by v2 toolkit or other external tools</a:t>
            </a:r>
          </a:p>
        </p:txBody>
      </p:sp>
    </p:spTree>
    <p:extLst>
      <p:ext uri="{BB962C8B-B14F-4D97-AF65-F5344CB8AC3E}">
        <p14:creationId xmlns:p14="http://schemas.microsoft.com/office/powerpoint/2010/main" val="54266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1 or more JAR files</a:t>
            </a:r>
          </a:p>
          <a:p>
            <a:r>
              <a:rPr lang="en-US" dirty="0" smtClean="0"/>
              <a:t>Downloadable via </a:t>
            </a:r>
            <a:r>
              <a:rPr lang="en-US" dirty="0" smtClean="0"/>
              <a:t>public </a:t>
            </a:r>
            <a:r>
              <a:rPr lang="en-US" dirty="0" smtClean="0"/>
              <a:t>Maven Nexus </a:t>
            </a:r>
            <a:r>
              <a:rPr lang="en-US" dirty="0" smtClean="0"/>
              <a:t>repository (coming soon)</a:t>
            </a:r>
            <a:endParaRPr lang="en-US" dirty="0" smtClean="0"/>
          </a:p>
          <a:p>
            <a:r>
              <a:rPr lang="en-US" dirty="0" smtClean="0"/>
              <a:t>Sources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9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areas of later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SOAP </a:t>
            </a:r>
            <a:r>
              <a:rPr lang="en-US" dirty="0" err="1" smtClean="0"/>
              <a:t>Async</a:t>
            </a:r>
            <a:endParaRPr lang="en-US" dirty="0" smtClean="0"/>
          </a:p>
          <a:p>
            <a:r>
              <a:rPr lang="en-US" dirty="0" smtClean="0"/>
              <a:t>Updated UI (long term project)</a:t>
            </a:r>
          </a:p>
          <a:p>
            <a:r>
              <a:rPr lang="en-US" dirty="0" smtClean="0"/>
              <a:t>Test engine cleanup </a:t>
            </a:r>
            <a:r>
              <a:rPr lang="en-US" smtClean="0"/>
              <a:t>and update</a:t>
            </a:r>
            <a:endParaRPr lang="en-US" dirty="0" smtClean="0"/>
          </a:p>
          <a:p>
            <a:r>
              <a:rPr lang="en-US" dirty="0" smtClean="0"/>
              <a:t>Proxy</a:t>
            </a:r>
          </a:p>
          <a:p>
            <a:r>
              <a:rPr lang="en-US" dirty="0" smtClean="0"/>
              <a:t>Service interfaces</a:t>
            </a:r>
          </a:p>
          <a:p>
            <a:r>
              <a:rPr lang="en-US" dirty="0" smtClean="0"/>
              <a:t>Convert additional </a:t>
            </a:r>
            <a:r>
              <a:rPr lang="en-US" dirty="0" err="1" smtClean="0"/>
              <a:t>sims</a:t>
            </a:r>
            <a:endParaRPr lang="en-US" dirty="0" smtClean="0"/>
          </a:p>
          <a:p>
            <a:r>
              <a:rPr lang="en-US" dirty="0" smtClean="0"/>
              <a:t>New tests and </a:t>
            </a:r>
            <a:r>
              <a:rPr lang="en-US" dirty="0" err="1" smtClean="0"/>
              <a:t>sims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rr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2" b="144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1289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tool, validator, parser is hard wired and rigidly defined</a:t>
            </a:r>
          </a:p>
          <a:p>
            <a:r>
              <a:rPr lang="en-US" dirty="0" smtClean="0"/>
              <a:t>Multiple logging systems, each inadequate to current challenges</a:t>
            </a:r>
          </a:p>
          <a:p>
            <a:r>
              <a:rPr lang="en-US" dirty="0" smtClean="0"/>
              <a:t>Too hard to create new tool, simulator, client</a:t>
            </a:r>
          </a:p>
          <a:p>
            <a:r>
              <a:rPr lang="en-US" dirty="0" smtClean="0"/>
              <a:t>Not the right shade of 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8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V3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New common logging system</a:t>
            </a:r>
          </a:p>
          <a:p>
            <a:r>
              <a:rPr lang="en-US" dirty="0" smtClean="0"/>
              <a:t>Reorganize code for </a:t>
            </a:r>
            <a:r>
              <a:rPr lang="en-US" dirty="0" smtClean="0"/>
              <a:t>reuse – components</a:t>
            </a:r>
          </a:p>
          <a:p>
            <a:r>
              <a:rPr lang="en-US" dirty="0" smtClean="0"/>
              <a:t>Components are combined into tools, simulators,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7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Focus Areas</a:t>
            </a:r>
          </a:p>
          <a:p>
            <a:r>
              <a:rPr lang="en-US" dirty="0" smtClean="0"/>
              <a:t>Simulators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Proxy</a:t>
            </a:r>
          </a:p>
          <a:p>
            <a:pPr marL="0" indent="0">
              <a:buNone/>
            </a:pPr>
            <a:r>
              <a:rPr lang="en-US" dirty="0" smtClean="0"/>
              <a:t>Supported by </a:t>
            </a:r>
          </a:p>
          <a:p>
            <a:r>
              <a:rPr lang="en-US" dirty="0"/>
              <a:t>R</a:t>
            </a:r>
            <a:r>
              <a:rPr lang="en-US" dirty="0" smtClean="0"/>
              <a:t>e-usable components </a:t>
            </a:r>
          </a:p>
          <a:p>
            <a:pPr marL="0" indent="0">
              <a:buNone/>
            </a:pPr>
            <a:r>
              <a:rPr lang="en-US" dirty="0" smtClean="0"/>
              <a:t>and a structure for combining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6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definition as before – an Actor implementation, aimed at testing, that starts operation by receiving a Transaction</a:t>
            </a:r>
          </a:p>
          <a:p>
            <a:r>
              <a:rPr lang="en-US" dirty="0" smtClean="0"/>
              <a:t>New internal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2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have a user interface so they can be driven by the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2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are driven by a REST/SOAP interface</a:t>
            </a:r>
          </a:p>
          <a:p>
            <a:r>
              <a:rPr lang="en-US" dirty="0" smtClean="0"/>
              <a:t>Allows toolkit functionality to be integrated into larger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66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operation by capture of messages via a proxy</a:t>
            </a:r>
          </a:p>
          <a:p>
            <a:r>
              <a:rPr lang="en-US" dirty="0" smtClean="0"/>
              <a:t>Post-capture analysis</a:t>
            </a:r>
          </a:p>
          <a:p>
            <a:r>
              <a:rPr lang="en-US" dirty="0" smtClean="0"/>
              <a:t>Tools (user interface) to trigger and/or display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622</Words>
  <Application>Microsoft Macintosh PowerPoint</Application>
  <PresentationFormat>On-screen Show (4:3)</PresentationFormat>
  <Paragraphs>114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XDS Toolkit Version 3</vt:lpstr>
      <vt:lpstr>Toolkit Contains</vt:lpstr>
      <vt:lpstr>Problems</vt:lpstr>
      <vt:lpstr>V3 Goals</vt:lpstr>
      <vt:lpstr>Architectural Focus</vt:lpstr>
      <vt:lpstr>Simulators</vt:lpstr>
      <vt:lpstr>Tools</vt:lpstr>
      <vt:lpstr>Services</vt:lpstr>
      <vt:lpstr>Proxy</vt:lpstr>
      <vt:lpstr>Components</vt:lpstr>
      <vt:lpstr>Component Groups</vt:lpstr>
      <vt:lpstr>Component Groups(2)</vt:lpstr>
      <vt:lpstr>PowerPoint Presentation</vt:lpstr>
      <vt:lpstr>Components</vt:lpstr>
      <vt:lpstr>Validator-type Components</vt:lpstr>
      <vt:lpstr>Logging system</vt:lpstr>
      <vt:lpstr>Log Browser View</vt:lpstr>
      <vt:lpstr>Raw Message</vt:lpstr>
      <vt:lpstr>Search</vt:lpstr>
      <vt:lpstr>Proxy Filtering</vt:lpstr>
      <vt:lpstr>Proxy Filtering Setup</vt:lpstr>
      <vt:lpstr>Schedule</vt:lpstr>
      <vt:lpstr>Developer Release</vt:lpstr>
      <vt:lpstr>Focus areas of later releases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V3 Toolkit</dc:title>
  <dc:creator>bill Majurski</dc:creator>
  <cp:lastModifiedBy>bill Majurski</cp:lastModifiedBy>
  <cp:revision>60</cp:revision>
  <dcterms:created xsi:type="dcterms:W3CDTF">2014-04-22T01:10:47Z</dcterms:created>
  <dcterms:modified xsi:type="dcterms:W3CDTF">2014-05-16T13:50:53Z</dcterms:modified>
</cp:coreProperties>
</file>