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59" r:id="rId4"/>
    <p:sldId id="261" r:id="rId5"/>
    <p:sldId id="262" r:id="rId6"/>
    <p:sldId id="265" r:id="rId7"/>
    <p:sldId id="269" r:id="rId8"/>
    <p:sldId id="267" r:id="rId9"/>
    <p:sldId id="263"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2932" autoAdjust="0"/>
  </p:normalViewPr>
  <p:slideViewPr>
    <p:cSldViewPr>
      <p:cViewPr varScale="1">
        <p:scale>
          <a:sx n="37" d="100"/>
          <a:sy n="37" d="100"/>
        </p:scale>
        <p:origin x="-35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6D8F2-0C2E-412E-A4FF-E2406A26B4F7}" type="datetimeFigureOut">
              <a:rPr lang="en-AU" smtClean="0"/>
              <a:t>27/07/2012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B53A02-E4FB-4951-B654-222C1B45196A}" type="slidenum">
              <a:rPr lang="en-AU" smtClean="0"/>
              <a:t>‹#›</a:t>
            </a:fld>
            <a:endParaRPr lang="en-AU"/>
          </a:p>
        </p:txBody>
      </p:sp>
    </p:spTree>
    <p:extLst>
      <p:ext uri="{BB962C8B-B14F-4D97-AF65-F5344CB8AC3E}">
        <p14:creationId xmlns:p14="http://schemas.microsoft.com/office/powerpoint/2010/main" val="2350240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github.com/ravendb/ravend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NoSQ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ravendb.net/testimonials" TargetMode="External"/><Relationship Id="rId5" Type="http://schemas.openxmlformats.org/officeDocument/2006/relationships/hyperlink" Target="http://ravendb.net/testimonials/show/36" TargetMode="External"/><Relationship Id="rId4" Type="http://schemas.openxmlformats.org/officeDocument/2006/relationships/hyperlink" Target="http://www.infoq.com/presentations/NoSQL-at-Twitter"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ravendb.net/docs/client-api/basic-operations/opening-a-session" TargetMode="External"/><Relationship Id="rId3" Type="http://schemas.openxmlformats.org/officeDocument/2006/relationships/hyperlink" Target="http://ravendb.net/docs/server/deployment/as-a-service" TargetMode="External"/><Relationship Id="rId7" Type="http://schemas.openxmlformats.org/officeDocument/2006/relationships/hyperlink" Target="http://ravendb.net/docs/client-api/connecting-to-a-ravendb-datastore"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ravendb.net/docs/client-api/advanced/document-metadata" TargetMode="External"/><Relationship Id="rId5" Type="http://schemas.openxmlformats.org/officeDocument/2006/relationships/hyperlink" Target="http://ayende.com/blog/4661/ravendb-live-projections-or-how-to-do-joins-in-a-non-relational-database" TargetMode="External"/><Relationship Id="rId4" Type="http://schemas.openxmlformats.org/officeDocument/2006/relationships/hyperlink" Target="http://ravendb.net/docs/server/deployment/as-iis-applica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groups.google.com/forum/" TargetMode="External"/><Relationship Id="rId3" Type="http://schemas.openxmlformats.org/officeDocument/2006/relationships/hyperlink" Target="http://ayende.com/blog/136197/when-should-you-not-use-ravendb" TargetMode="External"/><Relationship Id="rId7" Type="http://schemas.openxmlformats.org/officeDocument/2006/relationships/hyperlink" Target="http://ravendb.net/docs/faq/join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ravendb.net/docs/client-api/querying/stale-indexes" TargetMode="External"/><Relationship Id="rId5" Type="http://schemas.openxmlformats.org/officeDocument/2006/relationships/hyperlink" Target="http://ayende.com/blog/22529/enhancing-the-ravendb-consistency-model" TargetMode="External"/><Relationship Id="rId4" Type="http://schemas.openxmlformats.org/officeDocument/2006/relationships/hyperlink" Target="http://ravendb.net/docs/theory/document-structure-desig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9B53A02-E4FB-4951-B654-222C1B45196A}" type="slidenum">
              <a:rPr lang="en-AU" smtClean="0"/>
              <a:t>1</a:t>
            </a:fld>
            <a:endParaRPr lang="en-AU"/>
          </a:p>
        </p:txBody>
      </p:sp>
    </p:spTree>
    <p:extLst>
      <p:ext uri="{BB962C8B-B14F-4D97-AF65-F5344CB8AC3E}">
        <p14:creationId xmlns:p14="http://schemas.microsoft.com/office/powerpoint/2010/main" val="230690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 can have your first document stored</a:t>
            </a:r>
            <a:r>
              <a:rPr lang="en-AU" baseline="0" dirty="0" smtClean="0"/>
              <a:t> in Raven in under ten minutes</a:t>
            </a:r>
          </a:p>
          <a:p>
            <a:endParaRPr lang="en-AU" baseline="0" dirty="0" smtClean="0"/>
          </a:p>
          <a:p>
            <a:r>
              <a:rPr lang="en-AU" baseline="0" dirty="0" smtClean="0"/>
              <a:t>Source code is available: </a:t>
            </a:r>
            <a:r>
              <a:rPr lang="en-AU" dirty="0" smtClean="0">
                <a:hlinkClick r:id="rId3"/>
              </a:rPr>
              <a:t>https://github.com/ravendb/ravendb/</a:t>
            </a:r>
            <a:endParaRPr lang="en-AU" dirty="0"/>
          </a:p>
        </p:txBody>
      </p:sp>
      <p:sp>
        <p:nvSpPr>
          <p:cNvPr id="4" name="Slide Number Placeholder 3"/>
          <p:cNvSpPr>
            <a:spLocks noGrp="1"/>
          </p:cNvSpPr>
          <p:nvPr>
            <p:ph type="sldNum" sz="quarter" idx="10"/>
          </p:nvPr>
        </p:nvSpPr>
        <p:spPr/>
        <p:txBody>
          <a:bodyPr/>
          <a:lstStyle/>
          <a:p>
            <a:fld id="{F9B53A02-E4FB-4951-B654-222C1B45196A}" type="slidenum">
              <a:rPr lang="en-AU" smtClean="0"/>
              <a:t>10</a:t>
            </a:fld>
            <a:endParaRPr lang="en-AU"/>
          </a:p>
        </p:txBody>
      </p:sp>
    </p:spTree>
    <p:extLst>
      <p:ext uri="{BB962C8B-B14F-4D97-AF65-F5344CB8AC3E}">
        <p14:creationId xmlns:p14="http://schemas.microsoft.com/office/powerpoint/2010/main" val="1593587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9B53A02-E4FB-4951-B654-222C1B45196A}" type="slidenum">
              <a:rPr lang="en-AU" smtClean="0"/>
              <a:t>11</a:t>
            </a:fld>
            <a:endParaRPr lang="en-AU"/>
          </a:p>
        </p:txBody>
      </p:sp>
    </p:spTree>
    <p:extLst>
      <p:ext uri="{BB962C8B-B14F-4D97-AF65-F5344CB8AC3E}">
        <p14:creationId xmlns:p14="http://schemas.microsoft.com/office/powerpoint/2010/main" val="420993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9B53A02-E4FB-4951-B654-222C1B45196A}" type="slidenum">
              <a:rPr lang="en-AU" smtClean="0"/>
              <a:t>2</a:t>
            </a:fld>
            <a:endParaRPr lang="en-AU"/>
          </a:p>
        </p:txBody>
      </p:sp>
    </p:spTree>
    <p:extLst>
      <p:ext uri="{BB962C8B-B14F-4D97-AF65-F5344CB8AC3E}">
        <p14:creationId xmlns:p14="http://schemas.microsoft.com/office/powerpoint/2010/main" val="578045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9B53A02-E4FB-4951-B654-222C1B45196A}" type="slidenum">
              <a:rPr lang="en-AU" smtClean="0"/>
              <a:t>3</a:t>
            </a:fld>
            <a:endParaRPr lang="en-AU"/>
          </a:p>
        </p:txBody>
      </p:sp>
    </p:spTree>
    <p:extLst>
      <p:ext uri="{BB962C8B-B14F-4D97-AF65-F5344CB8AC3E}">
        <p14:creationId xmlns:p14="http://schemas.microsoft.com/office/powerpoint/2010/main" val="282605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Different</a:t>
            </a:r>
            <a:r>
              <a:rPr lang="en-AU" baseline="0" dirty="0" smtClean="0"/>
              <a:t> storage mechanisms employed:</a:t>
            </a:r>
          </a:p>
          <a:p>
            <a:pPr marL="171450" indent="-171450">
              <a:buFont typeface="Arial" charset="0"/>
              <a:buChar char="•"/>
            </a:pPr>
            <a:r>
              <a:rPr lang="en-AU" baseline="0" dirty="0" smtClean="0"/>
              <a:t>Key/Value based</a:t>
            </a:r>
          </a:p>
          <a:p>
            <a:pPr marL="171450" indent="-171450">
              <a:buFont typeface="Arial" charset="0"/>
              <a:buChar char="•"/>
            </a:pPr>
            <a:r>
              <a:rPr lang="en-AU" baseline="0" dirty="0" smtClean="0"/>
              <a:t>Document store</a:t>
            </a:r>
          </a:p>
          <a:p>
            <a:pPr marL="628650" lvl="1" indent="-171450">
              <a:buFont typeface="Arial" charset="0"/>
              <a:buChar char="•"/>
            </a:pPr>
            <a:r>
              <a:rPr lang="en-AU" baseline="0" dirty="0" smtClean="0"/>
              <a:t>Where some of the more popular ones lie: </a:t>
            </a:r>
            <a:r>
              <a:rPr lang="en-AU" baseline="0" dirty="0" err="1" smtClean="0"/>
              <a:t>MongoDB</a:t>
            </a:r>
            <a:r>
              <a:rPr lang="en-AU" baseline="0" dirty="0" smtClean="0"/>
              <a:t>, </a:t>
            </a:r>
            <a:r>
              <a:rPr lang="en-AU" baseline="0" dirty="0" err="1" smtClean="0"/>
              <a:t>CouchDB</a:t>
            </a:r>
            <a:r>
              <a:rPr lang="en-AU" baseline="0" dirty="0" smtClean="0"/>
              <a:t> etc.</a:t>
            </a:r>
          </a:p>
          <a:p>
            <a:pPr marL="171450" indent="-171450">
              <a:buFont typeface="Arial" charset="0"/>
              <a:buChar char="•"/>
            </a:pPr>
            <a:r>
              <a:rPr lang="en-AU" baseline="0" dirty="0" smtClean="0"/>
              <a:t>Graph</a:t>
            </a:r>
          </a:p>
          <a:p>
            <a:pPr marL="171450" indent="-171450">
              <a:buFont typeface="Arial" charset="0"/>
              <a:buChar char="•"/>
            </a:pPr>
            <a:r>
              <a:rPr lang="en-AU" baseline="0" dirty="0" smtClean="0"/>
              <a:t>XML</a:t>
            </a:r>
          </a:p>
          <a:p>
            <a:pPr marL="171450" indent="-171450">
              <a:buFont typeface="Arial" charset="0"/>
              <a:buChar char="•"/>
            </a:pPr>
            <a:endParaRPr lang="en-AU" baseline="0" dirty="0" smtClean="0"/>
          </a:p>
          <a:p>
            <a:pPr marL="0" indent="0">
              <a:buFont typeface="Arial" charset="0"/>
              <a:buNone/>
            </a:pPr>
            <a:r>
              <a:rPr lang="en-AU" baseline="0" dirty="0" smtClean="0"/>
              <a:t>NoSQL-Databases.org has a comprehensive list</a:t>
            </a:r>
          </a:p>
          <a:p>
            <a:pPr marL="171450" indent="-171450">
              <a:buFont typeface="Arial" charset="0"/>
              <a:buChar char="•"/>
            </a:pPr>
            <a:endParaRPr lang="en-AU" dirty="0"/>
          </a:p>
        </p:txBody>
      </p:sp>
      <p:sp>
        <p:nvSpPr>
          <p:cNvPr id="4" name="Slide Number Placeholder 3"/>
          <p:cNvSpPr>
            <a:spLocks noGrp="1"/>
          </p:cNvSpPr>
          <p:nvPr>
            <p:ph type="sldNum" sz="quarter" idx="10"/>
          </p:nvPr>
        </p:nvSpPr>
        <p:spPr/>
        <p:txBody>
          <a:bodyPr/>
          <a:lstStyle/>
          <a:p>
            <a:fld id="{F9B53A02-E4FB-4951-B654-222C1B45196A}" type="slidenum">
              <a:rPr lang="en-AU" smtClean="0"/>
              <a:t>4</a:t>
            </a:fld>
            <a:endParaRPr lang="en-AU"/>
          </a:p>
        </p:txBody>
      </p:sp>
    </p:spTree>
    <p:extLst>
      <p:ext uri="{BB962C8B-B14F-4D97-AF65-F5344CB8AC3E}">
        <p14:creationId xmlns:p14="http://schemas.microsoft.com/office/powerpoint/2010/main" val="3210922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NoSQL</a:t>
            </a:r>
            <a:r>
              <a:rPr lang="en-AU" dirty="0" smtClean="0"/>
              <a:t> databases are interesting to a lot of folks</a:t>
            </a:r>
            <a:r>
              <a:rPr lang="en-AU" baseline="0" dirty="0" smtClean="0"/>
              <a:t> because of the promise of performance. They are not encumbered with a massive feature set as our traditional RDBMS of choice in the .NET space. They are specifically designed to perform at scale. Facebook use a 50TB </a:t>
            </a:r>
            <a:r>
              <a:rPr lang="en-AU" baseline="0" dirty="0" err="1" smtClean="0"/>
              <a:t>NoSQL</a:t>
            </a:r>
            <a:r>
              <a:rPr lang="en-AU" baseline="0" dirty="0" smtClean="0"/>
              <a:t> data store for their inbox search (1). Twitter generates 12TB of data a day and use </a:t>
            </a:r>
            <a:r>
              <a:rPr lang="en-AU" baseline="0" dirty="0" err="1" smtClean="0"/>
              <a:t>NoSQL</a:t>
            </a:r>
            <a:r>
              <a:rPr lang="en-AU" baseline="0" dirty="0" smtClean="0"/>
              <a:t> for some of their stuff as well. In terms of </a:t>
            </a:r>
            <a:r>
              <a:rPr lang="en-AU" baseline="0" dirty="0" err="1" smtClean="0"/>
              <a:t>RavenDB</a:t>
            </a:r>
            <a:r>
              <a:rPr lang="en-AU" baseline="0" dirty="0" smtClean="0"/>
              <a:t>, MSNBC are using it (3). There are others listed on Raven’s testimonial page (4).</a:t>
            </a:r>
          </a:p>
          <a:p>
            <a:endParaRPr lang="en-AU" dirty="0" smtClean="0"/>
          </a:p>
          <a:p>
            <a:r>
              <a:rPr lang="en-AU" dirty="0" smtClean="0"/>
              <a:t>What attracted me to </a:t>
            </a:r>
            <a:r>
              <a:rPr lang="en-AU" dirty="0" err="1" smtClean="0"/>
              <a:t>NoSQL</a:t>
            </a:r>
            <a:r>
              <a:rPr lang="en-AU" baseline="0" dirty="0" smtClean="0"/>
              <a:t> was the promise of simplicity. Sure, </a:t>
            </a:r>
            <a:r>
              <a:rPr lang="en-AU" baseline="0" dirty="0" err="1" smtClean="0"/>
              <a:t>NHibernate</a:t>
            </a:r>
            <a:r>
              <a:rPr lang="en-AU" baseline="0" dirty="0" smtClean="0"/>
              <a:t> makes things much easier for us than having to roll our own ORMs, but quite frankly, it’s still not that easy. It’s boring and sometimes painful to build up your mappings and you have to really know </a:t>
            </a:r>
            <a:r>
              <a:rPr lang="en-AU" baseline="0" dirty="0" err="1" smtClean="0"/>
              <a:t>NHibernate</a:t>
            </a:r>
            <a:r>
              <a:rPr lang="en-AU" baseline="0" dirty="0" smtClean="0"/>
              <a:t> to do it properly. The learning curve is relatively steep to get to that place. I love working with </a:t>
            </a:r>
            <a:r>
              <a:rPr lang="en-AU" baseline="0" dirty="0" err="1" smtClean="0"/>
              <a:t>RavenDB</a:t>
            </a:r>
            <a:r>
              <a:rPr lang="en-AU" baseline="0" dirty="0" smtClean="0"/>
              <a:t> because it is many orders of magnitude *simpler* than doing data access the traditional way with </a:t>
            </a:r>
            <a:r>
              <a:rPr lang="en-AU" baseline="0" dirty="0" err="1" smtClean="0"/>
              <a:t>NHibernate</a:t>
            </a:r>
            <a:r>
              <a:rPr lang="en-AU" baseline="0" dirty="0" smtClean="0"/>
              <a:t> or some other ORM.</a:t>
            </a:r>
          </a:p>
          <a:p>
            <a:endParaRPr lang="en-AU" baseline="0" dirty="0" smtClean="0"/>
          </a:p>
          <a:p>
            <a:pPr marL="228600" indent="-228600">
              <a:buAutoNum type="arabicParenBoth"/>
            </a:pPr>
            <a:r>
              <a:rPr lang="en-AU" dirty="0" smtClean="0">
                <a:hlinkClick r:id="rId3"/>
              </a:rPr>
              <a:t>http://en.wikipedia.org/wiki/NoSQL</a:t>
            </a:r>
            <a:endParaRPr lang="en-AU" dirty="0" smtClean="0"/>
          </a:p>
          <a:p>
            <a:pPr marL="228600" indent="-228600">
              <a:buAutoNum type="arabicParenBoth"/>
            </a:pPr>
            <a:r>
              <a:rPr lang="en-AU" dirty="0" smtClean="0">
                <a:hlinkClick r:id="rId4"/>
              </a:rPr>
              <a:t>http://www.infoq.com/presentations/NoSQL-at-Twitter</a:t>
            </a:r>
            <a:endParaRPr lang="en-AU" dirty="0" smtClean="0"/>
          </a:p>
          <a:p>
            <a:pPr marL="228600" indent="-228600">
              <a:buAutoNum type="arabicParenBoth"/>
            </a:pPr>
            <a:r>
              <a:rPr lang="en-AU" dirty="0" smtClean="0">
                <a:hlinkClick r:id="rId5"/>
              </a:rPr>
              <a:t>http://ravendb.net/testimonials/show/36</a:t>
            </a:r>
            <a:endParaRPr lang="en-AU" dirty="0" smtClean="0"/>
          </a:p>
          <a:p>
            <a:pPr marL="228600" indent="-228600">
              <a:buAutoNum type="arabicParenBoth"/>
            </a:pPr>
            <a:r>
              <a:rPr lang="en-AU" dirty="0" smtClean="0">
                <a:hlinkClick r:id="rId6"/>
              </a:rPr>
              <a:t>http://ravendb.net/testimonials</a:t>
            </a:r>
            <a:endParaRPr lang="en-AU" baseline="0" dirty="0" smtClean="0"/>
          </a:p>
        </p:txBody>
      </p:sp>
      <p:sp>
        <p:nvSpPr>
          <p:cNvPr id="4" name="Slide Number Placeholder 3"/>
          <p:cNvSpPr>
            <a:spLocks noGrp="1"/>
          </p:cNvSpPr>
          <p:nvPr>
            <p:ph type="sldNum" sz="quarter" idx="10"/>
          </p:nvPr>
        </p:nvSpPr>
        <p:spPr/>
        <p:txBody>
          <a:bodyPr/>
          <a:lstStyle/>
          <a:p>
            <a:fld id="{F9B53A02-E4FB-4951-B654-222C1B45196A}" type="slidenum">
              <a:rPr lang="en-AU" smtClean="0"/>
              <a:t>5</a:t>
            </a:fld>
            <a:endParaRPr lang="en-AU"/>
          </a:p>
        </p:txBody>
      </p:sp>
    </p:spTree>
    <p:extLst>
      <p:ext uri="{BB962C8B-B14F-4D97-AF65-F5344CB8AC3E}">
        <p14:creationId xmlns:p14="http://schemas.microsoft.com/office/powerpoint/2010/main" val="2244417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Schema Free</a:t>
            </a:r>
          </a:p>
          <a:p>
            <a:pPr marL="171450" indent="-171450">
              <a:buFont typeface="Arial" pitchFamily="34" charset="0"/>
              <a:buChar char="•"/>
            </a:pPr>
            <a:r>
              <a:rPr lang="en-AU" dirty="0" smtClean="0"/>
              <a:t>Document</a:t>
            </a:r>
            <a:r>
              <a:rPr lang="en-AU" baseline="0" dirty="0" smtClean="0"/>
              <a:t> database</a:t>
            </a:r>
          </a:p>
          <a:p>
            <a:pPr marL="171450" indent="-171450">
              <a:buFont typeface="Arial" pitchFamily="34" charset="0"/>
              <a:buChar char="•"/>
            </a:pPr>
            <a:r>
              <a:rPr lang="en-AU" baseline="0" dirty="0" smtClean="0"/>
              <a:t>Your objects are serialised and stored as JSON documents without a schema.</a:t>
            </a:r>
          </a:p>
          <a:p>
            <a:pPr marL="171450" indent="-171450">
              <a:buFont typeface="Arial" pitchFamily="34" charset="0"/>
              <a:buChar char="•"/>
            </a:pPr>
            <a:endParaRPr lang="en-AU" baseline="0" dirty="0" smtClean="0"/>
          </a:p>
          <a:p>
            <a:pPr marL="0" indent="0">
              <a:buFont typeface="Arial" pitchFamily="34" charset="0"/>
              <a:buNone/>
            </a:pPr>
            <a:r>
              <a:rPr lang="en-AU" baseline="0" dirty="0" smtClean="0"/>
              <a:t>Scalable</a:t>
            </a:r>
          </a:p>
          <a:p>
            <a:pPr marL="171450" indent="-171450">
              <a:buFont typeface="Arial" pitchFamily="34" charset="0"/>
              <a:buChar char="•"/>
            </a:pPr>
            <a:r>
              <a:rPr lang="en-AU" baseline="0" dirty="0" smtClean="0"/>
              <a:t>Replication and </a:t>
            </a:r>
            <a:r>
              <a:rPr lang="en-AU" baseline="0" dirty="0" err="1" smtClean="0"/>
              <a:t>sharding</a:t>
            </a:r>
            <a:r>
              <a:rPr lang="en-AU" baseline="0" dirty="0" smtClean="0"/>
              <a:t> out of the box.</a:t>
            </a:r>
          </a:p>
          <a:p>
            <a:pPr marL="171450" indent="-171450">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F9B53A02-E4FB-4951-B654-222C1B45196A}" type="slidenum">
              <a:rPr lang="en-AU" smtClean="0"/>
              <a:t>6</a:t>
            </a:fld>
            <a:endParaRPr lang="en-AU"/>
          </a:p>
        </p:txBody>
      </p:sp>
    </p:spTree>
    <p:extLst>
      <p:ext uri="{BB962C8B-B14F-4D97-AF65-F5344CB8AC3E}">
        <p14:creationId xmlns:p14="http://schemas.microsoft.com/office/powerpoint/2010/main" val="3060567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Client API and Server</a:t>
            </a:r>
          </a:p>
          <a:p>
            <a:pPr marL="171450" indent="-171450">
              <a:buFont typeface="Arial" charset="0"/>
              <a:buChar char="•"/>
            </a:pPr>
            <a:r>
              <a:rPr lang="en-AU" dirty="0" smtClean="0"/>
              <a:t>.NET Client API or HTTP API</a:t>
            </a:r>
          </a:p>
          <a:p>
            <a:pPr marL="171450" indent="-171450">
              <a:buFont typeface="Arial" charset="0"/>
              <a:buChar char="•"/>
            </a:pPr>
            <a:r>
              <a:rPr lang="en-AU" dirty="0" smtClean="0"/>
              <a:t>Server </a:t>
            </a:r>
          </a:p>
          <a:p>
            <a:pPr marL="628650" lvl="1" indent="-171450">
              <a:buFont typeface="Arial" charset="0"/>
              <a:buChar char="•"/>
            </a:pPr>
            <a:r>
              <a:rPr lang="en-AU" dirty="0" smtClean="0"/>
              <a:t>Run Raven.Server.exe</a:t>
            </a:r>
          </a:p>
          <a:p>
            <a:pPr marL="628650" lvl="1" indent="-171450">
              <a:buFont typeface="Arial" charset="0"/>
              <a:buChar char="•"/>
            </a:pPr>
            <a:r>
              <a:rPr lang="en-AU" dirty="0" smtClean="0"/>
              <a:t>Run as a service, which creates it’s own HTTP server for processing requests (1)</a:t>
            </a:r>
          </a:p>
          <a:p>
            <a:pPr marL="628650" lvl="1" indent="-171450">
              <a:buFont typeface="Arial" charset="0"/>
              <a:buChar char="•"/>
            </a:pPr>
            <a:r>
              <a:rPr lang="en-AU" dirty="0" smtClean="0"/>
              <a:t>Run</a:t>
            </a:r>
            <a:r>
              <a:rPr lang="en-AU" baseline="0" dirty="0" smtClean="0"/>
              <a:t> in IIS  (2)</a:t>
            </a:r>
          </a:p>
          <a:p>
            <a:pPr marL="628650" lvl="1" indent="-171450">
              <a:buFont typeface="Arial" charset="0"/>
              <a:buChar char="•"/>
            </a:pPr>
            <a:r>
              <a:rPr lang="en-AU" dirty="0" smtClean="0"/>
              <a:t>Embedded</a:t>
            </a:r>
          </a:p>
          <a:p>
            <a:pPr marL="171450" indent="-171450">
              <a:buFont typeface="Arial" charset="0"/>
              <a:buChar char="•"/>
            </a:pPr>
            <a:endParaRPr lang="en-AU" dirty="0" smtClean="0"/>
          </a:p>
          <a:p>
            <a:r>
              <a:rPr lang="en-AU" b="1" dirty="0" smtClean="0"/>
              <a:t>Documents</a:t>
            </a:r>
          </a:p>
          <a:p>
            <a:pPr marL="171450" indent="-171450">
              <a:buFont typeface="Arial" pitchFamily="34" charset="0"/>
              <a:buChar char="•"/>
            </a:pPr>
            <a:r>
              <a:rPr lang="en-AU" dirty="0" smtClean="0"/>
              <a:t>Are independent (3)</a:t>
            </a:r>
          </a:p>
          <a:p>
            <a:pPr marL="628650" lvl="1" indent="-171450">
              <a:buFont typeface="Arial" pitchFamily="34" charset="0"/>
              <a:buChar char="•"/>
            </a:pPr>
            <a:r>
              <a:rPr lang="en-AU" dirty="0" smtClean="0"/>
              <a:t>Which</a:t>
            </a:r>
            <a:r>
              <a:rPr lang="en-AU" baseline="0" dirty="0" smtClean="0"/>
              <a:t> means that loading a single document *should* not require loading additional documents</a:t>
            </a:r>
          </a:p>
          <a:p>
            <a:pPr marL="628650" lvl="1" indent="-171450">
              <a:buFont typeface="Arial" pitchFamily="34" charset="0"/>
              <a:buChar char="•"/>
            </a:pPr>
            <a:r>
              <a:rPr lang="en-AU" baseline="0" dirty="0" smtClean="0"/>
              <a:t>Which in turn, leads to </a:t>
            </a:r>
            <a:r>
              <a:rPr lang="en-AU" baseline="0" dirty="0" err="1" smtClean="0"/>
              <a:t>denormalisation</a:t>
            </a:r>
            <a:endParaRPr lang="en-AU" baseline="0" dirty="0" smtClean="0"/>
          </a:p>
          <a:p>
            <a:pPr marL="171450" lvl="0" indent="-171450">
              <a:buFont typeface="Arial" pitchFamily="34" charset="0"/>
              <a:buChar char="•"/>
            </a:pPr>
            <a:r>
              <a:rPr lang="en-AU" baseline="0" dirty="0" smtClean="0"/>
              <a:t>Map well to Domain Driven Design (DDD) “Aggregate Roots” (4)</a:t>
            </a:r>
          </a:p>
          <a:p>
            <a:pPr marL="171450" lvl="0" indent="-171450">
              <a:buFont typeface="Arial" pitchFamily="34" charset="0"/>
              <a:buChar char="•"/>
            </a:pPr>
            <a:r>
              <a:rPr lang="en-AU" baseline="0" dirty="0" smtClean="0"/>
              <a:t>Contain meta-data (5)</a:t>
            </a:r>
          </a:p>
          <a:p>
            <a:pPr marL="628650" lvl="1" indent="-171450">
              <a:buFont typeface="Arial" pitchFamily="34" charset="0"/>
              <a:buChar char="•"/>
            </a:pPr>
            <a:r>
              <a:rPr lang="en-AU" baseline="0" dirty="0" smtClean="0"/>
              <a:t>The most important bit being the CLR type that the JSON </a:t>
            </a:r>
            <a:r>
              <a:rPr lang="en-AU" baseline="0" dirty="0" err="1" smtClean="0"/>
              <a:t>serialisatoin</a:t>
            </a:r>
            <a:r>
              <a:rPr lang="en-AU" baseline="0" dirty="0" smtClean="0"/>
              <a:t>/</a:t>
            </a:r>
            <a:r>
              <a:rPr lang="en-AU" baseline="0" dirty="0" err="1" smtClean="0"/>
              <a:t>deserialisation</a:t>
            </a:r>
            <a:r>
              <a:rPr lang="en-AU" baseline="0" dirty="0" smtClean="0"/>
              <a:t> process uses</a:t>
            </a:r>
          </a:p>
          <a:p>
            <a:pPr marL="628650" lvl="1" indent="-171450">
              <a:buFont typeface="Arial" pitchFamily="34" charset="0"/>
              <a:buChar char="•"/>
            </a:pPr>
            <a:r>
              <a:rPr lang="en-AU" baseline="0" dirty="0" smtClean="0"/>
              <a:t>Entity-Name records the collection it belongs to</a:t>
            </a:r>
          </a:p>
          <a:p>
            <a:pPr marL="457200" lvl="1" indent="0">
              <a:buFont typeface="Arial" pitchFamily="34" charset="0"/>
              <a:buNone/>
            </a:pPr>
            <a:endParaRPr lang="en-AU" baseline="0" dirty="0" smtClean="0"/>
          </a:p>
          <a:p>
            <a:pPr marL="0" lvl="0" indent="0">
              <a:buFont typeface="Arial" pitchFamily="34" charset="0"/>
              <a:buNone/>
            </a:pPr>
            <a:r>
              <a:rPr lang="en-AU" b="1" baseline="0" dirty="0" smtClean="0"/>
              <a:t>Collections</a:t>
            </a:r>
          </a:p>
          <a:p>
            <a:pPr marL="171450" lvl="0" indent="-171450">
              <a:buFont typeface="Arial" pitchFamily="34" charset="0"/>
              <a:buChar char="•"/>
            </a:pPr>
            <a:r>
              <a:rPr lang="en-AU" baseline="0" dirty="0" smtClean="0"/>
              <a:t>Group related documents together by entity name</a:t>
            </a:r>
          </a:p>
          <a:p>
            <a:pPr marL="171450" lvl="0" indent="-171450">
              <a:buFont typeface="Arial" pitchFamily="34" charset="0"/>
              <a:buChar char="•"/>
            </a:pPr>
            <a:r>
              <a:rPr lang="en-AU" baseline="0" dirty="0" smtClean="0"/>
              <a:t>Is entirely virtual. Documents are not physically stored by collection</a:t>
            </a:r>
          </a:p>
          <a:p>
            <a:pPr marL="171450" lvl="0" indent="-171450">
              <a:buFont typeface="Arial" pitchFamily="34" charset="0"/>
              <a:buChar char="•"/>
            </a:pPr>
            <a:r>
              <a:rPr lang="en-AU" baseline="0" dirty="0" smtClean="0"/>
              <a:t>Are useful for querying</a:t>
            </a:r>
          </a:p>
          <a:p>
            <a:pPr marL="0" lvl="0" indent="0">
              <a:buFont typeface="Arial" pitchFamily="34" charset="0"/>
              <a:buNone/>
            </a:pPr>
            <a:endParaRPr lang="en-AU" baseline="0" dirty="0" smtClean="0"/>
          </a:p>
          <a:p>
            <a:pPr marL="0" lvl="0" indent="0">
              <a:buFont typeface="Arial" pitchFamily="34" charset="0"/>
              <a:buNone/>
            </a:pPr>
            <a:r>
              <a:rPr lang="en-AU" b="1" baseline="0" dirty="0" smtClean="0"/>
              <a:t>Indexes</a:t>
            </a:r>
          </a:p>
          <a:p>
            <a:pPr marL="171450" indent="-171450">
              <a:buFont typeface="Arial" charset="0"/>
              <a:buChar char="•"/>
            </a:pPr>
            <a:r>
              <a:rPr lang="en-AU" dirty="0" smtClean="0"/>
              <a:t>All queries are serviced by indexes</a:t>
            </a:r>
          </a:p>
          <a:p>
            <a:pPr marL="171450" indent="-171450">
              <a:buFont typeface="Arial" charset="0"/>
              <a:buChar char="•"/>
            </a:pPr>
            <a:r>
              <a:rPr lang="en-AU" dirty="0" smtClean="0"/>
              <a:t>Are</a:t>
            </a:r>
            <a:r>
              <a:rPr lang="en-AU" baseline="0" dirty="0" smtClean="0"/>
              <a:t> dynamically created for you if an appropriate one does not exist (dynamic index)</a:t>
            </a:r>
          </a:p>
          <a:p>
            <a:pPr marL="171450" indent="-171450">
              <a:buFont typeface="Arial" charset="0"/>
              <a:buChar char="•"/>
            </a:pPr>
            <a:r>
              <a:rPr lang="en-AU" baseline="0" dirty="0" smtClean="0"/>
              <a:t>You can define them yourself (static indexes)</a:t>
            </a:r>
          </a:p>
          <a:p>
            <a:pPr marL="171450" indent="-171450">
              <a:buFont typeface="Arial" charset="0"/>
              <a:buChar char="•"/>
            </a:pPr>
            <a:r>
              <a:rPr lang="en-AU" baseline="0" dirty="0" smtClean="0"/>
              <a:t>Dynamic indexes can be promoted to static ones.</a:t>
            </a:r>
            <a:endParaRPr lang="en-AU" dirty="0" smtClean="0"/>
          </a:p>
          <a:p>
            <a:pPr marL="171450" indent="-171450">
              <a:buFont typeface="Arial" charset="0"/>
              <a:buChar char="•"/>
            </a:pPr>
            <a:endParaRPr lang="en-AU" dirty="0" smtClean="0"/>
          </a:p>
          <a:p>
            <a:pPr marL="0" indent="0">
              <a:buFont typeface="Arial" charset="0"/>
              <a:buNone/>
            </a:pPr>
            <a:r>
              <a:rPr lang="en-AU" b="1" dirty="0" smtClean="0"/>
              <a:t>Management</a:t>
            </a:r>
            <a:r>
              <a:rPr lang="en-AU" b="1" baseline="0" dirty="0" smtClean="0"/>
              <a:t> Studio</a:t>
            </a:r>
          </a:p>
          <a:p>
            <a:pPr marL="171450" indent="-171450">
              <a:buFont typeface="Arial" pitchFamily="34" charset="0"/>
              <a:buChar char="•"/>
            </a:pPr>
            <a:r>
              <a:rPr lang="en-AU" baseline="0" dirty="0" smtClean="0"/>
              <a:t>Documents</a:t>
            </a:r>
          </a:p>
          <a:p>
            <a:pPr marL="628650" lvl="1" indent="-171450">
              <a:buFont typeface="Arial" pitchFamily="34" charset="0"/>
              <a:buChar char="•"/>
            </a:pPr>
            <a:r>
              <a:rPr lang="en-AU" baseline="0" dirty="0" smtClean="0"/>
              <a:t>View, edit, create new, delete, search</a:t>
            </a:r>
          </a:p>
          <a:p>
            <a:pPr marL="171450" indent="-171450">
              <a:buFont typeface="Arial" pitchFamily="34" charset="0"/>
              <a:buChar char="•"/>
            </a:pPr>
            <a:r>
              <a:rPr lang="en-AU" baseline="0" dirty="0" smtClean="0"/>
              <a:t>Collections</a:t>
            </a:r>
          </a:p>
          <a:p>
            <a:pPr marL="628650" lvl="1" indent="-171450">
              <a:buFont typeface="Arial" pitchFamily="34" charset="0"/>
              <a:buChar char="•"/>
            </a:pPr>
            <a:r>
              <a:rPr lang="en-AU" baseline="0" dirty="0" smtClean="0"/>
              <a:t>View</a:t>
            </a:r>
          </a:p>
          <a:p>
            <a:pPr marL="171450" indent="-171450">
              <a:buFont typeface="Arial" pitchFamily="34" charset="0"/>
              <a:buChar char="•"/>
            </a:pPr>
            <a:r>
              <a:rPr lang="en-AU" baseline="0" dirty="0" smtClean="0"/>
              <a:t>Indexes</a:t>
            </a:r>
          </a:p>
          <a:p>
            <a:pPr marL="628650" lvl="1" indent="-171450">
              <a:buFont typeface="Arial" pitchFamily="34" charset="0"/>
              <a:buChar char="•"/>
            </a:pPr>
            <a:r>
              <a:rPr lang="en-AU" baseline="0" dirty="0" smtClean="0"/>
              <a:t>View, edit, create new, query</a:t>
            </a:r>
          </a:p>
          <a:p>
            <a:pPr marL="171450" lvl="0" indent="-171450">
              <a:buFont typeface="Arial" pitchFamily="34" charset="0"/>
              <a:buChar char="•"/>
            </a:pPr>
            <a:r>
              <a:rPr lang="en-AU" baseline="0" dirty="0" smtClean="0"/>
              <a:t>Tasks</a:t>
            </a:r>
          </a:p>
          <a:p>
            <a:pPr marL="628650" lvl="1" indent="-171450">
              <a:buFont typeface="Arial" pitchFamily="34" charset="0"/>
              <a:buChar char="•"/>
            </a:pPr>
            <a:r>
              <a:rPr lang="en-AU" baseline="0" dirty="0" smtClean="0"/>
              <a:t>Import, export, backup</a:t>
            </a:r>
          </a:p>
          <a:p>
            <a:pPr marL="171450" lvl="0" indent="-171450">
              <a:buFont typeface="Arial" pitchFamily="34" charset="0"/>
              <a:buChar char="•"/>
            </a:pPr>
            <a:r>
              <a:rPr lang="en-AU" baseline="0" dirty="0" smtClean="0"/>
              <a:t>Logs</a:t>
            </a:r>
            <a:endParaRPr lang="en-AU" dirty="0" smtClean="0"/>
          </a:p>
          <a:p>
            <a:pPr marL="0" lvl="0" indent="0">
              <a:buFont typeface="Arial" pitchFamily="34" charset="0"/>
              <a:buNone/>
            </a:pPr>
            <a:endParaRPr lang="en-AU" baseline="0" dirty="0" smtClean="0"/>
          </a:p>
          <a:p>
            <a:pPr marL="0" lvl="0" indent="0">
              <a:buFont typeface="Arial" pitchFamily="34" charset="0"/>
              <a:buNone/>
            </a:pPr>
            <a:r>
              <a:rPr lang="en-AU" b="1" baseline="0" dirty="0" err="1" smtClean="0"/>
              <a:t>DocumentStore</a:t>
            </a:r>
            <a:r>
              <a:rPr lang="en-AU" b="1" baseline="0" dirty="0" smtClean="0"/>
              <a:t> and Session</a:t>
            </a:r>
          </a:p>
          <a:p>
            <a:pPr marL="171450" lvl="0" indent="-171450">
              <a:buFont typeface="Arial" pitchFamily="34" charset="0"/>
              <a:buChar char="•"/>
            </a:pPr>
            <a:r>
              <a:rPr lang="en-AU" baseline="0" dirty="0" err="1" smtClean="0"/>
              <a:t>DocumentStore</a:t>
            </a:r>
            <a:endParaRPr lang="en-AU" baseline="0" dirty="0" smtClean="0"/>
          </a:p>
          <a:p>
            <a:pPr marL="628650" lvl="1" indent="-171450">
              <a:buFont typeface="Arial" pitchFamily="34" charset="0"/>
              <a:buChar char="•"/>
            </a:pPr>
            <a:r>
              <a:rPr lang="en-AU" baseline="0" dirty="0" smtClean="0"/>
              <a:t>Is not cheap to instantiate. Recommended approach is to instantiate one per database per application (6)</a:t>
            </a:r>
          </a:p>
          <a:p>
            <a:pPr marL="171450" lvl="0" indent="-171450">
              <a:buFont typeface="Arial" pitchFamily="34" charset="0"/>
              <a:buChar char="•"/>
            </a:pPr>
            <a:r>
              <a:rPr lang="en-AU" baseline="0" dirty="0" smtClean="0"/>
              <a:t>Session (7)</a:t>
            </a:r>
          </a:p>
          <a:p>
            <a:pPr marL="628650" lvl="1" indent="-171450">
              <a:buFont typeface="Arial" pitchFamily="34" charset="0"/>
              <a:buChar char="•"/>
            </a:pPr>
            <a:r>
              <a:rPr lang="en-AU" baseline="0" dirty="0" smtClean="0"/>
              <a:t>Is a Unit of work</a:t>
            </a:r>
          </a:p>
          <a:p>
            <a:pPr marL="628650" lvl="1" indent="-171450">
              <a:buFont typeface="Arial" pitchFamily="34" charset="0"/>
              <a:buChar char="•"/>
            </a:pPr>
            <a:r>
              <a:rPr lang="en-AU" baseline="0" dirty="0" smtClean="0"/>
              <a:t>Nothing is persisted until </a:t>
            </a:r>
            <a:r>
              <a:rPr lang="en-AU" baseline="0" dirty="0" err="1" smtClean="0"/>
              <a:t>SaveChanges</a:t>
            </a:r>
            <a:r>
              <a:rPr lang="en-AU" baseline="0" dirty="0" smtClean="0"/>
              <a:t> is called.</a:t>
            </a:r>
          </a:p>
          <a:p>
            <a:pPr marL="628650" lvl="1" indent="-171450">
              <a:buFont typeface="Arial" pitchFamily="34" charset="0"/>
              <a:buChar char="•"/>
            </a:pPr>
            <a:r>
              <a:rPr lang="en-AU" baseline="0" dirty="0" smtClean="0"/>
              <a:t>Any operations submitted in a </a:t>
            </a:r>
            <a:r>
              <a:rPr lang="en-AU" baseline="0" dirty="0" err="1" smtClean="0"/>
              <a:t>SaveChanges</a:t>
            </a:r>
            <a:r>
              <a:rPr lang="en-AU" baseline="0" dirty="0" smtClean="0"/>
              <a:t> call will be committed atomically. They either all succeed or all fail.</a:t>
            </a:r>
          </a:p>
          <a:p>
            <a:pPr marL="628650" lvl="1" indent="-171450">
              <a:buFont typeface="Arial" pitchFamily="34" charset="0"/>
              <a:buChar char="•"/>
            </a:pPr>
            <a:endParaRPr lang="en-AU" baseline="0" dirty="0" smtClean="0"/>
          </a:p>
          <a:p>
            <a:pPr marL="628650" lvl="1" indent="-171450">
              <a:buFont typeface="Arial" pitchFamily="34" charset="0"/>
              <a:buChar char="•"/>
            </a:pPr>
            <a:endParaRPr lang="en-AU" baseline="0" dirty="0" smtClean="0"/>
          </a:p>
          <a:p>
            <a:pPr marL="628650" lvl="1" indent="-171450">
              <a:buFont typeface="Arial" pitchFamily="34" charset="0"/>
              <a:buChar char="•"/>
            </a:pPr>
            <a:endParaRPr lang="en-AU" baseline="0" dirty="0" smtClean="0"/>
          </a:p>
          <a:p>
            <a:pPr marL="228600" lvl="0" indent="-228600">
              <a:buFont typeface="Arial" pitchFamily="34" charset="0"/>
              <a:buAutoNum type="arabicParenBoth"/>
            </a:pPr>
            <a:r>
              <a:rPr lang="en-AU" dirty="0" smtClean="0">
                <a:hlinkClick r:id="rId3"/>
              </a:rPr>
              <a:t>http://ravendb.net/docs/server/deployment/as-a-service</a:t>
            </a:r>
            <a:endParaRPr lang="en-AU" dirty="0" smtClean="0"/>
          </a:p>
          <a:p>
            <a:pPr marL="228600" marR="0" lvl="0" indent="-228600" algn="l" defTabSz="914400" rtl="0" eaLnBrk="1" fontAlgn="auto" latinLnBrk="0" hangingPunct="1">
              <a:lnSpc>
                <a:spcPct val="100000"/>
              </a:lnSpc>
              <a:spcBef>
                <a:spcPts val="0"/>
              </a:spcBef>
              <a:spcAft>
                <a:spcPts val="0"/>
              </a:spcAft>
              <a:buClrTx/>
              <a:buSzTx/>
              <a:buFont typeface="Arial" pitchFamily="34" charset="0"/>
              <a:buAutoNum type="arabicParenBoth"/>
              <a:tabLst/>
              <a:defRPr/>
            </a:pPr>
            <a:r>
              <a:rPr lang="en-AU" dirty="0" smtClean="0">
                <a:hlinkClick r:id="rId4"/>
              </a:rPr>
              <a:t>http://ravendb.net/docs/server/deployment/as-iis-application</a:t>
            </a:r>
            <a:endParaRPr lang="en-AU" baseline="0" dirty="0" smtClean="0"/>
          </a:p>
          <a:p>
            <a:pPr marL="228600" lvl="0" indent="-228600">
              <a:buFont typeface="Arial" pitchFamily="34" charset="0"/>
              <a:buAutoNum type="arabicParenBoth"/>
            </a:pPr>
            <a:r>
              <a:rPr lang="en-AU" dirty="0" smtClean="0">
                <a:hlinkClick r:id="rId5"/>
              </a:rPr>
              <a:t>http://ayende.com/blog/4661/ravendb-live-projections-or-how-to-do-joins-in-a-non-relational-database</a:t>
            </a:r>
            <a:endParaRPr lang="en-AU" dirty="0" smtClean="0"/>
          </a:p>
          <a:p>
            <a:pPr marL="228600" lvl="0" indent="-228600">
              <a:buFont typeface="Arial" pitchFamily="34" charset="0"/>
              <a:buAutoNum type="arabicParenBoth"/>
            </a:pPr>
            <a:r>
              <a:rPr lang="en-AU" baseline="0" dirty="0" err="1" smtClean="0"/>
              <a:t>Sfsfsd</a:t>
            </a:r>
            <a:endParaRPr lang="en-AU" baseline="0" dirty="0" smtClean="0"/>
          </a:p>
          <a:p>
            <a:pPr marL="228600" lvl="0" indent="-228600">
              <a:buFont typeface="Arial" pitchFamily="34" charset="0"/>
              <a:buAutoNum type="arabicParenBoth"/>
            </a:pPr>
            <a:r>
              <a:rPr lang="en-AU" dirty="0" smtClean="0">
                <a:hlinkClick r:id="rId6"/>
              </a:rPr>
              <a:t>http://ravendb.net/docs/client-api/advanced/document-metadata</a:t>
            </a:r>
            <a:endParaRPr lang="en-AU" dirty="0" smtClean="0"/>
          </a:p>
          <a:p>
            <a:pPr marL="228600" lvl="0" indent="-228600">
              <a:buFont typeface="Arial" pitchFamily="34" charset="0"/>
              <a:buAutoNum type="arabicParenBoth"/>
            </a:pPr>
            <a:r>
              <a:rPr lang="en-AU" dirty="0" smtClean="0">
                <a:hlinkClick r:id="rId7"/>
              </a:rPr>
              <a:t>http://ravendb.net/docs/client-api/connecting-to-a-ravendb-datastore</a:t>
            </a:r>
            <a:endParaRPr lang="en-AU" dirty="0" smtClean="0"/>
          </a:p>
          <a:p>
            <a:pPr marL="228600" lvl="0" indent="-228600">
              <a:buFont typeface="Arial" pitchFamily="34" charset="0"/>
              <a:buAutoNum type="arabicParenBoth"/>
            </a:pPr>
            <a:r>
              <a:rPr lang="en-AU" dirty="0" smtClean="0">
                <a:hlinkClick r:id="rId8"/>
              </a:rPr>
              <a:t>http://ravendb.net/docs/client-api/basic-operations/opening-a-session</a:t>
            </a:r>
            <a:endParaRPr lang="en-AU" baseline="0" dirty="0" smtClean="0"/>
          </a:p>
        </p:txBody>
      </p:sp>
      <p:sp>
        <p:nvSpPr>
          <p:cNvPr id="4" name="Slide Number Placeholder 3"/>
          <p:cNvSpPr>
            <a:spLocks noGrp="1"/>
          </p:cNvSpPr>
          <p:nvPr>
            <p:ph type="sldNum" sz="quarter" idx="10"/>
          </p:nvPr>
        </p:nvSpPr>
        <p:spPr/>
        <p:txBody>
          <a:bodyPr/>
          <a:lstStyle/>
          <a:p>
            <a:fld id="{F9B53A02-E4FB-4951-B654-222C1B45196A}" type="slidenum">
              <a:rPr lang="en-AU" smtClean="0"/>
              <a:t>7</a:t>
            </a:fld>
            <a:endParaRPr lang="en-AU"/>
          </a:p>
        </p:txBody>
      </p:sp>
    </p:spTree>
    <p:extLst>
      <p:ext uri="{BB962C8B-B14F-4D97-AF65-F5344CB8AC3E}">
        <p14:creationId xmlns:p14="http://schemas.microsoft.com/office/powerpoint/2010/main" val="13969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9B53A02-E4FB-4951-B654-222C1B45196A}" type="slidenum">
              <a:rPr lang="en-AU" smtClean="0"/>
              <a:t>8</a:t>
            </a:fld>
            <a:endParaRPr lang="en-AU"/>
          </a:p>
        </p:txBody>
      </p:sp>
    </p:spTree>
    <p:extLst>
      <p:ext uri="{BB962C8B-B14F-4D97-AF65-F5344CB8AC3E}">
        <p14:creationId xmlns:p14="http://schemas.microsoft.com/office/powerpoint/2010/main" val="3735679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No Joins</a:t>
            </a:r>
          </a:p>
          <a:p>
            <a:r>
              <a:rPr lang="en-AU" dirty="0" smtClean="0"/>
              <a:t>There are no joins (1),</a:t>
            </a:r>
            <a:r>
              <a:rPr lang="en-AU" baseline="0" dirty="0" smtClean="0"/>
              <a:t> but there are alternatives:</a:t>
            </a:r>
          </a:p>
          <a:p>
            <a:pPr marL="171450" indent="-171450">
              <a:buFont typeface="Arial" pitchFamily="34" charset="0"/>
              <a:buChar char="•"/>
            </a:pPr>
            <a:r>
              <a:rPr lang="en-AU" baseline="0" dirty="0" err="1" smtClean="0"/>
              <a:t>Denormalisation</a:t>
            </a:r>
            <a:r>
              <a:rPr lang="en-AU" baseline="0" dirty="0" smtClean="0"/>
              <a:t> (the recommended approach)</a:t>
            </a:r>
          </a:p>
          <a:p>
            <a:pPr marL="171450" indent="-171450">
              <a:buFont typeface="Arial" pitchFamily="34" charset="0"/>
              <a:buChar char="•"/>
            </a:pPr>
            <a:r>
              <a:rPr lang="en-AU" baseline="0" dirty="0" smtClean="0"/>
              <a:t>Includes</a:t>
            </a:r>
          </a:p>
          <a:p>
            <a:pPr marL="171450" indent="-171450">
              <a:buFont typeface="Arial" pitchFamily="34" charset="0"/>
              <a:buChar char="•"/>
            </a:pPr>
            <a:r>
              <a:rPr lang="en-AU" baseline="0" dirty="0" smtClean="0"/>
              <a:t>Client side joins</a:t>
            </a:r>
          </a:p>
          <a:p>
            <a:pPr marL="171450" indent="-171450">
              <a:buFont typeface="Arial" pitchFamily="34" charset="0"/>
              <a:buChar char="•"/>
            </a:pPr>
            <a:r>
              <a:rPr lang="en-AU" dirty="0" smtClean="0"/>
              <a:t>You can write an index that spans multiple entities (2)</a:t>
            </a:r>
          </a:p>
          <a:p>
            <a:pPr marL="0" indent="0">
              <a:buFont typeface="Arial" pitchFamily="34" charset="0"/>
              <a:buNone/>
            </a:pPr>
            <a:endParaRPr lang="en-AU" b="0" baseline="0" dirty="0" smtClean="0"/>
          </a:p>
          <a:p>
            <a:r>
              <a:rPr lang="en-AU" b="0" baseline="0" dirty="0" smtClean="0"/>
              <a:t>Ad-hoc queries are not well supported by </a:t>
            </a:r>
            <a:r>
              <a:rPr lang="en-AU" b="0" baseline="0" dirty="0" err="1" smtClean="0"/>
              <a:t>RavenDB</a:t>
            </a:r>
            <a:r>
              <a:rPr lang="en-AU" b="0" baseline="0" dirty="0" smtClean="0"/>
              <a:t> in a production scenario, particularly with large volumes of data. This is because </a:t>
            </a:r>
            <a:r>
              <a:rPr lang="en-AU" b="0" baseline="0" dirty="0" err="1" smtClean="0"/>
              <a:t>RavenDB</a:t>
            </a:r>
            <a:r>
              <a:rPr lang="en-AU" b="0" baseline="0" dirty="0" smtClean="0"/>
              <a:t> services all queries from an index. If an appropriate index does not exist, </a:t>
            </a:r>
            <a:r>
              <a:rPr lang="en-AU" b="0" baseline="0" dirty="0" err="1" smtClean="0"/>
              <a:t>RavenDB</a:t>
            </a:r>
            <a:r>
              <a:rPr lang="en-AU" b="0" baseline="0" dirty="0" smtClean="0"/>
              <a:t> will create one for you. For large amounts of data, and eventual consistency described below, this could get messy. </a:t>
            </a:r>
            <a:r>
              <a:rPr lang="en-AU" b="0" baseline="0" dirty="0" err="1" smtClean="0"/>
              <a:t>Ayende</a:t>
            </a:r>
            <a:r>
              <a:rPr lang="en-AU" b="0" baseline="0" dirty="0" smtClean="0"/>
              <a:t> recommends not to use </a:t>
            </a:r>
            <a:r>
              <a:rPr lang="en-AU" b="0" baseline="0" dirty="0" err="1" smtClean="0"/>
              <a:t>RavenDB</a:t>
            </a:r>
            <a:r>
              <a:rPr lang="en-AU" b="0" baseline="0" dirty="0" smtClean="0"/>
              <a:t> for reporting applications (3)</a:t>
            </a:r>
            <a:endParaRPr lang="en-AU" dirty="0" smtClean="0">
              <a:hlinkClick r:id="rId3"/>
            </a:endParaRPr>
          </a:p>
          <a:p>
            <a:endParaRPr lang="en-AU" dirty="0" smtClean="0"/>
          </a:p>
          <a:p>
            <a:endParaRPr lang="en-AU" dirty="0" smtClean="0"/>
          </a:p>
          <a:p>
            <a:r>
              <a:rPr lang="en-AU" b="1" dirty="0" smtClean="0"/>
              <a:t>Can you live with </a:t>
            </a:r>
            <a:r>
              <a:rPr lang="en-AU" b="1" dirty="0" err="1" smtClean="0"/>
              <a:t>denormalisation</a:t>
            </a:r>
            <a:r>
              <a:rPr lang="en-AU" b="1" dirty="0" smtClean="0"/>
              <a:t>?</a:t>
            </a:r>
          </a:p>
          <a:p>
            <a:r>
              <a:rPr lang="en-AU" dirty="0" smtClean="0"/>
              <a:t>You don’t have joins, and you have a limited number of requests</a:t>
            </a:r>
            <a:r>
              <a:rPr lang="en-AU" baseline="0" dirty="0" smtClean="0"/>
              <a:t> you can (and should) make in a session. In any application of reasonable complexity, it is likely you are going to need data from more than one document (object graph) to service the needs of an entire screen. You may find yourself </a:t>
            </a:r>
            <a:r>
              <a:rPr lang="en-AU" baseline="0" dirty="0" err="1" smtClean="0"/>
              <a:t>denormalising</a:t>
            </a:r>
            <a:r>
              <a:rPr lang="en-AU" baseline="0" dirty="0" smtClean="0"/>
              <a:t> data (or at least thinking about it more than you usually would). For example, the documentation has an example of a blog engine where </a:t>
            </a:r>
            <a:r>
              <a:rPr lang="en-AU" baseline="0" dirty="0" err="1" smtClean="0"/>
              <a:t>Ayende</a:t>
            </a:r>
            <a:r>
              <a:rPr lang="en-AU" baseline="0" dirty="0" smtClean="0"/>
              <a:t> shows that rather than storing links to related posts, he stores the titles of those posts as well so that when fetching a blog post to build a page, the it only has to be one read as all the data required is in the document. Of course, this introduces other things to think about (when you update the title of a post, you need to consider updating those related posts as well).</a:t>
            </a:r>
          </a:p>
          <a:p>
            <a:endParaRPr lang="en-AU" baseline="0" dirty="0" smtClean="0"/>
          </a:p>
          <a:p>
            <a:r>
              <a:rPr lang="en-AU" dirty="0" smtClean="0"/>
              <a:t>See </a:t>
            </a:r>
            <a:r>
              <a:rPr lang="en-AU" dirty="0" smtClean="0">
                <a:hlinkClick r:id="rId4"/>
              </a:rPr>
              <a:t>http://ravendb.net/docs/theory/document-structure-design</a:t>
            </a:r>
            <a:endParaRPr lang="en-AU" dirty="0" smtClean="0"/>
          </a:p>
          <a:p>
            <a:endParaRPr lang="en-AU" dirty="0" smtClean="0"/>
          </a:p>
          <a:p>
            <a:endParaRPr lang="en-AU" dirty="0" smtClean="0"/>
          </a:p>
          <a:p>
            <a:r>
              <a:rPr lang="en-AU" b="1" dirty="0" smtClean="0"/>
              <a:t>Eventual consistency</a:t>
            </a:r>
          </a:p>
          <a:p>
            <a:r>
              <a:rPr lang="en-AU" dirty="0" smtClean="0"/>
              <a:t>One of the design philosophies</a:t>
            </a:r>
            <a:r>
              <a:rPr lang="en-AU" baseline="0" dirty="0" smtClean="0"/>
              <a:t> of Raven as a high performance database is that it is better to return stale results rather than wait and incur the overhead of having to wait for accurate results due to index updates being made. Sometimes, you’ll be able to live with this just fine. For example, consider </a:t>
            </a:r>
            <a:r>
              <a:rPr lang="en-AU" baseline="0" dirty="0" err="1" smtClean="0"/>
              <a:t>Ayende’s</a:t>
            </a:r>
            <a:r>
              <a:rPr lang="en-AU" baseline="0" dirty="0" smtClean="0"/>
              <a:t> example of storing related post titles within the blog post itself. If you updated the related blog post title, and then updated all documents that are related to that post and the index didn’t update for those related posts straight away, it is probably not the end of the world.  Sometimes, this will not be appropriate.</a:t>
            </a:r>
          </a:p>
          <a:p>
            <a:endParaRPr lang="en-AU" baseline="0" dirty="0" smtClean="0"/>
          </a:p>
          <a:p>
            <a:r>
              <a:rPr lang="en-AU" dirty="0" smtClean="0"/>
              <a:t>There are ways of mitigating this, with the use of </a:t>
            </a:r>
            <a:r>
              <a:rPr lang="en-AU" i="1" dirty="0" err="1" smtClean="0"/>
              <a:t>WaitForNonStaleResultsAsOfLastWrite</a:t>
            </a:r>
            <a:r>
              <a:rPr lang="en-AU" dirty="0" smtClean="0"/>
              <a:t>:</a:t>
            </a:r>
          </a:p>
          <a:p>
            <a:r>
              <a:rPr lang="en-AU" dirty="0" smtClean="0">
                <a:hlinkClick r:id="rId5"/>
              </a:rPr>
              <a:t>http://ayende.com/blog/22529/enhancing-the-ravendb-consistency-model</a:t>
            </a:r>
            <a:endParaRPr lang="en-AU" dirty="0" smtClean="0"/>
          </a:p>
          <a:p>
            <a:r>
              <a:rPr lang="en-AU" dirty="0" smtClean="0">
                <a:hlinkClick r:id="rId6"/>
              </a:rPr>
              <a:t>http://ravendb.net/docs/client-api/querying/stale-indexes</a:t>
            </a:r>
            <a:endParaRPr lang="en-AU" dirty="0" smtClean="0"/>
          </a:p>
          <a:p>
            <a:endParaRPr lang="en-AU" dirty="0" smtClean="0"/>
          </a:p>
          <a:p>
            <a:r>
              <a:rPr lang="en-AU" dirty="0" smtClean="0"/>
              <a:t>In general,</a:t>
            </a:r>
            <a:r>
              <a:rPr lang="en-AU" baseline="0" dirty="0" smtClean="0"/>
              <a:t> </a:t>
            </a:r>
            <a:r>
              <a:rPr lang="en-AU" i="1" dirty="0" err="1" smtClean="0"/>
              <a:t>WaitForNonStaleResults</a:t>
            </a:r>
            <a:r>
              <a:rPr lang="en-AU" i="1" dirty="0" smtClean="0"/>
              <a:t> </a:t>
            </a:r>
            <a:r>
              <a:rPr lang="en-AU" dirty="0" smtClean="0"/>
              <a:t>should not be used in production.</a:t>
            </a:r>
          </a:p>
          <a:p>
            <a:endParaRPr lang="en-AU" dirty="0" smtClean="0"/>
          </a:p>
          <a:p>
            <a:r>
              <a:rPr lang="en-AU" b="1" dirty="0" smtClean="0"/>
              <a:t>Licensing</a:t>
            </a:r>
          </a:p>
          <a:p>
            <a:r>
              <a:rPr lang="en-AU" dirty="0" smtClean="0"/>
              <a:t>Free</a:t>
            </a:r>
            <a:r>
              <a:rPr lang="en-AU" baseline="0" dirty="0" smtClean="0"/>
              <a:t> for Open Source projects, $300 per year per instance otherwise. $599 per instance one time payment option.</a:t>
            </a:r>
            <a:endParaRPr lang="en-AU" dirty="0" smtClean="0"/>
          </a:p>
          <a:p>
            <a:endParaRPr lang="en-AU" dirty="0" smtClean="0"/>
          </a:p>
          <a:p>
            <a:endParaRPr lang="en-AU" dirty="0" smtClean="0"/>
          </a:p>
          <a:p>
            <a:pPr marL="228600" indent="-228600">
              <a:buAutoNum type="arabicParenBoth"/>
            </a:pPr>
            <a:r>
              <a:rPr lang="en-AU" dirty="0" smtClean="0">
                <a:hlinkClick r:id="rId7"/>
              </a:rPr>
              <a:t>http://ravendb.net/docs/faq/joins</a:t>
            </a:r>
            <a:endParaRPr lang="en-AU" dirty="0" smtClean="0"/>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AU" dirty="0" smtClean="0">
                <a:hlinkClick r:id="rId8"/>
              </a:rPr>
              <a:t>https://groups.google.com/forum/#!topic/ravendb/9wvRY0OiGBs</a:t>
            </a:r>
            <a:endParaRPr lang="en-AU" dirty="0" smtClean="0"/>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AU" dirty="0" smtClean="0">
                <a:hlinkClick r:id="rId3"/>
              </a:rPr>
              <a:t>http://ayende.com/blog/136197/when-should-you-not-use-ravendb</a:t>
            </a:r>
            <a:endParaRPr lang="en-AU" dirty="0" smtClean="0"/>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endParaRPr lang="en-AU" dirty="0" smtClean="0"/>
          </a:p>
          <a:p>
            <a:pPr marL="228600" indent="-228600">
              <a:buAutoNum type="arabicParenBoth"/>
            </a:pPr>
            <a:endParaRPr lang="en-AU" dirty="0"/>
          </a:p>
        </p:txBody>
      </p:sp>
      <p:sp>
        <p:nvSpPr>
          <p:cNvPr id="4" name="Slide Number Placeholder 3"/>
          <p:cNvSpPr>
            <a:spLocks noGrp="1"/>
          </p:cNvSpPr>
          <p:nvPr>
            <p:ph type="sldNum" sz="quarter" idx="10"/>
          </p:nvPr>
        </p:nvSpPr>
        <p:spPr/>
        <p:txBody>
          <a:bodyPr/>
          <a:lstStyle/>
          <a:p>
            <a:fld id="{F9B53A02-E4FB-4951-B654-222C1B45196A}" type="slidenum">
              <a:rPr lang="en-AU" smtClean="0"/>
              <a:t>9</a:t>
            </a:fld>
            <a:endParaRPr lang="en-AU"/>
          </a:p>
        </p:txBody>
      </p:sp>
    </p:spTree>
    <p:extLst>
      <p:ext uri="{BB962C8B-B14F-4D97-AF65-F5344CB8AC3E}">
        <p14:creationId xmlns:p14="http://schemas.microsoft.com/office/powerpoint/2010/main" val="2622697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B94BD0A-A95F-4ACB-801C-4E165386438C}" type="datetimeFigureOut">
              <a:rPr lang="en-AU" smtClean="0"/>
              <a:t>27/07/2012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332978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94BD0A-A95F-4ACB-801C-4E165386438C}" type="datetimeFigureOut">
              <a:rPr lang="en-AU" smtClean="0"/>
              <a:t>27/07/2012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215345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94BD0A-A95F-4ACB-801C-4E165386438C}" type="datetimeFigureOut">
              <a:rPr lang="en-AU" smtClean="0"/>
              <a:t>27/07/2012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20282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94BD0A-A95F-4ACB-801C-4E165386438C}" type="datetimeFigureOut">
              <a:rPr lang="en-AU" smtClean="0"/>
              <a:t>27/07/2012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56583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4BD0A-A95F-4ACB-801C-4E165386438C}" type="datetimeFigureOut">
              <a:rPr lang="en-AU" smtClean="0"/>
              <a:t>27/07/2012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494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B94BD0A-A95F-4ACB-801C-4E165386438C}" type="datetimeFigureOut">
              <a:rPr lang="en-AU" smtClean="0"/>
              <a:t>27/07/2012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322134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B94BD0A-A95F-4ACB-801C-4E165386438C}" type="datetimeFigureOut">
              <a:rPr lang="en-AU" smtClean="0"/>
              <a:t>27/07/2012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394960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B94BD0A-A95F-4ACB-801C-4E165386438C}" type="datetimeFigureOut">
              <a:rPr lang="en-AU" smtClean="0"/>
              <a:t>27/07/2012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11997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4BD0A-A95F-4ACB-801C-4E165386438C}" type="datetimeFigureOut">
              <a:rPr lang="en-AU" smtClean="0"/>
              <a:t>27/07/2012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301894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4BD0A-A95F-4ACB-801C-4E165386438C}" type="datetimeFigureOut">
              <a:rPr lang="en-AU" smtClean="0"/>
              <a:t>27/07/2012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122573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4BD0A-A95F-4ACB-801C-4E165386438C}" type="datetimeFigureOut">
              <a:rPr lang="en-AU" smtClean="0"/>
              <a:t>27/07/2012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228A40-2007-4FCB-8085-2F3FC3863827}" type="slidenum">
              <a:rPr lang="en-AU" smtClean="0"/>
              <a:t>‹#›</a:t>
            </a:fld>
            <a:endParaRPr lang="en-AU"/>
          </a:p>
        </p:txBody>
      </p:sp>
    </p:spTree>
    <p:extLst>
      <p:ext uri="{BB962C8B-B14F-4D97-AF65-F5344CB8AC3E}">
        <p14:creationId xmlns:p14="http://schemas.microsoft.com/office/powerpoint/2010/main" val="162352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4BD0A-A95F-4ACB-801C-4E165386438C}" type="datetimeFigureOut">
              <a:rPr lang="en-AU" smtClean="0"/>
              <a:t>27/07/2012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28A40-2007-4FCB-8085-2F3FC3863827}" type="slidenum">
              <a:rPr lang="en-AU" smtClean="0"/>
              <a:t>‹#›</a:t>
            </a:fld>
            <a:endParaRPr lang="en-AU"/>
          </a:p>
        </p:txBody>
      </p:sp>
    </p:spTree>
    <p:extLst>
      <p:ext uri="{BB962C8B-B14F-4D97-AF65-F5344CB8AC3E}">
        <p14:creationId xmlns:p14="http://schemas.microsoft.com/office/powerpoint/2010/main" val="15878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bolger.com.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ravendb.net/lear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groups.google.com/group/ravendb"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an@bolger.com.a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mzn.com/03218266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nosql-databases.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Introduction to </a:t>
            </a:r>
            <a:r>
              <a:rPr lang="en-AU" dirty="0" err="1" smtClean="0"/>
              <a:t>RavenDB</a:t>
            </a:r>
            <a:endParaRPr lang="en-AU" dirty="0"/>
          </a:p>
        </p:txBody>
      </p:sp>
      <p:sp>
        <p:nvSpPr>
          <p:cNvPr id="3" name="Subtitle 2"/>
          <p:cNvSpPr>
            <a:spLocks noGrp="1"/>
          </p:cNvSpPr>
          <p:nvPr>
            <p:ph type="subTitle" idx="1"/>
          </p:nvPr>
        </p:nvSpPr>
        <p:spPr/>
        <p:txBody>
          <a:bodyPr/>
          <a:lstStyle/>
          <a:p>
            <a:r>
              <a:rPr lang="en-AU" dirty="0" smtClean="0"/>
              <a:t>Daniel Bolger</a:t>
            </a:r>
          </a:p>
          <a:p>
            <a:r>
              <a:rPr lang="en-AU" sz="2400" dirty="0" smtClean="0">
                <a:hlinkClick r:id="rId3"/>
              </a:rPr>
              <a:t>dan@bolger.com.au</a:t>
            </a:r>
            <a:endParaRPr lang="en-AU" sz="2400" dirty="0" smtClean="0"/>
          </a:p>
          <a:p>
            <a:endParaRPr lang="en-AU" dirty="0" smtClean="0"/>
          </a:p>
          <a:p>
            <a:endParaRPr lang="en-AU" dirty="0"/>
          </a:p>
        </p:txBody>
      </p:sp>
      <p:pic>
        <p:nvPicPr>
          <p:cNvPr id="3074" name="Picture 2" descr="http://ayende.com/blog/Images/Windows-Live-Writer/RavenDB--NHibernate-Training_DCA7/RavenDBliconBurgandy_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5229200"/>
            <a:ext cx="1763022"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04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How you can get started</a:t>
            </a:r>
            <a:endParaRPr lang="en-AU" dirty="0">
              <a:solidFill>
                <a:srgbClr val="00B0F0"/>
              </a:solidFill>
            </a:endParaRPr>
          </a:p>
        </p:txBody>
      </p:sp>
      <p:sp>
        <p:nvSpPr>
          <p:cNvPr id="3" name="Content Placeholder 2"/>
          <p:cNvSpPr>
            <a:spLocks noGrp="1"/>
          </p:cNvSpPr>
          <p:nvPr>
            <p:ph idx="1"/>
          </p:nvPr>
        </p:nvSpPr>
        <p:spPr/>
        <p:txBody>
          <a:bodyPr/>
          <a:lstStyle/>
          <a:p>
            <a:r>
              <a:rPr lang="en-AU" dirty="0" smtClean="0"/>
              <a:t>The documentation on </a:t>
            </a:r>
            <a:r>
              <a:rPr lang="en-AU" dirty="0">
                <a:hlinkClick r:id="rId3"/>
              </a:rPr>
              <a:t>http://</a:t>
            </a:r>
            <a:r>
              <a:rPr lang="en-AU" dirty="0" smtClean="0">
                <a:hlinkClick r:id="rId3"/>
              </a:rPr>
              <a:t>ravendb.net/learn</a:t>
            </a:r>
            <a:r>
              <a:rPr lang="en-AU" dirty="0" smtClean="0"/>
              <a:t> is well structured and a great introduction</a:t>
            </a:r>
          </a:p>
          <a:p>
            <a:r>
              <a:rPr lang="en-AU" dirty="0" smtClean="0">
                <a:hlinkClick r:id="rId4"/>
              </a:rPr>
              <a:t>http://groups.google.com/group/ravendb</a:t>
            </a:r>
            <a:endParaRPr lang="en-AU" dirty="0" smtClean="0"/>
          </a:p>
          <a:p>
            <a:r>
              <a:rPr lang="en-AU" dirty="0" smtClean="0"/>
              <a:t>Give it a go! The learning curve is not steep</a:t>
            </a:r>
          </a:p>
          <a:p>
            <a:r>
              <a:rPr lang="en-AU" dirty="0" smtClean="0"/>
              <a:t>Tests shown in this presentation will be available on </a:t>
            </a:r>
            <a:r>
              <a:rPr lang="en-AU" dirty="0" err="1" smtClean="0"/>
              <a:t>BitBucket</a:t>
            </a:r>
            <a:endParaRPr lang="en-AU" dirty="0"/>
          </a:p>
        </p:txBody>
      </p:sp>
    </p:spTree>
    <p:extLst>
      <p:ext uri="{BB962C8B-B14F-4D97-AF65-F5344CB8AC3E}">
        <p14:creationId xmlns:p14="http://schemas.microsoft.com/office/powerpoint/2010/main" val="1252893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The end :-)</a:t>
            </a:r>
            <a:endParaRPr lang="en-AU" dirty="0">
              <a:solidFill>
                <a:srgbClr val="00B0F0"/>
              </a:solidFill>
            </a:endParaRPr>
          </a:p>
        </p:txBody>
      </p:sp>
      <p:sp>
        <p:nvSpPr>
          <p:cNvPr id="3" name="Content Placeholder 2"/>
          <p:cNvSpPr>
            <a:spLocks noGrp="1"/>
          </p:cNvSpPr>
          <p:nvPr>
            <p:ph idx="1"/>
          </p:nvPr>
        </p:nvSpPr>
        <p:spPr/>
        <p:txBody>
          <a:bodyPr/>
          <a:lstStyle/>
          <a:p>
            <a:r>
              <a:rPr lang="en-AU" dirty="0" smtClean="0"/>
              <a:t>This is the first time I have ever spoken publically. </a:t>
            </a:r>
            <a:r>
              <a:rPr lang="en-AU" dirty="0" smtClean="0"/>
              <a:t>Feel free to send me feedback (good or bad): </a:t>
            </a:r>
            <a:r>
              <a:rPr lang="en-AU" dirty="0" smtClean="0">
                <a:hlinkClick r:id="rId3"/>
              </a:rPr>
              <a:t>dan@bolger.com.au</a:t>
            </a:r>
            <a:endParaRPr lang="en-AU" dirty="0" smtClean="0"/>
          </a:p>
          <a:p>
            <a:endParaRPr lang="en-AU" dirty="0"/>
          </a:p>
        </p:txBody>
      </p:sp>
      <p:pic>
        <p:nvPicPr>
          <p:cNvPr id="4098" name="Picture 2" descr="http://www.jansautodrivingschool.com.au/images/Learner_sign_imag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157192"/>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00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Intended Audience</a:t>
            </a:r>
            <a:endParaRPr lang="en-AU" dirty="0">
              <a:solidFill>
                <a:srgbClr val="00B0F0"/>
              </a:solidFill>
            </a:endParaRPr>
          </a:p>
        </p:txBody>
      </p:sp>
      <p:sp>
        <p:nvSpPr>
          <p:cNvPr id="3" name="Content Placeholder 2"/>
          <p:cNvSpPr>
            <a:spLocks noGrp="1"/>
          </p:cNvSpPr>
          <p:nvPr>
            <p:ph idx="1"/>
          </p:nvPr>
        </p:nvSpPr>
        <p:spPr/>
        <p:txBody>
          <a:bodyPr/>
          <a:lstStyle/>
          <a:p>
            <a:r>
              <a:rPr lang="en-AU" dirty="0" smtClean="0"/>
              <a:t>For those who have little or no experience with </a:t>
            </a:r>
            <a:r>
              <a:rPr lang="en-AU" dirty="0" err="1" smtClean="0"/>
              <a:t>RavenDB</a:t>
            </a:r>
            <a:endParaRPr lang="en-AU" dirty="0" smtClean="0"/>
          </a:p>
          <a:p>
            <a:r>
              <a:rPr lang="en-AU" dirty="0" smtClean="0"/>
              <a:t>WARNING: If you have used </a:t>
            </a:r>
            <a:r>
              <a:rPr lang="en-AU" dirty="0" err="1" smtClean="0"/>
              <a:t>RavenDB</a:t>
            </a:r>
            <a:r>
              <a:rPr lang="en-AU" dirty="0" smtClean="0"/>
              <a:t> before, you may find this session boring… we’re covering the basics!</a:t>
            </a:r>
          </a:p>
        </p:txBody>
      </p:sp>
      <p:pic>
        <p:nvPicPr>
          <p:cNvPr id="1026" name="Picture 2" descr="http://www.hse.gov.uk/workplacetransport/images/warning-general-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4149080"/>
            <a:ext cx="2653746" cy="2374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67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Agenda</a:t>
            </a:r>
            <a:endParaRPr lang="en-AU"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AU" dirty="0" smtClean="0"/>
              <a:t>Setting the scene…</a:t>
            </a:r>
          </a:p>
          <a:p>
            <a:pPr lvl="1"/>
            <a:r>
              <a:rPr lang="en-AU" dirty="0" smtClean="0"/>
              <a:t>What is </a:t>
            </a:r>
            <a:r>
              <a:rPr lang="en-AU" dirty="0" err="1" smtClean="0"/>
              <a:t>NoSQL</a:t>
            </a:r>
            <a:r>
              <a:rPr lang="en-AU" dirty="0" smtClean="0"/>
              <a:t> anyway?</a:t>
            </a:r>
          </a:p>
          <a:p>
            <a:pPr lvl="1"/>
            <a:r>
              <a:rPr lang="en-AU" dirty="0" smtClean="0"/>
              <a:t>Why do we care about </a:t>
            </a:r>
            <a:r>
              <a:rPr lang="en-AU" dirty="0" err="1" smtClean="0"/>
              <a:t>NoSQL</a:t>
            </a:r>
            <a:r>
              <a:rPr lang="en-AU" dirty="0" smtClean="0"/>
              <a:t>?</a:t>
            </a:r>
          </a:p>
          <a:p>
            <a:r>
              <a:rPr lang="en-AU" dirty="0" smtClean="0"/>
              <a:t>Show me the money…</a:t>
            </a:r>
          </a:p>
          <a:p>
            <a:pPr lvl="1"/>
            <a:r>
              <a:rPr lang="en-AU" dirty="0" smtClean="0"/>
              <a:t>Key features</a:t>
            </a:r>
          </a:p>
          <a:p>
            <a:pPr lvl="1"/>
            <a:r>
              <a:rPr lang="en-AU" dirty="0" smtClean="0"/>
              <a:t>The moving parts</a:t>
            </a:r>
          </a:p>
          <a:p>
            <a:pPr lvl="1"/>
            <a:r>
              <a:rPr lang="en-AU" dirty="0" smtClean="0"/>
              <a:t>Let’s take a look at it</a:t>
            </a:r>
          </a:p>
          <a:p>
            <a:r>
              <a:rPr lang="en-AU" dirty="0" smtClean="0"/>
              <a:t>In summary…</a:t>
            </a:r>
          </a:p>
          <a:p>
            <a:pPr lvl="1"/>
            <a:r>
              <a:rPr lang="en-AU" dirty="0"/>
              <a:t>Some things to consider before you </a:t>
            </a:r>
            <a:r>
              <a:rPr lang="en-AU" dirty="0" smtClean="0"/>
              <a:t>climb aboard</a:t>
            </a:r>
          </a:p>
          <a:p>
            <a:pPr lvl="1"/>
            <a:r>
              <a:rPr lang="en-AU" dirty="0" smtClean="0"/>
              <a:t>How you can get started</a:t>
            </a:r>
            <a:endParaRPr lang="en-AU" dirty="0"/>
          </a:p>
        </p:txBody>
      </p:sp>
    </p:spTree>
    <p:extLst>
      <p:ext uri="{BB962C8B-B14F-4D97-AF65-F5344CB8AC3E}">
        <p14:creationId xmlns:p14="http://schemas.microsoft.com/office/powerpoint/2010/main" val="323745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What is </a:t>
            </a:r>
            <a:r>
              <a:rPr lang="en-AU" dirty="0" err="1" smtClean="0">
                <a:solidFill>
                  <a:srgbClr val="00B0F0"/>
                </a:solidFill>
              </a:rPr>
              <a:t>NoSQL</a:t>
            </a:r>
            <a:r>
              <a:rPr lang="en-AU" dirty="0" smtClean="0">
                <a:solidFill>
                  <a:srgbClr val="00B0F0"/>
                </a:solidFill>
              </a:rPr>
              <a:t> anyway?</a:t>
            </a:r>
            <a:endParaRPr lang="en-AU"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AU" dirty="0" smtClean="0"/>
              <a:t>There is no prescriptive definition, but there are common characteristics</a:t>
            </a:r>
          </a:p>
          <a:p>
            <a:pPr lvl="1"/>
            <a:r>
              <a:rPr lang="en-AU" dirty="0" smtClean="0"/>
              <a:t>databases that do not follow the traditional relational model</a:t>
            </a:r>
          </a:p>
          <a:p>
            <a:pPr lvl="1"/>
            <a:r>
              <a:rPr lang="en-AU" dirty="0" smtClean="0"/>
              <a:t>does not use SQL as its query language</a:t>
            </a:r>
          </a:p>
          <a:p>
            <a:pPr lvl="1"/>
            <a:r>
              <a:rPr lang="en-AU" dirty="0" smtClean="0"/>
              <a:t>No schema</a:t>
            </a:r>
          </a:p>
          <a:p>
            <a:pPr lvl="1"/>
            <a:r>
              <a:rPr lang="en-AU" dirty="0" smtClean="0"/>
              <a:t>Support large volumes of data</a:t>
            </a:r>
          </a:p>
          <a:p>
            <a:r>
              <a:rPr lang="en-AU" dirty="0" smtClean="0"/>
              <a:t>Keep an eye out for the upcoming book </a:t>
            </a:r>
            <a:r>
              <a:rPr lang="en-AU" dirty="0" err="1" smtClean="0"/>
              <a:t>NoSQL</a:t>
            </a:r>
            <a:r>
              <a:rPr lang="en-AU" dirty="0" smtClean="0"/>
              <a:t> Distilled (</a:t>
            </a:r>
            <a:r>
              <a:rPr lang="en-AU" dirty="0" smtClean="0">
                <a:hlinkClick r:id="rId3"/>
              </a:rPr>
              <a:t>http</a:t>
            </a:r>
            <a:r>
              <a:rPr lang="en-AU" dirty="0">
                <a:hlinkClick r:id="rId3"/>
              </a:rPr>
              <a:t>://</a:t>
            </a:r>
            <a:r>
              <a:rPr lang="en-AU" dirty="0" smtClean="0">
                <a:hlinkClick r:id="rId3"/>
              </a:rPr>
              <a:t>amzn.com/0321826620</a:t>
            </a:r>
            <a:r>
              <a:rPr lang="en-AU" dirty="0" smtClean="0"/>
              <a:t>)</a:t>
            </a:r>
          </a:p>
          <a:p>
            <a:r>
              <a:rPr lang="en-AU" dirty="0">
                <a:hlinkClick r:id="rId4"/>
              </a:rPr>
              <a:t>http://</a:t>
            </a:r>
            <a:r>
              <a:rPr lang="en-AU" dirty="0" smtClean="0">
                <a:hlinkClick r:id="rId4"/>
              </a:rPr>
              <a:t>nosql-databases.org</a:t>
            </a:r>
            <a:endParaRPr lang="en-AU" dirty="0" smtClean="0"/>
          </a:p>
          <a:p>
            <a:endParaRPr lang="en-AU" dirty="0" smtClean="0"/>
          </a:p>
          <a:p>
            <a:endParaRPr lang="en-AU" dirty="0"/>
          </a:p>
        </p:txBody>
      </p:sp>
    </p:spTree>
    <p:extLst>
      <p:ext uri="{BB962C8B-B14F-4D97-AF65-F5344CB8AC3E}">
        <p14:creationId xmlns:p14="http://schemas.microsoft.com/office/powerpoint/2010/main" val="3987337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Why do we care about </a:t>
            </a:r>
            <a:r>
              <a:rPr lang="en-AU" dirty="0" err="1" smtClean="0">
                <a:solidFill>
                  <a:srgbClr val="00B0F0"/>
                </a:solidFill>
              </a:rPr>
              <a:t>NoSQL</a:t>
            </a:r>
            <a:r>
              <a:rPr lang="en-AU" dirty="0" smtClean="0">
                <a:solidFill>
                  <a:srgbClr val="00B0F0"/>
                </a:solidFill>
              </a:rPr>
              <a:t>?</a:t>
            </a:r>
            <a:endParaRPr lang="en-AU" dirty="0">
              <a:solidFill>
                <a:srgbClr val="00B0F0"/>
              </a:solidFill>
            </a:endParaRPr>
          </a:p>
        </p:txBody>
      </p:sp>
      <p:sp>
        <p:nvSpPr>
          <p:cNvPr id="3" name="Content Placeholder 2"/>
          <p:cNvSpPr>
            <a:spLocks noGrp="1"/>
          </p:cNvSpPr>
          <p:nvPr>
            <p:ph idx="1"/>
          </p:nvPr>
        </p:nvSpPr>
        <p:spPr/>
        <p:txBody>
          <a:bodyPr/>
          <a:lstStyle/>
          <a:p>
            <a:r>
              <a:rPr lang="en-AU" dirty="0" smtClean="0"/>
              <a:t>Performance</a:t>
            </a:r>
          </a:p>
          <a:p>
            <a:r>
              <a:rPr lang="en-AU" dirty="0" smtClean="0"/>
              <a:t>The good old impedance mismatch between the object and relational models</a:t>
            </a:r>
          </a:p>
          <a:p>
            <a:pPr lvl="1"/>
            <a:r>
              <a:rPr lang="en-AU" dirty="0" smtClean="0"/>
              <a:t>Simplicity</a:t>
            </a:r>
          </a:p>
          <a:p>
            <a:pPr lvl="1"/>
            <a:r>
              <a:rPr lang="en-AU" dirty="0" smtClean="0"/>
              <a:t>Productivity</a:t>
            </a:r>
          </a:p>
        </p:txBody>
      </p:sp>
    </p:spTree>
    <p:extLst>
      <p:ext uri="{BB962C8B-B14F-4D97-AF65-F5344CB8AC3E}">
        <p14:creationId xmlns:p14="http://schemas.microsoft.com/office/powerpoint/2010/main" val="680538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Key features</a:t>
            </a:r>
            <a:endParaRPr lang="en-AU" dirty="0">
              <a:solidFill>
                <a:srgbClr val="00B0F0"/>
              </a:solidFill>
            </a:endParaRPr>
          </a:p>
        </p:txBody>
      </p:sp>
      <p:sp>
        <p:nvSpPr>
          <p:cNvPr id="3" name="Content Placeholder 2"/>
          <p:cNvSpPr>
            <a:spLocks noGrp="1"/>
          </p:cNvSpPr>
          <p:nvPr>
            <p:ph idx="1"/>
          </p:nvPr>
        </p:nvSpPr>
        <p:spPr/>
        <p:txBody>
          <a:bodyPr/>
          <a:lstStyle/>
          <a:p>
            <a:r>
              <a:rPr lang="en-AU" dirty="0" smtClean="0"/>
              <a:t>Schema free</a:t>
            </a:r>
          </a:p>
          <a:p>
            <a:r>
              <a:rPr lang="en-AU" dirty="0" smtClean="0"/>
              <a:t>Scalable</a:t>
            </a:r>
          </a:p>
          <a:p>
            <a:r>
              <a:rPr lang="en-AU" dirty="0" smtClean="0"/>
              <a:t>Transactional</a:t>
            </a:r>
          </a:p>
          <a:p>
            <a:r>
              <a:rPr lang="en-AU" dirty="0" smtClean="0"/>
              <a:t>High Performance</a:t>
            </a:r>
          </a:p>
          <a:p>
            <a:r>
              <a:rPr lang="en-AU" dirty="0" smtClean="0"/>
              <a:t>Client API</a:t>
            </a:r>
          </a:p>
          <a:p>
            <a:r>
              <a:rPr lang="en-AU" dirty="0" smtClean="0"/>
              <a:t>Extensible via bundles and integration hooks</a:t>
            </a:r>
            <a:endParaRPr lang="en-AU" dirty="0"/>
          </a:p>
        </p:txBody>
      </p:sp>
    </p:spTree>
    <p:extLst>
      <p:ext uri="{BB962C8B-B14F-4D97-AF65-F5344CB8AC3E}">
        <p14:creationId xmlns:p14="http://schemas.microsoft.com/office/powerpoint/2010/main" val="579123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The moving parts</a:t>
            </a:r>
            <a:endParaRPr lang="en-AU" dirty="0"/>
          </a:p>
        </p:txBody>
      </p:sp>
      <p:sp>
        <p:nvSpPr>
          <p:cNvPr id="3" name="Content Placeholder 2"/>
          <p:cNvSpPr>
            <a:spLocks noGrp="1"/>
          </p:cNvSpPr>
          <p:nvPr>
            <p:ph idx="1"/>
          </p:nvPr>
        </p:nvSpPr>
        <p:spPr/>
        <p:txBody>
          <a:bodyPr>
            <a:normAutofit lnSpcReduction="10000"/>
          </a:bodyPr>
          <a:lstStyle/>
          <a:p>
            <a:r>
              <a:rPr lang="en-AU" dirty="0" smtClean="0"/>
              <a:t>Client API and Server</a:t>
            </a:r>
          </a:p>
          <a:p>
            <a:r>
              <a:rPr lang="en-AU" dirty="0" smtClean="0"/>
              <a:t>Documents</a:t>
            </a:r>
          </a:p>
          <a:p>
            <a:pPr lvl="1"/>
            <a:r>
              <a:rPr lang="en-AU" dirty="0" smtClean="0"/>
              <a:t>Stored as JSON</a:t>
            </a:r>
          </a:p>
          <a:p>
            <a:pPr lvl="1"/>
            <a:r>
              <a:rPr lang="en-AU" dirty="0" smtClean="0"/>
              <a:t>Metadata</a:t>
            </a:r>
          </a:p>
          <a:p>
            <a:r>
              <a:rPr lang="en-AU" dirty="0" smtClean="0"/>
              <a:t>Collections</a:t>
            </a:r>
          </a:p>
          <a:p>
            <a:r>
              <a:rPr lang="en-AU" dirty="0" smtClean="0"/>
              <a:t>Indexes</a:t>
            </a:r>
          </a:p>
          <a:p>
            <a:r>
              <a:rPr lang="en-AU" dirty="0" smtClean="0"/>
              <a:t>Management Studio</a:t>
            </a:r>
          </a:p>
          <a:p>
            <a:r>
              <a:rPr lang="en-AU" dirty="0" err="1"/>
              <a:t>DocumentStore</a:t>
            </a:r>
            <a:r>
              <a:rPr lang="en-AU" dirty="0"/>
              <a:t> and Session</a:t>
            </a:r>
          </a:p>
          <a:p>
            <a:endParaRPr lang="en-AU" dirty="0"/>
          </a:p>
        </p:txBody>
      </p:sp>
    </p:spTree>
    <p:extLst>
      <p:ext uri="{BB962C8B-B14F-4D97-AF65-F5344CB8AC3E}">
        <p14:creationId xmlns:p14="http://schemas.microsoft.com/office/powerpoint/2010/main" val="2588145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F0"/>
                </a:solidFill>
              </a:rPr>
              <a:t>Let’s take a look at it</a:t>
            </a:r>
            <a:endParaRPr lang="en-AU" dirty="0">
              <a:solidFill>
                <a:srgbClr val="00B0F0"/>
              </a:solidFill>
            </a:endParaRPr>
          </a:p>
        </p:txBody>
      </p:sp>
      <p:sp>
        <p:nvSpPr>
          <p:cNvPr id="3" name="Content Placeholder 2"/>
          <p:cNvSpPr>
            <a:spLocks noGrp="1"/>
          </p:cNvSpPr>
          <p:nvPr>
            <p:ph idx="1"/>
          </p:nvPr>
        </p:nvSpPr>
        <p:spPr/>
        <p:txBody>
          <a:bodyPr>
            <a:normAutofit lnSpcReduction="10000"/>
          </a:bodyPr>
          <a:lstStyle/>
          <a:p>
            <a:r>
              <a:rPr lang="en-AU" dirty="0" smtClean="0"/>
              <a:t>The main players: </a:t>
            </a:r>
            <a:r>
              <a:rPr lang="en-AU" dirty="0" err="1" smtClean="0"/>
              <a:t>DocumentStore</a:t>
            </a:r>
            <a:r>
              <a:rPr lang="en-AU" dirty="0" smtClean="0"/>
              <a:t> and Session.</a:t>
            </a:r>
          </a:p>
          <a:p>
            <a:r>
              <a:rPr lang="en-AU" dirty="0" smtClean="0"/>
              <a:t>Storing</a:t>
            </a:r>
          </a:p>
          <a:p>
            <a:r>
              <a:rPr lang="en-AU" dirty="0" smtClean="0"/>
              <a:t>Loading</a:t>
            </a:r>
          </a:p>
          <a:p>
            <a:r>
              <a:rPr lang="en-AU" dirty="0" smtClean="0"/>
              <a:t>Querying</a:t>
            </a:r>
          </a:p>
          <a:p>
            <a:r>
              <a:rPr lang="en-AU" dirty="0" smtClean="0"/>
              <a:t>Updating</a:t>
            </a:r>
          </a:p>
          <a:p>
            <a:r>
              <a:rPr lang="en-AU" dirty="0" smtClean="0"/>
              <a:t>Deleting</a:t>
            </a:r>
          </a:p>
          <a:p>
            <a:r>
              <a:rPr lang="en-AU" dirty="0" smtClean="0"/>
              <a:t>Indexes</a:t>
            </a:r>
            <a:endParaRPr lang="en-AU" dirty="0" smtClean="0"/>
          </a:p>
        </p:txBody>
      </p:sp>
    </p:spTree>
    <p:extLst>
      <p:ext uri="{BB962C8B-B14F-4D97-AF65-F5344CB8AC3E}">
        <p14:creationId xmlns:p14="http://schemas.microsoft.com/office/powerpoint/2010/main" val="65205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00B0F0"/>
                </a:solidFill>
              </a:rPr>
              <a:t>Some things to consider before you climb aboard</a:t>
            </a:r>
            <a:endParaRPr lang="en-AU" dirty="0">
              <a:solidFill>
                <a:srgbClr val="00B0F0"/>
              </a:solidFill>
            </a:endParaRPr>
          </a:p>
        </p:txBody>
      </p:sp>
      <p:sp>
        <p:nvSpPr>
          <p:cNvPr id="3" name="Content Placeholder 2"/>
          <p:cNvSpPr>
            <a:spLocks noGrp="1"/>
          </p:cNvSpPr>
          <p:nvPr>
            <p:ph idx="1"/>
          </p:nvPr>
        </p:nvSpPr>
        <p:spPr>
          <a:xfrm>
            <a:off x="457200" y="1600200"/>
            <a:ext cx="5194920" cy="4525963"/>
          </a:xfrm>
        </p:spPr>
        <p:txBody>
          <a:bodyPr>
            <a:normAutofit/>
          </a:bodyPr>
          <a:lstStyle/>
          <a:p>
            <a:r>
              <a:rPr lang="en-AU" dirty="0" smtClean="0"/>
              <a:t>Remember, it’s </a:t>
            </a:r>
            <a:r>
              <a:rPr lang="en-AU" dirty="0" err="1" smtClean="0"/>
              <a:t>NoSQL</a:t>
            </a:r>
            <a:r>
              <a:rPr lang="en-AU" dirty="0" smtClean="0"/>
              <a:t>. That means there is no SQL </a:t>
            </a:r>
          </a:p>
          <a:p>
            <a:pPr lvl="1"/>
            <a:r>
              <a:rPr lang="en-AU" dirty="0" smtClean="0"/>
              <a:t>Think about your reporting requirements</a:t>
            </a:r>
          </a:p>
          <a:p>
            <a:r>
              <a:rPr lang="en-AU" dirty="0" smtClean="0"/>
              <a:t>Can you live with </a:t>
            </a:r>
            <a:r>
              <a:rPr lang="en-AU" dirty="0" err="1" smtClean="0"/>
              <a:t>denormalisation</a:t>
            </a:r>
            <a:r>
              <a:rPr lang="en-AU" dirty="0" smtClean="0"/>
              <a:t>? </a:t>
            </a:r>
          </a:p>
          <a:p>
            <a:r>
              <a:rPr lang="en-AU" dirty="0" smtClean="0"/>
              <a:t>Eventual consistency</a:t>
            </a:r>
          </a:p>
          <a:p>
            <a:r>
              <a:rPr lang="en-AU" dirty="0" smtClean="0"/>
              <a:t>Licensing</a:t>
            </a:r>
          </a:p>
        </p:txBody>
      </p:sp>
      <p:pic>
        <p:nvPicPr>
          <p:cNvPr id="2050" name="Picture 2" descr="http://www.douchebagreport.com/wp-content/uploads/2009/07/gotta-nai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628800"/>
            <a:ext cx="3028950" cy="447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477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1388</Words>
  <Application>Microsoft Office PowerPoint</Application>
  <PresentationFormat>On-screen Show (4:3)</PresentationFormat>
  <Paragraphs>191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 to RavenDB</vt:lpstr>
      <vt:lpstr>Intended Audience</vt:lpstr>
      <vt:lpstr>Agenda</vt:lpstr>
      <vt:lpstr>What is NoSQL anyway?</vt:lpstr>
      <vt:lpstr>Why do we care about NoSQL?</vt:lpstr>
      <vt:lpstr>Key features</vt:lpstr>
      <vt:lpstr>The moving parts</vt:lpstr>
      <vt:lpstr>Let’s take a look at it</vt:lpstr>
      <vt:lpstr>Some things to consider before you climb aboard</vt:lpstr>
      <vt:lpstr>How you can get started</vt:lpstr>
      <vt:lpstr>The end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RavenDB</dc:title>
  <dc:creator>Daniel Bolger</dc:creator>
  <cp:lastModifiedBy>Daniel Bolger</cp:lastModifiedBy>
  <cp:revision>44</cp:revision>
  <cp:lastPrinted>2012-07-27T07:56:13Z</cp:lastPrinted>
  <dcterms:created xsi:type="dcterms:W3CDTF">2012-07-14T03:25:44Z</dcterms:created>
  <dcterms:modified xsi:type="dcterms:W3CDTF">2012-07-27T09:27:29Z</dcterms:modified>
</cp:coreProperties>
</file>