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5" r:id="rId12"/>
    <p:sldId id="272" r:id="rId13"/>
    <p:sldId id="264" r:id="rId14"/>
    <p:sldId id="268" r:id="rId15"/>
    <p:sldId id="269" r:id="rId16"/>
    <p:sldId id="281" r:id="rId17"/>
    <p:sldId id="279" r:id="rId18"/>
    <p:sldId id="278" r:id="rId19"/>
    <p:sldId id="276" r:id="rId20"/>
    <p:sldId id="265" r:id="rId21"/>
    <p:sldId id="266" r:id="rId22"/>
    <p:sldId id="267" r:id="rId23"/>
    <p:sldId id="277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EA8B5-30B0-4F39-A51B-CF1AA7B9E487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5E093-BFDB-44DB-AE47-9FDBC6278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0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5E093-BFDB-44DB-AE47-9FDBC6278DB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4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r>
              <a:rPr lang="ru-RU" dirty="0" smtClean="0"/>
              <a:t>:</a:t>
            </a:r>
            <a:r>
              <a:rPr lang="en-US" dirty="0" smtClean="0"/>
              <a:t> student-math-XX</a:t>
            </a:r>
          </a:p>
          <a:p>
            <a:pPr lvl="1"/>
            <a:r>
              <a:rPr lang="en-US" dirty="0" smtClean="0"/>
              <a:t>XX – </a:t>
            </a:r>
            <a:r>
              <a:rPr lang="ru-RU" dirty="0" smtClean="0"/>
              <a:t>это </a:t>
            </a:r>
            <a:r>
              <a:rPr lang="en-US" dirty="0" smtClean="0"/>
              <a:t>01, 02, …, 12</a:t>
            </a:r>
          </a:p>
          <a:p>
            <a:r>
              <a:rPr lang="en-US" dirty="0" smtClean="0"/>
              <a:t>Password: Cneltyn2014</a:t>
            </a:r>
            <a:r>
              <a:rPr lang="ru-RU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1C02-4072-406B-915D-26CFD3917B9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6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1C02-4072-406B-915D-26CFD3917B9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10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1C02-4072-406B-915D-26CFD3917B9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1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1C02-4072-406B-915D-26CFD3917B9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1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1C02-4072-406B-915D-26CFD3917B9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1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C896-1B9F-4BBE-A1E1-0198E83AEA5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8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C896-1B9F-4BBE-A1E1-0198E83AEA5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C896-1B9F-4BBE-A1E1-0198E83AEA5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1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C896-1B9F-4BBE-A1E1-0198E83AEA5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94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C896-1B9F-4BBE-A1E1-0198E83AEA5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8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C896-1B9F-4BBE-A1E1-0198E83AEA5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3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C896-1B9F-4BBE-A1E1-0198E83AEA5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0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C896-1B9F-4BBE-A1E1-0198E83AEA5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C896-1B9F-4BBE-A1E1-0198E83AEA5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0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C896-1B9F-4BBE-A1E1-0198E83AEA5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7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C896-1B9F-4BBE-A1E1-0198E83AEA5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71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AC896-1B9F-4BBE-A1E1-0198E83AEA5D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AD58-8F51-45D5-A22A-1669D3C5F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5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Кластер САФУ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Подключение</a:t>
            </a:r>
            <a:r>
              <a:rPr lang="ru-RU" dirty="0"/>
              <a:t> </a:t>
            </a:r>
            <a:r>
              <a:rPr lang="ru-RU" dirty="0" smtClean="0"/>
              <a:t>и работа с </a:t>
            </a:r>
            <a:r>
              <a:rPr lang="en-US" dirty="0" smtClean="0"/>
              <a:t>MPI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5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Копирование файлов</a:t>
            </a:r>
            <a:r>
              <a:rPr lang="en-US" dirty="0"/>
              <a:t>: </a:t>
            </a:r>
            <a:r>
              <a:rPr lang="en-US" dirty="0" err="1"/>
              <a:t>WinSCP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7" y="1600200"/>
            <a:ext cx="8021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4077072"/>
            <a:ext cx="345638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ваш компьютер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4064471"/>
            <a:ext cx="345638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кластер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 кластере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Утилиты и инструменты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Настройка окружения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Система управления заданиями</a:t>
            </a:r>
          </a:p>
        </p:txBody>
      </p:sp>
    </p:spTree>
    <p:extLst>
      <p:ext uri="{BB962C8B-B14F-4D97-AF65-F5344CB8AC3E}">
        <p14:creationId xmlns:p14="http://schemas.microsoft.com/office/powerpoint/2010/main" val="26756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Редактирование файлов: </a:t>
            </a:r>
            <a:r>
              <a:rPr lang="en-US" dirty="0" err="1" smtClean="0"/>
              <a:t>nano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Nano</a:t>
            </a:r>
            <a:r>
              <a:rPr lang="en-US" dirty="0" smtClean="0"/>
              <a:t> – </a:t>
            </a:r>
            <a:r>
              <a:rPr lang="ru-RU" dirty="0" smtClean="0"/>
              <a:t>консольный текстовый редактор</a:t>
            </a:r>
            <a:endParaRPr lang="en-US" dirty="0" smtClean="0"/>
          </a:p>
          <a:p>
            <a:r>
              <a:rPr lang="ru-RU" dirty="0" smtClean="0"/>
              <a:t>Запуск: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&gt;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nano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имя_файла</a:t>
            </a:r>
            <a:endParaRPr lang="ru-RU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dirty="0" smtClean="0"/>
              <a:t>Управление через сочетания клавиш </a:t>
            </a:r>
            <a:r>
              <a:rPr lang="en-US" dirty="0" smtClean="0"/>
              <a:t>Ctrl+…. </a:t>
            </a:r>
            <a:r>
              <a:rPr lang="ru-RU" dirty="0" err="1" smtClean="0"/>
              <a:t>С.м</a:t>
            </a:r>
            <a:r>
              <a:rPr lang="ru-RU" dirty="0" smtClean="0"/>
              <a:t>. подсказку в низу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C000"/>
                </a:solidFill>
              </a:rPr>
              <a:t>Ctrl+O</a:t>
            </a:r>
            <a:r>
              <a:rPr lang="en-US" dirty="0" smtClean="0"/>
              <a:t> </a:t>
            </a:r>
            <a:r>
              <a:rPr lang="ru-RU" dirty="0" smtClean="0"/>
              <a:t>– записать изменения, нужно подтвердить имя файла нажав </a:t>
            </a:r>
            <a:r>
              <a:rPr lang="en-US" dirty="0" smtClean="0"/>
              <a:t>Enter</a:t>
            </a:r>
            <a:endParaRPr lang="ru-RU" dirty="0" smtClean="0"/>
          </a:p>
          <a:p>
            <a:pPr lvl="1"/>
            <a:r>
              <a:rPr lang="en-US" dirty="0" err="1" smtClean="0">
                <a:solidFill>
                  <a:srgbClr val="FFC000"/>
                </a:solidFill>
              </a:rPr>
              <a:t>Ctrl+X</a:t>
            </a:r>
            <a:r>
              <a:rPr lang="en-US" dirty="0" smtClean="0"/>
              <a:t> – </a:t>
            </a:r>
            <a:r>
              <a:rPr lang="ru-RU" dirty="0" smtClean="0"/>
              <a:t>выйти из программы</a:t>
            </a:r>
          </a:p>
          <a:p>
            <a:r>
              <a:rPr lang="ru-RU" dirty="0" smtClean="0"/>
              <a:t>Поддерживает подсветку синтаксиса, если она включена в файле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~/.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nanorc</a:t>
            </a: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ru-RU" dirty="0" smtClean="0"/>
              <a:t>например, для </a:t>
            </a:r>
            <a:r>
              <a:rPr lang="en-US" dirty="0"/>
              <a:t>C/C++:</a:t>
            </a:r>
            <a:br>
              <a:rPr lang="en-US" dirty="0"/>
            </a:b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include /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usr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/share/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nano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c.nanorc</a:t>
            </a:r>
            <a:endParaRPr lang="ru-RU" dirty="0" smtClean="0"/>
          </a:p>
          <a:p>
            <a:r>
              <a:rPr lang="ru-RU" dirty="0" smtClean="0"/>
              <a:t>Так же есть и клас</a:t>
            </a:r>
            <a:r>
              <a:rPr lang="ru-RU" dirty="0"/>
              <a:t>с</a:t>
            </a:r>
            <a:r>
              <a:rPr lang="ru-RU" dirty="0" smtClean="0"/>
              <a:t>ические </a:t>
            </a:r>
            <a:r>
              <a:rPr lang="en-US" dirty="0" smtClean="0">
                <a:solidFill>
                  <a:srgbClr val="FFC000"/>
                </a:solidFill>
              </a:rPr>
              <a:t>vi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>
                <a:solidFill>
                  <a:srgbClr val="FFC000"/>
                </a:solidFill>
              </a:rPr>
              <a:t>emacs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3958"/>
            <a:ext cx="4038600" cy="447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26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modules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Средство управления переменными окружения</a:t>
            </a:r>
          </a:p>
          <a:p>
            <a:r>
              <a:rPr lang="ru-RU" dirty="0" smtClean="0"/>
              <a:t>Список активированных модулей: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 module list</a:t>
            </a: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/>
              <a:t>Список доступных модулей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 module avail</a:t>
            </a: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/>
              <a:t>Активация</a:t>
            </a:r>
            <a:r>
              <a:rPr lang="en-US" dirty="0" smtClean="0"/>
              <a:t> </a:t>
            </a:r>
            <a:r>
              <a:rPr lang="ru-RU" dirty="0" smtClean="0"/>
              <a:t>модуля: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 module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load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ИМЯ_МОДУЛЯ</a:t>
            </a:r>
          </a:p>
          <a:p>
            <a:pPr lvl="1"/>
            <a:r>
              <a:rPr lang="ru-RU" dirty="0" smtClean="0"/>
              <a:t>Используйте </a:t>
            </a:r>
            <a:r>
              <a:rPr lang="ru-RU" dirty="0" err="1" smtClean="0"/>
              <a:t>автодополнение</a:t>
            </a:r>
            <a:r>
              <a:rPr lang="ru-RU" dirty="0" smtClean="0"/>
              <a:t> по клавише </a:t>
            </a:r>
            <a:r>
              <a:rPr lang="en-US" dirty="0" smtClean="0"/>
              <a:t>Tab</a:t>
            </a:r>
          </a:p>
          <a:p>
            <a:r>
              <a:rPr lang="ru-RU" dirty="0" smtClean="0"/>
              <a:t>Замена модуля</a:t>
            </a:r>
          </a:p>
          <a:p>
            <a:pPr lvl="1"/>
            <a:r>
              <a:rPr lang="en-US" dirty="0"/>
              <a:t>&gt;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module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switch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ЧТО НА_ЧТО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13716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58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Система управления заданиями</a:t>
            </a:r>
          </a:p>
          <a:p>
            <a:r>
              <a:rPr lang="ru-RU" dirty="0" smtClean="0"/>
              <a:t>Файл задания</a:t>
            </a:r>
          </a:p>
          <a:p>
            <a:r>
              <a:rPr lang="ru-RU" dirty="0" smtClean="0"/>
              <a:t>Просмотр очереди: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qstat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/>
              <a:t>Помещение задания в очередь: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qsub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файл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pbs</a:t>
            </a: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/>
              <a:t>Удаление из очереди: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qdel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ID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_задания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5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PBS: </a:t>
            </a:r>
            <a:r>
              <a:rPr lang="ru-RU" dirty="0" smtClean="0"/>
              <a:t>Пример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rudalev-a@head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~]$ </a:t>
            </a: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Hello.pbs</a:t>
            </a:r>
            <a:r>
              <a:rPr lang="ru-RU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Вывод содержимого файла</a:t>
            </a:r>
            <a:endParaRPr lang="en-US" sz="1800" b="1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ru-RU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#!/bin/bash			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Кто исполнит скрипт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#PBS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-N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Краткое название задачи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echo Hello world!</a:t>
            </a: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Команда</a:t>
            </a:r>
            <a:endParaRPr 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rudalev-a@head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~]$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Hello.pbs</a:t>
            </a:r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Запуск скрипта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PBS</a:t>
            </a:r>
            <a:endParaRPr lang="en-US" sz="1800" b="1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ru-RU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809.Head</a:t>
            </a: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ID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задачи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rudalev-a@head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~]$ cat </a:t>
            </a: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HelloWorld.o809</a:t>
            </a:r>
            <a:endParaRPr lang="ru-RU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Hello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			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Вывод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</a:p>
          <a:p>
            <a:pPr marL="137160" indent="0">
              <a:buNone/>
            </a:pPr>
            <a:endParaRPr lang="en-US" sz="1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rudalev-a@head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~]$ cat </a:t>
            </a: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HelloWorld.e809 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ru-RU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Вывод 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PBS: </a:t>
            </a:r>
            <a:r>
              <a:rPr lang="ru-RU" dirty="0" smtClean="0"/>
              <a:t>Пример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#PBS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-N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#PBS -l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select=5		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запросить 5 ядер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PBS -l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=00:01:00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макс. время работы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Hello world! I am main process</a:t>
            </a:r>
          </a:p>
          <a:p>
            <a:pPr marL="137160" indent="0">
              <a:buNone/>
            </a:pPr>
            <a:r>
              <a:rPr lang="fr-FR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 +"Date: %Y-%m-%d"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Time: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`date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+%H:%M:%S.%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</a:p>
          <a:p>
            <a:pPr marL="13716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Main host: `/bin/hostname`</a:t>
            </a:r>
          </a:p>
          <a:p>
            <a:pPr marL="13716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Can run on: `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 ${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PBS_NODEFILE}`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PBS Environment -----------</a:t>
            </a:r>
          </a:p>
          <a:p>
            <a:pPr marL="13716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export |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PBS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–----------------------------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PBS: </a:t>
            </a:r>
            <a:r>
              <a:rPr lang="ru-RU" dirty="0" smtClean="0"/>
              <a:t>Пример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137160" indent="0">
              <a:buNone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rudalev-a@head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~]$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Hello.pbs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810.head</a:t>
            </a:r>
          </a:p>
          <a:p>
            <a:pPr marL="13716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rudalev-a@head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~]$ cat HelloWorld.o810</a:t>
            </a:r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Hello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world! I am main process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Date: 2014-10-29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Time: 14:25:50.516809978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 host: cn20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Can run on: cn20.fujitsu-hpc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cn20.fujitsu-hpc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cn20.fujitsu-hpc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cn20.fujitsu-hpc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cn20.fujitsu-hpc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– PBS Environment -----------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PBS_ENVIRONMENT="PBS_BATCH"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PBS_JOBCOOKIE="0000000024CC5E53000000001CB8383E"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PBS_JOBDIR="/home/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rudalev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-a"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PBS_JOBID="810.head"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PBS_JOBNAME="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PBS_MOMPORT="15003"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PBS_NODEFILE="/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/spool/PBS/aux/810.head"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PBS_NODENUM="0"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PBS_O_HOME="/home/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rudalev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-a"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PBS_O_HOST="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head.fujitsu-hpc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PBS_O_LANG="en_US.UTF-8"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PBS_O_LOGNAME="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rudalev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-a"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PBS_O_MAIL="/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/spool/mail/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rudalev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-a"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PBS_O_PATH="/home/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rudalev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-a/python3/bin:/opt/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pbs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/default/bin:/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/lib64/qt-3.3/bin:/opt/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pbs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/12.1.1.131502/bin:/opt/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kusu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/bin:/opt/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kusu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/pgsql-9.0/bin:/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/local/bin:/bin:/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/bin:/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/local/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:/opt/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ibutils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/bin:/home/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rudalev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-a/bin"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PBS_O_QUEUE="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PBS_O_SHELL="/bin/bash"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PBS_O_SYSTEM="Linux"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PBS_O_WORKDIR="/home/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rudalev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-a"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PBS_QUEUE="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 -x PBS_TASKNUM="1"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–----------------------------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33041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Ключи </a:t>
            </a:r>
            <a:r>
              <a:rPr lang="en-US" dirty="0" smtClean="0"/>
              <a:t>PBS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#PBS -l select=5</a:t>
            </a:r>
          </a:p>
          <a:p>
            <a:pPr lvl="1"/>
            <a:r>
              <a:rPr lang="ru-RU" dirty="0" smtClean="0"/>
              <a:t>Запросить 5 ядер для 5 процессов</a:t>
            </a:r>
          </a:p>
          <a:p>
            <a:pPr lvl="1"/>
            <a:r>
              <a:rPr lang="ru-RU" dirty="0" smtClean="0"/>
              <a:t>Для большинства </a:t>
            </a:r>
            <a:r>
              <a:rPr lang="en-US" dirty="0" smtClean="0">
                <a:solidFill>
                  <a:srgbClr val="FFC000"/>
                </a:solidFill>
              </a:rPr>
              <a:t>MPI</a:t>
            </a:r>
            <a:r>
              <a:rPr lang="ru-RU" dirty="0" smtClean="0">
                <a:solidFill>
                  <a:srgbClr val="FFC000"/>
                </a:solidFill>
              </a:rPr>
              <a:t>-приложений </a:t>
            </a:r>
            <a:r>
              <a:rPr lang="ru-RU" dirty="0" smtClean="0"/>
              <a:t>его будет достаточно</a:t>
            </a:r>
          </a:p>
          <a:p>
            <a:pPr lvl="1"/>
            <a:r>
              <a:rPr lang="en-US" dirty="0"/>
              <a:t>PBS_NODEFILE: </a:t>
            </a:r>
            <a:r>
              <a:rPr lang="en-US" dirty="0" smtClean="0">
                <a:solidFill>
                  <a:srgbClr val="FFFF00"/>
                </a:solidFill>
              </a:rPr>
              <a:t>cn20</a:t>
            </a:r>
            <a:r>
              <a:rPr lang="en-US" dirty="0" smtClean="0"/>
              <a:t>.fujitsu-hpc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cn20</a:t>
            </a:r>
            <a:r>
              <a:rPr lang="en-US" dirty="0" err="1" smtClean="0"/>
              <a:t>.fujitsu-hpc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cn20</a:t>
            </a:r>
            <a:r>
              <a:rPr lang="en-US" dirty="0" err="1" smtClean="0"/>
              <a:t>.fujitsu-hpc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cn20</a:t>
            </a:r>
            <a:r>
              <a:rPr lang="en-US" dirty="0" err="1" smtClean="0"/>
              <a:t>.fujitsu-hpc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cn20</a:t>
            </a:r>
            <a:r>
              <a:rPr lang="en-US" dirty="0" err="1" smtClean="0"/>
              <a:t>.fujitsu-hpc</a:t>
            </a:r>
            <a:endParaRPr lang="ru-RU" dirty="0" smtClean="0"/>
          </a:p>
          <a:p>
            <a:r>
              <a:rPr lang="en-US" dirty="0">
                <a:solidFill>
                  <a:srgbClr val="FFC000"/>
                </a:solidFill>
              </a:rPr>
              <a:t>#PBS -l </a:t>
            </a:r>
            <a:r>
              <a:rPr lang="en-US" dirty="0" smtClean="0">
                <a:solidFill>
                  <a:srgbClr val="FFC000"/>
                </a:solidFill>
              </a:rPr>
              <a:t>select=5:ncpus=10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ru-RU" dirty="0"/>
              <a:t>Запросить </a:t>
            </a:r>
            <a:r>
              <a:rPr lang="ru-RU" dirty="0" smtClean="0"/>
              <a:t>по 10 </a:t>
            </a:r>
            <a:r>
              <a:rPr lang="ru-RU" dirty="0"/>
              <a:t>ядер для 5 </a:t>
            </a:r>
            <a:r>
              <a:rPr lang="ru-RU" dirty="0" smtClean="0"/>
              <a:t>процессов (всего 50), каждый процесс будет использовать 10 потоков</a:t>
            </a:r>
            <a:endParaRPr lang="ru-RU" dirty="0"/>
          </a:p>
          <a:p>
            <a:pPr lvl="1"/>
            <a:r>
              <a:rPr lang="ru-RU" dirty="0"/>
              <a:t>Для </a:t>
            </a:r>
            <a:r>
              <a:rPr lang="en-US" dirty="0" err="1" smtClean="0">
                <a:solidFill>
                  <a:srgbClr val="FFC000"/>
                </a:solidFill>
              </a:rPr>
              <a:t>OpenMP</a:t>
            </a:r>
            <a:r>
              <a:rPr lang="ru-RU" dirty="0" smtClean="0">
                <a:solidFill>
                  <a:srgbClr val="FFC000"/>
                </a:solidFill>
              </a:rPr>
              <a:t>-приложений </a:t>
            </a:r>
            <a:r>
              <a:rPr lang="ru-RU" dirty="0" smtClean="0"/>
              <a:t>можно использовать: </a:t>
            </a:r>
            <a:r>
              <a:rPr lang="en-US" dirty="0">
                <a:solidFill>
                  <a:srgbClr val="FFC000"/>
                </a:solidFill>
              </a:rPr>
              <a:t>-l </a:t>
            </a:r>
            <a:r>
              <a:rPr lang="en-US" dirty="0" smtClean="0">
                <a:solidFill>
                  <a:srgbClr val="FFC000"/>
                </a:solidFill>
              </a:rPr>
              <a:t>select=</a:t>
            </a:r>
            <a:r>
              <a:rPr lang="ru-RU" dirty="0" smtClean="0">
                <a:solidFill>
                  <a:srgbClr val="FFC000"/>
                </a:solidFill>
              </a:rPr>
              <a:t>1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  <a:r>
              <a:rPr lang="en-US" dirty="0" err="1" smtClean="0">
                <a:solidFill>
                  <a:srgbClr val="FFC000"/>
                </a:solidFill>
              </a:rPr>
              <a:t>ncpus</a:t>
            </a:r>
            <a:r>
              <a:rPr lang="en-US" dirty="0" smtClean="0">
                <a:solidFill>
                  <a:srgbClr val="FFC000"/>
                </a:solidFill>
              </a:rPr>
              <a:t>=10</a:t>
            </a:r>
            <a:endParaRPr lang="ru-RU" dirty="0">
              <a:solidFill>
                <a:srgbClr val="FFC000"/>
              </a:solidFill>
            </a:endParaRPr>
          </a:p>
          <a:p>
            <a:pPr lvl="1"/>
            <a:r>
              <a:rPr lang="en-US" dirty="0"/>
              <a:t>PBS_NODEFILE: </a:t>
            </a:r>
            <a:r>
              <a:rPr lang="en-US" dirty="0">
                <a:solidFill>
                  <a:srgbClr val="FFFF00"/>
                </a:solidFill>
              </a:rPr>
              <a:t>cn20</a:t>
            </a:r>
            <a:r>
              <a:rPr lang="en-US" dirty="0"/>
              <a:t>.fujitsu-hpc </a:t>
            </a:r>
            <a:r>
              <a:rPr lang="en-US" dirty="0" err="1">
                <a:solidFill>
                  <a:srgbClr val="FFFF00"/>
                </a:solidFill>
              </a:rPr>
              <a:t>cn20</a:t>
            </a:r>
            <a:r>
              <a:rPr lang="en-US" dirty="0" err="1"/>
              <a:t>.fujitsu-hpc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cn</a:t>
            </a:r>
            <a:r>
              <a:rPr lang="ru-RU" dirty="0" smtClean="0">
                <a:solidFill>
                  <a:srgbClr val="FFFF00"/>
                </a:solidFill>
              </a:rPr>
              <a:t>16</a:t>
            </a:r>
            <a:r>
              <a:rPr lang="en-US" dirty="0" smtClean="0"/>
              <a:t>.</a:t>
            </a:r>
            <a:r>
              <a:rPr lang="en-US" dirty="0" err="1" smtClean="0"/>
              <a:t>fujitsu-hpc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cn</a:t>
            </a:r>
            <a:r>
              <a:rPr lang="ru-RU" dirty="0" smtClean="0">
                <a:solidFill>
                  <a:srgbClr val="FFFF00"/>
                </a:solidFill>
              </a:rPr>
              <a:t>16</a:t>
            </a:r>
            <a:r>
              <a:rPr lang="en-US" dirty="0" smtClean="0"/>
              <a:t>.</a:t>
            </a:r>
            <a:r>
              <a:rPr lang="en-US" dirty="0" err="1" smtClean="0"/>
              <a:t>fujitsu-hpc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cn</a:t>
            </a:r>
            <a:r>
              <a:rPr lang="ru-RU" dirty="0" smtClean="0">
                <a:solidFill>
                  <a:srgbClr val="FFFF00"/>
                </a:solidFill>
              </a:rPr>
              <a:t>14</a:t>
            </a:r>
            <a:r>
              <a:rPr lang="en-US" dirty="0" smtClean="0"/>
              <a:t>.</a:t>
            </a:r>
            <a:r>
              <a:rPr lang="en-US" dirty="0" err="1" smtClean="0"/>
              <a:t>fujitsu-hpc</a:t>
            </a:r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#</a:t>
            </a:r>
            <a:r>
              <a:rPr lang="en-US" dirty="0">
                <a:solidFill>
                  <a:srgbClr val="FFC000"/>
                </a:solidFill>
              </a:rPr>
              <a:t>PBS </a:t>
            </a:r>
            <a:r>
              <a:rPr lang="ru-RU" dirty="0">
                <a:solidFill>
                  <a:srgbClr val="FFC000"/>
                </a:solidFill>
              </a:rPr>
              <a:t>-</a:t>
            </a:r>
            <a:r>
              <a:rPr lang="en-US" dirty="0">
                <a:solidFill>
                  <a:srgbClr val="FFC000"/>
                </a:solidFill>
              </a:rPr>
              <a:t>l nodes=5:ppn=</a:t>
            </a:r>
            <a:r>
              <a:rPr lang="ru-RU" dirty="0" smtClean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  <a:r>
              <a:rPr lang="en-US" dirty="0" err="1" smtClean="0">
                <a:solidFill>
                  <a:srgbClr val="FFC000"/>
                </a:solidFill>
              </a:rPr>
              <a:t>ncpus</a:t>
            </a:r>
            <a:r>
              <a:rPr lang="en-US" dirty="0" smtClean="0">
                <a:solidFill>
                  <a:srgbClr val="FFC000"/>
                </a:solidFill>
              </a:rPr>
              <a:t>=20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ru-RU" dirty="0"/>
              <a:t>Запросить по 2</a:t>
            </a:r>
            <a:r>
              <a:rPr lang="en-US" dirty="0"/>
              <a:t> </a:t>
            </a:r>
            <a:r>
              <a:rPr lang="ru-RU" dirty="0"/>
              <a:t> ядра на 5 разных вычислительных </a:t>
            </a:r>
            <a:r>
              <a:rPr lang="ru-RU" dirty="0" smtClean="0"/>
              <a:t>узлах, на каждом узле будет использовано 20 ядер</a:t>
            </a:r>
          </a:p>
          <a:p>
            <a:pPr lvl="1"/>
            <a:r>
              <a:rPr lang="ru-RU" dirty="0" smtClean="0"/>
              <a:t>Этот вариант используется когда необходимо </a:t>
            </a:r>
            <a:r>
              <a:rPr lang="ru-RU" dirty="0" smtClean="0">
                <a:solidFill>
                  <a:srgbClr val="FFC000"/>
                </a:solidFill>
              </a:rPr>
              <a:t>целиком зарезервировать  узлы</a:t>
            </a:r>
            <a:r>
              <a:rPr lang="ru-RU" dirty="0" smtClean="0"/>
              <a:t>, запретив запускать на них другие задачи.</a:t>
            </a:r>
            <a:endParaRPr lang="en-US" dirty="0" smtClean="0"/>
          </a:p>
          <a:p>
            <a:pPr lvl="1"/>
            <a:r>
              <a:rPr lang="en-US" dirty="0" smtClean="0"/>
              <a:t>PBS_NODEFILE</a:t>
            </a:r>
            <a:r>
              <a:rPr lang="en-US" dirty="0"/>
              <a:t>: </a:t>
            </a:r>
            <a:r>
              <a:rPr lang="en-US" dirty="0">
                <a:solidFill>
                  <a:srgbClr val="FFFF00"/>
                </a:solidFill>
              </a:rPr>
              <a:t>cn20</a:t>
            </a:r>
            <a:r>
              <a:rPr lang="en-US" dirty="0"/>
              <a:t>.fujitsu-hpc </a:t>
            </a:r>
            <a:r>
              <a:rPr lang="en-US" dirty="0" err="1">
                <a:solidFill>
                  <a:srgbClr val="FFFF00"/>
                </a:solidFill>
              </a:rPr>
              <a:t>cn20</a:t>
            </a:r>
            <a:r>
              <a:rPr lang="en-US" dirty="0" err="1"/>
              <a:t>.fujitsu-hpc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cn16</a:t>
            </a:r>
            <a:r>
              <a:rPr lang="en-US" dirty="0"/>
              <a:t>.fujitsu-hpc </a:t>
            </a:r>
            <a:r>
              <a:rPr lang="en-US" dirty="0" err="1">
                <a:solidFill>
                  <a:srgbClr val="FFFF00"/>
                </a:solidFill>
              </a:rPr>
              <a:t>cn16</a:t>
            </a:r>
            <a:r>
              <a:rPr lang="en-US" dirty="0" err="1"/>
              <a:t>.fujitsu-hpc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cn14</a:t>
            </a:r>
            <a:r>
              <a:rPr lang="en-US" dirty="0"/>
              <a:t>.fujitsu-hpc </a:t>
            </a:r>
            <a:r>
              <a:rPr lang="en-US" dirty="0" err="1">
                <a:solidFill>
                  <a:srgbClr val="FFFF00"/>
                </a:solidFill>
              </a:rPr>
              <a:t>cn14</a:t>
            </a:r>
            <a:r>
              <a:rPr lang="en-US" dirty="0" err="1"/>
              <a:t>.fujitsu-hpc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cn17</a:t>
            </a:r>
            <a:r>
              <a:rPr lang="en-US" dirty="0"/>
              <a:t>.fujitsu-hpc </a:t>
            </a:r>
            <a:r>
              <a:rPr lang="en-US" dirty="0" err="1">
                <a:solidFill>
                  <a:srgbClr val="FFFF00"/>
                </a:solidFill>
              </a:rPr>
              <a:t>cn17</a:t>
            </a:r>
            <a:r>
              <a:rPr lang="en-US" dirty="0" err="1"/>
              <a:t>.fujitsu-hpc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cn15</a:t>
            </a:r>
            <a:r>
              <a:rPr lang="en-US" dirty="0"/>
              <a:t>.fujitsu-hpc </a:t>
            </a:r>
            <a:r>
              <a:rPr lang="en-US" dirty="0" err="1" smtClean="0">
                <a:solidFill>
                  <a:srgbClr val="FFFF00"/>
                </a:solidFill>
              </a:rPr>
              <a:t>cn15</a:t>
            </a:r>
            <a:r>
              <a:rPr lang="en-US" dirty="0" err="1" smtClean="0"/>
              <a:t>.fujitsu-hpc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4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Компиляция и запуск</a:t>
            </a:r>
            <a:br>
              <a:rPr lang="ru-RU" dirty="0" smtClean="0"/>
            </a:br>
            <a:r>
              <a:rPr lang="en-US" dirty="0" smtClean="0"/>
              <a:t>MPI-</a:t>
            </a:r>
            <a:r>
              <a:rPr lang="ru-RU" dirty="0" smtClean="0"/>
              <a:t>приложений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Содержание: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Реализации </a:t>
            </a:r>
            <a:r>
              <a:rPr lang="en-US" dirty="0" smtClean="0"/>
              <a:t>MPI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Настройка окружения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Компиляция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Запуск</a:t>
            </a:r>
          </a:p>
        </p:txBody>
      </p:sp>
    </p:spTree>
    <p:extLst>
      <p:ext uri="{BB962C8B-B14F-4D97-AF65-F5344CB8AC3E}">
        <p14:creationId xmlns:p14="http://schemas.microsoft.com/office/powerpoint/2010/main" val="17138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Подключение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Архитектура кластера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Инструменты для удалённой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4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Реализации </a:t>
            </a:r>
            <a:r>
              <a:rPr lang="en-US" dirty="0" smtClean="0"/>
              <a:t>MPI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OpenMPI</a:t>
            </a:r>
            <a:endParaRPr lang="en-US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78" y="3336959"/>
            <a:ext cx="1639831" cy="162711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Intel </a:t>
            </a:r>
            <a:r>
              <a:rPr lang="en-US" dirty="0" smtClean="0"/>
              <a:t>MPI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29" y="2174875"/>
            <a:ext cx="3479767" cy="3951288"/>
          </a:xfrm>
        </p:spPr>
      </p:pic>
    </p:spTree>
    <p:extLst>
      <p:ext uri="{BB962C8B-B14F-4D97-AF65-F5344CB8AC3E}">
        <p14:creationId xmlns:p14="http://schemas.microsoft.com/office/powerpoint/2010/main" val="28219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Компиляция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Настройка окружения</a:t>
            </a:r>
            <a:r>
              <a:rPr lang="en-US" dirty="0" smtClean="0"/>
              <a:t>:</a:t>
            </a:r>
            <a:endParaRPr lang="ru-RU" dirty="0" smtClean="0"/>
          </a:p>
          <a:p>
            <a:pPr lvl="1"/>
            <a:r>
              <a:rPr lang="en-US" dirty="0" err="1" smtClean="0"/>
              <a:t>OpenMPI</a:t>
            </a:r>
            <a:r>
              <a:rPr lang="en-US" dirty="0" smtClean="0"/>
              <a:t>:	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 module load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openmpi-pbs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/>
              <a:t>Intel MPI:	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 module load intel/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mpi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/>
              <a:t>Компиляция</a:t>
            </a:r>
            <a:endParaRPr lang="en-US" dirty="0" smtClean="0"/>
          </a:p>
          <a:p>
            <a:pPr lvl="1"/>
            <a:r>
              <a:rPr lang="ru-RU" dirty="0" smtClean="0"/>
              <a:t>Си: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mpicc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файл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.c -o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файл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.${MPI_SUFFIX}</a:t>
            </a: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ru-RU" dirty="0" smtClean="0"/>
              <a:t>С++: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mpicxx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файл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.cxx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-o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файл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.${MPI_SUFFIX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}</a:t>
            </a:r>
          </a:p>
          <a:p>
            <a:pPr lvl="1"/>
            <a:r>
              <a:rPr lang="en-US" dirty="0" smtClean="0"/>
              <a:t>F77: 	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 mpif77 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файл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77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-o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файл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.${MPI_SUFFIX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}</a:t>
            </a:r>
          </a:p>
          <a:p>
            <a:pPr lvl="1"/>
            <a:r>
              <a:rPr lang="en-US" dirty="0" smtClean="0"/>
              <a:t>F90: 	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 mpif77 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файл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.f90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-o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файл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.${MPI_SUFFIX}</a:t>
            </a:r>
          </a:p>
          <a:p>
            <a:pPr lvl="1"/>
            <a:endParaRPr lang="en-US" dirty="0"/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9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</a:t>
            </a:r>
            <a:r>
              <a:rPr lang="en-US" dirty="0" smtClean="0"/>
              <a:t>MPI</a:t>
            </a:r>
            <a:r>
              <a:rPr lang="ru-RU" dirty="0" smtClean="0"/>
              <a:t>-программе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Запуск в пакетном режиме</a:t>
            </a:r>
            <a:r>
              <a:rPr lang="en-US" dirty="0" smtClean="0"/>
              <a:t> </a:t>
            </a:r>
            <a:r>
              <a:rPr lang="ru-RU" u="sng" dirty="0" smtClean="0"/>
              <a:t>через систему </a:t>
            </a:r>
            <a:r>
              <a:rPr lang="en-US" u="sng" dirty="0" smtClean="0">
                <a:solidFill>
                  <a:srgbClr val="FFC000"/>
                </a:solidFill>
              </a:rPr>
              <a:t>PBS</a:t>
            </a:r>
          </a:p>
          <a:p>
            <a:r>
              <a:rPr lang="ru-RU" dirty="0" smtClean="0"/>
              <a:t>Запуск </a:t>
            </a:r>
            <a:r>
              <a:rPr lang="en-US" dirty="0" smtClean="0"/>
              <a:t>MPI</a:t>
            </a:r>
            <a:r>
              <a:rPr lang="ru-RU" dirty="0" smtClean="0"/>
              <a:t>-приложений </a:t>
            </a:r>
            <a:r>
              <a:rPr lang="ru-RU" u="sng" dirty="0" smtClean="0"/>
              <a:t>разрешён только на вычислительных узлах</a:t>
            </a:r>
          </a:p>
          <a:p>
            <a:r>
              <a:rPr lang="ru-RU" dirty="0" smtClean="0"/>
              <a:t>Для </a:t>
            </a:r>
            <a:r>
              <a:rPr lang="en-US" dirty="0" err="1" smtClean="0"/>
              <a:t>mpirun</a:t>
            </a:r>
            <a:r>
              <a:rPr lang="en-US" dirty="0" smtClean="0"/>
              <a:t> </a:t>
            </a:r>
            <a:r>
              <a:rPr lang="ru-RU" u="sng" dirty="0" smtClean="0"/>
              <a:t>не надо указывать </a:t>
            </a:r>
            <a:r>
              <a:rPr lang="ru-RU" dirty="0" smtClean="0"/>
              <a:t>ключи определяющие количество потоков. Все данные будут взяты из переданных переменных окружения</a:t>
            </a:r>
          </a:p>
          <a:p>
            <a:r>
              <a:rPr lang="ru-RU" u="sng" dirty="0" smtClean="0"/>
              <a:t>Не забывайте </a:t>
            </a:r>
            <a:r>
              <a:rPr lang="ru-RU" dirty="0" smtClean="0"/>
              <a:t>в скрипте запуска переходить в рабочую директорию и заново определять переменные окружения</a:t>
            </a:r>
            <a:r>
              <a:rPr lang="en-US" dirty="0" smtClean="0"/>
              <a:t>, </a:t>
            </a:r>
            <a:r>
              <a:rPr lang="ru-RU" dirty="0" smtClean="0"/>
              <a:t>например, через </a:t>
            </a:r>
            <a:r>
              <a:rPr lang="en-US" dirty="0" smtClean="0"/>
              <a:t>modules load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1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PBS: </a:t>
            </a:r>
            <a:r>
              <a:rPr lang="ru-RU" dirty="0" smtClean="0"/>
              <a:t>Пример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mpi_pi_openmpi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#PBS -l select=10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#PBS -l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=00:05:00</a:t>
            </a:r>
          </a:p>
          <a:p>
            <a:pPr marL="13716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cd ${PBS_O_WORKDIR}</a:t>
            </a:r>
          </a:p>
          <a:p>
            <a:pPr marL="13716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openmpi-pbs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mpirun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mpi_pi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${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MPI_SUFFIX}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10000000</a:t>
            </a: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добрый путь!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Контактное лицо:</a:t>
            </a:r>
          </a:p>
          <a:p>
            <a:r>
              <a:rPr lang="ru-RU" dirty="0" smtClean="0"/>
              <a:t>Рудалёв Александр Васильевич </a:t>
            </a:r>
            <a:r>
              <a:rPr lang="en-US" dirty="0" smtClean="0"/>
              <a:t>&lt;a.rudalev@narfu.ru&gt;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0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/>
        </p:nvSpPr>
        <p:spPr>
          <a:xfrm>
            <a:off x="2743200" y="3183466"/>
            <a:ext cx="1324744" cy="677131"/>
          </a:xfrm>
          <a:custGeom>
            <a:avLst/>
            <a:gdLst>
              <a:gd name="connsiteX0" fmla="*/ 0 w 874587"/>
              <a:gd name="connsiteY0" fmla="*/ 0 h 585838"/>
              <a:gd name="connsiteX1" fmla="*/ 745067 w 874587"/>
              <a:gd name="connsiteY1" fmla="*/ 508000 h 585838"/>
              <a:gd name="connsiteX2" fmla="*/ 869244 w 874587"/>
              <a:gd name="connsiteY2" fmla="*/ 575733 h 5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587" h="585838">
                <a:moveTo>
                  <a:pt x="0" y="0"/>
                </a:moveTo>
                <a:lnTo>
                  <a:pt x="745067" y="508000"/>
                </a:lnTo>
                <a:cubicBezTo>
                  <a:pt x="889941" y="603955"/>
                  <a:pt x="879592" y="589844"/>
                  <a:pt x="869244" y="575733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110174"/>
            <a:ext cx="3312368" cy="2304256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ИМИКТ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331640" y="2060848"/>
            <a:ext cx="2032416" cy="1143709"/>
            <a:chOff x="3078884" y="3338339"/>
            <a:chExt cx="2032416" cy="1143709"/>
          </a:xfrm>
        </p:grpSpPr>
        <p:pic>
          <p:nvPicPr>
            <p:cNvPr id="1030" name="Picture 6" descr="C:\Users\a.rudalev\Pictures\icons\1414515106_Internet - Rea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338339"/>
              <a:ext cx="774377" cy="774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078884" y="4112716"/>
              <a:ext cx="2032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Сеть университета</a:t>
              </a:r>
              <a:endParaRPr lang="ru-RU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2039069" y="3183467"/>
            <a:ext cx="737996" cy="2404533"/>
          </a:xfrm>
          <a:custGeom>
            <a:avLst/>
            <a:gdLst>
              <a:gd name="connsiteX0" fmla="*/ 0 w 339812"/>
              <a:gd name="connsiteY0" fmla="*/ 2235200 h 2235200"/>
              <a:gd name="connsiteX1" fmla="*/ 67733 w 339812"/>
              <a:gd name="connsiteY1" fmla="*/ 1670755 h 2235200"/>
              <a:gd name="connsiteX2" fmla="*/ 338666 w 339812"/>
              <a:gd name="connsiteY2" fmla="*/ 1625600 h 2235200"/>
              <a:gd name="connsiteX3" fmla="*/ 146755 w 339812"/>
              <a:gd name="connsiteY3" fmla="*/ 0 h 2235200"/>
              <a:gd name="connsiteX0" fmla="*/ 0 w 359801"/>
              <a:gd name="connsiteY0" fmla="*/ 2235200 h 2235200"/>
              <a:gd name="connsiteX1" fmla="*/ 67733 w 359801"/>
              <a:gd name="connsiteY1" fmla="*/ 1670755 h 2235200"/>
              <a:gd name="connsiteX2" fmla="*/ 338666 w 359801"/>
              <a:gd name="connsiteY2" fmla="*/ 1625600 h 2235200"/>
              <a:gd name="connsiteX3" fmla="*/ 146755 w 359801"/>
              <a:gd name="connsiteY3" fmla="*/ 0 h 2235200"/>
              <a:gd name="connsiteX0" fmla="*/ 0 w 359801"/>
              <a:gd name="connsiteY0" fmla="*/ 2235200 h 2235200"/>
              <a:gd name="connsiteX1" fmla="*/ 67733 w 359801"/>
              <a:gd name="connsiteY1" fmla="*/ 1670755 h 2235200"/>
              <a:gd name="connsiteX2" fmla="*/ 338666 w 359801"/>
              <a:gd name="connsiteY2" fmla="*/ 1625600 h 2235200"/>
              <a:gd name="connsiteX3" fmla="*/ 146755 w 359801"/>
              <a:gd name="connsiteY3" fmla="*/ 0 h 2235200"/>
              <a:gd name="connsiteX0" fmla="*/ 0 w 359801"/>
              <a:gd name="connsiteY0" fmla="*/ 2235200 h 2235200"/>
              <a:gd name="connsiteX1" fmla="*/ 67733 w 359801"/>
              <a:gd name="connsiteY1" fmla="*/ 1670755 h 2235200"/>
              <a:gd name="connsiteX2" fmla="*/ 338666 w 359801"/>
              <a:gd name="connsiteY2" fmla="*/ 1625600 h 2235200"/>
              <a:gd name="connsiteX3" fmla="*/ 146755 w 359801"/>
              <a:gd name="connsiteY3" fmla="*/ 0 h 2235200"/>
              <a:gd name="connsiteX0" fmla="*/ 0 w 338666"/>
              <a:gd name="connsiteY0" fmla="*/ 2235200 h 2235200"/>
              <a:gd name="connsiteX1" fmla="*/ 67733 w 338666"/>
              <a:gd name="connsiteY1" fmla="*/ 1670755 h 2235200"/>
              <a:gd name="connsiteX2" fmla="*/ 338666 w 338666"/>
              <a:gd name="connsiteY2" fmla="*/ 1625600 h 2235200"/>
              <a:gd name="connsiteX3" fmla="*/ 146755 w 338666"/>
              <a:gd name="connsiteY3" fmla="*/ 0 h 2235200"/>
              <a:gd name="connsiteX0" fmla="*/ 0 w 344587"/>
              <a:gd name="connsiteY0" fmla="*/ 2235200 h 2235200"/>
              <a:gd name="connsiteX1" fmla="*/ 67733 w 344587"/>
              <a:gd name="connsiteY1" fmla="*/ 1670755 h 2235200"/>
              <a:gd name="connsiteX2" fmla="*/ 338666 w 344587"/>
              <a:gd name="connsiteY2" fmla="*/ 1625600 h 2235200"/>
              <a:gd name="connsiteX3" fmla="*/ 146755 w 344587"/>
              <a:gd name="connsiteY3" fmla="*/ 0 h 2235200"/>
              <a:gd name="connsiteX0" fmla="*/ 0 w 345926"/>
              <a:gd name="connsiteY0" fmla="*/ 2235200 h 2235200"/>
              <a:gd name="connsiteX1" fmla="*/ 67733 w 345926"/>
              <a:gd name="connsiteY1" fmla="*/ 1670755 h 2235200"/>
              <a:gd name="connsiteX2" fmla="*/ 338666 w 345926"/>
              <a:gd name="connsiteY2" fmla="*/ 1625600 h 2235200"/>
              <a:gd name="connsiteX3" fmla="*/ 146755 w 345926"/>
              <a:gd name="connsiteY3" fmla="*/ 0 h 2235200"/>
              <a:gd name="connsiteX0" fmla="*/ 0 w 345926"/>
              <a:gd name="connsiteY0" fmla="*/ 2235200 h 2235200"/>
              <a:gd name="connsiteX1" fmla="*/ 67733 w 345926"/>
              <a:gd name="connsiteY1" fmla="*/ 1670755 h 2235200"/>
              <a:gd name="connsiteX2" fmla="*/ 338666 w 345926"/>
              <a:gd name="connsiteY2" fmla="*/ 1625600 h 2235200"/>
              <a:gd name="connsiteX3" fmla="*/ 146755 w 345926"/>
              <a:gd name="connsiteY3" fmla="*/ 0 h 2235200"/>
              <a:gd name="connsiteX0" fmla="*/ 92375 w 435963"/>
              <a:gd name="connsiteY0" fmla="*/ 2235200 h 2235200"/>
              <a:gd name="connsiteX1" fmla="*/ 13353 w 435963"/>
              <a:gd name="connsiteY1" fmla="*/ 1682044 h 2235200"/>
              <a:gd name="connsiteX2" fmla="*/ 431041 w 435963"/>
              <a:gd name="connsiteY2" fmla="*/ 1625600 h 2235200"/>
              <a:gd name="connsiteX3" fmla="*/ 239130 w 435963"/>
              <a:gd name="connsiteY3" fmla="*/ 0 h 2235200"/>
              <a:gd name="connsiteX0" fmla="*/ 99906 w 566756"/>
              <a:gd name="connsiteY0" fmla="*/ 2235200 h 2235200"/>
              <a:gd name="connsiteX1" fmla="*/ 20884 w 566756"/>
              <a:gd name="connsiteY1" fmla="*/ 1682044 h 2235200"/>
              <a:gd name="connsiteX2" fmla="*/ 562749 w 566756"/>
              <a:gd name="connsiteY2" fmla="*/ 1365955 h 2235200"/>
              <a:gd name="connsiteX3" fmla="*/ 246661 w 566756"/>
              <a:gd name="connsiteY3" fmla="*/ 0 h 2235200"/>
              <a:gd name="connsiteX0" fmla="*/ 102773 w 614525"/>
              <a:gd name="connsiteY0" fmla="*/ 2235200 h 2235200"/>
              <a:gd name="connsiteX1" fmla="*/ 23751 w 614525"/>
              <a:gd name="connsiteY1" fmla="*/ 1682044 h 2235200"/>
              <a:gd name="connsiteX2" fmla="*/ 610772 w 614525"/>
              <a:gd name="connsiteY2" fmla="*/ 1456266 h 2235200"/>
              <a:gd name="connsiteX3" fmla="*/ 249528 w 614525"/>
              <a:gd name="connsiteY3" fmla="*/ 0 h 2235200"/>
              <a:gd name="connsiteX0" fmla="*/ 102773 w 610772"/>
              <a:gd name="connsiteY0" fmla="*/ 2235200 h 2235200"/>
              <a:gd name="connsiteX1" fmla="*/ 23751 w 610772"/>
              <a:gd name="connsiteY1" fmla="*/ 1682044 h 2235200"/>
              <a:gd name="connsiteX2" fmla="*/ 610772 w 610772"/>
              <a:gd name="connsiteY2" fmla="*/ 1456266 h 2235200"/>
              <a:gd name="connsiteX3" fmla="*/ 249528 w 610772"/>
              <a:gd name="connsiteY3" fmla="*/ 0 h 2235200"/>
              <a:gd name="connsiteX0" fmla="*/ 102773 w 610772"/>
              <a:gd name="connsiteY0" fmla="*/ 2235200 h 2235200"/>
              <a:gd name="connsiteX1" fmla="*/ 23751 w 610772"/>
              <a:gd name="connsiteY1" fmla="*/ 1682044 h 2235200"/>
              <a:gd name="connsiteX2" fmla="*/ 610772 w 610772"/>
              <a:gd name="connsiteY2" fmla="*/ 1456266 h 2235200"/>
              <a:gd name="connsiteX3" fmla="*/ 215662 w 610772"/>
              <a:gd name="connsiteY3" fmla="*/ 0 h 2235200"/>
              <a:gd name="connsiteX0" fmla="*/ 102773 w 610772"/>
              <a:gd name="connsiteY0" fmla="*/ 2235200 h 2235200"/>
              <a:gd name="connsiteX1" fmla="*/ 23751 w 610772"/>
              <a:gd name="connsiteY1" fmla="*/ 1682044 h 2235200"/>
              <a:gd name="connsiteX2" fmla="*/ 610772 w 610772"/>
              <a:gd name="connsiteY2" fmla="*/ 1456266 h 2235200"/>
              <a:gd name="connsiteX3" fmla="*/ 215662 w 610772"/>
              <a:gd name="connsiteY3" fmla="*/ 0 h 2235200"/>
              <a:gd name="connsiteX0" fmla="*/ 102773 w 610772"/>
              <a:gd name="connsiteY0" fmla="*/ 2235200 h 2235200"/>
              <a:gd name="connsiteX1" fmla="*/ 23751 w 610772"/>
              <a:gd name="connsiteY1" fmla="*/ 1682044 h 2235200"/>
              <a:gd name="connsiteX2" fmla="*/ 610772 w 610772"/>
              <a:gd name="connsiteY2" fmla="*/ 1456266 h 2235200"/>
              <a:gd name="connsiteX3" fmla="*/ 215662 w 610772"/>
              <a:gd name="connsiteY3" fmla="*/ 0 h 2235200"/>
              <a:gd name="connsiteX0" fmla="*/ 0 w 677332"/>
              <a:gd name="connsiteY0" fmla="*/ 2223912 h 2223912"/>
              <a:gd name="connsiteX1" fmla="*/ 90311 w 677332"/>
              <a:gd name="connsiteY1" fmla="*/ 1682044 h 2223912"/>
              <a:gd name="connsiteX2" fmla="*/ 677332 w 677332"/>
              <a:gd name="connsiteY2" fmla="*/ 1456266 h 2223912"/>
              <a:gd name="connsiteX3" fmla="*/ 282222 w 677332"/>
              <a:gd name="connsiteY3" fmla="*/ 0 h 2223912"/>
              <a:gd name="connsiteX0" fmla="*/ 58526 w 735858"/>
              <a:gd name="connsiteY0" fmla="*/ 2223912 h 2223912"/>
              <a:gd name="connsiteX1" fmla="*/ 2082 w 735858"/>
              <a:gd name="connsiteY1" fmla="*/ 2065866 h 2223912"/>
              <a:gd name="connsiteX2" fmla="*/ 148837 w 735858"/>
              <a:gd name="connsiteY2" fmla="*/ 1682044 h 2223912"/>
              <a:gd name="connsiteX3" fmla="*/ 735858 w 735858"/>
              <a:gd name="connsiteY3" fmla="*/ 1456266 h 2223912"/>
              <a:gd name="connsiteX4" fmla="*/ 340748 w 735858"/>
              <a:gd name="connsiteY4" fmla="*/ 0 h 2223912"/>
              <a:gd name="connsiteX0" fmla="*/ 384238 w 734192"/>
              <a:gd name="connsiteY0" fmla="*/ 2393245 h 2393245"/>
              <a:gd name="connsiteX1" fmla="*/ 416 w 734192"/>
              <a:gd name="connsiteY1" fmla="*/ 2065866 h 2393245"/>
              <a:gd name="connsiteX2" fmla="*/ 147171 w 734192"/>
              <a:gd name="connsiteY2" fmla="*/ 1682044 h 2393245"/>
              <a:gd name="connsiteX3" fmla="*/ 734192 w 734192"/>
              <a:gd name="connsiteY3" fmla="*/ 1456266 h 2393245"/>
              <a:gd name="connsiteX4" fmla="*/ 339082 w 734192"/>
              <a:gd name="connsiteY4" fmla="*/ 0 h 2393245"/>
              <a:gd name="connsiteX0" fmla="*/ 384238 w 734192"/>
              <a:gd name="connsiteY0" fmla="*/ 2280356 h 2280356"/>
              <a:gd name="connsiteX1" fmla="*/ 416 w 734192"/>
              <a:gd name="connsiteY1" fmla="*/ 2065866 h 2280356"/>
              <a:gd name="connsiteX2" fmla="*/ 147171 w 734192"/>
              <a:gd name="connsiteY2" fmla="*/ 1682044 h 2280356"/>
              <a:gd name="connsiteX3" fmla="*/ 734192 w 734192"/>
              <a:gd name="connsiteY3" fmla="*/ 1456266 h 2280356"/>
              <a:gd name="connsiteX4" fmla="*/ 339082 w 734192"/>
              <a:gd name="connsiteY4" fmla="*/ 0 h 2280356"/>
              <a:gd name="connsiteX0" fmla="*/ 384238 w 734192"/>
              <a:gd name="connsiteY0" fmla="*/ 2404533 h 2404533"/>
              <a:gd name="connsiteX1" fmla="*/ 416 w 734192"/>
              <a:gd name="connsiteY1" fmla="*/ 2065866 h 2404533"/>
              <a:gd name="connsiteX2" fmla="*/ 147171 w 734192"/>
              <a:gd name="connsiteY2" fmla="*/ 1682044 h 2404533"/>
              <a:gd name="connsiteX3" fmla="*/ 734192 w 734192"/>
              <a:gd name="connsiteY3" fmla="*/ 1456266 h 2404533"/>
              <a:gd name="connsiteX4" fmla="*/ 339082 w 734192"/>
              <a:gd name="connsiteY4" fmla="*/ 0 h 2404533"/>
              <a:gd name="connsiteX0" fmla="*/ 383822 w 733776"/>
              <a:gd name="connsiteY0" fmla="*/ 2404533 h 2404533"/>
              <a:gd name="connsiteX1" fmla="*/ 0 w 733776"/>
              <a:gd name="connsiteY1" fmla="*/ 2065866 h 2404533"/>
              <a:gd name="connsiteX2" fmla="*/ 146755 w 733776"/>
              <a:gd name="connsiteY2" fmla="*/ 1682044 h 2404533"/>
              <a:gd name="connsiteX3" fmla="*/ 733776 w 733776"/>
              <a:gd name="connsiteY3" fmla="*/ 1456266 h 2404533"/>
              <a:gd name="connsiteX4" fmla="*/ 338666 w 733776"/>
              <a:gd name="connsiteY4" fmla="*/ 0 h 2404533"/>
              <a:gd name="connsiteX0" fmla="*/ 396196 w 746150"/>
              <a:gd name="connsiteY0" fmla="*/ 2404533 h 2404533"/>
              <a:gd name="connsiteX1" fmla="*/ 12374 w 746150"/>
              <a:gd name="connsiteY1" fmla="*/ 2065866 h 2404533"/>
              <a:gd name="connsiteX2" fmla="*/ 159129 w 746150"/>
              <a:gd name="connsiteY2" fmla="*/ 1682044 h 2404533"/>
              <a:gd name="connsiteX3" fmla="*/ 746150 w 746150"/>
              <a:gd name="connsiteY3" fmla="*/ 1456266 h 2404533"/>
              <a:gd name="connsiteX4" fmla="*/ 351040 w 746150"/>
              <a:gd name="connsiteY4" fmla="*/ 0 h 2404533"/>
              <a:gd name="connsiteX0" fmla="*/ 388042 w 737996"/>
              <a:gd name="connsiteY0" fmla="*/ 2404533 h 2404533"/>
              <a:gd name="connsiteX1" fmla="*/ 4220 w 737996"/>
              <a:gd name="connsiteY1" fmla="*/ 2065866 h 2404533"/>
              <a:gd name="connsiteX2" fmla="*/ 150975 w 737996"/>
              <a:gd name="connsiteY2" fmla="*/ 1682044 h 2404533"/>
              <a:gd name="connsiteX3" fmla="*/ 737996 w 737996"/>
              <a:gd name="connsiteY3" fmla="*/ 1456266 h 2404533"/>
              <a:gd name="connsiteX4" fmla="*/ 342886 w 737996"/>
              <a:gd name="connsiteY4" fmla="*/ 0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996" h="2404533">
                <a:moveTo>
                  <a:pt x="388042" y="2404533"/>
                </a:moveTo>
                <a:cubicBezTo>
                  <a:pt x="388042" y="2351851"/>
                  <a:pt x="90768" y="2336799"/>
                  <a:pt x="4220" y="2065866"/>
                </a:cubicBezTo>
                <a:cubicBezTo>
                  <a:pt x="-14595" y="1919111"/>
                  <a:pt x="28679" y="1783644"/>
                  <a:pt x="150975" y="1682044"/>
                </a:cubicBezTo>
                <a:cubicBezTo>
                  <a:pt x="273271" y="1580444"/>
                  <a:pt x="420026" y="1565392"/>
                  <a:pt x="737996" y="1456266"/>
                </a:cubicBezTo>
                <a:cubicBezTo>
                  <a:pt x="683433" y="1279407"/>
                  <a:pt x="513159" y="741304"/>
                  <a:pt x="342886" y="0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524000" y="3183467"/>
            <a:ext cx="1140178" cy="2325511"/>
          </a:xfrm>
          <a:custGeom>
            <a:avLst/>
            <a:gdLst>
              <a:gd name="connsiteX0" fmla="*/ 0 w 927591"/>
              <a:gd name="connsiteY0" fmla="*/ 2325511 h 2325511"/>
              <a:gd name="connsiteX1" fmla="*/ 383822 w 927591"/>
              <a:gd name="connsiteY1" fmla="*/ 1636889 h 2325511"/>
              <a:gd name="connsiteX2" fmla="*/ 925689 w 927591"/>
              <a:gd name="connsiteY2" fmla="*/ 1411111 h 2325511"/>
              <a:gd name="connsiteX3" fmla="*/ 575733 w 927591"/>
              <a:gd name="connsiteY3" fmla="*/ 0 h 2325511"/>
              <a:gd name="connsiteX4" fmla="*/ 575733 w 927591"/>
              <a:gd name="connsiteY4" fmla="*/ 0 h 2325511"/>
              <a:gd name="connsiteX0" fmla="*/ 0 w 927591"/>
              <a:gd name="connsiteY0" fmla="*/ 2325511 h 2325511"/>
              <a:gd name="connsiteX1" fmla="*/ 383822 w 927591"/>
              <a:gd name="connsiteY1" fmla="*/ 1636889 h 2325511"/>
              <a:gd name="connsiteX2" fmla="*/ 925689 w 927591"/>
              <a:gd name="connsiteY2" fmla="*/ 1411111 h 2325511"/>
              <a:gd name="connsiteX3" fmla="*/ 575733 w 927591"/>
              <a:gd name="connsiteY3" fmla="*/ 0 h 2325511"/>
              <a:gd name="connsiteX4" fmla="*/ 575733 w 927591"/>
              <a:gd name="connsiteY4" fmla="*/ 0 h 2325511"/>
              <a:gd name="connsiteX0" fmla="*/ 0 w 932759"/>
              <a:gd name="connsiteY0" fmla="*/ 2325511 h 2325511"/>
              <a:gd name="connsiteX1" fmla="*/ 383822 w 932759"/>
              <a:gd name="connsiteY1" fmla="*/ 1636889 h 2325511"/>
              <a:gd name="connsiteX2" fmla="*/ 925689 w 932759"/>
              <a:gd name="connsiteY2" fmla="*/ 1411111 h 2325511"/>
              <a:gd name="connsiteX3" fmla="*/ 575733 w 932759"/>
              <a:gd name="connsiteY3" fmla="*/ 0 h 2325511"/>
              <a:gd name="connsiteX4" fmla="*/ 575733 w 932759"/>
              <a:gd name="connsiteY4" fmla="*/ 0 h 2325511"/>
              <a:gd name="connsiteX0" fmla="*/ 0 w 926005"/>
              <a:gd name="connsiteY0" fmla="*/ 2325511 h 2325511"/>
              <a:gd name="connsiteX1" fmla="*/ 383822 w 926005"/>
              <a:gd name="connsiteY1" fmla="*/ 1636889 h 2325511"/>
              <a:gd name="connsiteX2" fmla="*/ 925689 w 926005"/>
              <a:gd name="connsiteY2" fmla="*/ 1411111 h 2325511"/>
              <a:gd name="connsiteX3" fmla="*/ 575733 w 926005"/>
              <a:gd name="connsiteY3" fmla="*/ 0 h 2325511"/>
              <a:gd name="connsiteX4" fmla="*/ 575733 w 926005"/>
              <a:gd name="connsiteY4" fmla="*/ 0 h 2325511"/>
              <a:gd name="connsiteX0" fmla="*/ 0 w 926005"/>
              <a:gd name="connsiteY0" fmla="*/ 2325511 h 2325511"/>
              <a:gd name="connsiteX1" fmla="*/ 383822 w 926005"/>
              <a:gd name="connsiteY1" fmla="*/ 1636889 h 2325511"/>
              <a:gd name="connsiteX2" fmla="*/ 925689 w 926005"/>
              <a:gd name="connsiteY2" fmla="*/ 1411111 h 2325511"/>
              <a:gd name="connsiteX3" fmla="*/ 575733 w 926005"/>
              <a:gd name="connsiteY3" fmla="*/ 0 h 2325511"/>
              <a:gd name="connsiteX4" fmla="*/ 575733 w 926005"/>
              <a:gd name="connsiteY4" fmla="*/ 0 h 2325511"/>
              <a:gd name="connsiteX0" fmla="*/ 0 w 926005"/>
              <a:gd name="connsiteY0" fmla="*/ 2325511 h 2325511"/>
              <a:gd name="connsiteX1" fmla="*/ 383822 w 926005"/>
              <a:gd name="connsiteY1" fmla="*/ 1636889 h 2325511"/>
              <a:gd name="connsiteX2" fmla="*/ 925689 w 926005"/>
              <a:gd name="connsiteY2" fmla="*/ 1411111 h 2325511"/>
              <a:gd name="connsiteX3" fmla="*/ 575733 w 926005"/>
              <a:gd name="connsiteY3" fmla="*/ 0 h 2325511"/>
              <a:gd name="connsiteX4" fmla="*/ 575733 w 926005"/>
              <a:gd name="connsiteY4" fmla="*/ 0 h 2325511"/>
              <a:gd name="connsiteX0" fmla="*/ 0 w 925689"/>
              <a:gd name="connsiteY0" fmla="*/ 2325511 h 2325511"/>
              <a:gd name="connsiteX1" fmla="*/ 383822 w 925689"/>
              <a:gd name="connsiteY1" fmla="*/ 1636889 h 2325511"/>
              <a:gd name="connsiteX2" fmla="*/ 925689 w 925689"/>
              <a:gd name="connsiteY2" fmla="*/ 1411111 h 2325511"/>
              <a:gd name="connsiteX3" fmla="*/ 575733 w 925689"/>
              <a:gd name="connsiteY3" fmla="*/ 0 h 2325511"/>
              <a:gd name="connsiteX4" fmla="*/ 575733 w 925689"/>
              <a:gd name="connsiteY4" fmla="*/ 0 h 2325511"/>
              <a:gd name="connsiteX0" fmla="*/ 0 w 1140178"/>
              <a:gd name="connsiteY0" fmla="*/ 2325511 h 2325511"/>
              <a:gd name="connsiteX1" fmla="*/ 598311 w 1140178"/>
              <a:gd name="connsiteY1" fmla="*/ 1636889 h 2325511"/>
              <a:gd name="connsiteX2" fmla="*/ 1140178 w 1140178"/>
              <a:gd name="connsiteY2" fmla="*/ 1411111 h 2325511"/>
              <a:gd name="connsiteX3" fmla="*/ 790222 w 1140178"/>
              <a:gd name="connsiteY3" fmla="*/ 0 h 2325511"/>
              <a:gd name="connsiteX4" fmla="*/ 790222 w 1140178"/>
              <a:gd name="connsiteY4" fmla="*/ 0 h 2325511"/>
              <a:gd name="connsiteX0" fmla="*/ 0 w 1140178"/>
              <a:gd name="connsiteY0" fmla="*/ 2325511 h 2325511"/>
              <a:gd name="connsiteX1" fmla="*/ 598311 w 1140178"/>
              <a:gd name="connsiteY1" fmla="*/ 1636889 h 2325511"/>
              <a:gd name="connsiteX2" fmla="*/ 1140178 w 1140178"/>
              <a:gd name="connsiteY2" fmla="*/ 1411111 h 2325511"/>
              <a:gd name="connsiteX3" fmla="*/ 790222 w 1140178"/>
              <a:gd name="connsiteY3" fmla="*/ 0 h 2325511"/>
              <a:gd name="connsiteX4" fmla="*/ 790222 w 1140178"/>
              <a:gd name="connsiteY4" fmla="*/ 0 h 232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178" h="2325511">
                <a:moveTo>
                  <a:pt x="0" y="2325511"/>
                </a:moveTo>
                <a:cubicBezTo>
                  <a:pt x="419570" y="2305756"/>
                  <a:pt x="408282" y="1789289"/>
                  <a:pt x="598311" y="1636889"/>
                </a:cubicBezTo>
                <a:cubicBezTo>
                  <a:pt x="788340" y="1484489"/>
                  <a:pt x="667926" y="1582326"/>
                  <a:pt x="1140178" y="1411111"/>
                </a:cubicBezTo>
                <a:cubicBezTo>
                  <a:pt x="1047986" y="1014118"/>
                  <a:pt x="790222" y="0"/>
                  <a:pt x="790222" y="0"/>
                </a:cubicBezTo>
                <a:lnTo>
                  <a:pt x="790222" y="0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5" descr="C:\Users\a.rudalev\Pictures\icons\1414514897_PortableComp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60" y="4941167"/>
            <a:ext cx="1010791" cy="10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.rudalev\Pictures\icons\1414514897_PortableComp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1168"/>
            <a:ext cx="1010791" cy="10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4139952" y="1268760"/>
            <a:ext cx="4608512" cy="5472608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Кластер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4291121"/>
            <a:ext cx="1800200" cy="36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fujitsu-hpc-01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005809" y="2942325"/>
            <a:ext cx="2532925" cy="56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 </a:t>
            </a:r>
            <a:r>
              <a:rPr lang="ru-RU" dirty="0" err="1" smtClean="0"/>
              <a:t>выч</a:t>
            </a:r>
            <a:r>
              <a:rPr lang="ru-RU" dirty="0" smtClean="0"/>
              <a:t>. </a:t>
            </a:r>
            <a:r>
              <a:rPr lang="ru-RU" dirty="0" smtClean="0"/>
              <a:t>Узлов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2 x Intel Xeon (10 Core), 64 GB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005213" y="4556575"/>
            <a:ext cx="2532925" cy="36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r>
              <a:rPr lang="en-US" dirty="0" smtClean="0"/>
              <a:t> </a:t>
            </a:r>
            <a:r>
              <a:rPr lang="ru-RU" dirty="0" err="1" smtClean="0"/>
              <a:t>выч</a:t>
            </a:r>
            <a:r>
              <a:rPr lang="ru-RU" dirty="0" smtClean="0"/>
              <a:t>. узлов с </a:t>
            </a:r>
            <a:r>
              <a:rPr lang="en-US" dirty="0" smtClean="0"/>
              <a:t>Xeon Phi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005212" y="6233422"/>
            <a:ext cx="2532925" cy="36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Общее хранилище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4319972" y="5667278"/>
            <a:ext cx="1368040" cy="362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infiniband</a:t>
            </a:r>
            <a:endParaRPr lang="ru-RU" dirty="0"/>
          </a:p>
        </p:txBody>
      </p:sp>
      <p:sp>
        <p:nvSpPr>
          <p:cNvPr id="20" name="Полилиния 19"/>
          <p:cNvSpPr/>
          <p:nvPr/>
        </p:nvSpPr>
        <p:spPr>
          <a:xfrm>
            <a:off x="4480484" y="3313449"/>
            <a:ext cx="902501" cy="2026194"/>
          </a:xfrm>
          <a:custGeom>
            <a:avLst/>
            <a:gdLst>
              <a:gd name="connsiteX0" fmla="*/ 0 w 926431"/>
              <a:gd name="connsiteY0" fmla="*/ 287368 h 1969412"/>
              <a:gd name="connsiteX1" fmla="*/ 824089 w 926431"/>
              <a:gd name="connsiteY1" fmla="*/ 84168 h 1969412"/>
              <a:gd name="connsiteX2" fmla="*/ 857956 w 926431"/>
              <a:gd name="connsiteY2" fmla="*/ 1506568 h 1969412"/>
              <a:gd name="connsiteX3" fmla="*/ 316089 w 926431"/>
              <a:gd name="connsiteY3" fmla="*/ 1969412 h 1969412"/>
              <a:gd name="connsiteX0" fmla="*/ 0 w 926431"/>
              <a:gd name="connsiteY0" fmla="*/ 287368 h 1969412"/>
              <a:gd name="connsiteX1" fmla="*/ 824089 w 926431"/>
              <a:gd name="connsiteY1" fmla="*/ 84168 h 1969412"/>
              <a:gd name="connsiteX2" fmla="*/ 857956 w 926431"/>
              <a:gd name="connsiteY2" fmla="*/ 1506568 h 1969412"/>
              <a:gd name="connsiteX3" fmla="*/ 316089 w 926431"/>
              <a:gd name="connsiteY3" fmla="*/ 1969412 h 1969412"/>
              <a:gd name="connsiteX0" fmla="*/ 0 w 898562"/>
              <a:gd name="connsiteY0" fmla="*/ 287368 h 1969412"/>
              <a:gd name="connsiteX1" fmla="*/ 824089 w 898562"/>
              <a:gd name="connsiteY1" fmla="*/ 84168 h 1969412"/>
              <a:gd name="connsiteX2" fmla="*/ 857956 w 898562"/>
              <a:gd name="connsiteY2" fmla="*/ 1506568 h 1969412"/>
              <a:gd name="connsiteX3" fmla="*/ 316089 w 898562"/>
              <a:gd name="connsiteY3" fmla="*/ 1969412 h 1969412"/>
              <a:gd name="connsiteX0" fmla="*/ 0 w 924287"/>
              <a:gd name="connsiteY0" fmla="*/ 314704 h 1996748"/>
              <a:gd name="connsiteX1" fmla="*/ 880534 w 924287"/>
              <a:gd name="connsiteY1" fmla="*/ 77638 h 1996748"/>
              <a:gd name="connsiteX2" fmla="*/ 857956 w 924287"/>
              <a:gd name="connsiteY2" fmla="*/ 1533904 h 1996748"/>
              <a:gd name="connsiteX3" fmla="*/ 316089 w 924287"/>
              <a:gd name="connsiteY3" fmla="*/ 1996748 h 1996748"/>
              <a:gd name="connsiteX0" fmla="*/ 0 w 902501"/>
              <a:gd name="connsiteY0" fmla="*/ 314704 h 1996748"/>
              <a:gd name="connsiteX1" fmla="*/ 880534 w 902501"/>
              <a:gd name="connsiteY1" fmla="*/ 77638 h 1996748"/>
              <a:gd name="connsiteX2" fmla="*/ 857956 w 902501"/>
              <a:gd name="connsiteY2" fmla="*/ 1533904 h 1996748"/>
              <a:gd name="connsiteX3" fmla="*/ 316089 w 902501"/>
              <a:gd name="connsiteY3" fmla="*/ 1996748 h 1996748"/>
              <a:gd name="connsiteX0" fmla="*/ 0 w 902501"/>
              <a:gd name="connsiteY0" fmla="*/ 344111 h 2026155"/>
              <a:gd name="connsiteX1" fmla="*/ 880534 w 902501"/>
              <a:gd name="connsiteY1" fmla="*/ 107045 h 2026155"/>
              <a:gd name="connsiteX2" fmla="*/ 857956 w 902501"/>
              <a:gd name="connsiteY2" fmla="*/ 1563311 h 2026155"/>
              <a:gd name="connsiteX3" fmla="*/ 316089 w 902501"/>
              <a:gd name="connsiteY3" fmla="*/ 2026155 h 2026155"/>
              <a:gd name="connsiteX0" fmla="*/ 0 w 902501"/>
              <a:gd name="connsiteY0" fmla="*/ 344150 h 2026194"/>
              <a:gd name="connsiteX1" fmla="*/ 880534 w 902501"/>
              <a:gd name="connsiteY1" fmla="*/ 107084 h 2026194"/>
              <a:gd name="connsiteX2" fmla="*/ 857956 w 902501"/>
              <a:gd name="connsiteY2" fmla="*/ 1563350 h 2026194"/>
              <a:gd name="connsiteX3" fmla="*/ 316089 w 902501"/>
              <a:gd name="connsiteY3" fmla="*/ 2026194 h 20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2501" h="2026194">
                <a:moveTo>
                  <a:pt x="0" y="344150"/>
                </a:moveTo>
                <a:cubicBezTo>
                  <a:pt x="340548" y="140950"/>
                  <a:pt x="883545" y="-163938"/>
                  <a:pt x="880534" y="107084"/>
                </a:cubicBezTo>
                <a:cubicBezTo>
                  <a:pt x="865483" y="1461750"/>
                  <a:pt x="952030" y="1243498"/>
                  <a:pt x="857956" y="1563350"/>
                </a:cubicBezTo>
                <a:cubicBezTo>
                  <a:pt x="763882" y="1883202"/>
                  <a:pt x="544689" y="1951875"/>
                  <a:pt x="316089" y="2026194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4943329" y="2777067"/>
            <a:ext cx="1320800" cy="2551289"/>
          </a:xfrm>
          <a:custGeom>
            <a:avLst/>
            <a:gdLst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2551289">
                <a:moveTo>
                  <a:pt x="1320800" y="0"/>
                </a:moveTo>
                <a:cubicBezTo>
                  <a:pt x="988718" y="59266"/>
                  <a:pt x="532459" y="73377"/>
                  <a:pt x="519289" y="485422"/>
                </a:cubicBezTo>
                <a:cubicBezTo>
                  <a:pt x="528697" y="1371600"/>
                  <a:pt x="549393" y="1958622"/>
                  <a:pt x="496711" y="2201333"/>
                </a:cubicBezTo>
                <a:cubicBezTo>
                  <a:pt x="444029" y="2444044"/>
                  <a:pt x="205081" y="2548466"/>
                  <a:pt x="0" y="2551289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4990681" y="2810638"/>
            <a:ext cx="1320800" cy="2551289"/>
          </a:xfrm>
          <a:custGeom>
            <a:avLst/>
            <a:gdLst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2551289">
                <a:moveTo>
                  <a:pt x="1320800" y="0"/>
                </a:moveTo>
                <a:cubicBezTo>
                  <a:pt x="988718" y="59266"/>
                  <a:pt x="532459" y="73377"/>
                  <a:pt x="519289" y="485422"/>
                </a:cubicBezTo>
                <a:cubicBezTo>
                  <a:pt x="528697" y="1371600"/>
                  <a:pt x="549393" y="1958622"/>
                  <a:pt x="496711" y="2201333"/>
                </a:cubicBezTo>
                <a:cubicBezTo>
                  <a:pt x="444029" y="2444044"/>
                  <a:pt x="205081" y="2548466"/>
                  <a:pt x="0" y="2551289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олилиния 81"/>
          <p:cNvSpPr/>
          <p:nvPr/>
        </p:nvSpPr>
        <p:spPr>
          <a:xfrm>
            <a:off x="5039284" y="2861733"/>
            <a:ext cx="1320800" cy="2551289"/>
          </a:xfrm>
          <a:custGeom>
            <a:avLst/>
            <a:gdLst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2551289">
                <a:moveTo>
                  <a:pt x="1320800" y="0"/>
                </a:moveTo>
                <a:cubicBezTo>
                  <a:pt x="988718" y="59266"/>
                  <a:pt x="532459" y="73377"/>
                  <a:pt x="519289" y="485422"/>
                </a:cubicBezTo>
                <a:cubicBezTo>
                  <a:pt x="528697" y="1371600"/>
                  <a:pt x="549393" y="1958622"/>
                  <a:pt x="496711" y="2201333"/>
                </a:cubicBezTo>
                <a:cubicBezTo>
                  <a:pt x="444029" y="2444044"/>
                  <a:pt x="205081" y="2548466"/>
                  <a:pt x="0" y="2551289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5202973" y="4086696"/>
            <a:ext cx="891823" cy="1343260"/>
          </a:xfrm>
          <a:custGeom>
            <a:avLst/>
            <a:gdLst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823" h="1343260">
                <a:moveTo>
                  <a:pt x="891823" y="78905"/>
                </a:moveTo>
                <a:cubicBezTo>
                  <a:pt x="705556" y="7408"/>
                  <a:pt x="521171" y="-60324"/>
                  <a:pt x="440267" y="90194"/>
                </a:cubicBezTo>
                <a:cubicBezTo>
                  <a:pt x="359363" y="240712"/>
                  <a:pt x="442628" y="480669"/>
                  <a:pt x="406400" y="982016"/>
                </a:cubicBezTo>
                <a:cubicBezTo>
                  <a:pt x="391229" y="1191960"/>
                  <a:pt x="172155" y="1278349"/>
                  <a:pt x="0" y="134326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>
            <a:off x="5253772" y="4126206"/>
            <a:ext cx="891823" cy="1343260"/>
          </a:xfrm>
          <a:custGeom>
            <a:avLst/>
            <a:gdLst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823" h="1343260">
                <a:moveTo>
                  <a:pt x="891823" y="78905"/>
                </a:moveTo>
                <a:cubicBezTo>
                  <a:pt x="705556" y="7408"/>
                  <a:pt x="521171" y="-60324"/>
                  <a:pt x="440267" y="90194"/>
                </a:cubicBezTo>
                <a:cubicBezTo>
                  <a:pt x="359363" y="240712"/>
                  <a:pt x="442628" y="480669"/>
                  <a:pt x="406400" y="982016"/>
                </a:cubicBezTo>
                <a:cubicBezTo>
                  <a:pt x="391229" y="1191960"/>
                  <a:pt x="172155" y="1278349"/>
                  <a:pt x="0" y="134326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5298928" y="4171362"/>
            <a:ext cx="891823" cy="1343260"/>
          </a:xfrm>
          <a:custGeom>
            <a:avLst/>
            <a:gdLst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823" h="1343260">
                <a:moveTo>
                  <a:pt x="891823" y="78905"/>
                </a:moveTo>
                <a:cubicBezTo>
                  <a:pt x="705556" y="7408"/>
                  <a:pt x="521171" y="-60324"/>
                  <a:pt x="440267" y="90194"/>
                </a:cubicBezTo>
                <a:cubicBezTo>
                  <a:pt x="359363" y="240712"/>
                  <a:pt x="442628" y="480669"/>
                  <a:pt x="406400" y="982016"/>
                </a:cubicBezTo>
                <a:cubicBezTo>
                  <a:pt x="391229" y="1191960"/>
                  <a:pt x="172155" y="1278349"/>
                  <a:pt x="0" y="134326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387488" y="5469466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5364088" y="5445224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5424807" y="5483365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5424807" y="5505943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5472154" y="5531554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 descr="C:\Users\a.rudalev\Pictures\icons\c0314324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4994437"/>
            <a:ext cx="1368040" cy="10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1" descr="C:\Users\a.rudalev\Pictures\icons\c0314324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355" y="4850421"/>
            <a:ext cx="1368040" cy="10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5960351" y="3371081"/>
            <a:ext cx="2577787" cy="1334631"/>
            <a:chOff x="5587209" y="3606536"/>
            <a:chExt cx="2577787" cy="1334631"/>
          </a:xfrm>
        </p:grpSpPr>
        <p:pic>
          <p:nvPicPr>
            <p:cNvPr id="46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71" y="373500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6355" y="373500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404" y="373500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275" y="373500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209" y="403839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0293" y="403839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342" y="403839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3213" y="403839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a.rudalev\Pictures\icons\Phi-web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365" y="3606536"/>
              <a:ext cx="1334631" cy="1334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5967907" y="1916832"/>
            <a:ext cx="2690442" cy="1025492"/>
            <a:chOff x="5628067" y="2297793"/>
            <a:chExt cx="2690442" cy="1025492"/>
          </a:xfrm>
        </p:grpSpPr>
        <p:pic>
          <p:nvPicPr>
            <p:cNvPr id="23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9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213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8262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133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809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067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151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071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747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411" y="2297793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796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043311" y="5126188"/>
            <a:ext cx="2280237" cy="1174824"/>
            <a:chOff x="5683271" y="5126188"/>
            <a:chExt cx="2280237" cy="1174824"/>
          </a:xfrm>
        </p:grpSpPr>
        <p:pic>
          <p:nvPicPr>
            <p:cNvPr id="62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71" y="5126188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6355" y="5126188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404" y="5126188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275" y="5126188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a.rudalev\Pictures\icons\1414514580_Database_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056" y="5395560"/>
              <a:ext cx="905452" cy="905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a.rudalev\Pictures\icons\folder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471" y="5538551"/>
              <a:ext cx="698761" cy="698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a.rudalev\Pictures\icons\serv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25" y="2962236"/>
            <a:ext cx="1328885" cy="132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Файловая система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На всех узлах директория </a:t>
            </a:r>
            <a:r>
              <a:rPr lang="en-US" sz="3200" b="1" dirty="0" smtClean="0">
                <a:solidFill>
                  <a:srgbClr val="FFC000"/>
                </a:solidFill>
              </a:rPr>
              <a:t>/home </a:t>
            </a:r>
            <a:r>
              <a:rPr lang="ru-RU" sz="3200" b="1" dirty="0" smtClean="0">
                <a:solidFill>
                  <a:srgbClr val="FFC000"/>
                </a:solidFill>
              </a:rPr>
              <a:t>является общей!</a:t>
            </a:r>
          </a:p>
          <a:p>
            <a:endParaRPr lang="ru-RU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4427984" y="1268760"/>
            <a:ext cx="4608512" cy="5472608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Кластер</a:t>
            </a:r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3707904" y="4291121"/>
            <a:ext cx="1800200" cy="36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fujitsu-hpc-01</a:t>
            </a:r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293841" y="3142277"/>
            <a:ext cx="2532925" cy="36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 </a:t>
            </a:r>
            <a:r>
              <a:rPr lang="ru-RU" dirty="0" err="1" smtClean="0"/>
              <a:t>выч</a:t>
            </a:r>
            <a:r>
              <a:rPr lang="ru-RU" dirty="0" smtClean="0"/>
              <a:t>. узлов</a:t>
            </a:r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6293245" y="4556575"/>
            <a:ext cx="2532925" cy="36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r>
              <a:rPr lang="en-US" dirty="0" smtClean="0"/>
              <a:t> </a:t>
            </a:r>
            <a:r>
              <a:rPr lang="ru-RU" dirty="0" err="1" smtClean="0"/>
              <a:t>выч</a:t>
            </a:r>
            <a:r>
              <a:rPr lang="ru-RU" dirty="0" smtClean="0"/>
              <a:t>. узлов с </a:t>
            </a:r>
            <a:r>
              <a:rPr lang="en-US" dirty="0" smtClean="0"/>
              <a:t>Xeon Phi</a:t>
            </a:r>
            <a:endParaRPr lang="ru-RU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6293244" y="6233422"/>
            <a:ext cx="2532925" cy="36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Общее хранилище</a:t>
            </a:r>
            <a:endParaRPr lang="ru-RU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4608004" y="5667278"/>
            <a:ext cx="1368040" cy="362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infiniband</a:t>
            </a:r>
            <a:endParaRPr lang="ru-RU" dirty="0"/>
          </a:p>
        </p:txBody>
      </p:sp>
      <p:sp>
        <p:nvSpPr>
          <p:cNvPr id="117" name="Полилиния 116"/>
          <p:cNvSpPr/>
          <p:nvPr/>
        </p:nvSpPr>
        <p:spPr>
          <a:xfrm>
            <a:off x="4768516" y="3313449"/>
            <a:ext cx="902501" cy="2026194"/>
          </a:xfrm>
          <a:custGeom>
            <a:avLst/>
            <a:gdLst>
              <a:gd name="connsiteX0" fmla="*/ 0 w 926431"/>
              <a:gd name="connsiteY0" fmla="*/ 287368 h 1969412"/>
              <a:gd name="connsiteX1" fmla="*/ 824089 w 926431"/>
              <a:gd name="connsiteY1" fmla="*/ 84168 h 1969412"/>
              <a:gd name="connsiteX2" fmla="*/ 857956 w 926431"/>
              <a:gd name="connsiteY2" fmla="*/ 1506568 h 1969412"/>
              <a:gd name="connsiteX3" fmla="*/ 316089 w 926431"/>
              <a:gd name="connsiteY3" fmla="*/ 1969412 h 1969412"/>
              <a:gd name="connsiteX0" fmla="*/ 0 w 926431"/>
              <a:gd name="connsiteY0" fmla="*/ 287368 h 1969412"/>
              <a:gd name="connsiteX1" fmla="*/ 824089 w 926431"/>
              <a:gd name="connsiteY1" fmla="*/ 84168 h 1969412"/>
              <a:gd name="connsiteX2" fmla="*/ 857956 w 926431"/>
              <a:gd name="connsiteY2" fmla="*/ 1506568 h 1969412"/>
              <a:gd name="connsiteX3" fmla="*/ 316089 w 926431"/>
              <a:gd name="connsiteY3" fmla="*/ 1969412 h 1969412"/>
              <a:gd name="connsiteX0" fmla="*/ 0 w 898562"/>
              <a:gd name="connsiteY0" fmla="*/ 287368 h 1969412"/>
              <a:gd name="connsiteX1" fmla="*/ 824089 w 898562"/>
              <a:gd name="connsiteY1" fmla="*/ 84168 h 1969412"/>
              <a:gd name="connsiteX2" fmla="*/ 857956 w 898562"/>
              <a:gd name="connsiteY2" fmla="*/ 1506568 h 1969412"/>
              <a:gd name="connsiteX3" fmla="*/ 316089 w 898562"/>
              <a:gd name="connsiteY3" fmla="*/ 1969412 h 1969412"/>
              <a:gd name="connsiteX0" fmla="*/ 0 w 924287"/>
              <a:gd name="connsiteY0" fmla="*/ 314704 h 1996748"/>
              <a:gd name="connsiteX1" fmla="*/ 880534 w 924287"/>
              <a:gd name="connsiteY1" fmla="*/ 77638 h 1996748"/>
              <a:gd name="connsiteX2" fmla="*/ 857956 w 924287"/>
              <a:gd name="connsiteY2" fmla="*/ 1533904 h 1996748"/>
              <a:gd name="connsiteX3" fmla="*/ 316089 w 924287"/>
              <a:gd name="connsiteY3" fmla="*/ 1996748 h 1996748"/>
              <a:gd name="connsiteX0" fmla="*/ 0 w 902501"/>
              <a:gd name="connsiteY0" fmla="*/ 314704 h 1996748"/>
              <a:gd name="connsiteX1" fmla="*/ 880534 w 902501"/>
              <a:gd name="connsiteY1" fmla="*/ 77638 h 1996748"/>
              <a:gd name="connsiteX2" fmla="*/ 857956 w 902501"/>
              <a:gd name="connsiteY2" fmla="*/ 1533904 h 1996748"/>
              <a:gd name="connsiteX3" fmla="*/ 316089 w 902501"/>
              <a:gd name="connsiteY3" fmla="*/ 1996748 h 1996748"/>
              <a:gd name="connsiteX0" fmla="*/ 0 w 902501"/>
              <a:gd name="connsiteY0" fmla="*/ 344111 h 2026155"/>
              <a:gd name="connsiteX1" fmla="*/ 880534 w 902501"/>
              <a:gd name="connsiteY1" fmla="*/ 107045 h 2026155"/>
              <a:gd name="connsiteX2" fmla="*/ 857956 w 902501"/>
              <a:gd name="connsiteY2" fmla="*/ 1563311 h 2026155"/>
              <a:gd name="connsiteX3" fmla="*/ 316089 w 902501"/>
              <a:gd name="connsiteY3" fmla="*/ 2026155 h 2026155"/>
              <a:gd name="connsiteX0" fmla="*/ 0 w 902501"/>
              <a:gd name="connsiteY0" fmla="*/ 344150 h 2026194"/>
              <a:gd name="connsiteX1" fmla="*/ 880534 w 902501"/>
              <a:gd name="connsiteY1" fmla="*/ 107084 h 2026194"/>
              <a:gd name="connsiteX2" fmla="*/ 857956 w 902501"/>
              <a:gd name="connsiteY2" fmla="*/ 1563350 h 2026194"/>
              <a:gd name="connsiteX3" fmla="*/ 316089 w 902501"/>
              <a:gd name="connsiteY3" fmla="*/ 2026194 h 20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2501" h="2026194">
                <a:moveTo>
                  <a:pt x="0" y="344150"/>
                </a:moveTo>
                <a:cubicBezTo>
                  <a:pt x="340548" y="140950"/>
                  <a:pt x="883545" y="-163938"/>
                  <a:pt x="880534" y="107084"/>
                </a:cubicBezTo>
                <a:cubicBezTo>
                  <a:pt x="865483" y="1461750"/>
                  <a:pt x="952030" y="1243498"/>
                  <a:pt x="857956" y="1563350"/>
                </a:cubicBezTo>
                <a:cubicBezTo>
                  <a:pt x="763882" y="1883202"/>
                  <a:pt x="544689" y="1951875"/>
                  <a:pt x="316089" y="2026194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олилиния 117"/>
          <p:cNvSpPr/>
          <p:nvPr/>
        </p:nvSpPr>
        <p:spPr>
          <a:xfrm>
            <a:off x="5231361" y="2777067"/>
            <a:ext cx="1320800" cy="2551289"/>
          </a:xfrm>
          <a:custGeom>
            <a:avLst/>
            <a:gdLst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2551289">
                <a:moveTo>
                  <a:pt x="1320800" y="0"/>
                </a:moveTo>
                <a:cubicBezTo>
                  <a:pt x="988718" y="59266"/>
                  <a:pt x="532459" y="73377"/>
                  <a:pt x="519289" y="485422"/>
                </a:cubicBezTo>
                <a:cubicBezTo>
                  <a:pt x="528697" y="1371600"/>
                  <a:pt x="549393" y="1958622"/>
                  <a:pt x="496711" y="2201333"/>
                </a:cubicBezTo>
                <a:cubicBezTo>
                  <a:pt x="444029" y="2444044"/>
                  <a:pt x="205081" y="2548466"/>
                  <a:pt x="0" y="2551289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олилиния 118"/>
          <p:cNvSpPr/>
          <p:nvPr/>
        </p:nvSpPr>
        <p:spPr>
          <a:xfrm>
            <a:off x="5278713" y="2810638"/>
            <a:ext cx="1320800" cy="2551289"/>
          </a:xfrm>
          <a:custGeom>
            <a:avLst/>
            <a:gdLst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2551289">
                <a:moveTo>
                  <a:pt x="1320800" y="0"/>
                </a:moveTo>
                <a:cubicBezTo>
                  <a:pt x="988718" y="59266"/>
                  <a:pt x="532459" y="73377"/>
                  <a:pt x="519289" y="485422"/>
                </a:cubicBezTo>
                <a:cubicBezTo>
                  <a:pt x="528697" y="1371600"/>
                  <a:pt x="549393" y="1958622"/>
                  <a:pt x="496711" y="2201333"/>
                </a:cubicBezTo>
                <a:cubicBezTo>
                  <a:pt x="444029" y="2444044"/>
                  <a:pt x="205081" y="2548466"/>
                  <a:pt x="0" y="2551289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олилиния 119"/>
          <p:cNvSpPr/>
          <p:nvPr/>
        </p:nvSpPr>
        <p:spPr>
          <a:xfrm>
            <a:off x="5327316" y="2861733"/>
            <a:ext cx="1320800" cy="2551289"/>
          </a:xfrm>
          <a:custGeom>
            <a:avLst/>
            <a:gdLst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  <a:gd name="connsiteX0" fmla="*/ 1320800 w 1320800"/>
              <a:gd name="connsiteY0" fmla="*/ 0 h 2551289"/>
              <a:gd name="connsiteX1" fmla="*/ 519289 w 1320800"/>
              <a:gd name="connsiteY1" fmla="*/ 485422 h 2551289"/>
              <a:gd name="connsiteX2" fmla="*/ 496711 w 1320800"/>
              <a:gd name="connsiteY2" fmla="*/ 2201333 h 2551289"/>
              <a:gd name="connsiteX3" fmla="*/ 0 w 1320800"/>
              <a:gd name="connsiteY3" fmla="*/ 2551289 h 25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2551289">
                <a:moveTo>
                  <a:pt x="1320800" y="0"/>
                </a:moveTo>
                <a:cubicBezTo>
                  <a:pt x="988718" y="59266"/>
                  <a:pt x="532459" y="73377"/>
                  <a:pt x="519289" y="485422"/>
                </a:cubicBezTo>
                <a:cubicBezTo>
                  <a:pt x="528697" y="1371600"/>
                  <a:pt x="549393" y="1958622"/>
                  <a:pt x="496711" y="2201333"/>
                </a:cubicBezTo>
                <a:cubicBezTo>
                  <a:pt x="444029" y="2444044"/>
                  <a:pt x="205081" y="2548466"/>
                  <a:pt x="0" y="2551289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олилиния 120"/>
          <p:cNvSpPr/>
          <p:nvPr/>
        </p:nvSpPr>
        <p:spPr>
          <a:xfrm>
            <a:off x="5491005" y="4086696"/>
            <a:ext cx="891823" cy="1343260"/>
          </a:xfrm>
          <a:custGeom>
            <a:avLst/>
            <a:gdLst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823" h="1343260">
                <a:moveTo>
                  <a:pt x="891823" y="78905"/>
                </a:moveTo>
                <a:cubicBezTo>
                  <a:pt x="705556" y="7408"/>
                  <a:pt x="521171" y="-60324"/>
                  <a:pt x="440267" y="90194"/>
                </a:cubicBezTo>
                <a:cubicBezTo>
                  <a:pt x="359363" y="240712"/>
                  <a:pt x="442628" y="480669"/>
                  <a:pt x="406400" y="982016"/>
                </a:cubicBezTo>
                <a:cubicBezTo>
                  <a:pt x="391229" y="1191960"/>
                  <a:pt x="172155" y="1278349"/>
                  <a:pt x="0" y="134326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олилиния 121"/>
          <p:cNvSpPr/>
          <p:nvPr/>
        </p:nvSpPr>
        <p:spPr>
          <a:xfrm>
            <a:off x="5541804" y="4126206"/>
            <a:ext cx="891823" cy="1343260"/>
          </a:xfrm>
          <a:custGeom>
            <a:avLst/>
            <a:gdLst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823" h="1343260">
                <a:moveTo>
                  <a:pt x="891823" y="78905"/>
                </a:moveTo>
                <a:cubicBezTo>
                  <a:pt x="705556" y="7408"/>
                  <a:pt x="521171" y="-60324"/>
                  <a:pt x="440267" y="90194"/>
                </a:cubicBezTo>
                <a:cubicBezTo>
                  <a:pt x="359363" y="240712"/>
                  <a:pt x="442628" y="480669"/>
                  <a:pt x="406400" y="982016"/>
                </a:cubicBezTo>
                <a:cubicBezTo>
                  <a:pt x="391229" y="1191960"/>
                  <a:pt x="172155" y="1278349"/>
                  <a:pt x="0" y="134326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 122"/>
          <p:cNvSpPr/>
          <p:nvPr/>
        </p:nvSpPr>
        <p:spPr>
          <a:xfrm>
            <a:off x="5586960" y="4171362"/>
            <a:ext cx="891823" cy="1343260"/>
          </a:xfrm>
          <a:custGeom>
            <a:avLst/>
            <a:gdLst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80466 h 1344821"/>
              <a:gd name="connsiteX1" fmla="*/ 440267 w 891823"/>
              <a:gd name="connsiteY1" fmla="*/ 91755 h 1344821"/>
              <a:gd name="connsiteX2" fmla="*/ 417689 w 891823"/>
              <a:gd name="connsiteY2" fmla="*/ 1006155 h 1344821"/>
              <a:gd name="connsiteX3" fmla="*/ 0 w 891823"/>
              <a:gd name="connsiteY3" fmla="*/ 1344821 h 1344821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1195 h 1335550"/>
              <a:gd name="connsiteX1" fmla="*/ 440267 w 891823"/>
              <a:gd name="connsiteY1" fmla="*/ 82484 h 1335550"/>
              <a:gd name="connsiteX2" fmla="*/ 417689 w 891823"/>
              <a:gd name="connsiteY2" fmla="*/ 996884 h 1335550"/>
              <a:gd name="connsiteX3" fmla="*/ 0 w 891823"/>
              <a:gd name="connsiteY3" fmla="*/ 1335550 h 133555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  <a:gd name="connsiteX0" fmla="*/ 891823 w 891823"/>
              <a:gd name="connsiteY0" fmla="*/ 78905 h 1343260"/>
              <a:gd name="connsiteX1" fmla="*/ 440267 w 891823"/>
              <a:gd name="connsiteY1" fmla="*/ 90194 h 1343260"/>
              <a:gd name="connsiteX2" fmla="*/ 406400 w 891823"/>
              <a:gd name="connsiteY2" fmla="*/ 982016 h 1343260"/>
              <a:gd name="connsiteX3" fmla="*/ 0 w 891823"/>
              <a:gd name="connsiteY3" fmla="*/ 1343260 h 134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823" h="1343260">
                <a:moveTo>
                  <a:pt x="891823" y="78905"/>
                </a:moveTo>
                <a:cubicBezTo>
                  <a:pt x="705556" y="7408"/>
                  <a:pt x="521171" y="-60324"/>
                  <a:pt x="440267" y="90194"/>
                </a:cubicBezTo>
                <a:cubicBezTo>
                  <a:pt x="359363" y="240712"/>
                  <a:pt x="442628" y="480669"/>
                  <a:pt x="406400" y="982016"/>
                </a:cubicBezTo>
                <a:cubicBezTo>
                  <a:pt x="391229" y="1191960"/>
                  <a:pt x="172155" y="1278349"/>
                  <a:pt x="0" y="134326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5675520" y="5469466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5652120" y="5445224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5712839" y="5483365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5712839" y="5505943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5760186" y="5531554"/>
            <a:ext cx="87664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1" descr="C:\Users\a.rudalev\Pictures\icons\c031432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994437"/>
            <a:ext cx="1368040" cy="10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1" descr="C:\Users\a.rudalev\Pictures\icons\c031432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87" y="4850421"/>
            <a:ext cx="1368040" cy="10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1" name="Группа 130"/>
          <p:cNvGrpSpPr/>
          <p:nvPr/>
        </p:nvGrpSpPr>
        <p:grpSpPr>
          <a:xfrm>
            <a:off x="6248383" y="3371081"/>
            <a:ext cx="2577787" cy="1334631"/>
            <a:chOff x="5587209" y="3606536"/>
            <a:chExt cx="2577787" cy="1334631"/>
          </a:xfrm>
        </p:grpSpPr>
        <p:pic>
          <p:nvPicPr>
            <p:cNvPr id="153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71" y="373500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6355" y="373500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404" y="373500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275" y="373500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209" y="403839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0293" y="403839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342" y="403839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3213" y="403839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7" descr="C:\Users\a.rudalev\Pictures\icons\Phi-we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365" y="3606536"/>
              <a:ext cx="1334631" cy="1334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" name="Группа 131"/>
          <p:cNvGrpSpPr/>
          <p:nvPr/>
        </p:nvGrpSpPr>
        <p:grpSpPr>
          <a:xfrm>
            <a:off x="6255939" y="2088441"/>
            <a:ext cx="2690442" cy="1025492"/>
            <a:chOff x="5628067" y="2297793"/>
            <a:chExt cx="2690442" cy="1025492"/>
          </a:xfrm>
        </p:grpSpPr>
        <p:pic>
          <p:nvPicPr>
            <p:cNvPr id="141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9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213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8262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133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809" y="2297794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067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151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071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747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411" y="2297793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796" y="2601187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4" name="Picture 2" descr="C:\Users\a.rudalev\Pictures\icons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57" y="2962236"/>
            <a:ext cx="1328885" cy="132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" name="Группа 132"/>
          <p:cNvGrpSpPr/>
          <p:nvPr/>
        </p:nvGrpSpPr>
        <p:grpSpPr>
          <a:xfrm>
            <a:off x="4259006" y="2512352"/>
            <a:ext cx="4352574" cy="3868976"/>
            <a:chOff x="3610934" y="2512352"/>
            <a:chExt cx="4352574" cy="3868976"/>
          </a:xfrm>
        </p:grpSpPr>
        <p:pic>
          <p:nvPicPr>
            <p:cNvPr id="135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71" y="5126188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6355" y="5126188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404" y="5126188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" descr="C:\Users\a.rudalev\Pictures\icons\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275" y="5126188"/>
              <a:ext cx="722098" cy="72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8" descr="C:\Users\a.rudalev\Pictures\icons\1414514580_Database_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056" y="5395560"/>
              <a:ext cx="905452" cy="905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9" descr="C:\Users\a.rudalev\Pictures\icons\fold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679" y="5284743"/>
              <a:ext cx="1096585" cy="1096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9" descr="C:\Users\a.rudalev\Pictures\icons\fold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408" y="3954375"/>
              <a:ext cx="698761" cy="698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9" descr="C:\Users\a.rudalev\Pictures\icons\fold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441" y="2512352"/>
              <a:ext cx="698761" cy="698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9" descr="C:\Users\a.rudalev\Pictures\icons\fold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934" y="3645024"/>
              <a:ext cx="698761" cy="698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07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Подключение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Центральный узел: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SSH: </a:t>
            </a:r>
            <a:r>
              <a:rPr lang="en-US" sz="4800" dirty="0" smtClean="0">
                <a:solidFill>
                  <a:srgbClr val="FFC000"/>
                </a:solidFill>
              </a:rPr>
              <a:t>fujitsu-hpc-01.narfu.ru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/>
              <a:t>Инструменты:</a:t>
            </a:r>
            <a:endParaRPr lang="en-US" dirty="0" smtClean="0"/>
          </a:p>
          <a:p>
            <a:pPr lvl="1"/>
            <a:r>
              <a:rPr lang="en-US" dirty="0" err="1" smtClean="0"/>
              <a:t>PuTTY</a:t>
            </a:r>
            <a:r>
              <a:rPr lang="en-US" dirty="0" smtClean="0"/>
              <a:t> – SSH</a:t>
            </a:r>
            <a:r>
              <a:rPr lang="ru-RU" dirty="0" smtClean="0"/>
              <a:t>-клиент</a:t>
            </a:r>
          </a:p>
          <a:p>
            <a:pPr lvl="2"/>
            <a:r>
              <a:rPr lang="ru-RU" dirty="0" smtClean="0"/>
              <a:t>командная строка</a:t>
            </a:r>
          </a:p>
          <a:p>
            <a:pPr lvl="1"/>
            <a:r>
              <a:rPr lang="en-US" dirty="0" err="1" smtClean="0"/>
              <a:t>WinSCP</a:t>
            </a:r>
            <a:r>
              <a:rPr lang="en-US" dirty="0" smtClean="0"/>
              <a:t> –</a:t>
            </a:r>
            <a:r>
              <a:rPr lang="ru-RU" dirty="0" smtClean="0"/>
              <a:t> </a:t>
            </a:r>
            <a:r>
              <a:rPr lang="en-US" dirty="0" smtClean="0"/>
              <a:t>SCP</a:t>
            </a:r>
            <a:r>
              <a:rPr lang="ru-RU" dirty="0" smtClean="0"/>
              <a:t>-клиент</a:t>
            </a:r>
          </a:p>
          <a:p>
            <a:pPr lvl="2"/>
            <a:r>
              <a:rPr lang="ru-RU" dirty="0" smtClean="0"/>
              <a:t>работа с файлами</a:t>
            </a:r>
          </a:p>
          <a:p>
            <a:pPr lvl="1"/>
            <a:r>
              <a:rPr lang="en-US" dirty="0" err="1" smtClean="0"/>
              <a:t>Xming</a:t>
            </a:r>
            <a:r>
              <a:rPr lang="en-US" dirty="0" smtClean="0"/>
              <a:t> – X-</a:t>
            </a:r>
            <a:r>
              <a:rPr lang="ru-RU" dirty="0" smtClean="0"/>
              <a:t>сервер</a:t>
            </a:r>
          </a:p>
          <a:p>
            <a:pPr lvl="2"/>
            <a:r>
              <a:rPr lang="ru-RU" dirty="0"/>
              <a:t>р</a:t>
            </a:r>
            <a:r>
              <a:rPr lang="ru-RU" dirty="0" smtClean="0"/>
              <a:t>абота с графическими приложениями (например, некоторые компоненты </a:t>
            </a:r>
            <a:r>
              <a:rPr lang="en-US" dirty="0" smtClean="0"/>
              <a:t>ANSYS)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8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PuTTY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 smtClean="0">
                <a:solidFill>
                  <a:schemeClr val="accent5"/>
                </a:solidFill>
              </a:rPr>
              <a:t>Создайте новый профиль</a:t>
            </a:r>
            <a:r>
              <a:rPr lang="en-US" sz="2000" dirty="0">
                <a:solidFill>
                  <a:schemeClr val="accent5"/>
                </a:solidFill>
              </a:rPr>
              <a:t>:</a:t>
            </a:r>
            <a:endParaRPr lang="ru-RU" sz="2000" dirty="0" smtClean="0">
              <a:solidFill>
                <a:schemeClr val="accent5"/>
              </a:solidFill>
            </a:endParaRPr>
          </a:p>
          <a:p>
            <a:r>
              <a:rPr lang="en-US" sz="2000" dirty="0" smtClean="0"/>
              <a:t>Host: 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fujitsu-hpc-01.narfu.ru</a:t>
            </a:r>
          </a:p>
          <a:p>
            <a:r>
              <a:rPr lang="en-US" sz="2000" dirty="0" smtClean="0"/>
              <a:t>Port: 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22</a:t>
            </a:r>
            <a:endParaRPr lang="ru-RU" sz="20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Connection type: 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SSH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chemeClr val="accent5"/>
                </a:solidFill>
              </a:rPr>
              <a:t>Установите поддержку </a:t>
            </a:r>
            <a:r>
              <a:rPr lang="en-US" sz="2000" dirty="0" smtClean="0">
                <a:solidFill>
                  <a:schemeClr val="accent5"/>
                </a:solidFill>
              </a:rPr>
              <a:t>Unicode </a:t>
            </a:r>
            <a:r>
              <a:rPr lang="ru-RU" sz="2000" dirty="0" smtClean="0">
                <a:solidFill>
                  <a:schemeClr val="accent5"/>
                </a:solidFill>
              </a:rPr>
              <a:t>на 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Window\Translation:</a:t>
            </a:r>
          </a:p>
          <a:p>
            <a:r>
              <a:rPr lang="en-US" sz="2000" dirty="0" smtClean="0"/>
              <a:t>Remote character set: 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UTF-8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chemeClr val="accent5"/>
                </a:solidFill>
              </a:rPr>
              <a:t>Если нужна поддержка приложений с графическим интерфейсом, установите на 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Connection\SSH\X11:</a:t>
            </a:r>
          </a:p>
          <a:p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☑</a:t>
            </a:r>
            <a:r>
              <a:rPr lang="en-US" sz="2000" dirty="0" smtClean="0"/>
              <a:t> Enable X11 forwarding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3591"/>
            <a:ext cx="4038600" cy="387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4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PuTTY</a:t>
            </a:r>
            <a:r>
              <a:rPr lang="en-US" dirty="0" smtClean="0"/>
              <a:t>: </a:t>
            </a:r>
            <a:r>
              <a:rPr lang="ru-RU" dirty="0" smtClean="0"/>
              <a:t>вход в систему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Введите имя пользователя</a:t>
            </a:r>
          </a:p>
          <a:p>
            <a:r>
              <a:rPr lang="ru-RU" dirty="0" smtClean="0"/>
              <a:t>Введите пароль</a:t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Внимание: при вводе пароля символы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не печатаются на экране!!!</a:t>
            </a:r>
          </a:p>
          <a:p>
            <a:r>
              <a:rPr lang="ru-RU" dirty="0" smtClean="0"/>
              <a:t>В приглашении «командной строки» указывается имя пользователя и имя узла. </a:t>
            </a:r>
          </a:p>
          <a:p>
            <a:r>
              <a:rPr lang="ru-RU" dirty="0" smtClean="0"/>
              <a:t>Внутреннее имя головного узла: </a:t>
            </a:r>
            <a:r>
              <a:rPr lang="en-US" sz="3900" dirty="0" smtClean="0">
                <a:solidFill>
                  <a:schemeClr val="accent5">
                    <a:lumMod val="75000"/>
                  </a:schemeClr>
                </a:solidFill>
              </a:rPr>
              <a:t>head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9428"/>
            <a:ext cx="4038600" cy="348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6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Копирование файлов: </a:t>
            </a:r>
            <a:r>
              <a:rPr lang="en-US" dirty="0" err="1" smtClean="0"/>
              <a:t>scp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scp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– </a:t>
            </a:r>
            <a:r>
              <a:rPr lang="ru-RU" dirty="0" smtClean="0"/>
              <a:t>стандартная </a:t>
            </a:r>
            <a:r>
              <a:rPr lang="en-US" dirty="0" smtClean="0"/>
              <a:t>UNIX</a:t>
            </a:r>
            <a:r>
              <a:rPr lang="ru-RU" dirty="0" smtClean="0"/>
              <a:t>-программа для удалённого копирования файлов</a:t>
            </a:r>
            <a:r>
              <a:rPr lang="en-US" dirty="0" smtClean="0"/>
              <a:t> </a:t>
            </a:r>
            <a:r>
              <a:rPr lang="ru-RU" dirty="0" smtClean="0"/>
              <a:t>по протоколу </a:t>
            </a:r>
            <a:r>
              <a:rPr lang="en-US" dirty="0" smtClean="0"/>
              <a:t>SSH</a:t>
            </a:r>
            <a:endParaRPr lang="ru-RU" dirty="0" smtClean="0"/>
          </a:p>
          <a:p>
            <a:r>
              <a:rPr lang="en-US" dirty="0" err="1" smtClean="0">
                <a:solidFill>
                  <a:srgbClr val="FFC000"/>
                </a:solidFill>
              </a:rPr>
              <a:t>pscp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– </a:t>
            </a:r>
            <a:r>
              <a:rPr lang="ru-RU" dirty="0" smtClean="0"/>
              <a:t>реализация </a:t>
            </a:r>
            <a:r>
              <a:rPr lang="en-US" dirty="0" err="1" smtClean="0"/>
              <a:t>scp</a:t>
            </a:r>
            <a:r>
              <a:rPr lang="ru-RU" dirty="0" smtClean="0"/>
              <a:t> для </a:t>
            </a:r>
            <a:r>
              <a:rPr lang="en-US" dirty="0" smtClean="0"/>
              <a:t>MS Windows </a:t>
            </a:r>
            <a:r>
              <a:rPr lang="ru-RU" dirty="0" smtClean="0"/>
              <a:t>в пакете </a:t>
            </a:r>
            <a:r>
              <a:rPr lang="en-US" dirty="0" err="1" smtClean="0"/>
              <a:t>PuTTY</a:t>
            </a:r>
            <a:endParaRPr lang="en-US" dirty="0" smtClean="0"/>
          </a:p>
          <a:p>
            <a:r>
              <a:rPr lang="ru-RU" dirty="0" smtClean="0">
                <a:solidFill>
                  <a:srgbClr val="FFC000"/>
                </a:solidFill>
              </a:rPr>
              <a:t>Рекомендация:</a:t>
            </a:r>
            <a:r>
              <a:rPr lang="ru-RU" dirty="0" smtClean="0"/>
              <a:t> используйте программу </a:t>
            </a:r>
            <a:r>
              <a:rPr lang="en-US" dirty="0" err="1" smtClean="0">
                <a:solidFill>
                  <a:srgbClr val="FFC000"/>
                </a:solidFill>
              </a:rPr>
              <a:t>ConEmu</a:t>
            </a:r>
            <a:r>
              <a:rPr lang="en-US" dirty="0" smtClean="0"/>
              <a:t> </a:t>
            </a:r>
            <a:r>
              <a:rPr lang="ru-RU" dirty="0" smtClean="0"/>
              <a:t>при работе в командной строке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MS</a:t>
            </a:r>
            <a:r>
              <a:rPr lang="ru-RU" dirty="0" smtClean="0"/>
              <a:t> </a:t>
            </a:r>
            <a:r>
              <a:rPr lang="en-US" dirty="0" smtClean="0"/>
              <a:t>Windows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98265"/>
            <a:ext cx="4038600" cy="41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6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Копирование </a:t>
            </a:r>
            <a:r>
              <a:rPr lang="ru-RU" dirty="0" smtClean="0"/>
              <a:t>файлов</a:t>
            </a:r>
            <a:r>
              <a:rPr lang="en-US" dirty="0" smtClean="0"/>
              <a:t>: </a:t>
            </a:r>
            <a:r>
              <a:rPr lang="en-US" dirty="0" err="1" smtClean="0"/>
              <a:t>WinSCP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WinSCP</a:t>
            </a:r>
            <a:r>
              <a:rPr lang="en-US" dirty="0" smtClean="0"/>
              <a:t> – </a:t>
            </a:r>
            <a:r>
              <a:rPr lang="ru-RU" dirty="0" smtClean="0"/>
              <a:t>реализация </a:t>
            </a:r>
            <a:r>
              <a:rPr lang="en-US" dirty="0" smtClean="0"/>
              <a:t>SFTP/FTP/</a:t>
            </a:r>
            <a:r>
              <a:rPr lang="en-US" dirty="0" smtClean="0">
                <a:solidFill>
                  <a:srgbClr val="FFC000"/>
                </a:solidFill>
              </a:rPr>
              <a:t>SCP</a:t>
            </a:r>
            <a:r>
              <a:rPr lang="en-US" dirty="0" smtClean="0"/>
              <a:t> </a:t>
            </a:r>
            <a:r>
              <a:rPr lang="ru-RU" dirty="0" smtClean="0"/>
              <a:t>графического клиента для </a:t>
            </a:r>
            <a:r>
              <a:rPr lang="en-US" dirty="0" smtClean="0"/>
              <a:t>MS Windows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Необходимо указать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/>
              <a:t>Протокол передачи: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SCP</a:t>
            </a:r>
          </a:p>
          <a:p>
            <a:r>
              <a:rPr lang="ru-RU" dirty="0" smtClean="0"/>
              <a:t>Имя хоста: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fujitsu-hpc-01.narfu.ru</a:t>
            </a:r>
          </a:p>
          <a:p>
            <a:r>
              <a:rPr lang="ru-RU" dirty="0" smtClean="0"/>
              <a:t>Имя пользователя: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Ваш логин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Не указывайте пароль</a:t>
            </a:r>
            <a:r>
              <a:rPr lang="ru-RU" dirty="0" smtClean="0"/>
              <a:t>, тогда он будет запрашиваться при подключении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867"/>
            <a:ext cx="4038600" cy="376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438676"/>
      </p:ext>
    </p:extLst>
  </p:cSld>
  <p:clrMapOvr>
    <a:masterClrMapping/>
  </p:clrMapOvr>
</p:sld>
</file>

<file path=ppt/theme/theme1.xml><?xml version="1.0" encoding="utf-8"?>
<a:theme xmlns:a="http://schemas.openxmlformats.org/drawingml/2006/main" name="Math-v0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Math-v01</Template>
  <TotalTime>191</TotalTime>
  <Words>883</Words>
  <Application>Microsoft Office PowerPoint</Application>
  <PresentationFormat>Экран (4:3)</PresentationFormat>
  <Paragraphs>220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Math-v01</vt:lpstr>
      <vt:lpstr>Кластер САФУ</vt:lpstr>
      <vt:lpstr>Подключение</vt:lpstr>
      <vt:lpstr>Архитектура</vt:lpstr>
      <vt:lpstr>Файловая система</vt:lpstr>
      <vt:lpstr>Подключение</vt:lpstr>
      <vt:lpstr>PuTTY</vt:lpstr>
      <vt:lpstr>PuTTY: вход в систему</vt:lpstr>
      <vt:lpstr>Копирование файлов: scp</vt:lpstr>
      <vt:lpstr>Копирование файлов: WinSCP</vt:lpstr>
      <vt:lpstr>Копирование файлов: WinSCP</vt:lpstr>
      <vt:lpstr>Работа на кластере</vt:lpstr>
      <vt:lpstr>Редактирование файлов: nano</vt:lpstr>
      <vt:lpstr>Environment modules</vt:lpstr>
      <vt:lpstr>PBS</vt:lpstr>
      <vt:lpstr>PBS: Пример задания</vt:lpstr>
      <vt:lpstr>PBS: Пример задания</vt:lpstr>
      <vt:lpstr>PBS: Пример задания</vt:lpstr>
      <vt:lpstr>Ключи PBS</vt:lpstr>
      <vt:lpstr>Компиляция и запуск MPI-приложений</vt:lpstr>
      <vt:lpstr>Реализации MPI</vt:lpstr>
      <vt:lpstr>Компиляция</vt:lpstr>
      <vt:lpstr>Требования к MPI-программе</vt:lpstr>
      <vt:lpstr>PBS: Пример задания</vt:lpstr>
      <vt:lpstr>В добрый путь!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Кластер САФУ</dc:title>
  <dc:creator>Рудалёв Александр Васильевич</dc:creator>
  <cp:lastModifiedBy>Рудалёв Александр Васильевич</cp:lastModifiedBy>
  <cp:revision>26</cp:revision>
  <dcterms:created xsi:type="dcterms:W3CDTF">2014-10-29T06:40:12Z</dcterms:created>
  <dcterms:modified xsi:type="dcterms:W3CDTF">2014-10-29T11:37:42Z</dcterms:modified>
</cp:coreProperties>
</file>