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5" r:id="rId12"/>
    <p:sldId id="272" r:id="rId13"/>
    <p:sldId id="282" r:id="rId14"/>
    <p:sldId id="264" r:id="rId15"/>
    <p:sldId id="268" r:id="rId16"/>
    <p:sldId id="269" r:id="rId17"/>
    <p:sldId id="281" r:id="rId18"/>
    <p:sldId id="279" r:id="rId19"/>
    <p:sldId id="278" r:id="rId20"/>
    <p:sldId id="276" r:id="rId21"/>
    <p:sldId id="265" r:id="rId22"/>
    <p:sldId id="266" r:id="rId23"/>
    <p:sldId id="267" r:id="rId24"/>
    <p:sldId id="283" r:id="rId25"/>
    <p:sldId id="277" r:id="rId26"/>
    <p:sldId id="284" r:id="rId27"/>
    <p:sldId id="293" r:id="rId28"/>
    <p:sldId id="289" r:id="rId29"/>
    <p:sldId id="290" r:id="rId30"/>
    <p:sldId id="291" r:id="rId31"/>
    <p:sldId id="292" r:id="rId32"/>
    <p:sldId id="285" r:id="rId33"/>
    <p:sldId id="286" r:id="rId34"/>
    <p:sldId id="287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A8B5-30B0-4F39-A51B-CF1AA7B9E487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5E093-BFDB-44DB-AE47-9FDBC6278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5E093-BFDB-44DB-AE47-9FDBC6278D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4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r>
              <a:rPr lang="ru-RU" dirty="0" smtClean="0"/>
              <a:t>:</a:t>
            </a:r>
            <a:r>
              <a:rPr lang="en-US" dirty="0" smtClean="0"/>
              <a:t> student-math-XX</a:t>
            </a:r>
          </a:p>
          <a:p>
            <a:pPr lvl="1"/>
            <a:r>
              <a:rPr lang="en-US" dirty="0" smtClean="0"/>
              <a:t>XX – </a:t>
            </a:r>
            <a:r>
              <a:rPr lang="ru-RU" dirty="0" smtClean="0"/>
              <a:t>это </a:t>
            </a:r>
            <a:r>
              <a:rPr lang="en-US" dirty="0" smtClean="0"/>
              <a:t>01, 02, …, 12</a:t>
            </a:r>
          </a:p>
          <a:p>
            <a:r>
              <a:rPr lang="en-US" dirty="0" smtClean="0"/>
              <a:t>Password: Cneltyn2014</a:t>
            </a:r>
            <a:r>
              <a:rPr lang="ru-RU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flip="none" rotWithShape="1">
            <a:gsLst>
              <a:gs pos="78000">
                <a:srgbClr val="F3F6FB">
                  <a:alpha val="79000"/>
                </a:srgbClr>
              </a:gs>
              <a:gs pos="89000">
                <a:srgbClr val="F1F5FA">
                  <a:alpha val="24000"/>
                </a:srgbClr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  <a:gradFill flip="none" rotWithShape="1">
            <a:gsLst>
              <a:gs pos="67000">
                <a:srgbClr val="F3F6FB">
                  <a:alpha val="75000"/>
                </a:srgbClr>
              </a:gs>
              <a:gs pos="83000">
                <a:srgbClr val="F1F5FA">
                  <a:alpha val="42000"/>
                </a:srgbClr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1B94-BB18-47E8-80E7-BB029575B7A2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8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849A-D3B0-47A8-B52B-2A4952AA4DF8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46A-7713-42E1-8651-0F9615F6A620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1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399-2EB6-4345-822E-9D302A041E60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453336"/>
            <a:ext cx="792088" cy="3651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9B2AD58-8F51-45D5-A22A-1669D3C5F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94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0D34-52C9-4D4B-8502-EDDFAA89AD3B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8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B45B-D64D-4031-91BD-81BC4F60CEDB}" type="datetime1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3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03B1-700E-4D5D-AF06-4D50E701F46F}" type="datetime1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671-9321-4C86-BCE8-0FFE567BDD33}" type="datetime1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0098-C341-4338-B4DF-BC657E91E383}" type="datetime1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0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2229-3670-4714-8117-56280A08B69D}" type="datetime1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7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C84E-6502-49ED-8B34-2F649E7DB101}" type="datetime1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1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D856-8983-41A4-8DD7-250EFE3B1392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44408" y="6468472"/>
            <a:ext cx="87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9B2AD58-8F51-45D5-A22A-1669D3C5F9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888/" TargetMode="External"/><Relationship Id="rId2" Type="http://schemas.openxmlformats.org/officeDocument/2006/relationships/hyperlink" Target="http://cn07:4444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Кластер САФУ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Подключение</a:t>
            </a:r>
            <a:r>
              <a:rPr lang="ru-RU" dirty="0"/>
              <a:t> </a:t>
            </a:r>
            <a:r>
              <a:rPr lang="ru-RU" dirty="0" smtClean="0"/>
              <a:t>и работа с </a:t>
            </a:r>
            <a:r>
              <a:rPr lang="en-US" dirty="0" smtClean="0"/>
              <a:t>MPI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Копирование файлов</a:t>
            </a:r>
            <a:r>
              <a:rPr lang="en-US" dirty="0"/>
              <a:t>: </a:t>
            </a:r>
            <a:r>
              <a:rPr lang="en-US" dirty="0" err="1"/>
              <a:t>WinSCP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7" y="1600200"/>
            <a:ext cx="8021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4077072"/>
            <a:ext cx="34563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ваш компьютер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064471"/>
            <a:ext cx="34563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кластер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кластере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Утилиты и инструменты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Настройка окружения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Система управления заданиями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Редактирование файлов: </a:t>
            </a:r>
            <a:r>
              <a:rPr lang="en-US" dirty="0" err="1" smtClean="0"/>
              <a:t>nano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консольный текстовый редактор</a:t>
            </a:r>
            <a:endParaRPr lang="en-US" dirty="0" smtClean="0"/>
          </a:p>
          <a:p>
            <a:r>
              <a:rPr lang="ru-RU" dirty="0" smtClean="0"/>
              <a:t>Запуск: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имя_файла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Управление через сочетания клавиш </a:t>
            </a:r>
            <a:r>
              <a:rPr lang="en-US" dirty="0" smtClean="0"/>
              <a:t>Ctrl+…. </a:t>
            </a:r>
            <a:r>
              <a:rPr lang="ru-RU" dirty="0" err="1" smtClean="0"/>
              <a:t>С.м</a:t>
            </a:r>
            <a:r>
              <a:rPr lang="ru-RU" dirty="0" smtClean="0"/>
              <a:t>. подсказку в низу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Ctrl+O</a:t>
            </a:r>
            <a:r>
              <a:rPr lang="en-US" dirty="0" smtClean="0"/>
              <a:t> </a:t>
            </a:r>
            <a:r>
              <a:rPr lang="ru-RU" dirty="0" smtClean="0"/>
              <a:t>– записать изменения, нужно подтвердить имя файла нажав </a:t>
            </a:r>
            <a:r>
              <a:rPr lang="en-US" dirty="0" smtClean="0"/>
              <a:t>Enter</a:t>
            </a:r>
            <a:endParaRPr lang="ru-RU" dirty="0" smtClean="0"/>
          </a:p>
          <a:p>
            <a:pPr lvl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Ctrl+X</a:t>
            </a:r>
            <a:r>
              <a:rPr lang="en-US" dirty="0" smtClean="0"/>
              <a:t> – </a:t>
            </a:r>
            <a:r>
              <a:rPr lang="ru-RU" dirty="0" smtClean="0"/>
              <a:t>выйти из программы</a:t>
            </a:r>
          </a:p>
          <a:p>
            <a:r>
              <a:rPr lang="ru-RU" dirty="0" smtClean="0"/>
              <a:t>Поддерживает подсветку синтаксиса, если она включена в файле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~/.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nanorc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dirty="0" smtClean="0"/>
              <a:t>например, для </a:t>
            </a:r>
            <a:r>
              <a:rPr lang="en-US" dirty="0"/>
              <a:t>C/C++: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include 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usr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/share/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c.nanorc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Так же есть и клас</a:t>
            </a:r>
            <a:r>
              <a:rPr lang="ru-RU" dirty="0"/>
              <a:t>с</a:t>
            </a:r>
            <a:r>
              <a:rPr lang="ru-RU" dirty="0" smtClean="0"/>
              <a:t>ические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и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emacs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3958"/>
            <a:ext cx="4038600" cy="44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Файловый менеджер: </a:t>
            </a:r>
            <a:r>
              <a:rPr lang="en-US" dirty="0" smtClean="0"/>
              <a:t>mc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smtClean="0"/>
              <a:t> – </a:t>
            </a:r>
            <a:r>
              <a:rPr lang="ru-RU" dirty="0" smtClean="0"/>
              <a:t>классический консольный </a:t>
            </a:r>
            <a:r>
              <a:rPr lang="ru-RU" dirty="0" err="1" smtClean="0"/>
              <a:t>двухпонельник</a:t>
            </a:r>
            <a:r>
              <a:rPr lang="ru-RU" dirty="0" smtClean="0"/>
              <a:t> для </a:t>
            </a:r>
            <a:r>
              <a:rPr lang="en-US" dirty="0" smtClean="0"/>
              <a:t>UNIX</a:t>
            </a:r>
          </a:p>
          <a:p>
            <a:r>
              <a:rPr lang="ru-RU" dirty="0" smtClean="0"/>
              <a:t>Запуск:</a:t>
            </a:r>
            <a:br>
              <a:rPr lang="ru-RU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mc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/>
              <a:t>Просмотреть файл: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F3</a:t>
            </a:r>
          </a:p>
          <a:p>
            <a:r>
              <a:rPr lang="ru-RU" dirty="0"/>
              <a:t>Изменить файл: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Скопировать: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F5</a:t>
            </a:r>
          </a:p>
          <a:p>
            <a:r>
              <a:rPr lang="ru-RU" dirty="0" smtClean="0"/>
              <a:t>Переместить: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F5</a:t>
            </a:r>
          </a:p>
          <a:p>
            <a:r>
              <a:rPr lang="ru-RU" dirty="0" smtClean="0"/>
              <a:t>Переименовать: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Shift+F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  <a:p>
            <a:r>
              <a:rPr lang="ru-RU" dirty="0" smtClean="0"/>
              <a:t>Удалить: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Выход: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F10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7988"/>
            <a:ext cx="4038600" cy="40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 modules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Средство управления переменными окружения</a:t>
            </a:r>
          </a:p>
          <a:p>
            <a:r>
              <a:rPr lang="ru-RU" dirty="0" smtClean="0"/>
              <a:t>Список активированных модулей: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module list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Список доступных модулей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module avail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Активация</a:t>
            </a:r>
            <a:r>
              <a:rPr lang="en-US" dirty="0" smtClean="0"/>
              <a:t> </a:t>
            </a:r>
            <a:r>
              <a:rPr lang="ru-RU" dirty="0" smtClean="0"/>
              <a:t>модуля: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module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load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ИМЯ_МОДУЛЯ</a:t>
            </a:r>
          </a:p>
          <a:p>
            <a:pPr lvl="1"/>
            <a:r>
              <a:rPr lang="ru-RU" dirty="0" smtClean="0"/>
              <a:t>Используйте </a:t>
            </a:r>
            <a:r>
              <a:rPr lang="ru-RU" dirty="0" err="1" smtClean="0"/>
              <a:t>автодополнение</a:t>
            </a:r>
            <a:r>
              <a:rPr lang="ru-RU" dirty="0" smtClean="0"/>
              <a:t> по клавише </a:t>
            </a:r>
            <a:r>
              <a:rPr lang="en-US" dirty="0" smtClean="0"/>
              <a:t>Tab</a:t>
            </a:r>
          </a:p>
          <a:p>
            <a:r>
              <a:rPr lang="ru-RU" dirty="0" smtClean="0"/>
              <a:t>Замена модуля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&gt; module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switch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ЧТО НА_ЧТО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37160" indent="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управления заданиями</a:t>
            </a:r>
          </a:p>
          <a:p>
            <a:r>
              <a:rPr lang="ru-RU" dirty="0" smtClean="0"/>
              <a:t>Файл задания</a:t>
            </a:r>
          </a:p>
          <a:p>
            <a:r>
              <a:rPr lang="ru-RU" dirty="0" smtClean="0"/>
              <a:t>Просмотр очереди: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qstat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Помещение задания в очередь: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qsub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pbs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Удаление из очереди: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qdel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ID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_задания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Hello.pbs</a:t>
            </a: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содержимого файла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#!/bin/bash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Кто исполнит скрипт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-N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Краткое название задачи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Hello world!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Команда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Hello.pbs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Запуск скрипта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809.Head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ID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задачи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cat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HelloWorld.o809</a:t>
            </a: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</a:p>
          <a:p>
            <a:pPr marL="137160" indent="0">
              <a:buNone/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cat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HelloWorld.e809 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select=5		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запросить 5 ядер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PBS -l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=00:01:00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макс. время работы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Hello world! I am main process</a:t>
            </a:r>
          </a:p>
          <a:p>
            <a:pPr marL="137160" indent="0">
              <a:buNone/>
            </a:pP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+"Date: %Y-%m-%d"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Time: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`date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+%H:%M:%S.%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Main host: `/bin/hostname`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Can run on: `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${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PBS_NODEFILE}`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PBS Environment -----------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|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PBS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–----------------------------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marL="13716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Hello.pbs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810.head</a:t>
            </a:r>
          </a:p>
          <a:p>
            <a:pPr marL="13716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cat HelloWorld.o810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world! I am main process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Date: 2014-10-29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14:25:50.516809978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 host: cn20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 run on: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cn20.fujitsu-hpc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PBS Environment -----------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PBS_ENVIRONMENT="PBS_BATCH"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PBS_JOBCOOKIE="0000000024CC5E53000000001CB8383E"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PBS_JOBDIR="/home/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PBS_JOBID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="810.head"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PBS_JOBNAME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PBS_MOMPORT="15003"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PBS_NODEFILE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/spool/PBS/aux/810.head"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PBS_NODENUM="0"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PBS_O_HOME="/home/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PBS_O_HOST="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PBS_O_LANG="en_US.UTF-8"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PBS_O_LOGNAME="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PBS_O_MAIL="/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/spool/mail/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-x PBS_O_QUEUE="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PBS_O_SHELL="/bin/bash"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PBS_O_SYSTEM="Linux"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PBS_O_WORKDIR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PBS_QUEUE="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PBS_TASKNUM="1"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–----------------------------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Ключи </a:t>
            </a:r>
            <a:r>
              <a:rPr lang="en-US" dirty="0" smtClean="0"/>
              <a:t>PBS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FF">
              <a:alpha val="50196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#PBS -l select=5</a:t>
            </a:r>
          </a:p>
          <a:p>
            <a:pPr lvl="1"/>
            <a:r>
              <a:rPr lang="ru-RU" dirty="0" smtClean="0"/>
              <a:t>Запросить 5 ядер для 5 процессов</a:t>
            </a:r>
          </a:p>
          <a:p>
            <a:pPr lvl="1"/>
            <a:r>
              <a:rPr lang="ru-RU" dirty="0" smtClean="0"/>
              <a:t>Для большинства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MPI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-приложений </a:t>
            </a:r>
            <a:r>
              <a:rPr lang="ru-RU" dirty="0" smtClean="0"/>
              <a:t>его будет достаточно</a:t>
            </a:r>
          </a:p>
          <a:p>
            <a:pPr lvl="1"/>
            <a:r>
              <a:rPr lang="en-US" dirty="0"/>
              <a:t>PBS_NODEFILE: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err="1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err="1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err="1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err="1" smtClean="0"/>
              <a:t>.fujitsu-hpc</a:t>
            </a:r>
            <a:endParaRPr lang="ru-RU" dirty="0" smtClean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#PBS -l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select=5:ncpus=10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dirty="0"/>
              <a:t>Запросить </a:t>
            </a:r>
            <a:r>
              <a:rPr lang="ru-RU" dirty="0" smtClean="0"/>
              <a:t>по 10 </a:t>
            </a:r>
            <a:r>
              <a:rPr lang="ru-RU" dirty="0"/>
              <a:t>ядер для 5 </a:t>
            </a:r>
            <a:r>
              <a:rPr lang="ru-RU" dirty="0" smtClean="0"/>
              <a:t>процессов (всего 50), каждый процесс будет использовать 10 потоков</a:t>
            </a:r>
            <a:endParaRPr lang="ru-RU" dirty="0"/>
          </a:p>
          <a:p>
            <a:pPr lvl="1"/>
            <a:r>
              <a:rPr lang="ru-RU" dirty="0"/>
              <a:t>Для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OpenMP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-приложений </a:t>
            </a:r>
            <a:r>
              <a:rPr lang="ru-RU" dirty="0" smtClean="0"/>
              <a:t>можно использовать: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select=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ncpus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=10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/>
              <a:t>PBS_NODEFILE: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/>
              <a:t>.fujitsu-hpc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dirty="0" smtClean="0"/>
              <a:t>.</a:t>
            </a:r>
            <a:r>
              <a:rPr lang="en-US" dirty="0" err="1" smtClean="0"/>
              <a:t>fujitsu-hpc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dirty="0" smtClean="0"/>
              <a:t>.</a:t>
            </a:r>
            <a:r>
              <a:rPr lang="en-US" dirty="0" err="1" smtClean="0"/>
              <a:t>fujitsu-hpc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en-US" dirty="0" smtClean="0"/>
              <a:t>.</a:t>
            </a:r>
            <a:r>
              <a:rPr lang="en-US" dirty="0" err="1" smtClean="0"/>
              <a:t>fujitsu-hpc</a:t>
            </a:r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PBS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 nodes=5:ppn=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ncpus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=20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dirty="0"/>
              <a:t>Запросить по 2</a:t>
            </a:r>
            <a:r>
              <a:rPr lang="en-US" dirty="0"/>
              <a:t> </a:t>
            </a:r>
            <a:r>
              <a:rPr lang="ru-RU" dirty="0"/>
              <a:t> ядра на 5 разных вычислительных </a:t>
            </a:r>
            <a:r>
              <a:rPr lang="ru-RU" dirty="0" smtClean="0"/>
              <a:t>узлах, на каждом узле будет использовано 20 ядер</a:t>
            </a:r>
          </a:p>
          <a:p>
            <a:pPr lvl="1"/>
            <a:r>
              <a:rPr lang="ru-RU" dirty="0" smtClean="0"/>
              <a:t>Этот вариант используется когда необходимо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целиком зарезервировать  узлы</a:t>
            </a:r>
            <a:r>
              <a:rPr lang="ru-RU" dirty="0" smtClean="0"/>
              <a:t>, запретив запускать на них другие задачи.</a:t>
            </a:r>
            <a:endParaRPr lang="en-US" dirty="0" smtClean="0"/>
          </a:p>
          <a:p>
            <a:pPr lvl="1"/>
            <a:r>
              <a:rPr lang="en-US" dirty="0" smtClean="0"/>
              <a:t>PBS_NODEFILE</a:t>
            </a:r>
            <a:r>
              <a:rPr lang="en-US" dirty="0"/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/>
              <a:t>.fujitsu-hpc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cn20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cn16</a:t>
            </a:r>
            <a:r>
              <a:rPr lang="en-US" dirty="0"/>
              <a:t>.fujitsu-hpc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cn16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cn14</a:t>
            </a:r>
            <a:r>
              <a:rPr lang="en-US" dirty="0"/>
              <a:t>.fujitsu-hpc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cn14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cn17</a:t>
            </a:r>
            <a:r>
              <a:rPr lang="en-US" dirty="0"/>
              <a:t>.fujitsu-hpc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cn17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cn15</a:t>
            </a:r>
            <a:r>
              <a:rPr lang="en-US" dirty="0"/>
              <a:t>.fujitsu-hpc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cn15</a:t>
            </a:r>
            <a:r>
              <a:rPr lang="en-US" dirty="0" err="1" smtClean="0"/>
              <a:t>.fujitsu-hpc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Архитектура кластера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для удалённой работы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Компиляция и запуск</a:t>
            </a:r>
            <a:br>
              <a:rPr lang="ru-RU" dirty="0" smtClean="0"/>
            </a:br>
            <a:r>
              <a:rPr lang="en-US" dirty="0" smtClean="0"/>
              <a:t>MPI-</a:t>
            </a:r>
            <a:r>
              <a:rPr lang="ru-RU" dirty="0" smtClean="0"/>
              <a:t>приложений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Реализации </a:t>
            </a:r>
            <a:r>
              <a:rPr lang="en-US" dirty="0" smtClean="0"/>
              <a:t>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Настройка окружения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Компиляция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Запуск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Реализации </a:t>
            </a:r>
            <a:r>
              <a:rPr lang="en-US" dirty="0" smtClean="0"/>
              <a:t>MPI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OpenMPI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02" y="2783805"/>
            <a:ext cx="2754784" cy="27334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Intel </a:t>
            </a:r>
            <a:r>
              <a:rPr lang="en-US" dirty="0" smtClean="0"/>
              <a:t>MPI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2600" r="11206" b="18702"/>
          <a:stretch/>
        </p:blipFill>
        <p:spPr>
          <a:xfrm>
            <a:off x="4805082" y="2572870"/>
            <a:ext cx="3827930" cy="337969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Компиляция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Настройка окружения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en-US" dirty="0" err="1" smtClean="0"/>
              <a:t>OpenMPI</a:t>
            </a:r>
            <a:r>
              <a:rPr lang="en-US" dirty="0" smtClean="0"/>
              <a:t>: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module load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openmpi-pbs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Intel MPI: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module load intel/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Компиляция</a:t>
            </a:r>
            <a:endParaRPr lang="en-US" dirty="0" smtClean="0"/>
          </a:p>
          <a:p>
            <a:pPr lvl="1"/>
            <a:r>
              <a:rPr lang="ru-RU" dirty="0" smtClean="0"/>
              <a:t>Си: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.c -o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исп_файл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dirty="0" smtClean="0"/>
              <a:t>С++: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mpicxx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.cxx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-o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исп_файл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F77: 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mpif77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77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-o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исп_файл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F90: 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mpif77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.f90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-o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исп_файл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9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</a:t>
            </a:r>
            <a:r>
              <a:rPr lang="en-US" dirty="0" smtClean="0"/>
              <a:t>MPI</a:t>
            </a:r>
            <a:r>
              <a:rPr lang="ru-RU" dirty="0" smtClean="0"/>
              <a:t>-программе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Запуск в пакетном режиме</a:t>
            </a:r>
            <a:r>
              <a:rPr lang="en-US" dirty="0" smtClean="0"/>
              <a:t> </a:t>
            </a:r>
            <a:r>
              <a:rPr lang="ru-RU" u="sng" dirty="0" smtClean="0"/>
              <a:t>через систему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PBS</a:t>
            </a:r>
          </a:p>
          <a:p>
            <a:r>
              <a:rPr lang="ru-RU" dirty="0" smtClean="0"/>
              <a:t>Запуск </a:t>
            </a:r>
            <a:r>
              <a:rPr lang="en-US" dirty="0" smtClean="0"/>
              <a:t>MPI</a:t>
            </a:r>
            <a:r>
              <a:rPr lang="ru-RU" dirty="0" smtClean="0"/>
              <a:t>-приложений </a:t>
            </a:r>
            <a:r>
              <a:rPr lang="ru-RU" u="sng" dirty="0" smtClean="0"/>
              <a:t>разрешён только на вычислительных узлах</a:t>
            </a:r>
          </a:p>
          <a:p>
            <a:r>
              <a:rPr lang="ru-RU" dirty="0" smtClean="0"/>
              <a:t>Для </a:t>
            </a:r>
            <a:r>
              <a:rPr lang="en-US" dirty="0" err="1" smtClean="0"/>
              <a:t>mpirun</a:t>
            </a:r>
            <a:r>
              <a:rPr lang="en-US" dirty="0" smtClean="0"/>
              <a:t> </a:t>
            </a:r>
            <a:r>
              <a:rPr lang="ru-RU" u="sng" dirty="0" smtClean="0"/>
              <a:t>не надо указывать </a:t>
            </a:r>
            <a:r>
              <a:rPr lang="ru-RU" dirty="0" smtClean="0"/>
              <a:t>ключи определяющие количество потоков. Все данные будут взяты из переданных переменных окружения</a:t>
            </a:r>
          </a:p>
          <a:p>
            <a:r>
              <a:rPr lang="ru-RU" u="sng" dirty="0" smtClean="0"/>
              <a:t>Не забывайте </a:t>
            </a:r>
            <a:r>
              <a:rPr lang="ru-RU" dirty="0" smtClean="0"/>
              <a:t>в скрипте запуска переходить в рабочую директорию и заново определять переменные окружения</a:t>
            </a:r>
            <a:r>
              <a:rPr lang="en-US" dirty="0" smtClean="0"/>
              <a:t>, </a:t>
            </a:r>
            <a:r>
              <a:rPr lang="ru-RU" dirty="0" smtClean="0"/>
              <a:t>например, через </a:t>
            </a:r>
            <a:r>
              <a:rPr lang="en-US" dirty="0" smtClean="0"/>
              <a:t>modules load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1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Hello World</a:t>
            </a:r>
            <a:r>
              <a:rPr lang="ru-RU" dirty="0" smtClean="0"/>
              <a:t>: пример на 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file: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mpi_hello.c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rank, size;</a:t>
            </a: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MPI_COMM_WORLD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&amp;rank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current process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MPI_Comm_size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MPI_COMM_WORLD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&amp;size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number of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processes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 from process %d of %d\n"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rank, size );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5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</a:t>
            </a:r>
            <a:r>
              <a:rPr lang="en-US" dirty="0" smtClean="0"/>
              <a:t>World: PBS</a:t>
            </a:r>
            <a:r>
              <a:rPr lang="ru-RU" dirty="0" smtClean="0"/>
              <a:t>-скрипт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bin/bash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PBS -N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mpi_hello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-l select=10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=00:05:00</a:t>
            </a: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cd ${PBS_O_WORKDIR}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openmpi-pbs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mpi_hello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Hello </a:t>
            </a:r>
            <a:r>
              <a:rPr lang="en-US" dirty="0" smtClean="0"/>
              <a:t>World: </a:t>
            </a:r>
            <a:r>
              <a:rPr lang="ru-RU" dirty="0" smtClean="0"/>
              <a:t>Компиляция и запуск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Подключите </a:t>
            </a:r>
            <a:r>
              <a:rPr lang="en-US" dirty="0" err="1" smtClean="0"/>
              <a:t>OpenMPI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module load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openmpi-pbs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Создайте файлы </a:t>
            </a:r>
            <a:r>
              <a:rPr lang="en-US" dirty="0" err="1" smtClean="0"/>
              <a:t>mpi_hello.c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mpi_hello.pbs</a:t>
            </a:r>
            <a:r>
              <a:rPr lang="en-US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mpi_hello.c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mpi_hello.pbs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Скомпилируйте: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mpi_hello.c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-o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mpi_hello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Запустите: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qsub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mpi_hello.pbs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888.head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Посмотрите результат: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 cat mpi_hello.o888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5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Компиляция и запуск</a:t>
            </a:r>
            <a:br>
              <a:rPr lang="ru-RU" dirty="0" smtClean="0"/>
            </a:br>
            <a:r>
              <a:rPr lang="ru-RU" dirty="0" smtClean="0"/>
              <a:t>приложений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Xeon Phi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Запуск </a:t>
            </a:r>
            <a:r>
              <a:rPr lang="en-US" dirty="0" smtClean="0"/>
              <a:t>offload</a:t>
            </a:r>
            <a:r>
              <a:rPr lang="ru-RU" dirty="0" smtClean="0"/>
              <a:t>-приложения на </a:t>
            </a:r>
            <a:r>
              <a:rPr lang="en-US" dirty="0" smtClean="0"/>
              <a:t>Intel Xeon Phi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Xeon Phi: offload example </a:t>
            </a:r>
            <a:r>
              <a:rPr lang="en-US" dirty="0" smtClean="0"/>
              <a:t>¼</a:t>
            </a:r>
            <a:br>
              <a:rPr lang="en-US" dirty="0" smtClean="0"/>
            </a:br>
            <a:r>
              <a:rPr lang="en-US" dirty="0" smtClean="0"/>
              <a:t>main.cpp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omp.h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offload_attribute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(push, target(mic))</a:t>
            </a:r>
          </a:p>
          <a:p>
            <a:pPr marL="137160" indent="0">
              <a:buNone/>
            </a:pP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getThreadCount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#pragma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parallel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#pragma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single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omp_get_num_threads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offload_attribute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(pop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Xeon Phi: offload example </a:t>
            </a:r>
            <a:r>
              <a:rPr lang="en-US" dirty="0" smtClean="0"/>
              <a:t>2/4</a:t>
            </a:r>
            <a:br>
              <a:rPr lang="en-US" dirty="0" smtClean="0"/>
            </a:br>
            <a:r>
              <a:rPr lang="en-US" dirty="0" smtClean="0"/>
              <a:t>main.cpp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137160" indent="0">
              <a:buNone/>
            </a:pP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("Intel CPU:\n");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("Number of threads on CPU: %d\n",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getThreadCount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number_of_coprocessors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_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Offload_number_of_devices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("Intel Xeon Phi:\n");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("Number of coprocessors: %d\n",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number_of_coprocessors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number_of_coprocessors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#pragma offload target(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mic:i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getThreadCount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("Number of threads on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MIC%d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%d\n",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thread_count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2743200" y="3183466"/>
            <a:ext cx="1324744" cy="677131"/>
          </a:xfrm>
          <a:custGeom>
            <a:avLst/>
            <a:gdLst>
              <a:gd name="connsiteX0" fmla="*/ 0 w 874587"/>
              <a:gd name="connsiteY0" fmla="*/ 0 h 585838"/>
              <a:gd name="connsiteX1" fmla="*/ 745067 w 874587"/>
              <a:gd name="connsiteY1" fmla="*/ 508000 h 585838"/>
              <a:gd name="connsiteX2" fmla="*/ 869244 w 874587"/>
              <a:gd name="connsiteY2" fmla="*/ 575733 h 5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587" h="585838">
                <a:moveTo>
                  <a:pt x="0" y="0"/>
                </a:moveTo>
                <a:lnTo>
                  <a:pt x="745067" y="508000"/>
                </a:lnTo>
                <a:cubicBezTo>
                  <a:pt x="889941" y="603955"/>
                  <a:pt x="879592" y="589844"/>
                  <a:pt x="869244" y="575733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110174"/>
            <a:ext cx="3312368" cy="230425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ИМИКТ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2060848"/>
            <a:ext cx="2032416" cy="1143709"/>
            <a:chOff x="3078884" y="3338339"/>
            <a:chExt cx="2032416" cy="1143709"/>
          </a:xfrm>
        </p:grpSpPr>
        <p:pic>
          <p:nvPicPr>
            <p:cNvPr id="1030" name="Picture 6" descr="C:\Users\a.rudalev\Pictures\icons\1414515106_Internet - Rea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338339"/>
              <a:ext cx="774377" cy="77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78884" y="4112716"/>
              <a:ext cx="20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Сеть университета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2039069" y="3183467"/>
            <a:ext cx="737996" cy="2404533"/>
          </a:xfrm>
          <a:custGeom>
            <a:avLst/>
            <a:gdLst>
              <a:gd name="connsiteX0" fmla="*/ 0 w 339812"/>
              <a:gd name="connsiteY0" fmla="*/ 2235200 h 2235200"/>
              <a:gd name="connsiteX1" fmla="*/ 67733 w 339812"/>
              <a:gd name="connsiteY1" fmla="*/ 1670755 h 2235200"/>
              <a:gd name="connsiteX2" fmla="*/ 338666 w 339812"/>
              <a:gd name="connsiteY2" fmla="*/ 1625600 h 2235200"/>
              <a:gd name="connsiteX3" fmla="*/ 146755 w 339812"/>
              <a:gd name="connsiteY3" fmla="*/ 0 h 2235200"/>
              <a:gd name="connsiteX0" fmla="*/ 0 w 359801"/>
              <a:gd name="connsiteY0" fmla="*/ 2235200 h 2235200"/>
              <a:gd name="connsiteX1" fmla="*/ 67733 w 359801"/>
              <a:gd name="connsiteY1" fmla="*/ 1670755 h 2235200"/>
              <a:gd name="connsiteX2" fmla="*/ 338666 w 359801"/>
              <a:gd name="connsiteY2" fmla="*/ 1625600 h 2235200"/>
              <a:gd name="connsiteX3" fmla="*/ 146755 w 359801"/>
              <a:gd name="connsiteY3" fmla="*/ 0 h 2235200"/>
              <a:gd name="connsiteX0" fmla="*/ 0 w 359801"/>
              <a:gd name="connsiteY0" fmla="*/ 2235200 h 2235200"/>
              <a:gd name="connsiteX1" fmla="*/ 67733 w 359801"/>
              <a:gd name="connsiteY1" fmla="*/ 1670755 h 2235200"/>
              <a:gd name="connsiteX2" fmla="*/ 338666 w 359801"/>
              <a:gd name="connsiteY2" fmla="*/ 1625600 h 2235200"/>
              <a:gd name="connsiteX3" fmla="*/ 146755 w 359801"/>
              <a:gd name="connsiteY3" fmla="*/ 0 h 2235200"/>
              <a:gd name="connsiteX0" fmla="*/ 0 w 359801"/>
              <a:gd name="connsiteY0" fmla="*/ 2235200 h 2235200"/>
              <a:gd name="connsiteX1" fmla="*/ 67733 w 359801"/>
              <a:gd name="connsiteY1" fmla="*/ 1670755 h 2235200"/>
              <a:gd name="connsiteX2" fmla="*/ 338666 w 359801"/>
              <a:gd name="connsiteY2" fmla="*/ 1625600 h 2235200"/>
              <a:gd name="connsiteX3" fmla="*/ 146755 w 359801"/>
              <a:gd name="connsiteY3" fmla="*/ 0 h 2235200"/>
              <a:gd name="connsiteX0" fmla="*/ 0 w 338666"/>
              <a:gd name="connsiteY0" fmla="*/ 2235200 h 2235200"/>
              <a:gd name="connsiteX1" fmla="*/ 67733 w 338666"/>
              <a:gd name="connsiteY1" fmla="*/ 1670755 h 2235200"/>
              <a:gd name="connsiteX2" fmla="*/ 338666 w 338666"/>
              <a:gd name="connsiteY2" fmla="*/ 1625600 h 2235200"/>
              <a:gd name="connsiteX3" fmla="*/ 146755 w 338666"/>
              <a:gd name="connsiteY3" fmla="*/ 0 h 2235200"/>
              <a:gd name="connsiteX0" fmla="*/ 0 w 344587"/>
              <a:gd name="connsiteY0" fmla="*/ 2235200 h 2235200"/>
              <a:gd name="connsiteX1" fmla="*/ 67733 w 344587"/>
              <a:gd name="connsiteY1" fmla="*/ 1670755 h 2235200"/>
              <a:gd name="connsiteX2" fmla="*/ 338666 w 344587"/>
              <a:gd name="connsiteY2" fmla="*/ 1625600 h 2235200"/>
              <a:gd name="connsiteX3" fmla="*/ 146755 w 344587"/>
              <a:gd name="connsiteY3" fmla="*/ 0 h 2235200"/>
              <a:gd name="connsiteX0" fmla="*/ 0 w 345926"/>
              <a:gd name="connsiteY0" fmla="*/ 2235200 h 2235200"/>
              <a:gd name="connsiteX1" fmla="*/ 67733 w 345926"/>
              <a:gd name="connsiteY1" fmla="*/ 1670755 h 2235200"/>
              <a:gd name="connsiteX2" fmla="*/ 338666 w 345926"/>
              <a:gd name="connsiteY2" fmla="*/ 1625600 h 2235200"/>
              <a:gd name="connsiteX3" fmla="*/ 146755 w 345926"/>
              <a:gd name="connsiteY3" fmla="*/ 0 h 2235200"/>
              <a:gd name="connsiteX0" fmla="*/ 0 w 345926"/>
              <a:gd name="connsiteY0" fmla="*/ 2235200 h 2235200"/>
              <a:gd name="connsiteX1" fmla="*/ 67733 w 345926"/>
              <a:gd name="connsiteY1" fmla="*/ 1670755 h 2235200"/>
              <a:gd name="connsiteX2" fmla="*/ 338666 w 345926"/>
              <a:gd name="connsiteY2" fmla="*/ 1625600 h 2235200"/>
              <a:gd name="connsiteX3" fmla="*/ 146755 w 345926"/>
              <a:gd name="connsiteY3" fmla="*/ 0 h 2235200"/>
              <a:gd name="connsiteX0" fmla="*/ 92375 w 435963"/>
              <a:gd name="connsiteY0" fmla="*/ 2235200 h 2235200"/>
              <a:gd name="connsiteX1" fmla="*/ 13353 w 435963"/>
              <a:gd name="connsiteY1" fmla="*/ 1682044 h 2235200"/>
              <a:gd name="connsiteX2" fmla="*/ 431041 w 435963"/>
              <a:gd name="connsiteY2" fmla="*/ 1625600 h 2235200"/>
              <a:gd name="connsiteX3" fmla="*/ 239130 w 435963"/>
              <a:gd name="connsiteY3" fmla="*/ 0 h 2235200"/>
              <a:gd name="connsiteX0" fmla="*/ 99906 w 566756"/>
              <a:gd name="connsiteY0" fmla="*/ 2235200 h 2235200"/>
              <a:gd name="connsiteX1" fmla="*/ 20884 w 566756"/>
              <a:gd name="connsiteY1" fmla="*/ 1682044 h 2235200"/>
              <a:gd name="connsiteX2" fmla="*/ 562749 w 566756"/>
              <a:gd name="connsiteY2" fmla="*/ 1365955 h 2235200"/>
              <a:gd name="connsiteX3" fmla="*/ 246661 w 566756"/>
              <a:gd name="connsiteY3" fmla="*/ 0 h 2235200"/>
              <a:gd name="connsiteX0" fmla="*/ 102773 w 614525"/>
              <a:gd name="connsiteY0" fmla="*/ 2235200 h 2235200"/>
              <a:gd name="connsiteX1" fmla="*/ 23751 w 614525"/>
              <a:gd name="connsiteY1" fmla="*/ 1682044 h 2235200"/>
              <a:gd name="connsiteX2" fmla="*/ 610772 w 614525"/>
              <a:gd name="connsiteY2" fmla="*/ 1456266 h 2235200"/>
              <a:gd name="connsiteX3" fmla="*/ 249528 w 614525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49528 w 610772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15662 w 610772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15662 w 610772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15662 w 610772"/>
              <a:gd name="connsiteY3" fmla="*/ 0 h 2235200"/>
              <a:gd name="connsiteX0" fmla="*/ 0 w 677332"/>
              <a:gd name="connsiteY0" fmla="*/ 2223912 h 2223912"/>
              <a:gd name="connsiteX1" fmla="*/ 90311 w 677332"/>
              <a:gd name="connsiteY1" fmla="*/ 1682044 h 2223912"/>
              <a:gd name="connsiteX2" fmla="*/ 677332 w 677332"/>
              <a:gd name="connsiteY2" fmla="*/ 1456266 h 2223912"/>
              <a:gd name="connsiteX3" fmla="*/ 282222 w 677332"/>
              <a:gd name="connsiteY3" fmla="*/ 0 h 2223912"/>
              <a:gd name="connsiteX0" fmla="*/ 58526 w 735858"/>
              <a:gd name="connsiteY0" fmla="*/ 2223912 h 2223912"/>
              <a:gd name="connsiteX1" fmla="*/ 2082 w 735858"/>
              <a:gd name="connsiteY1" fmla="*/ 2065866 h 2223912"/>
              <a:gd name="connsiteX2" fmla="*/ 148837 w 735858"/>
              <a:gd name="connsiteY2" fmla="*/ 1682044 h 2223912"/>
              <a:gd name="connsiteX3" fmla="*/ 735858 w 735858"/>
              <a:gd name="connsiteY3" fmla="*/ 1456266 h 2223912"/>
              <a:gd name="connsiteX4" fmla="*/ 340748 w 735858"/>
              <a:gd name="connsiteY4" fmla="*/ 0 h 2223912"/>
              <a:gd name="connsiteX0" fmla="*/ 384238 w 734192"/>
              <a:gd name="connsiteY0" fmla="*/ 2393245 h 2393245"/>
              <a:gd name="connsiteX1" fmla="*/ 416 w 734192"/>
              <a:gd name="connsiteY1" fmla="*/ 2065866 h 2393245"/>
              <a:gd name="connsiteX2" fmla="*/ 147171 w 734192"/>
              <a:gd name="connsiteY2" fmla="*/ 1682044 h 2393245"/>
              <a:gd name="connsiteX3" fmla="*/ 734192 w 734192"/>
              <a:gd name="connsiteY3" fmla="*/ 1456266 h 2393245"/>
              <a:gd name="connsiteX4" fmla="*/ 339082 w 734192"/>
              <a:gd name="connsiteY4" fmla="*/ 0 h 2393245"/>
              <a:gd name="connsiteX0" fmla="*/ 384238 w 734192"/>
              <a:gd name="connsiteY0" fmla="*/ 2280356 h 2280356"/>
              <a:gd name="connsiteX1" fmla="*/ 416 w 734192"/>
              <a:gd name="connsiteY1" fmla="*/ 2065866 h 2280356"/>
              <a:gd name="connsiteX2" fmla="*/ 147171 w 734192"/>
              <a:gd name="connsiteY2" fmla="*/ 1682044 h 2280356"/>
              <a:gd name="connsiteX3" fmla="*/ 734192 w 734192"/>
              <a:gd name="connsiteY3" fmla="*/ 1456266 h 2280356"/>
              <a:gd name="connsiteX4" fmla="*/ 339082 w 734192"/>
              <a:gd name="connsiteY4" fmla="*/ 0 h 2280356"/>
              <a:gd name="connsiteX0" fmla="*/ 384238 w 734192"/>
              <a:gd name="connsiteY0" fmla="*/ 2404533 h 2404533"/>
              <a:gd name="connsiteX1" fmla="*/ 416 w 734192"/>
              <a:gd name="connsiteY1" fmla="*/ 2065866 h 2404533"/>
              <a:gd name="connsiteX2" fmla="*/ 147171 w 734192"/>
              <a:gd name="connsiteY2" fmla="*/ 1682044 h 2404533"/>
              <a:gd name="connsiteX3" fmla="*/ 734192 w 734192"/>
              <a:gd name="connsiteY3" fmla="*/ 1456266 h 2404533"/>
              <a:gd name="connsiteX4" fmla="*/ 339082 w 734192"/>
              <a:gd name="connsiteY4" fmla="*/ 0 h 2404533"/>
              <a:gd name="connsiteX0" fmla="*/ 383822 w 733776"/>
              <a:gd name="connsiteY0" fmla="*/ 2404533 h 2404533"/>
              <a:gd name="connsiteX1" fmla="*/ 0 w 733776"/>
              <a:gd name="connsiteY1" fmla="*/ 2065866 h 2404533"/>
              <a:gd name="connsiteX2" fmla="*/ 146755 w 733776"/>
              <a:gd name="connsiteY2" fmla="*/ 1682044 h 2404533"/>
              <a:gd name="connsiteX3" fmla="*/ 733776 w 733776"/>
              <a:gd name="connsiteY3" fmla="*/ 1456266 h 2404533"/>
              <a:gd name="connsiteX4" fmla="*/ 338666 w 733776"/>
              <a:gd name="connsiteY4" fmla="*/ 0 h 2404533"/>
              <a:gd name="connsiteX0" fmla="*/ 396196 w 746150"/>
              <a:gd name="connsiteY0" fmla="*/ 2404533 h 2404533"/>
              <a:gd name="connsiteX1" fmla="*/ 12374 w 746150"/>
              <a:gd name="connsiteY1" fmla="*/ 2065866 h 2404533"/>
              <a:gd name="connsiteX2" fmla="*/ 159129 w 746150"/>
              <a:gd name="connsiteY2" fmla="*/ 1682044 h 2404533"/>
              <a:gd name="connsiteX3" fmla="*/ 746150 w 746150"/>
              <a:gd name="connsiteY3" fmla="*/ 1456266 h 2404533"/>
              <a:gd name="connsiteX4" fmla="*/ 351040 w 746150"/>
              <a:gd name="connsiteY4" fmla="*/ 0 h 2404533"/>
              <a:gd name="connsiteX0" fmla="*/ 388042 w 737996"/>
              <a:gd name="connsiteY0" fmla="*/ 2404533 h 2404533"/>
              <a:gd name="connsiteX1" fmla="*/ 4220 w 737996"/>
              <a:gd name="connsiteY1" fmla="*/ 2065866 h 2404533"/>
              <a:gd name="connsiteX2" fmla="*/ 150975 w 737996"/>
              <a:gd name="connsiteY2" fmla="*/ 1682044 h 2404533"/>
              <a:gd name="connsiteX3" fmla="*/ 737996 w 737996"/>
              <a:gd name="connsiteY3" fmla="*/ 1456266 h 2404533"/>
              <a:gd name="connsiteX4" fmla="*/ 342886 w 737996"/>
              <a:gd name="connsiteY4" fmla="*/ 0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996" h="2404533">
                <a:moveTo>
                  <a:pt x="388042" y="2404533"/>
                </a:moveTo>
                <a:cubicBezTo>
                  <a:pt x="388042" y="2351851"/>
                  <a:pt x="90768" y="2336799"/>
                  <a:pt x="4220" y="2065866"/>
                </a:cubicBezTo>
                <a:cubicBezTo>
                  <a:pt x="-14595" y="1919111"/>
                  <a:pt x="28679" y="1783644"/>
                  <a:pt x="150975" y="1682044"/>
                </a:cubicBezTo>
                <a:cubicBezTo>
                  <a:pt x="273271" y="1580444"/>
                  <a:pt x="420026" y="1565392"/>
                  <a:pt x="737996" y="1456266"/>
                </a:cubicBezTo>
                <a:cubicBezTo>
                  <a:pt x="683433" y="1279407"/>
                  <a:pt x="513159" y="741304"/>
                  <a:pt x="342886" y="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524000" y="3183467"/>
            <a:ext cx="1140178" cy="2325511"/>
          </a:xfrm>
          <a:custGeom>
            <a:avLst/>
            <a:gdLst>
              <a:gd name="connsiteX0" fmla="*/ 0 w 927591"/>
              <a:gd name="connsiteY0" fmla="*/ 2325511 h 2325511"/>
              <a:gd name="connsiteX1" fmla="*/ 383822 w 927591"/>
              <a:gd name="connsiteY1" fmla="*/ 1636889 h 2325511"/>
              <a:gd name="connsiteX2" fmla="*/ 925689 w 927591"/>
              <a:gd name="connsiteY2" fmla="*/ 1411111 h 2325511"/>
              <a:gd name="connsiteX3" fmla="*/ 575733 w 927591"/>
              <a:gd name="connsiteY3" fmla="*/ 0 h 2325511"/>
              <a:gd name="connsiteX4" fmla="*/ 575733 w 927591"/>
              <a:gd name="connsiteY4" fmla="*/ 0 h 2325511"/>
              <a:gd name="connsiteX0" fmla="*/ 0 w 927591"/>
              <a:gd name="connsiteY0" fmla="*/ 2325511 h 2325511"/>
              <a:gd name="connsiteX1" fmla="*/ 383822 w 927591"/>
              <a:gd name="connsiteY1" fmla="*/ 1636889 h 2325511"/>
              <a:gd name="connsiteX2" fmla="*/ 925689 w 927591"/>
              <a:gd name="connsiteY2" fmla="*/ 1411111 h 2325511"/>
              <a:gd name="connsiteX3" fmla="*/ 575733 w 927591"/>
              <a:gd name="connsiteY3" fmla="*/ 0 h 2325511"/>
              <a:gd name="connsiteX4" fmla="*/ 575733 w 927591"/>
              <a:gd name="connsiteY4" fmla="*/ 0 h 2325511"/>
              <a:gd name="connsiteX0" fmla="*/ 0 w 932759"/>
              <a:gd name="connsiteY0" fmla="*/ 2325511 h 2325511"/>
              <a:gd name="connsiteX1" fmla="*/ 383822 w 932759"/>
              <a:gd name="connsiteY1" fmla="*/ 1636889 h 2325511"/>
              <a:gd name="connsiteX2" fmla="*/ 925689 w 932759"/>
              <a:gd name="connsiteY2" fmla="*/ 1411111 h 2325511"/>
              <a:gd name="connsiteX3" fmla="*/ 575733 w 932759"/>
              <a:gd name="connsiteY3" fmla="*/ 0 h 2325511"/>
              <a:gd name="connsiteX4" fmla="*/ 575733 w 932759"/>
              <a:gd name="connsiteY4" fmla="*/ 0 h 2325511"/>
              <a:gd name="connsiteX0" fmla="*/ 0 w 926005"/>
              <a:gd name="connsiteY0" fmla="*/ 2325511 h 2325511"/>
              <a:gd name="connsiteX1" fmla="*/ 383822 w 926005"/>
              <a:gd name="connsiteY1" fmla="*/ 1636889 h 2325511"/>
              <a:gd name="connsiteX2" fmla="*/ 925689 w 926005"/>
              <a:gd name="connsiteY2" fmla="*/ 1411111 h 2325511"/>
              <a:gd name="connsiteX3" fmla="*/ 575733 w 926005"/>
              <a:gd name="connsiteY3" fmla="*/ 0 h 2325511"/>
              <a:gd name="connsiteX4" fmla="*/ 575733 w 926005"/>
              <a:gd name="connsiteY4" fmla="*/ 0 h 2325511"/>
              <a:gd name="connsiteX0" fmla="*/ 0 w 926005"/>
              <a:gd name="connsiteY0" fmla="*/ 2325511 h 2325511"/>
              <a:gd name="connsiteX1" fmla="*/ 383822 w 926005"/>
              <a:gd name="connsiteY1" fmla="*/ 1636889 h 2325511"/>
              <a:gd name="connsiteX2" fmla="*/ 925689 w 926005"/>
              <a:gd name="connsiteY2" fmla="*/ 1411111 h 2325511"/>
              <a:gd name="connsiteX3" fmla="*/ 575733 w 926005"/>
              <a:gd name="connsiteY3" fmla="*/ 0 h 2325511"/>
              <a:gd name="connsiteX4" fmla="*/ 575733 w 926005"/>
              <a:gd name="connsiteY4" fmla="*/ 0 h 2325511"/>
              <a:gd name="connsiteX0" fmla="*/ 0 w 926005"/>
              <a:gd name="connsiteY0" fmla="*/ 2325511 h 2325511"/>
              <a:gd name="connsiteX1" fmla="*/ 383822 w 926005"/>
              <a:gd name="connsiteY1" fmla="*/ 1636889 h 2325511"/>
              <a:gd name="connsiteX2" fmla="*/ 925689 w 926005"/>
              <a:gd name="connsiteY2" fmla="*/ 1411111 h 2325511"/>
              <a:gd name="connsiteX3" fmla="*/ 575733 w 926005"/>
              <a:gd name="connsiteY3" fmla="*/ 0 h 2325511"/>
              <a:gd name="connsiteX4" fmla="*/ 575733 w 926005"/>
              <a:gd name="connsiteY4" fmla="*/ 0 h 2325511"/>
              <a:gd name="connsiteX0" fmla="*/ 0 w 925689"/>
              <a:gd name="connsiteY0" fmla="*/ 2325511 h 2325511"/>
              <a:gd name="connsiteX1" fmla="*/ 383822 w 925689"/>
              <a:gd name="connsiteY1" fmla="*/ 1636889 h 2325511"/>
              <a:gd name="connsiteX2" fmla="*/ 925689 w 925689"/>
              <a:gd name="connsiteY2" fmla="*/ 1411111 h 2325511"/>
              <a:gd name="connsiteX3" fmla="*/ 575733 w 925689"/>
              <a:gd name="connsiteY3" fmla="*/ 0 h 2325511"/>
              <a:gd name="connsiteX4" fmla="*/ 575733 w 925689"/>
              <a:gd name="connsiteY4" fmla="*/ 0 h 2325511"/>
              <a:gd name="connsiteX0" fmla="*/ 0 w 1140178"/>
              <a:gd name="connsiteY0" fmla="*/ 2325511 h 2325511"/>
              <a:gd name="connsiteX1" fmla="*/ 598311 w 1140178"/>
              <a:gd name="connsiteY1" fmla="*/ 1636889 h 2325511"/>
              <a:gd name="connsiteX2" fmla="*/ 1140178 w 1140178"/>
              <a:gd name="connsiteY2" fmla="*/ 1411111 h 2325511"/>
              <a:gd name="connsiteX3" fmla="*/ 790222 w 1140178"/>
              <a:gd name="connsiteY3" fmla="*/ 0 h 2325511"/>
              <a:gd name="connsiteX4" fmla="*/ 790222 w 1140178"/>
              <a:gd name="connsiteY4" fmla="*/ 0 h 2325511"/>
              <a:gd name="connsiteX0" fmla="*/ 0 w 1140178"/>
              <a:gd name="connsiteY0" fmla="*/ 2325511 h 2325511"/>
              <a:gd name="connsiteX1" fmla="*/ 598311 w 1140178"/>
              <a:gd name="connsiteY1" fmla="*/ 1636889 h 2325511"/>
              <a:gd name="connsiteX2" fmla="*/ 1140178 w 1140178"/>
              <a:gd name="connsiteY2" fmla="*/ 1411111 h 2325511"/>
              <a:gd name="connsiteX3" fmla="*/ 790222 w 1140178"/>
              <a:gd name="connsiteY3" fmla="*/ 0 h 2325511"/>
              <a:gd name="connsiteX4" fmla="*/ 790222 w 1140178"/>
              <a:gd name="connsiteY4" fmla="*/ 0 h 23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178" h="2325511">
                <a:moveTo>
                  <a:pt x="0" y="2325511"/>
                </a:moveTo>
                <a:cubicBezTo>
                  <a:pt x="419570" y="2305756"/>
                  <a:pt x="408282" y="1789289"/>
                  <a:pt x="598311" y="1636889"/>
                </a:cubicBezTo>
                <a:cubicBezTo>
                  <a:pt x="788340" y="1484489"/>
                  <a:pt x="667926" y="1582326"/>
                  <a:pt x="1140178" y="1411111"/>
                </a:cubicBezTo>
                <a:cubicBezTo>
                  <a:pt x="1047986" y="1014118"/>
                  <a:pt x="790222" y="0"/>
                  <a:pt x="790222" y="0"/>
                </a:cubicBezTo>
                <a:lnTo>
                  <a:pt x="790222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 descr="C:\Users\a.rudalev\Pictures\icons\1414514897_Portable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0" y="4941167"/>
            <a:ext cx="1010791" cy="1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rudalev\Pictures\icons\1414514897_Portable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1010791" cy="1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139952" y="1268760"/>
            <a:ext cx="4608512" cy="5472608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291121"/>
            <a:ext cx="1800200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fujitsu-hpc-01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05809" y="2942325"/>
            <a:ext cx="2532925" cy="56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</a:t>
            </a:r>
            <a:r>
              <a:rPr lang="ru-RU" dirty="0" err="1" smtClean="0"/>
              <a:t>выч</a:t>
            </a:r>
            <a:r>
              <a:rPr lang="ru-RU" dirty="0" smtClean="0"/>
              <a:t>. Узлов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2 x Intel Xeon (10 Core), 64 GB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5213" y="4556575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err="1" smtClean="0"/>
              <a:t>выч</a:t>
            </a:r>
            <a:r>
              <a:rPr lang="ru-RU" dirty="0" smtClean="0"/>
              <a:t>. узлов с </a:t>
            </a:r>
            <a:r>
              <a:rPr lang="en-US" dirty="0" smtClean="0"/>
              <a:t>Xeon Phi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005212" y="6233422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хранилище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319972" y="5667278"/>
            <a:ext cx="1368040" cy="36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infiniband</a:t>
            </a:r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4480484" y="3313449"/>
            <a:ext cx="902501" cy="2026194"/>
          </a:xfrm>
          <a:custGeom>
            <a:avLst/>
            <a:gdLst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898562"/>
              <a:gd name="connsiteY0" fmla="*/ 287368 h 1969412"/>
              <a:gd name="connsiteX1" fmla="*/ 824089 w 898562"/>
              <a:gd name="connsiteY1" fmla="*/ 84168 h 1969412"/>
              <a:gd name="connsiteX2" fmla="*/ 857956 w 898562"/>
              <a:gd name="connsiteY2" fmla="*/ 1506568 h 1969412"/>
              <a:gd name="connsiteX3" fmla="*/ 316089 w 898562"/>
              <a:gd name="connsiteY3" fmla="*/ 1969412 h 1969412"/>
              <a:gd name="connsiteX0" fmla="*/ 0 w 924287"/>
              <a:gd name="connsiteY0" fmla="*/ 314704 h 1996748"/>
              <a:gd name="connsiteX1" fmla="*/ 880534 w 924287"/>
              <a:gd name="connsiteY1" fmla="*/ 77638 h 1996748"/>
              <a:gd name="connsiteX2" fmla="*/ 857956 w 924287"/>
              <a:gd name="connsiteY2" fmla="*/ 1533904 h 1996748"/>
              <a:gd name="connsiteX3" fmla="*/ 316089 w 924287"/>
              <a:gd name="connsiteY3" fmla="*/ 1996748 h 1996748"/>
              <a:gd name="connsiteX0" fmla="*/ 0 w 902501"/>
              <a:gd name="connsiteY0" fmla="*/ 314704 h 1996748"/>
              <a:gd name="connsiteX1" fmla="*/ 880534 w 902501"/>
              <a:gd name="connsiteY1" fmla="*/ 77638 h 1996748"/>
              <a:gd name="connsiteX2" fmla="*/ 857956 w 902501"/>
              <a:gd name="connsiteY2" fmla="*/ 1533904 h 1996748"/>
              <a:gd name="connsiteX3" fmla="*/ 316089 w 902501"/>
              <a:gd name="connsiteY3" fmla="*/ 1996748 h 1996748"/>
              <a:gd name="connsiteX0" fmla="*/ 0 w 902501"/>
              <a:gd name="connsiteY0" fmla="*/ 344111 h 2026155"/>
              <a:gd name="connsiteX1" fmla="*/ 880534 w 902501"/>
              <a:gd name="connsiteY1" fmla="*/ 107045 h 2026155"/>
              <a:gd name="connsiteX2" fmla="*/ 857956 w 902501"/>
              <a:gd name="connsiteY2" fmla="*/ 1563311 h 2026155"/>
              <a:gd name="connsiteX3" fmla="*/ 316089 w 902501"/>
              <a:gd name="connsiteY3" fmla="*/ 2026155 h 2026155"/>
              <a:gd name="connsiteX0" fmla="*/ 0 w 902501"/>
              <a:gd name="connsiteY0" fmla="*/ 344150 h 2026194"/>
              <a:gd name="connsiteX1" fmla="*/ 880534 w 902501"/>
              <a:gd name="connsiteY1" fmla="*/ 107084 h 2026194"/>
              <a:gd name="connsiteX2" fmla="*/ 857956 w 902501"/>
              <a:gd name="connsiteY2" fmla="*/ 1563350 h 2026194"/>
              <a:gd name="connsiteX3" fmla="*/ 316089 w 902501"/>
              <a:gd name="connsiteY3" fmla="*/ 2026194 h 20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1" h="2026194">
                <a:moveTo>
                  <a:pt x="0" y="344150"/>
                </a:moveTo>
                <a:cubicBezTo>
                  <a:pt x="340548" y="140950"/>
                  <a:pt x="883545" y="-163938"/>
                  <a:pt x="880534" y="107084"/>
                </a:cubicBezTo>
                <a:cubicBezTo>
                  <a:pt x="865483" y="1461750"/>
                  <a:pt x="952030" y="1243498"/>
                  <a:pt x="857956" y="1563350"/>
                </a:cubicBezTo>
                <a:cubicBezTo>
                  <a:pt x="763882" y="1883202"/>
                  <a:pt x="544689" y="1951875"/>
                  <a:pt x="316089" y="2026194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943329" y="2777067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4990681" y="2810638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039284" y="2861733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5202973" y="408669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5253772" y="412620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5298928" y="4171362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387488" y="5469466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364088" y="544522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424807" y="5483365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424807" y="5505943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472154" y="553155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994437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55" y="4850421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960351" y="3371081"/>
            <a:ext cx="2577787" cy="1334631"/>
            <a:chOff x="5587209" y="3606536"/>
            <a:chExt cx="2577787" cy="1334631"/>
          </a:xfrm>
        </p:grpSpPr>
        <p:pic>
          <p:nvPicPr>
            <p:cNvPr id="4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209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29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342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21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.rudalev\Pictures\icons\Phi-we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365" y="3606536"/>
              <a:ext cx="1334631" cy="133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5967907" y="1916832"/>
            <a:ext cx="2690442" cy="1025492"/>
            <a:chOff x="5628067" y="2297793"/>
            <a:chExt cx="2690442" cy="1025492"/>
          </a:xfrm>
        </p:grpSpPr>
        <p:pic>
          <p:nvPicPr>
            <p:cNvPr id="2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1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262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13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80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06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15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74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11" y="2297793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796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043311" y="5126188"/>
            <a:ext cx="2280237" cy="1174824"/>
            <a:chOff x="5683271" y="5126188"/>
            <a:chExt cx="2280237" cy="1174824"/>
          </a:xfrm>
        </p:grpSpPr>
        <p:pic>
          <p:nvPicPr>
            <p:cNvPr id="6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a.rudalev\Pictures\icons\1414514580_Database_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56" y="5395560"/>
              <a:ext cx="905452" cy="90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471" y="5538551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a.rudalev\Pictures\icons\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5" y="2962236"/>
            <a:ext cx="1328885" cy="13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Xeon Phi: offload example 3</a:t>
            </a:r>
            <a:r>
              <a:rPr lang="en-US" dirty="0" smtClean="0"/>
              <a:t>/4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#PBS -N lab1-mics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#PBS -l select=1:ncpus=20:nmics=1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#PBS -l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=00:05:00</a:t>
            </a: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${PBS_O_WORKDIR}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Main host: `/bin/hostname`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OMP_NUM_THREADS=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intel/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composer_xe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intel/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./lab1_thread_test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Xeon Phi: offload example </a:t>
            </a:r>
            <a:r>
              <a:rPr lang="en-US" dirty="0" smtClean="0"/>
              <a:t>4/4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intel/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composer_xe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module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intel/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icc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-O2 -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openmp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main.cpp -o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lab1_thread_test</a:t>
            </a:r>
          </a:p>
          <a:p>
            <a:pPr marL="137160" indent="0">
              <a:buNone/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Проброс портов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6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Проброс портов: Задача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Пример: </a:t>
            </a:r>
            <a:r>
              <a:rPr lang="ru-RU" dirty="0" smtClean="0"/>
              <a:t>На кластере запущенна задача, которая имеет </a:t>
            </a:r>
            <a:r>
              <a:rPr lang="en-US" dirty="0" smtClean="0"/>
              <a:t>Web-</a:t>
            </a:r>
            <a:r>
              <a:rPr lang="ru-RU" dirty="0" smtClean="0"/>
              <a:t>интерфейс для мониторинга результатов. Он предоставляется процессом </a:t>
            </a:r>
            <a:r>
              <a:rPr lang="en-US" dirty="0" err="1" smtClean="0"/>
              <a:t>my_web_interface</a:t>
            </a:r>
            <a:r>
              <a:rPr lang="ru-RU" dirty="0" smtClean="0"/>
              <a:t>, работающим на 4444 </a:t>
            </a:r>
            <a:r>
              <a:rPr lang="en-US" dirty="0" err="1" smtClean="0"/>
              <a:t>tcp</a:t>
            </a:r>
            <a:r>
              <a:rPr lang="en-US" dirty="0" smtClean="0"/>
              <a:t>-</a:t>
            </a:r>
            <a:r>
              <a:rPr lang="ru-RU" dirty="0" smtClean="0"/>
              <a:t>порте вычислительного узла </a:t>
            </a:r>
            <a:r>
              <a:rPr lang="en-US" dirty="0" smtClean="0"/>
              <a:t>cn07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smtClean="0"/>
              <a:t>Необходимо: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smtClean="0"/>
              <a:t> рабочего компьютера пользователя подключится к этому </a:t>
            </a:r>
            <a:r>
              <a:rPr lang="en-US" dirty="0" smtClean="0"/>
              <a:t>web</a:t>
            </a:r>
            <a:r>
              <a:rPr lang="ru-RU" dirty="0" smtClean="0"/>
              <a:t>-интерфейсу.</a:t>
            </a:r>
          </a:p>
          <a:p>
            <a:r>
              <a:rPr lang="ru-RU" b="1" dirty="0" smtClean="0"/>
              <a:t>Проблема:</a:t>
            </a:r>
            <a:r>
              <a:rPr lang="ru-RU" dirty="0" smtClean="0"/>
              <a:t> </a:t>
            </a:r>
            <a:r>
              <a:rPr lang="ru-RU" dirty="0"/>
              <a:t>Е</a:t>
            </a:r>
            <a:r>
              <a:rPr lang="ru-RU" dirty="0" smtClean="0"/>
              <a:t>сли в </a:t>
            </a:r>
            <a:r>
              <a:rPr lang="en-US" dirty="0" smtClean="0"/>
              <a:t>web</a:t>
            </a:r>
            <a:r>
              <a:rPr lang="ru-RU" dirty="0" smtClean="0"/>
              <a:t>-браузере на компьютере пользователя набрать адрес </a:t>
            </a:r>
            <a:r>
              <a:rPr lang="en-US" dirty="0" smtClean="0">
                <a:hlinkClick r:id="rId2"/>
              </a:rPr>
              <a:t>http://cn07:4444/</a:t>
            </a:r>
            <a:r>
              <a:rPr lang="en-US" dirty="0" smtClean="0"/>
              <a:t> - </a:t>
            </a:r>
            <a:r>
              <a:rPr lang="ru-RU" dirty="0" smtClean="0"/>
              <a:t>то подключения не будет (вычислительный узел спрятан за головным узлом кластера).</a:t>
            </a:r>
          </a:p>
          <a:p>
            <a:r>
              <a:rPr lang="ru-RU" b="1" dirty="0" smtClean="0"/>
              <a:t>Решение: </a:t>
            </a:r>
            <a:r>
              <a:rPr lang="ru-RU" dirty="0" smtClean="0"/>
              <a:t>Запустить на рабочем компьютере посредника, который откроет локальный </a:t>
            </a:r>
            <a:r>
              <a:rPr lang="en-US" dirty="0" err="1" smtClean="0"/>
              <a:t>tcp</a:t>
            </a:r>
            <a:r>
              <a:rPr lang="en-US" dirty="0" smtClean="0"/>
              <a:t>-</a:t>
            </a:r>
            <a:r>
              <a:rPr lang="ru-RU" dirty="0" smtClean="0"/>
              <a:t>порт (например, 8888) и будет через </a:t>
            </a:r>
            <a:r>
              <a:rPr lang="en-US" dirty="0" err="1" smtClean="0"/>
              <a:t>ssh</a:t>
            </a:r>
            <a:r>
              <a:rPr lang="ru-RU" dirty="0" smtClean="0"/>
              <a:t>-соединение</a:t>
            </a:r>
            <a:r>
              <a:rPr lang="en-US" dirty="0" smtClean="0"/>
              <a:t> </a:t>
            </a:r>
            <a:r>
              <a:rPr lang="ru-RU" dirty="0" smtClean="0"/>
              <a:t>к головному узлу кластера «соединит» его с портом </a:t>
            </a:r>
            <a:r>
              <a:rPr lang="en-US" dirty="0" smtClean="0"/>
              <a:t>4444 </a:t>
            </a:r>
            <a:r>
              <a:rPr lang="ru-RU" dirty="0" smtClean="0"/>
              <a:t>вычислительного узла </a:t>
            </a:r>
            <a:r>
              <a:rPr lang="en-US" dirty="0" smtClean="0"/>
              <a:t>cn07</a:t>
            </a:r>
            <a:r>
              <a:rPr lang="ru-RU" dirty="0" smtClean="0"/>
              <a:t>. Тогда в адресной сроке </a:t>
            </a:r>
            <a:r>
              <a:rPr lang="en-US" dirty="0" smtClean="0"/>
              <a:t>Web</a:t>
            </a:r>
            <a:r>
              <a:rPr lang="ru-RU" dirty="0" smtClean="0"/>
              <a:t>-браузера на рабочем компьютере можно ввести </a:t>
            </a:r>
            <a:r>
              <a:rPr lang="en-US" dirty="0" smtClean="0">
                <a:hlinkClick r:id="rId3"/>
              </a:rPr>
              <a:t>http://localhost:8888/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Проброс портов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76116"/>
            <a:ext cx="8640962" cy="610926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добрый путь!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Контактное лицо:</a:t>
            </a:r>
          </a:p>
          <a:p>
            <a:r>
              <a:rPr lang="ru-RU" dirty="0" smtClean="0"/>
              <a:t>Рудалёв Александр Васильевич </a:t>
            </a:r>
            <a:r>
              <a:rPr lang="en-US" dirty="0" smtClean="0"/>
              <a:t>&lt;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a.rudalev@narfu.ru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Файловая система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70784" cy="15420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всех узлах директория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/home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является общей!</a:t>
            </a:r>
          </a:p>
          <a:p>
            <a:endParaRPr lang="ru-RU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427984" y="1268760"/>
            <a:ext cx="4608512" cy="5472608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3707904" y="4291121"/>
            <a:ext cx="1800200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fujitsu-hpc-01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293841" y="3142277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</a:t>
            </a:r>
            <a:r>
              <a:rPr lang="ru-RU" dirty="0" err="1" smtClean="0"/>
              <a:t>выч</a:t>
            </a:r>
            <a:r>
              <a:rPr lang="ru-RU" dirty="0" smtClean="0"/>
              <a:t>. узлов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293245" y="4556575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err="1" smtClean="0"/>
              <a:t>выч</a:t>
            </a:r>
            <a:r>
              <a:rPr lang="ru-RU" dirty="0" smtClean="0"/>
              <a:t>. узлов с </a:t>
            </a:r>
            <a:r>
              <a:rPr lang="en-US" dirty="0" smtClean="0"/>
              <a:t>Xeon Phi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6293244" y="6233422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хранилище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608004" y="5667278"/>
            <a:ext cx="1368040" cy="36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infiniband</a:t>
            </a:r>
            <a:endParaRPr lang="ru-RU" dirty="0"/>
          </a:p>
        </p:txBody>
      </p:sp>
      <p:sp>
        <p:nvSpPr>
          <p:cNvPr id="117" name="Полилиния 116"/>
          <p:cNvSpPr/>
          <p:nvPr/>
        </p:nvSpPr>
        <p:spPr>
          <a:xfrm>
            <a:off x="4768516" y="3313449"/>
            <a:ext cx="902501" cy="2026194"/>
          </a:xfrm>
          <a:custGeom>
            <a:avLst/>
            <a:gdLst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898562"/>
              <a:gd name="connsiteY0" fmla="*/ 287368 h 1969412"/>
              <a:gd name="connsiteX1" fmla="*/ 824089 w 898562"/>
              <a:gd name="connsiteY1" fmla="*/ 84168 h 1969412"/>
              <a:gd name="connsiteX2" fmla="*/ 857956 w 898562"/>
              <a:gd name="connsiteY2" fmla="*/ 1506568 h 1969412"/>
              <a:gd name="connsiteX3" fmla="*/ 316089 w 898562"/>
              <a:gd name="connsiteY3" fmla="*/ 1969412 h 1969412"/>
              <a:gd name="connsiteX0" fmla="*/ 0 w 924287"/>
              <a:gd name="connsiteY0" fmla="*/ 314704 h 1996748"/>
              <a:gd name="connsiteX1" fmla="*/ 880534 w 924287"/>
              <a:gd name="connsiteY1" fmla="*/ 77638 h 1996748"/>
              <a:gd name="connsiteX2" fmla="*/ 857956 w 924287"/>
              <a:gd name="connsiteY2" fmla="*/ 1533904 h 1996748"/>
              <a:gd name="connsiteX3" fmla="*/ 316089 w 924287"/>
              <a:gd name="connsiteY3" fmla="*/ 1996748 h 1996748"/>
              <a:gd name="connsiteX0" fmla="*/ 0 w 902501"/>
              <a:gd name="connsiteY0" fmla="*/ 314704 h 1996748"/>
              <a:gd name="connsiteX1" fmla="*/ 880534 w 902501"/>
              <a:gd name="connsiteY1" fmla="*/ 77638 h 1996748"/>
              <a:gd name="connsiteX2" fmla="*/ 857956 w 902501"/>
              <a:gd name="connsiteY2" fmla="*/ 1533904 h 1996748"/>
              <a:gd name="connsiteX3" fmla="*/ 316089 w 902501"/>
              <a:gd name="connsiteY3" fmla="*/ 1996748 h 1996748"/>
              <a:gd name="connsiteX0" fmla="*/ 0 w 902501"/>
              <a:gd name="connsiteY0" fmla="*/ 344111 h 2026155"/>
              <a:gd name="connsiteX1" fmla="*/ 880534 w 902501"/>
              <a:gd name="connsiteY1" fmla="*/ 107045 h 2026155"/>
              <a:gd name="connsiteX2" fmla="*/ 857956 w 902501"/>
              <a:gd name="connsiteY2" fmla="*/ 1563311 h 2026155"/>
              <a:gd name="connsiteX3" fmla="*/ 316089 w 902501"/>
              <a:gd name="connsiteY3" fmla="*/ 2026155 h 2026155"/>
              <a:gd name="connsiteX0" fmla="*/ 0 w 902501"/>
              <a:gd name="connsiteY0" fmla="*/ 344150 h 2026194"/>
              <a:gd name="connsiteX1" fmla="*/ 880534 w 902501"/>
              <a:gd name="connsiteY1" fmla="*/ 107084 h 2026194"/>
              <a:gd name="connsiteX2" fmla="*/ 857956 w 902501"/>
              <a:gd name="connsiteY2" fmla="*/ 1563350 h 2026194"/>
              <a:gd name="connsiteX3" fmla="*/ 316089 w 902501"/>
              <a:gd name="connsiteY3" fmla="*/ 2026194 h 20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1" h="2026194">
                <a:moveTo>
                  <a:pt x="0" y="344150"/>
                </a:moveTo>
                <a:cubicBezTo>
                  <a:pt x="340548" y="140950"/>
                  <a:pt x="883545" y="-163938"/>
                  <a:pt x="880534" y="107084"/>
                </a:cubicBezTo>
                <a:cubicBezTo>
                  <a:pt x="865483" y="1461750"/>
                  <a:pt x="952030" y="1243498"/>
                  <a:pt x="857956" y="1563350"/>
                </a:cubicBezTo>
                <a:cubicBezTo>
                  <a:pt x="763882" y="1883202"/>
                  <a:pt x="544689" y="1951875"/>
                  <a:pt x="316089" y="2026194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5231361" y="2777067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5278713" y="2810638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5327316" y="2861733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5491005" y="408669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олилиния 121"/>
          <p:cNvSpPr/>
          <p:nvPr/>
        </p:nvSpPr>
        <p:spPr>
          <a:xfrm>
            <a:off x="5541804" y="412620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 122"/>
          <p:cNvSpPr/>
          <p:nvPr/>
        </p:nvSpPr>
        <p:spPr>
          <a:xfrm>
            <a:off x="5586960" y="4171362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5675520" y="5469466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652120" y="544522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712839" y="5483365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712839" y="5505943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760186" y="553155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994437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87" y="4850421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" name="Группа 130"/>
          <p:cNvGrpSpPr/>
          <p:nvPr/>
        </p:nvGrpSpPr>
        <p:grpSpPr>
          <a:xfrm>
            <a:off x="6248383" y="3371081"/>
            <a:ext cx="2577787" cy="1334631"/>
            <a:chOff x="5587209" y="3606536"/>
            <a:chExt cx="2577787" cy="1334631"/>
          </a:xfrm>
        </p:grpSpPr>
        <p:pic>
          <p:nvPicPr>
            <p:cNvPr id="15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209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29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342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21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7" descr="C:\Users\a.rudalev\Pictures\icons\Phi-we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365" y="3606536"/>
              <a:ext cx="1334631" cy="133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6255939" y="2088441"/>
            <a:ext cx="2690442" cy="1025492"/>
            <a:chOff x="5628067" y="2297793"/>
            <a:chExt cx="2690442" cy="1025492"/>
          </a:xfrm>
        </p:grpSpPr>
        <p:pic>
          <p:nvPicPr>
            <p:cNvPr id="14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1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262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13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80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06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15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74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11" y="2297793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796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4" name="Picture 2" descr="C:\Users\a.rudalev\Pictures\icon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57" y="2962236"/>
            <a:ext cx="1328885" cy="13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Группа 132"/>
          <p:cNvGrpSpPr/>
          <p:nvPr/>
        </p:nvGrpSpPr>
        <p:grpSpPr>
          <a:xfrm>
            <a:off x="4259006" y="2512352"/>
            <a:ext cx="4352574" cy="3868976"/>
            <a:chOff x="3610934" y="2512352"/>
            <a:chExt cx="4352574" cy="3868976"/>
          </a:xfrm>
        </p:grpSpPr>
        <p:pic>
          <p:nvPicPr>
            <p:cNvPr id="13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8" descr="C:\Users\a.rudalev\Pictures\icons\1414514580_Database_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56" y="5395560"/>
              <a:ext cx="905452" cy="90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679" y="5284743"/>
              <a:ext cx="1096585" cy="109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408" y="3954375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41" y="2512352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934" y="3645024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Подключение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Центральный узел: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SSH: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fujitsu-hpc-01.narfu.ru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Инструменты:</a:t>
            </a:r>
            <a:endParaRPr lang="en-US" dirty="0" smtClean="0"/>
          </a:p>
          <a:p>
            <a:pPr lvl="1"/>
            <a:r>
              <a:rPr lang="en-US" dirty="0" err="1" smtClean="0"/>
              <a:t>PuTTY</a:t>
            </a:r>
            <a:r>
              <a:rPr lang="en-US" dirty="0" smtClean="0"/>
              <a:t> – SSH</a:t>
            </a:r>
            <a:r>
              <a:rPr lang="ru-RU" dirty="0" smtClean="0"/>
              <a:t>-клиент</a:t>
            </a:r>
          </a:p>
          <a:p>
            <a:pPr lvl="2"/>
            <a:r>
              <a:rPr lang="ru-RU" dirty="0" smtClean="0"/>
              <a:t>командная строка</a:t>
            </a:r>
          </a:p>
          <a:p>
            <a:pPr lvl="1"/>
            <a:r>
              <a:rPr lang="en-US" dirty="0" err="1" smtClean="0"/>
              <a:t>WinSCP</a:t>
            </a:r>
            <a:r>
              <a:rPr lang="en-US" dirty="0" smtClean="0"/>
              <a:t> –</a:t>
            </a:r>
            <a:r>
              <a:rPr lang="ru-RU" dirty="0" smtClean="0"/>
              <a:t> </a:t>
            </a:r>
            <a:r>
              <a:rPr lang="en-US" dirty="0" smtClean="0"/>
              <a:t>SCP</a:t>
            </a:r>
            <a:r>
              <a:rPr lang="ru-RU" dirty="0" smtClean="0"/>
              <a:t>-клиент</a:t>
            </a:r>
          </a:p>
          <a:p>
            <a:pPr lvl="2"/>
            <a:r>
              <a:rPr lang="ru-RU" dirty="0" smtClean="0"/>
              <a:t>работа с файлами</a:t>
            </a:r>
          </a:p>
          <a:p>
            <a:pPr lvl="1"/>
            <a:r>
              <a:rPr lang="en-US" dirty="0" err="1" smtClean="0"/>
              <a:t>Xming</a:t>
            </a:r>
            <a:r>
              <a:rPr lang="en-US" dirty="0" smtClean="0"/>
              <a:t> – X-</a:t>
            </a:r>
            <a:r>
              <a:rPr lang="ru-RU" dirty="0" smtClean="0"/>
              <a:t>сервер</a:t>
            </a:r>
          </a:p>
          <a:p>
            <a:pPr lvl="2"/>
            <a:r>
              <a:rPr lang="ru-RU" dirty="0"/>
              <a:t>р</a:t>
            </a:r>
            <a:r>
              <a:rPr lang="ru-RU" dirty="0" smtClean="0"/>
              <a:t>абота с графическими приложениями (например, некоторые компоненты </a:t>
            </a:r>
            <a:r>
              <a:rPr lang="en-US" dirty="0" smtClean="0"/>
              <a:t>ANSYS)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8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PuTTY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Создайте новый профиль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/>
              <a:t>Host: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fujitsu-hpc-01.narfu.ru</a:t>
            </a:r>
          </a:p>
          <a:p>
            <a:r>
              <a:rPr lang="en-US" sz="2000" dirty="0" smtClean="0"/>
              <a:t>Port: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22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/>
              <a:t>Connection type: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SSH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Установите поддержку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Unicode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Window\Translation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en-US" sz="2000" dirty="0" smtClean="0"/>
              <a:t>Remote character set: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UTF-8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Если нужна поддержка приложений с графическим интерфейсом, установите: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Connection\SSH\X11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ru-RU" sz="2000" dirty="0" smtClean="0"/>
              <a:t>☑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Enable X11 forwarding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3591"/>
            <a:ext cx="4038600" cy="38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PuTTY</a:t>
            </a:r>
            <a:r>
              <a:rPr lang="en-US" dirty="0" smtClean="0"/>
              <a:t>: </a:t>
            </a:r>
            <a:r>
              <a:rPr lang="ru-RU" dirty="0" smtClean="0"/>
              <a:t>вход в систему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Введите имя пользователя</a:t>
            </a:r>
          </a:p>
          <a:p>
            <a:r>
              <a:rPr lang="ru-RU" dirty="0" smtClean="0"/>
              <a:t>Введите пароль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Внимание: при вводе пароля символы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 печатаются на экране!!!</a:t>
            </a:r>
          </a:p>
          <a:p>
            <a:r>
              <a:rPr lang="ru-RU" dirty="0" smtClean="0"/>
              <a:t>В приглашении «командной строки» указывается имя пользователя и имя узла. </a:t>
            </a:r>
          </a:p>
          <a:p>
            <a:r>
              <a:rPr lang="ru-RU" dirty="0" smtClean="0"/>
              <a:t>Внутреннее имя головного узла: </a:t>
            </a:r>
            <a:r>
              <a:rPr lang="en-US" sz="3900" dirty="0" smtClean="0">
                <a:solidFill>
                  <a:schemeClr val="accent2">
                    <a:lumMod val="75000"/>
                  </a:schemeClr>
                </a:solidFill>
              </a:rPr>
              <a:t>head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9428"/>
            <a:ext cx="4038600" cy="348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Копирование файлов: </a:t>
            </a:r>
            <a:r>
              <a:rPr lang="en-US" dirty="0" err="1" smtClean="0"/>
              <a:t>scp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scp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стандартная </a:t>
            </a:r>
            <a:r>
              <a:rPr lang="en-US" dirty="0" smtClean="0"/>
              <a:t>UNIX</a:t>
            </a:r>
            <a:r>
              <a:rPr lang="ru-RU" dirty="0" smtClean="0"/>
              <a:t>-программа для удалённого копирования файлов</a:t>
            </a:r>
            <a:r>
              <a:rPr lang="en-US" dirty="0" smtClean="0"/>
              <a:t> </a:t>
            </a:r>
            <a:r>
              <a:rPr lang="ru-RU" dirty="0" smtClean="0"/>
              <a:t>по протоколу </a:t>
            </a:r>
            <a:r>
              <a:rPr lang="en-US" dirty="0" smtClean="0"/>
              <a:t>SSH</a:t>
            </a:r>
            <a:endParaRPr lang="ru-RU" dirty="0" smtClean="0"/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pscp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реализация </a:t>
            </a:r>
            <a:r>
              <a:rPr lang="en-US" dirty="0" err="1" smtClean="0"/>
              <a:t>scp</a:t>
            </a:r>
            <a:r>
              <a:rPr lang="ru-RU" dirty="0" smtClean="0"/>
              <a:t> для </a:t>
            </a:r>
            <a:r>
              <a:rPr lang="en-US" dirty="0" smtClean="0"/>
              <a:t>MS Windows </a:t>
            </a:r>
            <a:r>
              <a:rPr lang="ru-RU" dirty="0" smtClean="0"/>
              <a:t>в пакете </a:t>
            </a:r>
            <a:r>
              <a:rPr lang="en-US" dirty="0" err="1" smtClean="0"/>
              <a:t>PuTTY</a:t>
            </a:r>
            <a:endParaRPr lang="en-US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Рекомендация: </a:t>
            </a:r>
            <a:r>
              <a:rPr lang="ru-RU" dirty="0" smtClean="0"/>
              <a:t>используйте программу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ConEmu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при работе в командной строке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</a:t>
            </a:r>
            <a:r>
              <a:rPr lang="ru-RU" dirty="0" smtClean="0"/>
              <a:t> </a:t>
            </a:r>
            <a:r>
              <a:rPr lang="en-US" dirty="0" smtClean="0"/>
              <a:t>Windows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8265"/>
            <a:ext cx="4038600" cy="41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Копирование </a:t>
            </a:r>
            <a:r>
              <a:rPr lang="ru-RU" dirty="0" smtClean="0"/>
              <a:t>файлов</a:t>
            </a:r>
            <a:r>
              <a:rPr lang="en-US" dirty="0" smtClean="0"/>
              <a:t>: </a:t>
            </a:r>
            <a:r>
              <a:rPr lang="en-US" dirty="0" err="1" smtClean="0"/>
              <a:t>WinSCP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WinSCP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реализация </a:t>
            </a:r>
            <a:r>
              <a:rPr lang="en-US" dirty="0" smtClean="0"/>
              <a:t>SFTP/FTP/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SCP</a:t>
            </a:r>
            <a:r>
              <a:rPr lang="en-US" dirty="0" smtClean="0"/>
              <a:t> </a:t>
            </a:r>
            <a:r>
              <a:rPr lang="ru-RU" dirty="0" smtClean="0"/>
              <a:t>графического клиента для </a:t>
            </a:r>
            <a:r>
              <a:rPr lang="en-US" dirty="0" smtClean="0"/>
              <a:t>MS Windows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Необходимо указать: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/>
              <a:t>Протокол передачи: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SCP</a:t>
            </a:r>
          </a:p>
          <a:p>
            <a:r>
              <a:rPr lang="ru-RU" dirty="0" smtClean="0"/>
              <a:t>Имя хоста: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fujitsu-hpc-01.narfu.ru</a:t>
            </a:r>
          </a:p>
          <a:p>
            <a:r>
              <a:rPr lang="ru-RU" dirty="0" smtClean="0"/>
              <a:t>Имя пользователя: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Ваш логин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указывайте пароль:</a:t>
            </a:r>
          </a:p>
          <a:p>
            <a:r>
              <a:rPr lang="ru-RU" dirty="0" smtClean="0"/>
              <a:t>тогда он будет запрашиваться при подключении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867"/>
            <a:ext cx="4038600" cy="376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-v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Math-v01</Template>
  <TotalTime>356</TotalTime>
  <Words>1421</Words>
  <Application>Microsoft Office PowerPoint</Application>
  <PresentationFormat>Экран (4:3)</PresentationFormat>
  <Paragraphs>375</Paragraphs>
  <Slides>35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Math-v01</vt:lpstr>
      <vt:lpstr>Кластер САФУ</vt:lpstr>
      <vt:lpstr>Подключение</vt:lpstr>
      <vt:lpstr>Архитектура</vt:lpstr>
      <vt:lpstr>Файловая система</vt:lpstr>
      <vt:lpstr>Подключение</vt:lpstr>
      <vt:lpstr>PuTTY</vt:lpstr>
      <vt:lpstr>PuTTY: вход в систему</vt:lpstr>
      <vt:lpstr>Копирование файлов: scp</vt:lpstr>
      <vt:lpstr>Копирование файлов: WinSCP</vt:lpstr>
      <vt:lpstr>Копирование файлов: WinSCP</vt:lpstr>
      <vt:lpstr>Работа на кластере</vt:lpstr>
      <vt:lpstr>Редактирование файлов: nano</vt:lpstr>
      <vt:lpstr>Файловый менеджер: mc</vt:lpstr>
      <vt:lpstr>Environment modules</vt:lpstr>
      <vt:lpstr>PBS</vt:lpstr>
      <vt:lpstr>PBS: Пример задания</vt:lpstr>
      <vt:lpstr>PBS: Пример задания</vt:lpstr>
      <vt:lpstr>PBS: Пример задания</vt:lpstr>
      <vt:lpstr>Ключи PBS</vt:lpstr>
      <vt:lpstr>Компиляция и запуск MPI-приложений</vt:lpstr>
      <vt:lpstr>Реализации MPI</vt:lpstr>
      <vt:lpstr>Компиляция</vt:lpstr>
      <vt:lpstr>Требования к MPI-программе</vt:lpstr>
      <vt:lpstr>Hello World: пример на Си</vt:lpstr>
      <vt:lpstr>Hello World: PBS-скрипт</vt:lpstr>
      <vt:lpstr>Hello World: Компиляция и запуск</vt:lpstr>
      <vt:lpstr>Компиляция и запуск приложений для Xeon Phi</vt:lpstr>
      <vt:lpstr>Xeon Phi: offload example ¼ main.cpp</vt:lpstr>
      <vt:lpstr>Xeon Phi: offload example 2/4 main.cpp</vt:lpstr>
      <vt:lpstr>Xeon Phi: offload example 3/4</vt:lpstr>
      <vt:lpstr>Xeon Phi: offload example 4/4</vt:lpstr>
      <vt:lpstr>Дополнительно</vt:lpstr>
      <vt:lpstr>Проброс портов: Задача</vt:lpstr>
      <vt:lpstr>Проброс портов</vt:lpstr>
      <vt:lpstr>В добрый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 САФУ</dc:title>
  <dc:creator>Рудалёв Александр Васильевич</dc:creator>
  <cp:lastModifiedBy>Рудалёв Александр Васильевич</cp:lastModifiedBy>
  <cp:revision>39</cp:revision>
  <dcterms:created xsi:type="dcterms:W3CDTF">2014-10-29T06:40:12Z</dcterms:created>
  <dcterms:modified xsi:type="dcterms:W3CDTF">2015-02-11T16:33:18Z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LastKnownPath">
    <vt:lpwstr>\\uo-m-mng-01\bin\HPC\Кластер САФУ - Подключение и работа с MPI - копия.pptx</vt:lpwstr>
  </property>
</Properties>
</file>