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56" r:id="rId2"/>
    <p:sldId id="273" r:id="rId3"/>
    <p:sldId id="257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74" r:id="rId12"/>
    <p:sldId id="275" r:id="rId13"/>
    <p:sldId id="278" r:id="rId14"/>
    <p:sldId id="276" r:id="rId15"/>
    <p:sldId id="277" r:id="rId16"/>
    <p:sldId id="283" r:id="rId17"/>
    <p:sldId id="284" r:id="rId18"/>
    <p:sldId id="285" r:id="rId19"/>
    <p:sldId id="286" r:id="rId20"/>
    <p:sldId id="267" r:id="rId21"/>
    <p:sldId id="268" r:id="rId22"/>
    <p:sldId id="269" r:id="rId23"/>
    <p:sldId id="270" r:id="rId24"/>
    <p:sldId id="271" r:id="rId25"/>
    <p:sldId id="279" r:id="rId26"/>
    <p:sldId id="280" r:id="rId27"/>
    <p:sldId id="281" r:id="rId28"/>
    <p:sldId id="282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3A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 showGuides="1">
      <p:cViewPr varScale="1">
        <p:scale>
          <a:sx n="128" d="100"/>
          <a:sy n="128" d="100"/>
        </p:scale>
        <p:origin x="-1472" y="-104"/>
      </p:cViewPr>
      <p:guideLst>
        <p:guide orient="horz" pos="1858"/>
        <p:guide pos="287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97D59B-6225-CE43-8812-2F115FFE1CEB}" type="datetimeFigureOut">
              <a:rPr lang="fr-FR" smtClean="0"/>
              <a:t>27/06/12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87DF8C-A0F9-154B-A3F3-37A3FF2AC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692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BCFBC9-3EE8-1E43-97A5-55E26A7C6D6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4766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2ED9CD0-5313-7245-BE75-9FDA7E711192}" type="slidenum">
              <a:rPr lang="fr-FR"/>
              <a:pPr/>
              <a:t>26</a:t>
            </a:fld>
            <a:endParaRPr lang="fr-FR"/>
          </a:p>
        </p:txBody>
      </p:sp>
      <p:sp>
        <p:nvSpPr>
          <p:cNvPr id="8193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194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5D4762B-1750-2E4B-9128-12E90DD2D0BD}" type="slidenum">
              <a:rPr lang="fr-FR"/>
              <a:pPr/>
              <a:t>27</a:t>
            </a:fld>
            <a:endParaRPr lang="fr-FR"/>
          </a:p>
        </p:txBody>
      </p:sp>
      <p:sp>
        <p:nvSpPr>
          <p:cNvPr id="9217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9218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FB17F7A-6385-3644-8D2F-F7F76EC8999A}" type="slidenum">
              <a:rPr lang="fr-FR"/>
              <a:pPr/>
              <a:t>28</a:t>
            </a:fld>
            <a:endParaRPr lang="fr-FR"/>
          </a:p>
        </p:txBody>
      </p:sp>
      <p:sp>
        <p:nvSpPr>
          <p:cNvPr id="10241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242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BF372B7-DE01-A142-988F-BD118A3812E8}" type="slidenum">
              <a:rPr lang="fr-FR"/>
              <a:pPr/>
              <a:t>13</a:t>
            </a:fld>
            <a:endParaRPr lang="fr-FR"/>
          </a:p>
        </p:txBody>
      </p:sp>
      <p:sp>
        <p:nvSpPr>
          <p:cNvPr id="6145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146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3417733-1978-A14E-8E92-4CAC62BB9746}" type="slidenum">
              <a:rPr lang="fr-FR"/>
              <a:pPr/>
              <a:t>14</a:t>
            </a:fld>
            <a:endParaRPr lang="fr-FR"/>
          </a:p>
        </p:txBody>
      </p:sp>
      <p:sp>
        <p:nvSpPr>
          <p:cNvPr id="7169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170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E5545C1-9AF3-3345-93C2-7D058CB20D22}" type="slidenum">
              <a:rPr lang="fr-FR"/>
              <a:pPr/>
              <a:t>15</a:t>
            </a:fld>
            <a:endParaRPr lang="fr-FR"/>
          </a:p>
        </p:txBody>
      </p:sp>
      <p:sp>
        <p:nvSpPr>
          <p:cNvPr id="8193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194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B2B703-E205-4877-888E-C3941CD13651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53608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B995-B30C-444D-BA2B-473E9BB0BCF1}" type="slidenum">
              <a:rPr lang="fr-FR" smtClean="0"/>
              <a:pPr/>
              <a:t>17</a:t>
            </a:fld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B995-B30C-444D-BA2B-473E9BB0BCF1}" type="slidenum">
              <a:rPr lang="fr-FR" smtClean="0"/>
              <a:pPr/>
              <a:t>18</a:t>
            </a:fld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B995-B30C-444D-BA2B-473E9BB0BCF1}" type="slidenum">
              <a:rPr lang="fr-FR" smtClean="0"/>
              <a:pPr/>
              <a:t>19</a:t>
            </a:fld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F7325DC-EA1D-2946-902C-2D54ACADC8F1}" type="slidenum">
              <a:rPr lang="fr-FR"/>
              <a:pPr/>
              <a:t>25</a:t>
            </a:fld>
            <a:endParaRPr lang="fr-FR"/>
          </a:p>
        </p:txBody>
      </p:sp>
      <p:sp>
        <p:nvSpPr>
          <p:cNvPr id="7169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170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28/06/2012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 err="1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re et contenu sur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6481" y="1604329"/>
            <a:ext cx="8226720" cy="2193351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6481" y="3935934"/>
            <a:ext cx="8226720" cy="219335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>
          <a:xfrm>
            <a:off x="456481" y="6247376"/>
            <a:ext cx="2128320" cy="470930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idx="11"/>
          </p:nvPr>
        </p:nvSpPr>
        <p:spPr>
          <a:xfrm>
            <a:off x="3127680" y="6247376"/>
            <a:ext cx="2897280" cy="470930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idx="12"/>
          </p:nvPr>
        </p:nvSpPr>
        <p:spPr>
          <a:xfrm>
            <a:off x="6556321" y="6247376"/>
            <a:ext cx="2128320" cy="470930"/>
          </a:xfrm>
        </p:spPr>
        <p:txBody>
          <a:bodyPr/>
          <a:lstStyle>
            <a:lvl1pPr>
              <a:defRPr/>
            </a:lvl1pPr>
          </a:lstStyle>
          <a:p>
            <a:fld id="{ED05F6CC-D389-AB4A-BCF0-DB55394CCAD2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2376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27/06/12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27/06/12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27/06/12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27/06/12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27/06/12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27/06/12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27/06/12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 anchor="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27/06/12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95917"/>
            <a:ext cx="8229600" cy="43045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36636D-D922-432D-A958-524484B5923D}" type="datetimeFigureOut">
              <a:rPr lang="en-US" smtClean="0"/>
              <a:pPr/>
              <a:t>27/06/12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70" r:id="rId8"/>
    <p:sldLayoutId id="2147483671" r:id="rId9"/>
    <p:sldLayoutId id="2147483672" r:id="rId10"/>
  </p:sldLayoutIdLst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932364"/>
            <a:ext cx="6400800" cy="2551674"/>
          </a:xfrm>
        </p:spPr>
        <p:txBody>
          <a:bodyPr/>
          <a:lstStyle/>
          <a:p>
            <a:r>
              <a:rPr lang="en-US" dirty="0" err="1" smtClean="0"/>
              <a:t>Présentation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mi-</a:t>
            </a:r>
            <a:r>
              <a:rPr lang="en-US" dirty="0" err="1" smtClean="0"/>
              <a:t>parcours</a:t>
            </a:r>
            <a:r>
              <a:rPr lang="en-US" dirty="0" smtClean="0"/>
              <a:t> de</a:t>
            </a:r>
          </a:p>
          <a:p>
            <a:r>
              <a:rPr lang="en-US" dirty="0" smtClean="0"/>
              <a:t> </a:t>
            </a:r>
            <a:r>
              <a:rPr lang="en-US" dirty="0" err="1" smtClean="0"/>
              <a:t>l’ANR</a:t>
            </a:r>
            <a:r>
              <a:rPr lang="en-US" dirty="0" smtClean="0"/>
              <a:t> du </a:t>
            </a:r>
            <a:r>
              <a:rPr lang="en-US" dirty="0" err="1" smtClean="0"/>
              <a:t>projet</a:t>
            </a:r>
            <a:r>
              <a:rPr lang="en-US" dirty="0" smtClean="0"/>
              <a:t> DIGIDOC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Image 5" descr="digidocSynthe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810" y="291739"/>
            <a:ext cx="6920403" cy="265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7095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WP2</a:t>
            </a:r>
            <a:r>
              <a:rPr lang="en-US" dirty="0" smtClean="0"/>
              <a:t>:</a:t>
            </a:r>
            <a:r>
              <a:rPr lang="en-US" sz="3100" dirty="0">
                <a:solidFill>
                  <a:prstClr val="white"/>
                </a:solidFill>
              </a:rPr>
              <a:t>Format </a:t>
            </a:r>
            <a:r>
              <a:rPr lang="en-US" sz="3100" dirty="0" err="1">
                <a:solidFill>
                  <a:prstClr val="white"/>
                </a:solidFill>
              </a:rPr>
              <a:t>Digidoc</a:t>
            </a:r>
            <a:r>
              <a:rPr lang="en-US" sz="3100" dirty="0">
                <a:solidFill>
                  <a:prstClr val="white"/>
                </a:solidFill>
              </a:rPr>
              <a:t> et </a:t>
            </a:r>
            <a:r>
              <a:rPr lang="en-US" sz="3100" dirty="0" err="1">
                <a:solidFill>
                  <a:prstClr val="white"/>
                </a:solidFill>
              </a:rPr>
              <a:t>Environnement</a:t>
            </a:r>
            <a:r>
              <a:rPr lang="en-US" sz="3100" dirty="0">
                <a:solidFill>
                  <a:prstClr val="white"/>
                </a:solidFill>
              </a:rPr>
              <a:t> </a:t>
            </a:r>
            <a:r>
              <a:rPr lang="en-US" sz="3100" dirty="0" err="1">
                <a:solidFill>
                  <a:prstClr val="white"/>
                </a:solidFill>
              </a:rPr>
              <a:t>Logiciel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46088" y="1633110"/>
            <a:ext cx="8229600" cy="4850928"/>
          </a:xfrm>
        </p:spPr>
        <p:txBody>
          <a:bodyPr>
            <a:normAutofit fontScale="85000" lnSpcReduction="20000"/>
          </a:bodyPr>
          <a:lstStyle/>
          <a:p>
            <a:r>
              <a:rPr lang="fr-FR" dirty="0" smtClean="0">
                <a:effectLst/>
              </a:rPr>
              <a:t>Architecture.</a:t>
            </a:r>
          </a:p>
          <a:p>
            <a:pPr lvl="1"/>
            <a:r>
              <a:rPr lang="fr-FR" sz="2400" dirty="0" smtClean="0"/>
              <a:t>Réalisé: </a:t>
            </a:r>
          </a:p>
          <a:p>
            <a:pPr lvl="2"/>
            <a:r>
              <a:rPr lang="fr-FR" sz="2000" dirty="0" smtClean="0"/>
              <a:t>Environnement mutualisé de développement (</a:t>
            </a:r>
            <a:r>
              <a:rPr lang="fr-FR" sz="2000" dirty="0" err="1" smtClean="0"/>
              <a:t>bitbucket</a:t>
            </a:r>
            <a:r>
              <a:rPr lang="fr-FR" sz="2000" dirty="0" smtClean="0"/>
              <a:t>)</a:t>
            </a:r>
          </a:p>
          <a:p>
            <a:pPr lvl="2"/>
            <a:r>
              <a:rPr lang="fr-FR" sz="2000" dirty="0" smtClean="0"/>
              <a:t>Version 1 opérationnelle : Lecture </a:t>
            </a:r>
            <a:r>
              <a:rPr lang="fr-FR" sz="2000" dirty="0"/>
              <a:t>et écriture de </a:t>
            </a:r>
            <a:r>
              <a:rPr lang="fr-FR" sz="2000" dirty="0" smtClean="0"/>
              <a:t>métadonnées, Traitement images (Filtres, Correction, Segmentation), premiers descripteurs basés pixels et régions, OCR. </a:t>
            </a:r>
          </a:p>
          <a:p>
            <a:pPr lvl="1"/>
            <a:r>
              <a:rPr lang="fr-FR" sz="2400" dirty="0" smtClean="0"/>
              <a:t>Difficulté:</a:t>
            </a:r>
          </a:p>
          <a:p>
            <a:pPr lvl="2"/>
            <a:r>
              <a:rPr lang="fr-FR" sz="2000" dirty="0" smtClean="0"/>
              <a:t>Intégration des développements existants ou futurs.</a:t>
            </a:r>
          </a:p>
          <a:p>
            <a:pPr lvl="1"/>
            <a:r>
              <a:rPr lang="fr-FR" sz="2400" dirty="0" smtClean="0"/>
              <a:t>Actions :</a:t>
            </a:r>
          </a:p>
          <a:p>
            <a:pPr lvl="2"/>
            <a:r>
              <a:rPr lang="fr-FR" sz="2000" dirty="0" smtClean="0"/>
              <a:t>Créer des « enveloppes génériques » pour les langages C++; Java; C#</a:t>
            </a:r>
          </a:p>
          <a:p>
            <a:pPr lvl="2"/>
            <a:r>
              <a:rPr lang="fr-FR" sz="2000" dirty="0" smtClean="0"/>
              <a:t>Intégration d’exécutable (multi plateformes) des formats d’I/O standards</a:t>
            </a:r>
            <a:r>
              <a:rPr lang="fr-FR" sz="2000" dirty="0" smtClean="0"/>
              <a:t>.</a:t>
            </a:r>
            <a:endParaRPr lang="fr-FR" sz="2400" dirty="0" smtClean="0"/>
          </a:p>
          <a:p>
            <a:pPr marL="457200" lvl="1" indent="0">
              <a:buNone/>
            </a:pP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3426933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>
                <a:latin typeface="Calibri" charset="0"/>
              </a:rPr>
              <a:t>Architecture Technique</a:t>
            </a:r>
          </a:p>
        </p:txBody>
      </p:sp>
      <p:sp>
        <p:nvSpPr>
          <p:cNvPr id="4" name="Rectangle 3"/>
          <p:cNvSpPr/>
          <p:nvPr/>
        </p:nvSpPr>
        <p:spPr>
          <a:xfrm>
            <a:off x="696913" y="3311661"/>
            <a:ext cx="1789112" cy="92868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/>
              <a:t>Client 2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 smtClean="0"/>
              <a:t>(</a:t>
            </a:r>
            <a:r>
              <a:rPr lang="fr-FR" dirty="0"/>
              <a:t>Bordeaux C++)</a:t>
            </a:r>
          </a:p>
        </p:txBody>
      </p:sp>
      <p:sp>
        <p:nvSpPr>
          <p:cNvPr id="5" name="Rectangle 4"/>
          <p:cNvSpPr/>
          <p:nvPr/>
        </p:nvSpPr>
        <p:spPr>
          <a:xfrm>
            <a:off x="5788982" y="3116943"/>
            <a:ext cx="2034561" cy="128241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/>
              <a:t>Serveur </a:t>
            </a:r>
            <a:r>
              <a:rPr lang="fr-FR" sz="1600" b="1" dirty="0" smtClean="0"/>
              <a:t>DIGIDOC :</a:t>
            </a:r>
            <a:endParaRPr lang="fr-FR" sz="1600" b="1" dirty="0"/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fr-FR" sz="1600" dirty="0" smtClean="0"/>
              <a:t>Images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fr-FR" sz="1600" dirty="0" smtClean="0"/>
              <a:t>Algorithmes</a:t>
            </a:r>
            <a:endParaRPr lang="fr-FR" sz="1600" dirty="0"/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fr-FR" sz="1600" dirty="0"/>
              <a:t>Site Web</a:t>
            </a:r>
          </a:p>
          <a:p>
            <a:pPr marL="285750" indent="-285750" algn="ctr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fr-FR" sz="1600" dirty="0"/>
          </a:p>
        </p:txBody>
      </p:sp>
      <p:sp>
        <p:nvSpPr>
          <p:cNvPr id="6" name="Rectangle 5"/>
          <p:cNvSpPr/>
          <p:nvPr/>
        </p:nvSpPr>
        <p:spPr>
          <a:xfrm>
            <a:off x="696913" y="1550988"/>
            <a:ext cx="1789112" cy="9556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/>
              <a:t>Client 1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 smtClean="0"/>
              <a:t>(</a:t>
            </a:r>
            <a:r>
              <a:rPr lang="fr-FR" dirty="0"/>
              <a:t>Tours C#)</a:t>
            </a:r>
          </a:p>
        </p:txBody>
      </p:sp>
      <p:sp>
        <p:nvSpPr>
          <p:cNvPr id="7" name="Rectangle 6"/>
          <p:cNvSpPr/>
          <p:nvPr/>
        </p:nvSpPr>
        <p:spPr>
          <a:xfrm>
            <a:off x="5789023" y="1529294"/>
            <a:ext cx="2151360" cy="99690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 err="1"/>
              <a:t>Bitbucket</a:t>
            </a:r>
            <a:endParaRPr lang="fr-FR" b="1" dirty="0"/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fr-FR" dirty="0" smtClean="0"/>
              <a:t>Sources </a:t>
            </a:r>
            <a:endParaRPr lang="fr-FR" dirty="0"/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fr-FR" dirty="0" err="1"/>
              <a:t>Éxécutables</a:t>
            </a:r>
            <a:r>
              <a:rPr lang="fr-FR" dirty="0"/>
              <a:t> </a:t>
            </a:r>
          </a:p>
          <a:p>
            <a:pPr marL="285750" indent="-285750" algn="ctr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fr-FR" dirty="0"/>
          </a:p>
        </p:txBody>
      </p:sp>
      <p:sp>
        <p:nvSpPr>
          <p:cNvPr id="8" name="ZoneTexte 7"/>
          <p:cNvSpPr txBox="1">
            <a:spLocks noChangeArrowheads="1"/>
          </p:cNvSpPr>
          <p:nvPr/>
        </p:nvSpPr>
        <p:spPr bwMode="auto">
          <a:xfrm>
            <a:off x="292101" y="4699000"/>
            <a:ext cx="55387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dirty="0"/>
              <a:t>Services déportés :</a:t>
            </a:r>
          </a:p>
          <a:p>
            <a:pPr eaLnBrk="1" hangingPunct="1"/>
            <a:r>
              <a:rPr lang="fr-FR" sz="1800" dirty="0"/>
              <a:t>	- Client peut fournir ou utiliser d’autres algorithmes.</a:t>
            </a:r>
          </a:p>
        </p:txBody>
      </p:sp>
      <p:cxnSp>
        <p:nvCxnSpPr>
          <p:cNvPr id="10" name="Connecteur droit avec flèche 9"/>
          <p:cNvCxnSpPr>
            <a:stCxn id="6" idx="3"/>
            <a:endCxn id="7" idx="1"/>
          </p:cNvCxnSpPr>
          <p:nvPr/>
        </p:nvCxnSpPr>
        <p:spPr>
          <a:xfrm flipV="1">
            <a:off x="2486025" y="2027748"/>
            <a:ext cx="3302998" cy="10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>
            <a:spLocks noChangeArrowheads="1"/>
          </p:cNvSpPr>
          <p:nvPr/>
        </p:nvSpPr>
        <p:spPr bwMode="auto">
          <a:xfrm>
            <a:off x="2867025" y="1971675"/>
            <a:ext cx="2232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/>
              <a:t>Dépôt de l’algorithme</a:t>
            </a:r>
          </a:p>
        </p:txBody>
      </p:sp>
      <p:cxnSp>
        <p:nvCxnSpPr>
          <p:cNvPr id="14" name="Connecteur droit avec flèche 13"/>
          <p:cNvCxnSpPr>
            <a:stCxn id="7" idx="2"/>
            <a:endCxn id="5" idx="0"/>
          </p:cNvCxnSpPr>
          <p:nvPr/>
        </p:nvCxnSpPr>
        <p:spPr>
          <a:xfrm flipH="1">
            <a:off x="6806263" y="2526202"/>
            <a:ext cx="58440" cy="59074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>
            <a:spLocks noChangeArrowheads="1"/>
          </p:cNvSpPr>
          <p:nvPr/>
        </p:nvSpPr>
        <p:spPr bwMode="auto">
          <a:xfrm>
            <a:off x="6906568" y="2473325"/>
            <a:ext cx="146461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dirty="0" smtClean="0"/>
              <a:t>Intégration </a:t>
            </a:r>
          </a:p>
          <a:p>
            <a:pPr eaLnBrk="1" hangingPunct="1"/>
            <a:r>
              <a:rPr lang="fr-FR" sz="1800" dirty="0" smtClean="0"/>
              <a:t>/ Compilation</a:t>
            </a:r>
            <a:endParaRPr lang="fr-FR" sz="1800" dirty="0"/>
          </a:p>
        </p:txBody>
      </p:sp>
      <p:cxnSp>
        <p:nvCxnSpPr>
          <p:cNvPr id="19" name="Connecteur droit avec flèche 18"/>
          <p:cNvCxnSpPr>
            <a:stCxn id="4" idx="3"/>
            <a:endCxn id="5" idx="1"/>
          </p:cNvCxnSpPr>
          <p:nvPr/>
        </p:nvCxnSpPr>
        <p:spPr>
          <a:xfrm flipV="1">
            <a:off x="2486025" y="3758150"/>
            <a:ext cx="3302957" cy="178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ZoneTexte 38"/>
          <p:cNvSpPr txBox="1">
            <a:spLocks noChangeArrowheads="1"/>
          </p:cNvSpPr>
          <p:nvPr/>
        </p:nvSpPr>
        <p:spPr bwMode="auto">
          <a:xfrm>
            <a:off x="292101" y="5249527"/>
            <a:ext cx="24415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dirty="0"/>
              <a:t>Garantir la disponibilité.</a:t>
            </a:r>
          </a:p>
        </p:txBody>
      </p:sp>
      <p:sp>
        <p:nvSpPr>
          <p:cNvPr id="40" name="ZoneTexte 39"/>
          <p:cNvSpPr txBox="1">
            <a:spLocks noChangeArrowheads="1"/>
          </p:cNvSpPr>
          <p:nvPr/>
        </p:nvSpPr>
        <p:spPr bwMode="auto">
          <a:xfrm>
            <a:off x="292101" y="5617827"/>
            <a:ext cx="24542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dirty="0"/>
              <a:t>Applications autonomes</a:t>
            </a:r>
          </a:p>
        </p:txBody>
      </p:sp>
      <p:sp>
        <p:nvSpPr>
          <p:cNvPr id="47" name="ZoneTexte 46"/>
          <p:cNvSpPr txBox="1">
            <a:spLocks noChangeArrowheads="1"/>
          </p:cNvSpPr>
          <p:nvPr/>
        </p:nvSpPr>
        <p:spPr bwMode="auto">
          <a:xfrm>
            <a:off x="4097338" y="3425176"/>
            <a:ext cx="11033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dirty="0"/>
              <a:t>Exécution</a:t>
            </a:r>
          </a:p>
        </p:txBody>
      </p:sp>
      <p:cxnSp>
        <p:nvCxnSpPr>
          <p:cNvPr id="49" name="Connecteur droit avec flèche 48"/>
          <p:cNvCxnSpPr>
            <a:stCxn id="7" idx="1"/>
            <a:endCxn id="4" idx="3"/>
          </p:cNvCxnSpPr>
          <p:nvPr/>
        </p:nvCxnSpPr>
        <p:spPr>
          <a:xfrm flipH="1">
            <a:off x="2486025" y="2027748"/>
            <a:ext cx="3302998" cy="17482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ZoneTexte 49"/>
          <p:cNvSpPr txBox="1">
            <a:spLocks noChangeArrowheads="1"/>
          </p:cNvSpPr>
          <p:nvPr/>
        </p:nvSpPr>
        <p:spPr bwMode="auto">
          <a:xfrm>
            <a:off x="2733676" y="2665382"/>
            <a:ext cx="146461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dirty="0"/>
              <a:t>Intégration </a:t>
            </a:r>
          </a:p>
          <a:p>
            <a:pPr eaLnBrk="1" hangingPunct="1"/>
            <a:r>
              <a:rPr lang="fr-FR" sz="1800" dirty="0"/>
              <a:t>/ </a:t>
            </a:r>
            <a:r>
              <a:rPr lang="fr-FR" sz="1800" dirty="0" smtClean="0"/>
              <a:t>Compilation</a:t>
            </a:r>
            <a:endParaRPr lang="fr-FR" sz="1800" dirty="0"/>
          </a:p>
        </p:txBody>
      </p:sp>
      <p:sp>
        <p:nvSpPr>
          <p:cNvPr id="51" name="ZoneTexte 50"/>
          <p:cNvSpPr txBox="1">
            <a:spLocks noChangeArrowheads="1"/>
          </p:cNvSpPr>
          <p:nvPr/>
        </p:nvSpPr>
        <p:spPr bwMode="auto">
          <a:xfrm>
            <a:off x="292101" y="5970923"/>
            <a:ext cx="34067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dirty="0"/>
              <a:t>Accès simple pour la communauté</a:t>
            </a:r>
          </a:p>
        </p:txBody>
      </p:sp>
      <p:sp>
        <p:nvSpPr>
          <p:cNvPr id="52" name="Rectangle 51"/>
          <p:cNvSpPr/>
          <p:nvPr/>
        </p:nvSpPr>
        <p:spPr>
          <a:xfrm>
            <a:off x="696913" y="3317225"/>
            <a:ext cx="1789112" cy="9556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/>
              <a:t>Chercheur</a:t>
            </a:r>
          </a:p>
        </p:txBody>
      </p:sp>
      <p:cxnSp>
        <p:nvCxnSpPr>
          <p:cNvPr id="54" name="Connecteur droit avec flèche 53"/>
          <p:cNvCxnSpPr>
            <a:stCxn id="52" idx="3"/>
            <a:endCxn id="5" idx="1"/>
          </p:cNvCxnSpPr>
          <p:nvPr/>
        </p:nvCxnSpPr>
        <p:spPr>
          <a:xfrm flipV="1">
            <a:off x="2486025" y="3758150"/>
            <a:ext cx="3302957" cy="369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ZoneTexte 55"/>
          <p:cNvSpPr txBox="1">
            <a:spLocks noChangeArrowheads="1"/>
          </p:cNvSpPr>
          <p:nvPr/>
        </p:nvSpPr>
        <p:spPr bwMode="auto">
          <a:xfrm>
            <a:off x="2867025" y="3732213"/>
            <a:ext cx="152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Interface Web</a:t>
            </a:r>
          </a:p>
        </p:txBody>
      </p:sp>
      <p:sp>
        <p:nvSpPr>
          <p:cNvPr id="2" name="Cylindre 1"/>
          <p:cNvSpPr/>
          <p:nvPr/>
        </p:nvSpPr>
        <p:spPr>
          <a:xfrm>
            <a:off x="8386592" y="3397452"/>
            <a:ext cx="551765" cy="721396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DB</a:t>
            </a:r>
            <a:endParaRPr lang="en-US" dirty="0"/>
          </a:p>
        </p:txBody>
      </p:sp>
      <p:cxnSp>
        <p:nvCxnSpPr>
          <p:cNvPr id="22" name="Connecteur droit 21"/>
          <p:cNvCxnSpPr>
            <a:stCxn id="5" idx="3"/>
            <a:endCxn id="2" idx="2"/>
          </p:cNvCxnSpPr>
          <p:nvPr/>
        </p:nvCxnSpPr>
        <p:spPr>
          <a:xfrm>
            <a:off x="7823543" y="3758150"/>
            <a:ext cx="56304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ogner un rectangle à un seul coin 22"/>
          <p:cNvSpPr/>
          <p:nvPr/>
        </p:nvSpPr>
        <p:spPr>
          <a:xfrm>
            <a:off x="1885929" y="2091752"/>
            <a:ext cx="600096" cy="403225"/>
          </a:xfrm>
          <a:prstGeom prst="snip1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Algo</a:t>
            </a:r>
            <a:endParaRPr lang="en-US" sz="1600" dirty="0"/>
          </a:p>
        </p:txBody>
      </p:sp>
      <p:sp>
        <p:nvSpPr>
          <p:cNvPr id="26" name="Rogner un rectangle à un seul coin 25"/>
          <p:cNvSpPr/>
          <p:nvPr/>
        </p:nvSpPr>
        <p:spPr>
          <a:xfrm>
            <a:off x="7340319" y="2118017"/>
            <a:ext cx="600096" cy="403225"/>
          </a:xfrm>
          <a:prstGeom prst="snip1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Algo</a:t>
            </a:r>
            <a:endParaRPr lang="en-US" sz="1600" dirty="0"/>
          </a:p>
        </p:txBody>
      </p:sp>
      <p:sp>
        <p:nvSpPr>
          <p:cNvPr id="27" name="Rogner un rectangle à un seul coin 26"/>
          <p:cNvSpPr/>
          <p:nvPr/>
        </p:nvSpPr>
        <p:spPr>
          <a:xfrm>
            <a:off x="7223447" y="4002819"/>
            <a:ext cx="600096" cy="403225"/>
          </a:xfrm>
          <a:prstGeom prst="snip1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Algo</a:t>
            </a:r>
            <a:endParaRPr lang="en-US" sz="1600" dirty="0"/>
          </a:p>
        </p:txBody>
      </p:sp>
      <p:sp>
        <p:nvSpPr>
          <p:cNvPr id="28" name="Rogner un rectangle à un seul coin 27"/>
          <p:cNvSpPr/>
          <p:nvPr/>
        </p:nvSpPr>
        <p:spPr>
          <a:xfrm>
            <a:off x="1885929" y="3299097"/>
            <a:ext cx="600096" cy="403225"/>
          </a:xfrm>
          <a:prstGeom prst="snip1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Algo</a:t>
            </a:r>
            <a:endParaRPr lang="en-US" sz="1600" dirty="0"/>
          </a:p>
        </p:txBody>
      </p:sp>
      <p:grpSp>
        <p:nvGrpSpPr>
          <p:cNvPr id="13327" name="Grouper 13326"/>
          <p:cNvGrpSpPr/>
          <p:nvPr/>
        </p:nvGrpSpPr>
        <p:grpSpPr>
          <a:xfrm>
            <a:off x="2486025" y="2028826"/>
            <a:ext cx="3302957" cy="1766237"/>
            <a:chOff x="2486025" y="2038607"/>
            <a:chExt cx="3302957" cy="1766237"/>
          </a:xfrm>
        </p:grpSpPr>
        <p:cxnSp>
          <p:nvCxnSpPr>
            <p:cNvPr id="13314" name="Connecteur droit 13313"/>
            <p:cNvCxnSpPr>
              <a:stCxn id="52" idx="3"/>
              <a:endCxn id="5" idx="1"/>
            </p:cNvCxnSpPr>
            <p:nvPr/>
          </p:nvCxnSpPr>
          <p:spPr>
            <a:xfrm flipV="1">
              <a:off x="2486025" y="3767931"/>
              <a:ext cx="3302957" cy="3691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17" name="Connecteur droit avec flèche 13316"/>
            <p:cNvCxnSpPr>
              <a:stCxn id="5" idx="1"/>
              <a:endCxn id="6" idx="3"/>
            </p:cNvCxnSpPr>
            <p:nvPr/>
          </p:nvCxnSpPr>
          <p:spPr>
            <a:xfrm flipH="1" flipV="1">
              <a:off x="2486025" y="2038607"/>
              <a:ext cx="3302957" cy="172932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03752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 nodeType="clickPar">
                      <p:stCondLst>
                        <p:cond delay="indefinite"/>
                      </p:stCondLst>
                      <p:childTnLst>
                        <p:par>
                          <p:cTn id="1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5" grpId="2" animBg="1"/>
      <p:bldP spid="6" grpId="0" animBg="1"/>
      <p:bldP spid="6" grpId="1" animBg="1"/>
      <p:bldP spid="7" grpId="0" animBg="1"/>
      <p:bldP spid="7" grpId="1" animBg="1"/>
      <p:bldP spid="8" grpId="0"/>
      <p:bldP spid="8" grpId="1"/>
      <p:bldP spid="8" grpId="2"/>
      <p:bldP spid="12" grpId="0"/>
      <p:bldP spid="12" grpId="1"/>
      <p:bldP spid="17" grpId="0"/>
      <p:bldP spid="17" grpId="1"/>
      <p:bldP spid="17" grpId="2"/>
      <p:bldP spid="39" grpId="0"/>
      <p:bldP spid="39" grpId="1"/>
      <p:bldP spid="39" grpId="2"/>
      <p:bldP spid="40" grpId="0"/>
      <p:bldP spid="40" grpId="1"/>
      <p:bldP spid="47" grpId="0"/>
      <p:bldP spid="47" grpId="1"/>
      <p:bldP spid="47" grpId="2"/>
      <p:bldP spid="47" grpId="3"/>
      <p:bldP spid="47" grpId="4"/>
      <p:bldP spid="50" grpId="0"/>
      <p:bldP spid="50" grpId="1"/>
      <p:bldP spid="51" grpId="0"/>
      <p:bldP spid="52" grpId="0" animBg="1"/>
      <p:bldP spid="52" grpId="1" animBg="1"/>
      <p:bldP spid="52" grpId="2" animBg="1"/>
      <p:bldP spid="56" grpId="0"/>
      <p:bldP spid="2" grpId="0" animBg="1"/>
      <p:bldP spid="2" grpId="1" animBg="1"/>
      <p:bldP spid="2" grpId="2" animBg="1"/>
      <p:bldP spid="23" grpId="0" animBg="1"/>
      <p:bldP spid="23" grpId="1" animBg="1"/>
      <p:bldP spid="23" grpId="2" animBg="1"/>
      <p:bldP spid="26" grpId="0" animBg="1"/>
      <p:bldP spid="26" grpId="1" animBg="1"/>
      <p:bldP spid="27" grpId="0" animBg="1"/>
      <p:bldP spid="27" grpId="1" animBg="1"/>
      <p:bldP spid="27" grpId="2" animBg="1"/>
      <p:bldP spid="27" grpId="3" animBg="1"/>
      <p:bldP spid="28" grpId="0" animBg="1"/>
      <p:bldP spid="2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Capture d’écran 2012-06-26 à 10.32.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849"/>
            <a:ext cx="9046315" cy="3887456"/>
          </a:xfrm>
          <a:prstGeom prst="rect">
            <a:avLst/>
          </a:prstGeom>
        </p:spPr>
      </p:pic>
      <p:pic>
        <p:nvPicPr>
          <p:cNvPr id="6" name="Image 5" descr="Capture d’écran 2012-06-26 à 10.32.4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9232"/>
            <a:ext cx="9144000" cy="3628767"/>
          </a:xfrm>
          <a:prstGeom prst="rect">
            <a:avLst/>
          </a:prstGeom>
        </p:spPr>
      </p:pic>
      <p:pic>
        <p:nvPicPr>
          <p:cNvPr id="8" name="Image 7" descr="Capture d’écran 2012-06-26 à 10.32.1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22544"/>
            <a:ext cx="4266962" cy="1735456"/>
          </a:xfrm>
          <a:prstGeom prst="rect">
            <a:avLst/>
          </a:prstGeom>
        </p:spPr>
      </p:pic>
      <p:pic>
        <p:nvPicPr>
          <p:cNvPr id="5" name="Image 4" descr="Capture d’écran 2012-06-26 à 10.32.4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626" y="4038105"/>
            <a:ext cx="3723314" cy="281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6067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1144921"/>
          </a:xfrm>
          <a:ln/>
        </p:spPr>
        <p:txBody>
          <a:bodyPr tIns="35203">
            <a:normAutofit fontScale="90000"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fr-FR" dirty="0"/>
              <a:t>WP 3 : </a:t>
            </a:r>
            <a:r>
              <a:rPr lang="fr-FR" sz="4000" dirty="0" err="1"/>
              <a:t>méta-données</a:t>
            </a:r>
            <a:r>
              <a:rPr lang="fr-FR" sz="4000" dirty="0"/>
              <a:t> image et structure</a:t>
            </a:r>
            <a:endParaRPr lang="fr-FR" dirty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1" y="1604329"/>
            <a:ext cx="8228160" cy="4526396"/>
          </a:xfrm>
          <a:ln/>
        </p:spPr>
        <p:txBody>
          <a:bodyPr>
            <a:normAutofit fontScale="62500" lnSpcReduction="20000"/>
          </a:bodyPr>
          <a:lstStyle/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fr-FR"/>
              <a:t>Objectifs</a:t>
            </a:r>
          </a:p>
          <a:p>
            <a:pPr marL="783372" lvl="1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fr-FR"/>
              <a:t>Définir une signature permettant de caractériser une image de document numérisé en fonction des éléments de contenu et de leur disposition</a:t>
            </a:r>
          </a:p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fr-FR"/>
              <a:t>Travail réalisé</a:t>
            </a:r>
          </a:p>
          <a:p>
            <a:pPr marL="783372" lvl="1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fr-FR"/>
              <a:t>Séparation fond/forme </a:t>
            </a:r>
          </a:p>
          <a:p>
            <a:pPr marL="783372" lvl="1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fr-FR"/>
              <a:t>Implantation de descripteurs de texture basé sur une analyse de l'auto-corrélation des intensités de pixels en multirésolution</a:t>
            </a:r>
          </a:p>
          <a:p>
            <a:pPr marL="783372" lvl="1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fr-FR"/>
              <a:t>Classification non supervisée basée sur ce descripteur</a:t>
            </a:r>
          </a:p>
          <a:p>
            <a:pPr marL="783372" lvl="1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fr-FR"/>
              <a:t>Constitution d'une base de documents extraite de Gallica (outil open source de définition de vérité terrain)</a:t>
            </a:r>
          </a:p>
          <a:p>
            <a:pPr marL="783372" lvl="1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fr-FR"/>
              <a:t>Implantation des mesures de performance en segmentation</a:t>
            </a:r>
          </a:p>
        </p:txBody>
      </p:sp>
    </p:spTree>
    <p:extLst>
      <p:ext uri="{BB962C8B-B14F-4D97-AF65-F5344CB8AC3E}">
        <p14:creationId xmlns:p14="http://schemas.microsoft.com/office/powerpoint/2010/main" val="375483999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20" y="326915"/>
            <a:ext cx="4199040" cy="2612434"/>
          </a:xfrm>
          <a:prstGeom prst="rect">
            <a:avLst/>
          </a:prstGeom>
          <a:noFill/>
          <a:ln w="360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800" y="313953"/>
            <a:ext cx="4309920" cy="2625396"/>
          </a:xfrm>
          <a:prstGeom prst="rect">
            <a:avLst/>
          </a:prstGeom>
          <a:noFill/>
          <a:ln w="360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920" y="3070402"/>
            <a:ext cx="2620800" cy="3657984"/>
          </a:xfrm>
          <a:prstGeom prst="rect">
            <a:avLst/>
          </a:prstGeom>
          <a:noFill/>
          <a:ln w="360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6032336" y="5859171"/>
            <a:ext cx="28328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Résultats</a:t>
            </a:r>
            <a:r>
              <a:rPr lang="en-US" dirty="0"/>
              <a:t> de la classification </a:t>
            </a:r>
            <a:endParaRPr lang="en-US" dirty="0" smtClean="0"/>
          </a:p>
          <a:p>
            <a:pPr algn="ctr"/>
            <a:r>
              <a:rPr lang="en-US" dirty="0" smtClean="0"/>
              <a:t>non </a:t>
            </a:r>
            <a:r>
              <a:rPr lang="en-US" dirty="0" err="1"/>
              <a:t>supervisée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90190" y="3070402"/>
            <a:ext cx="25557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Résultats</a:t>
            </a:r>
            <a:r>
              <a:rPr lang="en-US" dirty="0"/>
              <a:t> de la</a:t>
            </a:r>
          </a:p>
          <a:p>
            <a:pPr algn="ctr"/>
            <a:r>
              <a:rPr lang="en-US" dirty="0" err="1"/>
              <a:t>séparation</a:t>
            </a:r>
            <a:r>
              <a:rPr lang="en-US" dirty="0"/>
              <a:t> fond/</a:t>
            </a:r>
            <a:r>
              <a:rPr lang="en-US" dirty="0" err="1"/>
              <a:t>forme</a:t>
            </a:r>
            <a:r>
              <a:rPr lang="en-US" dirty="0"/>
              <a:t>"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111709" y="3070402"/>
            <a:ext cx="25557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Résultats</a:t>
            </a:r>
            <a:r>
              <a:rPr lang="en-US" dirty="0"/>
              <a:t> de la</a:t>
            </a:r>
          </a:p>
          <a:p>
            <a:pPr algn="ctr"/>
            <a:r>
              <a:rPr lang="en-US" dirty="0" err="1"/>
              <a:t>séparation</a:t>
            </a:r>
            <a:r>
              <a:rPr lang="en-US" dirty="0"/>
              <a:t> fond/</a:t>
            </a:r>
            <a:r>
              <a:rPr lang="en-US" dirty="0" err="1"/>
              <a:t>forme</a:t>
            </a:r>
            <a:r>
              <a:rPr lang="en-US" dirty="0"/>
              <a:t>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72440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1144921"/>
          </a:xfrm>
          <a:ln/>
        </p:spPr>
        <p:txBody>
          <a:bodyPr tIns="35203">
            <a:normAutofit fontScale="90000"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fr-FR" dirty="0"/>
              <a:t>WP 3 : </a:t>
            </a:r>
            <a:r>
              <a:rPr lang="fr-FR" sz="4000" dirty="0" err="1"/>
              <a:t>méta-données</a:t>
            </a:r>
            <a:r>
              <a:rPr lang="fr-FR" sz="4000" dirty="0"/>
              <a:t> image et structure</a:t>
            </a:r>
            <a:endParaRPr lang="fr-FR" dirty="0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1" y="1604329"/>
            <a:ext cx="8228160" cy="4526396"/>
          </a:xfrm>
          <a:ln/>
        </p:spPr>
        <p:txBody>
          <a:bodyPr>
            <a:normAutofit fontScale="55000" lnSpcReduction="20000"/>
          </a:bodyPr>
          <a:lstStyle/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fr-FR" dirty="0"/>
              <a:t>Livrables en cours</a:t>
            </a:r>
          </a:p>
          <a:p>
            <a:pPr marL="783372" lvl="1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fr-FR" dirty="0"/>
              <a:t>État de l'art sur les descripteurs bas niveau</a:t>
            </a:r>
          </a:p>
          <a:p>
            <a:pPr marL="783372" lvl="1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fr-FR" dirty="0"/>
              <a:t>Algorithmes d'extraction de descripteurs de bas niveau, descripteurs statistiques</a:t>
            </a:r>
          </a:p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fr-FR" dirty="0"/>
              <a:t>Difficultés</a:t>
            </a:r>
          </a:p>
          <a:p>
            <a:pPr marL="783372" lvl="1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fr-FR" dirty="0"/>
              <a:t>Distinction des descripteurs bas niveau et les descripteurs statistiques</a:t>
            </a:r>
          </a:p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fr-FR" dirty="0"/>
              <a:t>Actions</a:t>
            </a:r>
          </a:p>
          <a:p>
            <a:pPr marL="783372" lvl="1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fr-FR" dirty="0"/>
              <a:t>Fusion de deux livrables initialement prévus</a:t>
            </a:r>
          </a:p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fr-FR" dirty="0"/>
              <a:t>Objectifs à court et long termes</a:t>
            </a:r>
          </a:p>
          <a:p>
            <a:pPr marL="783372" lvl="1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fr-FR" dirty="0"/>
              <a:t>Implantation de nouveaux descripteurs de caractérisation des éléments de contenus basés texture</a:t>
            </a:r>
          </a:p>
          <a:p>
            <a:pPr marL="783372" lvl="1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fr-FR" dirty="0"/>
              <a:t>Implantation d'une signature décrivant la structure physique </a:t>
            </a:r>
            <a:br>
              <a:rPr lang="fr-FR" dirty="0"/>
            </a:br>
            <a:r>
              <a:rPr lang="fr-FR" dirty="0" err="1">
                <a:latin typeface="Symbol" charset="0"/>
                <a:cs typeface="Symbol" charset="0"/>
              </a:rPr>
              <a:t>Þ</a:t>
            </a:r>
            <a:r>
              <a:rPr lang="fr-FR" dirty="0"/>
              <a:t> caractérisation des pages</a:t>
            </a:r>
          </a:p>
        </p:txBody>
      </p:sp>
    </p:spTree>
    <p:extLst>
      <p:ext uri="{BB962C8B-B14F-4D97-AF65-F5344CB8AC3E}">
        <p14:creationId xmlns:p14="http://schemas.microsoft.com/office/powerpoint/2010/main" val="134946936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WP4 : </a:t>
            </a:r>
            <a:r>
              <a:rPr lang="en-US" sz="2700" b="1" dirty="0" err="1" smtClean="0"/>
              <a:t>Numérisation</a:t>
            </a:r>
            <a:r>
              <a:rPr lang="en-US" sz="2700" b="1" dirty="0" smtClean="0"/>
              <a:t> Cognitive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5112568"/>
          </a:xfrm>
        </p:spPr>
        <p:txBody>
          <a:bodyPr>
            <a:normAutofit fontScale="70000" lnSpcReduction="20000"/>
          </a:bodyPr>
          <a:lstStyle/>
          <a:p>
            <a:r>
              <a:rPr lang="en-US" sz="2800" dirty="0" err="1" smtClean="0"/>
              <a:t>Objectifs</a:t>
            </a:r>
            <a:endParaRPr lang="en-US" sz="2800" dirty="0" smtClean="0"/>
          </a:p>
          <a:p>
            <a:pPr lvl="1"/>
            <a:r>
              <a:rPr lang="en-US" sz="2400" dirty="0" err="1" smtClean="0"/>
              <a:t>Concevoir</a:t>
            </a:r>
            <a:r>
              <a:rPr lang="en-US" sz="2400" dirty="0" smtClean="0"/>
              <a:t> un prototype de “scanner intelligent” (smart scanner)</a:t>
            </a:r>
          </a:p>
          <a:p>
            <a:pPr lvl="1"/>
            <a:r>
              <a:rPr lang="en-US" sz="2400" dirty="0" smtClean="0"/>
              <a:t>Selection de </a:t>
            </a:r>
            <a:r>
              <a:rPr lang="en-US" sz="2400" dirty="0" err="1" smtClean="0"/>
              <a:t>descripteurs</a:t>
            </a:r>
            <a:r>
              <a:rPr lang="en-US" sz="2400" dirty="0" smtClean="0"/>
              <a:t> de </a:t>
            </a:r>
            <a:r>
              <a:rPr lang="en-US" sz="2400" dirty="0" err="1" smtClean="0"/>
              <a:t>contenu</a:t>
            </a:r>
            <a:r>
              <a:rPr lang="en-US" sz="2400" dirty="0" smtClean="0"/>
              <a:t> </a:t>
            </a:r>
            <a:r>
              <a:rPr lang="en-US" sz="2400" dirty="0" err="1" smtClean="0"/>
              <a:t>d’images</a:t>
            </a:r>
            <a:endParaRPr lang="en-US" sz="2400" dirty="0" smtClean="0"/>
          </a:p>
          <a:p>
            <a:pPr lvl="1"/>
            <a:r>
              <a:rPr lang="en-US" sz="2400" dirty="0" smtClean="0"/>
              <a:t>Techniques </a:t>
            </a:r>
            <a:r>
              <a:rPr lang="en-US" sz="2400" dirty="0" err="1" smtClean="0"/>
              <a:t>d’apprentissage</a:t>
            </a:r>
            <a:r>
              <a:rPr lang="en-US" sz="2400" dirty="0" smtClean="0"/>
              <a:t> et classification </a:t>
            </a:r>
            <a:r>
              <a:rPr lang="en-US" sz="2400" dirty="0" err="1" smtClean="0"/>
              <a:t>incrémental</a:t>
            </a:r>
            <a:endParaRPr lang="en-US" sz="2400" dirty="0" smtClean="0"/>
          </a:p>
          <a:p>
            <a:pPr lvl="1"/>
            <a:r>
              <a:rPr lang="en-US" sz="2400" dirty="0" smtClean="0"/>
              <a:t>Interaction  scanner – </a:t>
            </a:r>
            <a:r>
              <a:rPr lang="en-US" sz="2400" dirty="0" err="1" smtClean="0"/>
              <a:t>opérateur</a:t>
            </a:r>
            <a:r>
              <a:rPr lang="en-US" sz="2400" dirty="0" smtClean="0"/>
              <a:t> (</a:t>
            </a:r>
            <a:r>
              <a:rPr lang="en-US" sz="2400" dirty="0" err="1" smtClean="0"/>
              <a:t>cas</a:t>
            </a:r>
            <a:r>
              <a:rPr lang="en-US" sz="2400" dirty="0" smtClean="0"/>
              <a:t> </a:t>
            </a:r>
            <a:r>
              <a:rPr lang="en-US" sz="2400" dirty="0" err="1" smtClean="0"/>
              <a:t>d’usages</a:t>
            </a:r>
            <a:r>
              <a:rPr lang="en-US" sz="2400" dirty="0" smtClean="0"/>
              <a:t> et </a:t>
            </a:r>
            <a:r>
              <a:rPr lang="en-US" sz="2400" dirty="0" err="1" smtClean="0"/>
              <a:t>fonctionnalités</a:t>
            </a:r>
            <a:r>
              <a:rPr lang="en-US" sz="2400" dirty="0" smtClean="0"/>
              <a:t>)</a:t>
            </a:r>
          </a:p>
          <a:p>
            <a:pPr lvl="1"/>
            <a:r>
              <a:rPr lang="en-US" sz="2400" dirty="0" smtClean="0"/>
              <a:t>Test et </a:t>
            </a:r>
            <a:r>
              <a:rPr lang="en-US" sz="2400" dirty="0" err="1" smtClean="0"/>
              <a:t>évaluation</a:t>
            </a:r>
            <a:r>
              <a:rPr lang="en-US" sz="2400" dirty="0" smtClean="0"/>
              <a:t> des </a:t>
            </a:r>
            <a:r>
              <a:rPr lang="en-US" sz="2400" dirty="0" smtClean="0"/>
              <a:t>performances </a:t>
            </a:r>
            <a:r>
              <a:rPr lang="en-US" sz="2400" dirty="0" smtClean="0"/>
              <a:t>(</a:t>
            </a:r>
            <a:r>
              <a:rPr lang="en-US" sz="2400" dirty="0" err="1" smtClean="0"/>
              <a:t>partenaires</a:t>
            </a:r>
            <a:r>
              <a:rPr lang="en-US" sz="2400" dirty="0" smtClean="0"/>
              <a:t> </a:t>
            </a:r>
            <a:r>
              <a:rPr lang="en-US" sz="2400" dirty="0" err="1" smtClean="0"/>
              <a:t>industriels</a:t>
            </a:r>
            <a:r>
              <a:rPr lang="en-US" sz="2400" dirty="0" smtClean="0"/>
              <a:t>)</a:t>
            </a:r>
          </a:p>
          <a:p>
            <a:pPr lvl="1"/>
            <a:endParaRPr lang="en-US" sz="2400" dirty="0" smtClean="0"/>
          </a:p>
          <a:p>
            <a:r>
              <a:rPr lang="en-US" sz="2800" dirty="0" smtClean="0"/>
              <a:t>Travail </a:t>
            </a:r>
            <a:r>
              <a:rPr lang="en-US" sz="2800" dirty="0" err="1" smtClean="0"/>
              <a:t>réalisé</a:t>
            </a:r>
            <a:endParaRPr lang="en-US" sz="2800" dirty="0" smtClean="0"/>
          </a:p>
          <a:p>
            <a:pPr lvl="1"/>
            <a:r>
              <a:rPr lang="en-US" sz="2400" dirty="0" err="1" smtClean="0"/>
              <a:t>Livrables</a:t>
            </a:r>
            <a:endParaRPr lang="en-US" sz="2400" dirty="0" smtClean="0"/>
          </a:p>
          <a:p>
            <a:pPr lvl="2"/>
            <a:r>
              <a:rPr lang="fr-FR" sz="2200" i="1" dirty="0" smtClean="0">
                <a:ea typeface="DejaVu Sans" charset="0"/>
                <a:cs typeface="DejaVu Sans" charset="0"/>
              </a:rPr>
              <a:t>WP4_D1 </a:t>
            </a:r>
            <a:r>
              <a:rPr lang="fr-FR" sz="2200" i="1" dirty="0">
                <a:ea typeface="DejaVu Sans" charset="0"/>
                <a:cs typeface="DejaVu Sans" charset="0"/>
              </a:rPr>
              <a:t>: Etat de l’art en numérisation </a:t>
            </a:r>
            <a:r>
              <a:rPr lang="fr-FR" sz="2200" i="1" dirty="0" smtClean="0">
                <a:ea typeface="DejaVu Sans" charset="0"/>
                <a:cs typeface="DejaVu Sans" charset="0"/>
              </a:rPr>
              <a:t>cognitive</a:t>
            </a:r>
          </a:p>
          <a:p>
            <a:pPr lvl="2"/>
            <a:r>
              <a:rPr lang="fr-FR" sz="2200" i="1" dirty="0">
                <a:ea typeface="DejaVu Sans" charset="0"/>
                <a:cs typeface="DejaVu Sans" charset="0"/>
              </a:rPr>
              <a:t>WP4_D2 : Liste de cas d'usages et de descripteurs retenus</a:t>
            </a:r>
          </a:p>
          <a:p>
            <a:pPr lvl="1"/>
            <a:r>
              <a:rPr lang="fr-FR" sz="2400" dirty="0" smtClean="0">
                <a:ea typeface="DejaVu Sans" charset="0"/>
                <a:cs typeface="DejaVu Sans" charset="0"/>
              </a:rPr>
              <a:t>Aspects scientifiques</a:t>
            </a:r>
          </a:p>
          <a:p>
            <a:pPr lvl="2"/>
            <a:r>
              <a:rPr lang="fr-FR" sz="2200" dirty="0" smtClean="0">
                <a:ea typeface="DejaVu Sans" charset="0"/>
                <a:cs typeface="DejaVu Sans" charset="0"/>
              </a:rPr>
              <a:t>Apprentissage et  classification incrémentales (spécification)</a:t>
            </a:r>
            <a:endParaRPr lang="fr-FR" sz="2200" dirty="0">
              <a:ea typeface="DejaVu Sans" charset="0"/>
              <a:cs typeface="DejaVu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4803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368412"/>
          </a:xfrm>
        </p:spPr>
        <p:txBody>
          <a:bodyPr>
            <a:normAutofit/>
          </a:bodyPr>
          <a:lstStyle/>
          <a:p>
            <a:r>
              <a:rPr lang="en-US" sz="4000" b="1" dirty="0"/>
              <a:t>WP4 : </a:t>
            </a:r>
            <a:r>
              <a:rPr lang="en-US" sz="3200" b="1" dirty="0" err="1"/>
              <a:t>Numérisation</a:t>
            </a:r>
            <a:r>
              <a:rPr lang="en-US" sz="3200" b="1" dirty="0"/>
              <a:t> </a:t>
            </a:r>
            <a:r>
              <a:rPr lang="en-US" sz="3200" b="1" dirty="0" smtClean="0"/>
              <a:t>Cognitive</a:t>
            </a:r>
            <a:endParaRPr lang="en-US" sz="31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87" y="1021987"/>
            <a:ext cx="7704857" cy="583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3131840" y="1600201"/>
            <a:ext cx="5554960" cy="676672"/>
          </a:xfrm>
        </p:spPr>
        <p:txBody>
          <a:bodyPr>
            <a:normAutofit fontScale="85000" lnSpcReduction="10000"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3821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7158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/>
              <a:t>WP4 : </a:t>
            </a:r>
            <a:r>
              <a:rPr lang="en-US" sz="4000" b="1" dirty="0" err="1"/>
              <a:t>Numérisation</a:t>
            </a:r>
            <a:r>
              <a:rPr lang="en-US" sz="4000" b="1" dirty="0"/>
              <a:t> </a:t>
            </a:r>
            <a:r>
              <a:rPr lang="en-US" sz="4000" b="1" dirty="0" smtClean="0"/>
              <a:t>Cognitive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504" y="1268760"/>
            <a:ext cx="9144064" cy="5429288"/>
          </a:xfrm>
        </p:spPr>
        <p:txBody>
          <a:bodyPr>
            <a:noAutofit/>
          </a:bodyPr>
          <a:lstStyle/>
          <a:p>
            <a:r>
              <a:rPr lang="fr-FR" sz="1400" dirty="0" smtClean="0">
                <a:sym typeface="Wingdings" pitchFamily="2" charset="2"/>
              </a:rPr>
              <a:t>Il ne travaille pas image par image mais sur un document complet </a:t>
            </a:r>
          </a:p>
          <a:p>
            <a:pPr lvl="1">
              <a:buFont typeface="Courier New" pitchFamily="49" charset="0"/>
              <a:buChar char="o"/>
            </a:pPr>
            <a:r>
              <a:rPr lang="fr-FR" sz="1200" dirty="0" smtClean="0"/>
              <a:t>Analyse </a:t>
            </a:r>
            <a:r>
              <a:rPr lang="fr-FR" sz="1200" dirty="0" smtClean="0">
                <a:sym typeface="Wingdings" pitchFamily="2" charset="2"/>
              </a:rPr>
              <a:t> dérive en couleur, redondance, </a:t>
            </a:r>
            <a:r>
              <a:rPr lang="fr-FR" sz="1200" dirty="0">
                <a:sym typeface="Wingdings" pitchFamily="2" charset="2"/>
              </a:rPr>
              <a:t>page </a:t>
            </a:r>
            <a:r>
              <a:rPr lang="fr-FR" sz="1200" dirty="0" smtClean="0">
                <a:sym typeface="Wingdings" pitchFamily="2" charset="2"/>
              </a:rPr>
              <a:t>manquante, …</a:t>
            </a:r>
          </a:p>
          <a:p>
            <a:pPr lvl="1"/>
            <a:endParaRPr lang="fr-FR" sz="500" dirty="0" smtClean="0">
              <a:sym typeface="Wingdings" pitchFamily="2" charset="2"/>
            </a:endParaRPr>
          </a:p>
          <a:p>
            <a:r>
              <a:rPr lang="fr-FR" sz="1400" dirty="0">
                <a:sym typeface="Wingdings" pitchFamily="2" charset="2"/>
              </a:rPr>
              <a:t>Il </a:t>
            </a:r>
            <a:r>
              <a:rPr lang="fr-FR" sz="1400" dirty="0" smtClean="0">
                <a:sym typeface="Wingdings" pitchFamily="2" charset="2"/>
              </a:rPr>
              <a:t>peut numériser </a:t>
            </a:r>
            <a:r>
              <a:rPr lang="fr-FR" sz="1400" dirty="0">
                <a:sym typeface="Wingdings" pitchFamily="2" charset="2"/>
              </a:rPr>
              <a:t>par région (avec des paramètres différents)</a:t>
            </a:r>
          </a:p>
          <a:p>
            <a:pPr marL="742950" lvl="2" indent="-342900">
              <a:buFont typeface="Courier New" pitchFamily="49" charset="0"/>
              <a:buChar char="o"/>
            </a:pPr>
            <a:r>
              <a:rPr lang="fr-FR" sz="1200" dirty="0"/>
              <a:t>Numérisation multi-résolutions / par </a:t>
            </a:r>
            <a:r>
              <a:rPr lang="fr-FR" sz="1200" dirty="0" smtClean="0"/>
              <a:t>région</a:t>
            </a:r>
          </a:p>
          <a:p>
            <a:pPr marL="742950" lvl="2" indent="-342900"/>
            <a:endParaRPr lang="fr-FR" sz="500" dirty="0"/>
          </a:p>
          <a:p>
            <a:r>
              <a:rPr lang="fr-FR" sz="1400" dirty="0" smtClean="0">
                <a:sym typeface="Wingdings" pitchFamily="2" charset="2"/>
              </a:rPr>
              <a:t>Il est capable d’analyser, de calculer, d’apprendre</a:t>
            </a:r>
          </a:p>
          <a:p>
            <a:pPr lvl="1">
              <a:buFont typeface="Courier New" pitchFamily="49" charset="0"/>
              <a:buChar char="o"/>
            </a:pPr>
            <a:r>
              <a:rPr lang="fr-FR" sz="1200" dirty="0">
                <a:sym typeface="Wingdings" pitchFamily="2" charset="2"/>
              </a:rPr>
              <a:t>Capacité mémoire  Il est capable de mémoriser les images + </a:t>
            </a:r>
            <a:r>
              <a:rPr lang="fr-FR" sz="1200" dirty="0" err="1">
                <a:sym typeface="Wingdings" pitchFamily="2" charset="2"/>
              </a:rPr>
              <a:t>méta-données</a:t>
            </a:r>
            <a:endParaRPr lang="fr-FR" sz="1200" dirty="0"/>
          </a:p>
          <a:p>
            <a:pPr lvl="1">
              <a:buFont typeface="Courier New" pitchFamily="49" charset="0"/>
              <a:buChar char="o"/>
            </a:pPr>
            <a:r>
              <a:rPr lang="fr-FR" sz="1200" dirty="0">
                <a:sym typeface="Wingdings" pitchFamily="2" charset="2"/>
              </a:rPr>
              <a:t>Comparaison des contenus (successifs) et </a:t>
            </a:r>
            <a:r>
              <a:rPr lang="fr-FR" sz="1200" dirty="0" smtClean="0">
                <a:sym typeface="Wingdings" pitchFamily="2" charset="2"/>
              </a:rPr>
              <a:t>analyse (quels </a:t>
            </a:r>
            <a:r>
              <a:rPr lang="fr-FR" sz="1200" dirty="0" err="1" smtClean="0">
                <a:sym typeface="Wingdings" pitchFamily="2" charset="2"/>
              </a:rPr>
              <a:t>algo</a:t>
            </a:r>
            <a:r>
              <a:rPr lang="fr-FR" sz="1200" dirty="0" smtClean="0">
                <a:sym typeface="Wingdings" pitchFamily="2" charset="2"/>
              </a:rPr>
              <a:t> sont embarqués ?)</a:t>
            </a:r>
          </a:p>
          <a:p>
            <a:pPr lvl="1">
              <a:buFont typeface="Courier New" pitchFamily="49" charset="0"/>
              <a:buChar char="o"/>
            </a:pPr>
            <a:r>
              <a:rPr lang="fr-FR" sz="1200" dirty="0" smtClean="0">
                <a:sym typeface="Wingdings" pitchFamily="2" charset="2"/>
              </a:rPr>
              <a:t>Collecte de statistiques (Corrélation </a:t>
            </a:r>
            <a:r>
              <a:rPr lang="fr-FR" sz="1200" dirty="0">
                <a:sym typeface="Wingdings" pitchFamily="2" charset="2"/>
              </a:rPr>
              <a:t>classes d’images/ouvrages  type de </a:t>
            </a:r>
            <a:r>
              <a:rPr lang="fr-FR" sz="1200" dirty="0" smtClean="0">
                <a:sym typeface="Wingdings" pitchFamily="2" charset="2"/>
              </a:rPr>
              <a:t>défauts)</a:t>
            </a:r>
            <a:endParaRPr lang="fr-FR" sz="1200" dirty="0">
              <a:sym typeface="Wingdings" pitchFamily="2" charset="2"/>
            </a:endParaRPr>
          </a:p>
          <a:p>
            <a:pPr lvl="1"/>
            <a:endParaRPr lang="fr-FR" sz="500" dirty="0" smtClean="0">
              <a:sym typeface="Wingdings" pitchFamily="2" charset="2"/>
            </a:endParaRPr>
          </a:p>
          <a:p>
            <a:r>
              <a:rPr lang="fr-FR" sz="1400" dirty="0">
                <a:sym typeface="Wingdings" pitchFamily="2" charset="2"/>
              </a:rPr>
              <a:t>Il adapte les paramètres d’acquisition (auto-calibration)</a:t>
            </a:r>
          </a:p>
          <a:p>
            <a:r>
              <a:rPr lang="fr-FR" sz="1400" dirty="0" smtClean="0">
                <a:sym typeface="Wingdings" pitchFamily="2" charset="2"/>
              </a:rPr>
              <a:t>Il </a:t>
            </a:r>
            <a:r>
              <a:rPr lang="fr-FR" sz="1400" dirty="0">
                <a:sym typeface="Wingdings" pitchFamily="2" charset="2"/>
              </a:rPr>
              <a:t>détecte des types de contenus (classes d’</a:t>
            </a:r>
            <a:r>
              <a:rPr lang="fr-FR" sz="1400" dirty="0" err="1">
                <a:sym typeface="Wingdings" pitchFamily="2" charset="2"/>
              </a:rPr>
              <a:t>EoC</a:t>
            </a:r>
            <a:r>
              <a:rPr lang="fr-FR" sz="1400" dirty="0">
                <a:sym typeface="Wingdings" pitchFamily="2" charset="2"/>
              </a:rPr>
              <a:t>)</a:t>
            </a:r>
          </a:p>
          <a:p>
            <a:r>
              <a:rPr lang="fr-FR" sz="1400" dirty="0">
                <a:sym typeface="Wingdings" pitchFamily="2" charset="2"/>
              </a:rPr>
              <a:t>Il détecte des défauts (classes de défauts)</a:t>
            </a:r>
          </a:p>
          <a:p>
            <a:r>
              <a:rPr lang="fr-FR" sz="1400" dirty="0" smtClean="0"/>
              <a:t>Il produit</a:t>
            </a:r>
          </a:p>
          <a:p>
            <a:pPr lvl="1">
              <a:buFont typeface="Courier New" pitchFamily="49" charset="0"/>
              <a:buChar char="o"/>
            </a:pPr>
            <a:r>
              <a:rPr lang="fr-FR" sz="1400" dirty="0" smtClean="0"/>
              <a:t>Format </a:t>
            </a:r>
            <a:r>
              <a:rPr lang="fr-FR" sz="1400" dirty="0" err="1" smtClean="0"/>
              <a:t>digidoc</a:t>
            </a:r>
            <a:r>
              <a:rPr lang="fr-FR" sz="1400" dirty="0" smtClean="0"/>
              <a:t> synthétisant une session de numérisation (1 ouvrage)</a:t>
            </a:r>
          </a:p>
          <a:p>
            <a:pPr lvl="1">
              <a:buFont typeface="Courier New" pitchFamily="49" charset="0"/>
              <a:buChar char="o"/>
            </a:pPr>
            <a:r>
              <a:rPr lang="fr-FR" sz="1400" dirty="0" smtClean="0"/>
              <a:t>Métadonnées (XML) + Pixels images (TIFF/PNG) </a:t>
            </a:r>
            <a:r>
              <a:rPr lang="fr-FR" sz="1400" dirty="0"/>
              <a:t>= Fichier Log </a:t>
            </a:r>
          </a:p>
        </p:txBody>
      </p:sp>
    </p:spTree>
    <p:extLst>
      <p:ext uri="{BB962C8B-B14F-4D97-AF65-F5344CB8AC3E}">
        <p14:creationId xmlns:p14="http://schemas.microsoft.com/office/powerpoint/2010/main" val="142447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368412"/>
          </a:xfrm>
        </p:spPr>
        <p:txBody>
          <a:bodyPr>
            <a:normAutofit/>
          </a:bodyPr>
          <a:lstStyle/>
          <a:p>
            <a:r>
              <a:rPr lang="en-US" sz="4000" b="1" dirty="0"/>
              <a:t>WP4 : </a:t>
            </a:r>
            <a:r>
              <a:rPr lang="en-US" sz="4000" b="1" dirty="0" err="1"/>
              <a:t>Numérisation</a:t>
            </a:r>
            <a:r>
              <a:rPr lang="en-US" sz="4000" b="1" dirty="0"/>
              <a:t> </a:t>
            </a:r>
            <a:r>
              <a:rPr lang="en-US" sz="4000" b="1" dirty="0" smtClean="0"/>
              <a:t>Cognitive</a:t>
            </a:r>
            <a:endParaRPr lang="en-US" sz="31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99592" y="1412776"/>
            <a:ext cx="7488832" cy="489654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endParaRPr lang="fr-FR" sz="2200" dirty="0" smtClean="0"/>
          </a:p>
          <a:p>
            <a:pPr marL="0" indent="0">
              <a:buNone/>
            </a:pPr>
            <a:r>
              <a:rPr lang="fr-FR" sz="2000" b="1" dirty="0" smtClean="0"/>
              <a:t>Aspects </a:t>
            </a:r>
            <a:r>
              <a:rPr lang="fr-FR" sz="2000" b="1" dirty="0"/>
              <a:t>scientifique</a:t>
            </a:r>
            <a:endParaRPr lang="fr-FR" sz="1800" dirty="0"/>
          </a:p>
          <a:p>
            <a:pPr marL="0" indent="0">
              <a:buNone/>
            </a:pPr>
            <a:r>
              <a:rPr lang="fr-FR" sz="2200" dirty="0" smtClean="0"/>
              <a:t>Spécification </a:t>
            </a:r>
            <a:r>
              <a:rPr lang="fr-FR" sz="2200" dirty="0" smtClean="0"/>
              <a:t>du système de numérisation cognitive </a:t>
            </a:r>
          </a:p>
          <a:p>
            <a:pPr marL="0" indent="0">
              <a:buNone/>
            </a:pPr>
            <a:r>
              <a:rPr lang="fr-FR" sz="2200" dirty="0" smtClean="0"/>
              <a:t>Contribution aux méthodes de classification incrémentale</a:t>
            </a:r>
          </a:p>
          <a:p>
            <a:pPr marL="0" indent="0">
              <a:buNone/>
            </a:pPr>
            <a:endParaRPr lang="fr-FR" sz="800" dirty="0" smtClean="0"/>
          </a:p>
          <a:p>
            <a:r>
              <a:rPr lang="fr-FR" sz="2000" dirty="0" smtClean="0"/>
              <a:t>Sélection automatique de descripteurs</a:t>
            </a:r>
          </a:p>
          <a:p>
            <a:r>
              <a:rPr lang="fr-FR" sz="2000" dirty="0"/>
              <a:t>Evolution incrémentale de l’espace de </a:t>
            </a:r>
            <a:r>
              <a:rPr lang="fr-FR" sz="2000" dirty="0" smtClean="0"/>
              <a:t>représentation</a:t>
            </a:r>
          </a:p>
          <a:p>
            <a:endParaRPr lang="fr-FR" sz="800" dirty="0"/>
          </a:p>
          <a:p>
            <a:r>
              <a:rPr lang="fr-FR" sz="2000" dirty="0" smtClean="0"/>
              <a:t>Apprentissage </a:t>
            </a:r>
            <a:r>
              <a:rPr lang="fr-FR" sz="2000" dirty="0" err="1" smtClean="0"/>
              <a:t>from</a:t>
            </a:r>
            <a:r>
              <a:rPr lang="fr-FR" sz="2000" dirty="0" smtClean="0"/>
              <a:t> scratch</a:t>
            </a:r>
          </a:p>
          <a:p>
            <a:r>
              <a:rPr lang="fr-FR" sz="2000" dirty="0" smtClean="0"/>
              <a:t>Détermination </a:t>
            </a:r>
            <a:r>
              <a:rPr lang="fr-FR" sz="2000" dirty="0"/>
              <a:t>automatique de classes de contenus</a:t>
            </a:r>
          </a:p>
          <a:p>
            <a:r>
              <a:rPr lang="fr-FR" sz="2000" dirty="0"/>
              <a:t>Détermination automatique de classes de </a:t>
            </a:r>
            <a:r>
              <a:rPr lang="fr-FR" sz="2000" dirty="0" smtClean="0"/>
              <a:t>défauts</a:t>
            </a:r>
          </a:p>
          <a:p>
            <a:endParaRPr lang="fr-FR" sz="800" dirty="0" smtClean="0"/>
          </a:p>
          <a:p>
            <a:r>
              <a:rPr lang="fr-FR" sz="2000" dirty="0" smtClean="0"/>
              <a:t>Gestion </a:t>
            </a:r>
            <a:r>
              <a:rPr lang="fr-FR" sz="2000" dirty="0"/>
              <a:t>de différents types de rejet</a:t>
            </a:r>
          </a:p>
          <a:p>
            <a:endParaRPr lang="fr-FR" sz="2000" dirty="0"/>
          </a:p>
          <a:p>
            <a:pPr marL="0" indent="0">
              <a:buNone/>
            </a:pPr>
            <a:endParaRPr lang="fr-FR" sz="2000" dirty="0" smtClean="0"/>
          </a:p>
          <a:p>
            <a:pPr lvl="1"/>
            <a:endParaRPr lang="fr-FR" sz="2000" dirty="0" smtClean="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156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Carte </a:t>
            </a:r>
            <a:r>
              <a:rPr lang="en-US" sz="4000" dirty="0" err="1" smtClean="0"/>
              <a:t>d’idendité</a:t>
            </a:r>
            <a:r>
              <a:rPr lang="en-US" sz="2800" dirty="0" smtClean="0"/>
              <a:t>: </a:t>
            </a:r>
            <a:r>
              <a:rPr lang="fr-FR" sz="2800" dirty="0" smtClean="0"/>
              <a:t>COTINT </a:t>
            </a:r>
            <a:r>
              <a:rPr lang="fr-FR" sz="2800" dirty="0"/>
              <a:t>2010-CORD-020</a:t>
            </a:r>
            <a:br>
              <a:rPr lang="fr-FR" sz="2800" dirty="0"/>
            </a:br>
            <a:endParaRPr lang="en-US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199" y="1595917"/>
            <a:ext cx="8422643" cy="4304514"/>
          </a:xfrm>
        </p:spPr>
        <p:txBody>
          <a:bodyPr>
            <a:normAutofit fontScale="77500" lnSpcReduction="20000"/>
          </a:bodyPr>
          <a:lstStyle/>
          <a:p>
            <a:endParaRPr lang="fr-FR" sz="2400" dirty="0" smtClean="0"/>
          </a:p>
          <a:p>
            <a:r>
              <a:rPr lang="fr-FR" sz="2400" dirty="0" smtClean="0"/>
              <a:t>7 </a:t>
            </a:r>
            <a:r>
              <a:rPr lang="fr-FR" sz="2400" dirty="0"/>
              <a:t>Partenaires:</a:t>
            </a:r>
          </a:p>
          <a:p>
            <a:pPr lvl="1"/>
            <a:r>
              <a:rPr lang="fr-FR" sz="2000" dirty="0"/>
              <a:t> académique:  </a:t>
            </a:r>
            <a:r>
              <a:rPr lang="en-US" sz="2100" dirty="0" err="1"/>
              <a:t>LaBRI</a:t>
            </a:r>
            <a:r>
              <a:rPr lang="en-US" sz="2100" dirty="0"/>
              <a:t> (Bordeaux), LI (Tours), L3I (La Rochelle), LITIS( Rouen)</a:t>
            </a:r>
            <a:endParaRPr lang="fr-FR" sz="2100" dirty="0"/>
          </a:p>
          <a:p>
            <a:pPr lvl="1"/>
            <a:r>
              <a:rPr lang="fr-FR" sz="2000" dirty="0"/>
              <a:t> utilisateurs : I2S </a:t>
            </a:r>
            <a:r>
              <a:rPr lang="fr-FR" sz="2000" dirty="0" smtClean="0"/>
              <a:t>(équipementier)</a:t>
            </a:r>
            <a:r>
              <a:rPr lang="fr-FR" sz="2000" dirty="0"/>
              <a:t>, </a:t>
            </a:r>
            <a:r>
              <a:rPr lang="fr-FR" sz="2000" dirty="0" err="1"/>
              <a:t>Arkhenum</a:t>
            </a:r>
            <a:r>
              <a:rPr lang="fr-FR" sz="2000" dirty="0"/>
              <a:t> (prestataire numérisation), </a:t>
            </a:r>
            <a:r>
              <a:rPr lang="fr-FR" sz="2000" dirty="0" smtClean="0"/>
              <a:t>BNF .</a:t>
            </a:r>
            <a:endParaRPr lang="fr-FR" sz="2000" dirty="0"/>
          </a:p>
          <a:p>
            <a:r>
              <a:rPr lang="fr-FR" sz="2400" dirty="0"/>
              <a:t>3 thèses en </a:t>
            </a:r>
            <a:r>
              <a:rPr lang="fr-FR" sz="2400" dirty="0" err="1"/>
              <a:t>co-tutelle</a:t>
            </a:r>
            <a:r>
              <a:rPr lang="fr-FR" sz="2400" dirty="0"/>
              <a:t>, un ingénieur et un post doc.</a:t>
            </a:r>
          </a:p>
          <a:p>
            <a:r>
              <a:rPr lang="fr-FR" sz="2400" dirty="0"/>
              <a:t>Budget de 860 K€</a:t>
            </a:r>
          </a:p>
          <a:p>
            <a:r>
              <a:rPr lang="fr-FR" sz="2400" dirty="0"/>
              <a:t>Durée de 44 mois (36 + 6 +2)</a:t>
            </a:r>
          </a:p>
          <a:p>
            <a:r>
              <a:rPr lang="fr-FR" sz="2400" dirty="0"/>
              <a:t>Lancement le 28 Février 2011 (T0 + 16)</a:t>
            </a:r>
          </a:p>
          <a:p>
            <a:r>
              <a:rPr lang="fr-FR" sz="2400" dirty="0"/>
              <a:t>8 </a:t>
            </a:r>
            <a:r>
              <a:rPr lang="fr-FR" sz="2400" dirty="0" err="1" smtClean="0"/>
              <a:t>Workpackages</a:t>
            </a:r>
            <a:r>
              <a:rPr lang="fr-FR" sz="2400" dirty="0" smtClean="0"/>
              <a:t> </a:t>
            </a:r>
            <a:r>
              <a:rPr lang="fr-FR" sz="2400" dirty="0"/>
              <a:t>(1 management, 1 intégration académique, 4 scientifiques , 1 intégration industrielle, 1 dissémination)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842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WP6:</a:t>
            </a:r>
            <a:r>
              <a:rPr lang="en-US" sz="2200" dirty="0">
                <a:latin typeface=""/>
              </a:rPr>
              <a:t>Génération </a:t>
            </a:r>
            <a:r>
              <a:rPr lang="en-US" sz="2200" dirty="0" err="1">
                <a:latin typeface=""/>
              </a:rPr>
              <a:t>d'images</a:t>
            </a:r>
            <a:r>
              <a:rPr lang="en-US" sz="2200" dirty="0">
                <a:latin typeface=""/>
              </a:rPr>
              <a:t> </a:t>
            </a:r>
            <a:r>
              <a:rPr lang="en-US" sz="2200" dirty="0" smtClean="0">
                <a:latin typeface=""/>
              </a:rPr>
              <a:t>semi-</a:t>
            </a:r>
            <a:r>
              <a:rPr lang="en-US" sz="2200" dirty="0" err="1" smtClean="0">
                <a:latin typeface=""/>
              </a:rPr>
              <a:t>synthétiques</a:t>
            </a:r>
            <a:r>
              <a:rPr lang="en-US" sz="2200" dirty="0" smtClean="0">
                <a:latin typeface=""/>
              </a:rPr>
              <a:t> de </a:t>
            </a:r>
            <a:r>
              <a:rPr lang="en-US" sz="2200" dirty="0">
                <a:latin typeface=""/>
              </a:rPr>
              <a:t>documents </a:t>
            </a:r>
            <a:r>
              <a:rPr lang="en-US" sz="2200" dirty="0" smtClean="0">
                <a:latin typeface=""/>
              </a:rPr>
              <a:t>pour</a:t>
            </a:r>
            <a:br>
              <a:rPr lang="en-US" sz="2200" dirty="0" smtClean="0">
                <a:latin typeface=""/>
              </a:rPr>
            </a:br>
            <a:r>
              <a:rPr lang="en-US" sz="2200" dirty="0" err="1" smtClean="0">
                <a:latin typeface=""/>
              </a:rPr>
              <a:t>l’évaluation</a:t>
            </a:r>
            <a:r>
              <a:rPr lang="en-US" sz="2200" dirty="0" smtClean="0">
                <a:latin typeface=""/>
              </a:rPr>
              <a:t> </a:t>
            </a:r>
            <a:r>
              <a:rPr lang="en-US" sz="2200" dirty="0">
                <a:latin typeface=""/>
              </a:rPr>
              <a:t>de performances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199" y="1595917"/>
            <a:ext cx="8482167" cy="4304514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err="1" smtClean="0"/>
              <a:t>Objectifs</a:t>
            </a:r>
            <a:r>
              <a:rPr lang="en-US" sz="2800" dirty="0" smtClean="0"/>
              <a:t> : </a:t>
            </a:r>
          </a:p>
          <a:p>
            <a:pPr lvl="1"/>
            <a:r>
              <a:rPr lang="en-US" sz="2400" dirty="0" err="1" smtClean="0"/>
              <a:t>Générer</a:t>
            </a:r>
            <a:r>
              <a:rPr lang="en-US" sz="2400" dirty="0" smtClean="0"/>
              <a:t> des images de documents avec </a:t>
            </a:r>
            <a:r>
              <a:rPr lang="en-US" sz="2400" dirty="0" err="1" smtClean="0"/>
              <a:t>leur</a:t>
            </a:r>
            <a:r>
              <a:rPr lang="en-US" sz="2400" dirty="0" smtClean="0"/>
              <a:t> </a:t>
            </a:r>
            <a:r>
              <a:rPr lang="en-US" sz="2400" dirty="0" err="1" smtClean="0"/>
              <a:t>vérité</a:t>
            </a:r>
            <a:r>
              <a:rPr lang="en-US" sz="2400" dirty="0" smtClean="0"/>
              <a:t> terrain.</a:t>
            </a:r>
          </a:p>
          <a:p>
            <a:r>
              <a:rPr lang="en-US" sz="2800" dirty="0" smtClean="0"/>
              <a:t>Travail </a:t>
            </a:r>
            <a:r>
              <a:rPr lang="en-US" sz="2800" dirty="0" err="1" smtClean="0"/>
              <a:t>réalisé</a:t>
            </a:r>
            <a:r>
              <a:rPr lang="en-US" sz="2800" dirty="0" smtClean="0"/>
              <a:t>:</a:t>
            </a:r>
          </a:p>
          <a:p>
            <a:pPr lvl="1"/>
            <a:r>
              <a:rPr lang="en-US" sz="2400" dirty="0" err="1" smtClean="0"/>
              <a:t>Livrable</a:t>
            </a:r>
            <a:r>
              <a:rPr lang="en-US" sz="2400" dirty="0" smtClean="0"/>
              <a:t>: </a:t>
            </a:r>
            <a:r>
              <a:rPr lang="en-US" sz="2400" i="1" dirty="0" err="1" smtClean="0"/>
              <a:t>Etat</a:t>
            </a:r>
            <a:r>
              <a:rPr lang="en-US" sz="2400" i="1" dirty="0" smtClean="0"/>
              <a:t> de </a:t>
            </a:r>
            <a:r>
              <a:rPr lang="en-US" sz="2400" i="1" dirty="0" err="1" smtClean="0"/>
              <a:t>l'art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sur</a:t>
            </a:r>
            <a:r>
              <a:rPr lang="en-US" sz="2400" i="1" dirty="0" smtClean="0"/>
              <a:t> les </a:t>
            </a:r>
            <a:r>
              <a:rPr lang="en-US" sz="2400" i="1" dirty="0" err="1" smtClean="0"/>
              <a:t>algorithmes</a:t>
            </a:r>
            <a:r>
              <a:rPr lang="en-US" sz="2400" i="1" dirty="0" smtClean="0"/>
              <a:t> de </a:t>
            </a:r>
            <a:r>
              <a:rPr lang="en-US" sz="2400" i="1" dirty="0" err="1" smtClean="0"/>
              <a:t>restauration</a:t>
            </a:r>
            <a:r>
              <a:rPr lang="en-US" sz="2400" i="1" dirty="0" smtClean="0"/>
              <a:t> de documents</a:t>
            </a:r>
          </a:p>
          <a:p>
            <a:pPr lvl="1"/>
            <a:r>
              <a:rPr lang="en-US" sz="2400" dirty="0" smtClean="0"/>
              <a:t>Première version d’un </a:t>
            </a:r>
            <a:r>
              <a:rPr lang="en-US" sz="2400" dirty="0" err="1" smtClean="0"/>
              <a:t>logiciel</a:t>
            </a:r>
            <a:r>
              <a:rPr lang="en-US" sz="2400" dirty="0" smtClean="0"/>
              <a:t> de </a:t>
            </a:r>
            <a:r>
              <a:rPr lang="en-US" sz="2400" dirty="0" err="1" smtClean="0"/>
              <a:t>génération</a:t>
            </a:r>
            <a:r>
              <a:rPr lang="en-US" sz="2400" dirty="0" smtClean="0"/>
              <a:t> de document semi-</a:t>
            </a:r>
            <a:r>
              <a:rPr lang="en-US" sz="2400" dirty="0" err="1" smtClean="0"/>
              <a:t>synthétique</a:t>
            </a:r>
            <a:r>
              <a:rPr lang="en-US" sz="2400" dirty="0" smtClean="0"/>
              <a:t> </a:t>
            </a:r>
            <a:r>
              <a:rPr lang="en-US" sz="2400" dirty="0" err="1" smtClean="0"/>
              <a:t>intégrant</a:t>
            </a:r>
            <a:r>
              <a:rPr lang="en-US" sz="2400" dirty="0" smtClean="0"/>
              <a:t> (transparence, </a:t>
            </a:r>
            <a:r>
              <a:rPr lang="en-US" sz="2400" dirty="0" err="1" smtClean="0"/>
              <a:t>défauts</a:t>
            </a:r>
            <a:r>
              <a:rPr lang="en-US" sz="2400" dirty="0" smtClean="0"/>
              <a:t> </a:t>
            </a:r>
            <a:r>
              <a:rPr lang="en-US" sz="2400" dirty="0" err="1" smtClean="0"/>
              <a:t>d’illumination</a:t>
            </a:r>
            <a:r>
              <a:rPr lang="en-US" sz="2400" dirty="0" smtClean="0"/>
              <a:t>, </a:t>
            </a:r>
            <a:r>
              <a:rPr lang="en-US" sz="2400" dirty="0" err="1" smtClean="0"/>
              <a:t>courbure</a:t>
            </a:r>
            <a:r>
              <a:rPr lang="en-US" sz="2400" dirty="0" smtClean="0"/>
              <a:t>, </a:t>
            </a:r>
            <a:r>
              <a:rPr lang="en-US" sz="2400" dirty="0" err="1" smtClean="0"/>
              <a:t>déformation</a:t>
            </a:r>
            <a:r>
              <a:rPr lang="en-US" sz="2400" dirty="0" smtClean="0"/>
              <a:t> de </a:t>
            </a:r>
            <a:r>
              <a:rPr lang="en-US" sz="2400" dirty="0" err="1" smtClean="0"/>
              <a:t>caractères</a:t>
            </a:r>
            <a:r>
              <a:rPr lang="en-US" sz="2400" dirty="0" smtClean="0"/>
              <a:t>).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687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WP6:</a:t>
            </a:r>
            <a:r>
              <a:rPr lang="en-US" sz="2200" dirty="0">
                <a:latin typeface=""/>
              </a:rPr>
              <a:t>Génération </a:t>
            </a:r>
            <a:r>
              <a:rPr lang="en-US" sz="2200" dirty="0" err="1">
                <a:latin typeface=""/>
              </a:rPr>
              <a:t>d'images</a:t>
            </a:r>
            <a:r>
              <a:rPr lang="en-US" sz="2200" dirty="0">
                <a:latin typeface=""/>
              </a:rPr>
              <a:t> </a:t>
            </a:r>
            <a:r>
              <a:rPr lang="en-US" sz="2200" dirty="0" smtClean="0">
                <a:latin typeface=""/>
              </a:rPr>
              <a:t>semi-</a:t>
            </a:r>
            <a:r>
              <a:rPr lang="en-US" sz="2200" dirty="0" err="1" smtClean="0">
                <a:latin typeface=""/>
              </a:rPr>
              <a:t>synthétiques</a:t>
            </a:r>
            <a:r>
              <a:rPr lang="en-US" sz="2200" dirty="0" smtClean="0">
                <a:latin typeface=""/>
              </a:rPr>
              <a:t> de </a:t>
            </a:r>
            <a:r>
              <a:rPr lang="en-US" sz="2200" dirty="0">
                <a:latin typeface=""/>
              </a:rPr>
              <a:t>documents pour</a:t>
            </a:r>
            <a:br>
              <a:rPr lang="en-US" sz="2200" dirty="0">
                <a:latin typeface=""/>
              </a:rPr>
            </a:br>
            <a:r>
              <a:rPr lang="en-US" sz="2200" dirty="0" err="1" smtClean="0">
                <a:latin typeface=""/>
              </a:rPr>
              <a:t>l’évaluation</a:t>
            </a:r>
            <a:r>
              <a:rPr lang="en-US" sz="2200" dirty="0" smtClean="0">
                <a:latin typeface=""/>
              </a:rPr>
              <a:t> </a:t>
            </a:r>
            <a:r>
              <a:rPr lang="en-US" sz="2200" dirty="0">
                <a:latin typeface=""/>
              </a:rPr>
              <a:t>de performances</a:t>
            </a:r>
            <a:endParaRPr lang="en-US" dirty="0"/>
          </a:p>
        </p:txBody>
      </p:sp>
      <p:pic>
        <p:nvPicPr>
          <p:cNvPr id="5" name="Espace réservé du contenu 4" descr="Capture d’écran 2012-06-27 à 10.55.55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8" b="8148"/>
          <a:stretch>
            <a:fillRect/>
          </a:stretch>
        </p:blipFill>
        <p:spPr>
          <a:xfrm>
            <a:off x="139678" y="1754658"/>
            <a:ext cx="8715041" cy="4558425"/>
          </a:xfrm>
        </p:spPr>
      </p:pic>
    </p:spTree>
    <p:extLst>
      <p:ext uri="{BB962C8B-B14F-4D97-AF65-F5344CB8AC3E}">
        <p14:creationId xmlns:p14="http://schemas.microsoft.com/office/powerpoint/2010/main" val="3231628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WP6:</a:t>
            </a:r>
            <a:r>
              <a:rPr lang="en-US" sz="2200" dirty="0">
                <a:latin typeface=""/>
              </a:rPr>
              <a:t>Génération </a:t>
            </a:r>
            <a:r>
              <a:rPr lang="en-US" sz="2200" dirty="0" err="1">
                <a:latin typeface=""/>
              </a:rPr>
              <a:t>d'images</a:t>
            </a:r>
            <a:r>
              <a:rPr lang="en-US" sz="2200" dirty="0">
                <a:latin typeface=""/>
              </a:rPr>
              <a:t> </a:t>
            </a:r>
            <a:r>
              <a:rPr lang="en-US" sz="2200" dirty="0" smtClean="0">
                <a:latin typeface=""/>
              </a:rPr>
              <a:t>semi-</a:t>
            </a:r>
            <a:r>
              <a:rPr lang="en-US" sz="2200" dirty="0" err="1" smtClean="0">
                <a:latin typeface=""/>
              </a:rPr>
              <a:t>synthétiques</a:t>
            </a:r>
            <a:r>
              <a:rPr lang="en-US" sz="2200" dirty="0" smtClean="0">
                <a:latin typeface=""/>
              </a:rPr>
              <a:t> de </a:t>
            </a:r>
            <a:r>
              <a:rPr lang="en-US" sz="2200" dirty="0">
                <a:latin typeface=""/>
              </a:rPr>
              <a:t>documents pour</a:t>
            </a:r>
            <a:br>
              <a:rPr lang="en-US" sz="2200" dirty="0">
                <a:latin typeface=""/>
              </a:rPr>
            </a:br>
            <a:r>
              <a:rPr lang="en-US" sz="2200" dirty="0" err="1" smtClean="0">
                <a:latin typeface=""/>
              </a:rPr>
              <a:t>l’évaluation</a:t>
            </a:r>
            <a:r>
              <a:rPr lang="en-US" sz="2200" dirty="0" smtClean="0">
                <a:latin typeface=""/>
              </a:rPr>
              <a:t> </a:t>
            </a:r>
            <a:r>
              <a:rPr lang="en-US" sz="2200" dirty="0">
                <a:latin typeface=""/>
              </a:rPr>
              <a:t>de performances</a:t>
            </a:r>
            <a:endParaRPr lang="en-US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/>
          <a:srcRect t="10144" b="10144"/>
          <a:stretch>
            <a:fillRect/>
          </a:stretch>
        </p:blipFill>
        <p:spPr>
          <a:xfrm>
            <a:off x="457200" y="1600200"/>
            <a:ext cx="2682863" cy="1475471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2127" y="1721658"/>
            <a:ext cx="2120900" cy="344331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095" y="3611112"/>
            <a:ext cx="2766968" cy="2330271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033466" y="3075671"/>
            <a:ext cx="1460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Transparence</a:t>
            </a:r>
            <a:endParaRPr lang="en-US" dirty="0"/>
          </a:p>
        </p:txBody>
      </p:sp>
      <p:sp>
        <p:nvSpPr>
          <p:cNvPr id="10" name="ZoneTexte 9"/>
          <p:cNvSpPr txBox="1"/>
          <p:nvPr/>
        </p:nvSpPr>
        <p:spPr>
          <a:xfrm>
            <a:off x="7039530" y="5259388"/>
            <a:ext cx="1310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Illumination</a:t>
            </a:r>
            <a:endParaRPr lang="en-US" dirty="0"/>
          </a:p>
        </p:txBody>
      </p:sp>
      <p:sp>
        <p:nvSpPr>
          <p:cNvPr id="11" name="ZoneTexte 10"/>
          <p:cNvSpPr txBox="1"/>
          <p:nvPr/>
        </p:nvSpPr>
        <p:spPr>
          <a:xfrm>
            <a:off x="392082" y="6078746"/>
            <a:ext cx="2698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Déformation</a:t>
            </a:r>
            <a:r>
              <a:rPr lang="en-US" dirty="0" smtClean="0"/>
              <a:t> de </a:t>
            </a:r>
            <a:r>
              <a:rPr lang="en-US" dirty="0" err="1" smtClean="0"/>
              <a:t>caractères</a:t>
            </a:r>
            <a:endParaRPr lang="en-US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3785" y="1721658"/>
            <a:ext cx="2027052" cy="286683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3758058" y="4711054"/>
            <a:ext cx="2645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Déformation</a:t>
            </a:r>
            <a:r>
              <a:rPr lang="en-US" dirty="0" smtClean="0"/>
              <a:t> </a:t>
            </a:r>
            <a:r>
              <a:rPr lang="en-US" dirty="0" err="1" smtClean="0"/>
              <a:t>géométrique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947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4739" y="24519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WP6:</a:t>
            </a:r>
            <a:r>
              <a:rPr lang="en-US" sz="2200" dirty="0">
                <a:latin typeface=""/>
              </a:rPr>
              <a:t>Génération </a:t>
            </a:r>
            <a:r>
              <a:rPr lang="en-US" sz="2200" dirty="0" err="1">
                <a:latin typeface=""/>
              </a:rPr>
              <a:t>d'images</a:t>
            </a:r>
            <a:r>
              <a:rPr lang="en-US" sz="2200" dirty="0">
                <a:latin typeface=""/>
              </a:rPr>
              <a:t> </a:t>
            </a:r>
            <a:r>
              <a:rPr lang="en-US" sz="2200" dirty="0" smtClean="0">
                <a:latin typeface=""/>
              </a:rPr>
              <a:t>semi-</a:t>
            </a:r>
            <a:r>
              <a:rPr lang="en-US" sz="2200" dirty="0" err="1" smtClean="0">
                <a:latin typeface=""/>
              </a:rPr>
              <a:t>synthétiques</a:t>
            </a:r>
            <a:r>
              <a:rPr lang="en-US" sz="2200" dirty="0" smtClean="0">
                <a:latin typeface=""/>
              </a:rPr>
              <a:t> de </a:t>
            </a:r>
            <a:r>
              <a:rPr lang="en-US" sz="2200" dirty="0">
                <a:latin typeface=""/>
              </a:rPr>
              <a:t>documents pour</a:t>
            </a:r>
            <a:br>
              <a:rPr lang="en-US" sz="2200" dirty="0">
                <a:latin typeface=""/>
              </a:rPr>
            </a:br>
            <a:r>
              <a:rPr lang="en-US" sz="2200" dirty="0" err="1" smtClean="0">
                <a:latin typeface=""/>
              </a:rPr>
              <a:t>l’évaluation</a:t>
            </a:r>
            <a:r>
              <a:rPr lang="en-US" sz="2200" dirty="0" smtClean="0">
                <a:latin typeface=""/>
              </a:rPr>
              <a:t> </a:t>
            </a:r>
            <a:r>
              <a:rPr lang="en-US" sz="2200" dirty="0">
                <a:latin typeface=""/>
              </a:rPr>
              <a:t>de performances</a:t>
            </a: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6" y="1648703"/>
            <a:ext cx="2769940" cy="391748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0169" y="1648703"/>
            <a:ext cx="2776385" cy="392660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2971" y="1684308"/>
            <a:ext cx="2751211" cy="3890998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050169" y="5944468"/>
            <a:ext cx="3286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Réelles</a:t>
            </a:r>
            <a:r>
              <a:rPr lang="en-US" dirty="0" smtClean="0"/>
              <a:t> </a:t>
            </a:r>
            <a:r>
              <a:rPr lang="en-US" dirty="0" err="1" smtClean="0"/>
              <a:t>ou</a:t>
            </a:r>
            <a:r>
              <a:rPr lang="en-US" dirty="0" smtClean="0"/>
              <a:t> semi-</a:t>
            </a:r>
            <a:r>
              <a:rPr lang="en-US" dirty="0" err="1" smtClean="0"/>
              <a:t>synthétique</a:t>
            </a:r>
            <a:r>
              <a:rPr lang="en-US" dirty="0" err="1" smtClean="0"/>
              <a:t>s</a:t>
            </a:r>
            <a:r>
              <a:rPr lang="en-US" dirty="0" smtClean="0"/>
              <a:t> </a:t>
            </a:r>
            <a:r>
              <a:rPr lang="en-US" dirty="0" smtClean="0"/>
              <a:t>???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8054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WP6:</a:t>
            </a:r>
            <a:r>
              <a:rPr lang="en-US" sz="2200" dirty="0">
                <a:latin typeface=""/>
              </a:rPr>
              <a:t>Génération </a:t>
            </a:r>
            <a:r>
              <a:rPr lang="en-US" sz="2200" dirty="0" err="1">
                <a:latin typeface=""/>
              </a:rPr>
              <a:t>d'images</a:t>
            </a:r>
            <a:r>
              <a:rPr lang="en-US" sz="2200" dirty="0">
                <a:latin typeface=""/>
              </a:rPr>
              <a:t> </a:t>
            </a:r>
            <a:r>
              <a:rPr lang="en-US" sz="2200" dirty="0" smtClean="0">
                <a:latin typeface=""/>
              </a:rPr>
              <a:t>semi-</a:t>
            </a:r>
            <a:r>
              <a:rPr lang="en-US" sz="2200" dirty="0" err="1" smtClean="0">
                <a:latin typeface=""/>
              </a:rPr>
              <a:t>synthétiques</a:t>
            </a:r>
            <a:r>
              <a:rPr lang="en-US" sz="2200" dirty="0" smtClean="0">
                <a:latin typeface=""/>
              </a:rPr>
              <a:t> de </a:t>
            </a:r>
            <a:r>
              <a:rPr lang="en-US" sz="2200" dirty="0">
                <a:latin typeface=""/>
              </a:rPr>
              <a:t>documents pour</a:t>
            </a:r>
            <a:br>
              <a:rPr lang="en-US" sz="2200" dirty="0">
                <a:latin typeface=""/>
              </a:rPr>
            </a:br>
            <a:r>
              <a:rPr lang="en-US" sz="2200" dirty="0" err="1" smtClean="0">
                <a:latin typeface=""/>
              </a:rPr>
              <a:t>l’évaluation</a:t>
            </a:r>
            <a:r>
              <a:rPr lang="en-US" sz="2200" dirty="0" smtClean="0">
                <a:latin typeface=""/>
              </a:rPr>
              <a:t> </a:t>
            </a:r>
            <a:r>
              <a:rPr lang="en-US" sz="2200" dirty="0">
                <a:latin typeface=""/>
              </a:rPr>
              <a:t>de performances</a:t>
            </a:r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422594"/>
            <a:ext cx="2701955" cy="143740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111" y="4327109"/>
            <a:ext cx="1459044" cy="2253832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8686" y="3305400"/>
            <a:ext cx="2076021" cy="2936426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1157981" y="1681035"/>
            <a:ext cx="72965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</a:rPr>
              <a:t>Vers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rgbClr val="FF0000"/>
                </a:solidFill>
              </a:rPr>
              <a:t>de </a:t>
            </a:r>
            <a:r>
              <a:rPr lang="en-US" sz="2000" dirty="0" smtClean="0">
                <a:solidFill>
                  <a:srgbClr val="FF0000"/>
                </a:solidFill>
              </a:rPr>
              <a:t>la </a:t>
            </a:r>
            <a:r>
              <a:rPr lang="en-US" sz="2000" dirty="0" err="1" smtClean="0">
                <a:solidFill>
                  <a:srgbClr val="FF0000"/>
                </a:solidFill>
              </a:rPr>
              <a:t>génération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rgbClr val="FF0000"/>
                </a:solidFill>
              </a:rPr>
              <a:t>hyper </a:t>
            </a:r>
            <a:r>
              <a:rPr lang="en-US" sz="2000" dirty="0" err="1">
                <a:solidFill>
                  <a:srgbClr val="FF0000"/>
                </a:solidFill>
              </a:rPr>
              <a:t>réaliste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d'images</a:t>
            </a:r>
            <a:r>
              <a:rPr lang="en-US" sz="2000" dirty="0" smtClean="0">
                <a:solidFill>
                  <a:srgbClr val="FF0000"/>
                </a:solidFill>
              </a:rPr>
              <a:t>  semi</a:t>
            </a:r>
            <a:r>
              <a:rPr lang="en-US" sz="2000" dirty="0">
                <a:solidFill>
                  <a:srgbClr val="FF0000"/>
                </a:solidFill>
              </a:rPr>
              <a:t>-</a:t>
            </a:r>
            <a:r>
              <a:rPr lang="en-US" sz="2000" dirty="0" err="1">
                <a:solidFill>
                  <a:srgbClr val="FF0000"/>
                </a:solidFill>
              </a:rPr>
              <a:t>synthétiques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15" name="Connecteur en angle 14"/>
          <p:cNvCxnSpPr>
            <a:endCxn id="12" idx="1"/>
          </p:cNvCxnSpPr>
          <p:nvPr/>
        </p:nvCxnSpPr>
        <p:spPr>
          <a:xfrm>
            <a:off x="3159155" y="2982954"/>
            <a:ext cx="2959531" cy="1790659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en angle 17"/>
          <p:cNvCxnSpPr/>
          <p:nvPr/>
        </p:nvCxnSpPr>
        <p:spPr>
          <a:xfrm flipV="1">
            <a:off x="3159155" y="5113819"/>
            <a:ext cx="2959531" cy="680412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3386782" y="2498885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Géométrie</a:t>
            </a:r>
            <a:r>
              <a:rPr lang="en-US" dirty="0" smtClean="0"/>
              <a:t> 3D</a:t>
            </a:r>
            <a:endParaRPr lang="en-US" dirty="0"/>
          </a:p>
        </p:txBody>
      </p:sp>
      <p:sp>
        <p:nvSpPr>
          <p:cNvPr id="26" name="ZoneTexte 25"/>
          <p:cNvSpPr txBox="1"/>
          <p:nvPr/>
        </p:nvSpPr>
        <p:spPr>
          <a:xfrm>
            <a:off x="3299622" y="5966677"/>
            <a:ext cx="1217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Texture 2D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2695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1144921"/>
          </a:xfrm>
          <a:ln/>
        </p:spPr>
        <p:txBody>
          <a:bodyPr tIns="35203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fr-FR" dirty="0"/>
              <a:t>WP 7 : </a:t>
            </a:r>
            <a:r>
              <a:rPr lang="fr-FR" sz="4000" dirty="0"/>
              <a:t>Qualité pour l'OCR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1" y="1604329"/>
            <a:ext cx="8228160" cy="4526396"/>
          </a:xfrm>
          <a:ln/>
        </p:spPr>
        <p:txBody>
          <a:bodyPr>
            <a:normAutofit fontScale="85000" lnSpcReduction="20000"/>
          </a:bodyPr>
          <a:lstStyle/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fr-FR"/>
              <a:t>Objectifs</a:t>
            </a:r>
          </a:p>
          <a:p>
            <a:pPr marL="783372" lvl="1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fr-FR"/>
              <a:t>Sélection automatique des documents pour lesquels les résultats OCR seront acceptables ?</a:t>
            </a:r>
          </a:p>
          <a:p>
            <a:pPr marL="783372" lvl="1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fr-FR"/>
              <a:t>Prédiction du taux de reconnaissance de l'OCR</a:t>
            </a:r>
          </a:p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fr-FR"/>
              <a:t>Travail réalisé</a:t>
            </a:r>
          </a:p>
          <a:p>
            <a:pPr marL="783372" lvl="1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fr-FR"/>
              <a:t>Apprentissage d'un classifieur utilisé en regression (Données Images / Résultats OCR)</a:t>
            </a:r>
          </a:p>
          <a:p>
            <a:pPr marL="783372" lvl="1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fr-FR"/>
              <a:t>Première caractérisation des sources d'erreur des OCR</a:t>
            </a:r>
          </a:p>
        </p:txBody>
      </p:sp>
    </p:spTree>
    <p:extLst>
      <p:ext uri="{BB962C8B-B14F-4D97-AF65-F5344CB8AC3E}">
        <p14:creationId xmlns:p14="http://schemas.microsoft.com/office/powerpoint/2010/main" val="383183485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body"/>
          </p:nvPr>
        </p:nvSpPr>
        <p:spPr>
          <a:xfrm>
            <a:off x="97921" y="197301"/>
            <a:ext cx="4474079" cy="2481380"/>
          </a:xfrm>
          <a:ln/>
        </p:spPr>
        <p:txBody>
          <a:bodyPr tIns="25602" anchor="t">
            <a:normAutofit/>
          </a:bodyPr>
          <a:lstStyle/>
          <a:p>
            <a:pPr marL="391686" indent="-293764" algn="l">
              <a:spcAft>
                <a:spcPts val="128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fr-FR" sz="2000" dirty="0"/>
              <a:t>Mise en page</a:t>
            </a:r>
          </a:p>
          <a:p>
            <a:pPr marL="391686" indent="-293764" algn="l">
              <a:spcAft>
                <a:spcPts val="128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fr-FR" sz="2000" dirty="0"/>
              <a:t>Dégradation du support</a:t>
            </a:r>
          </a:p>
          <a:p>
            <a:pPr marL="391686" indent="-293764" algn="l">
              <a:spcAft>
                <a:spcPts val="128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fr-FR" sz="2000" dirty="0"/>
              <a:t>Illustrations</a:t>
            </a:r>
          </a:p>
          <a:p>
            <a:pPr marL="391686" indent="-293764" algn="l">
              <a:spcAft>
                <a:spcPts val="128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fr-FR" sz="2000" dirty="0"/>
              <a:t>Fontes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120" y="2678681"/>
            <a:ext cx="7053120" cy="4049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4572000" y="197301"/>
            <a:ext cx="4572000" cy="2183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5602" rIns="0" bIns="0"/>
          <a:lstStyle>
            <a:lvl1pPr marL="431800" indent="-3238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pPr>
              <a:spcAft>
                <a:spcPts val="1282"/>
              </a:spcAft>
              <a:buSzPct val="45000"/>
              <a:buFont typeface="Wingdings" charset="0"/>
              <a:buChar char=""/>
            </a:pPr>
            <a:r>
              <a:rPr lang="fr-FR" sz="2000" dirty="0">
                <a:solidFill>
                  <a:srgbClr val="FFFFFF"/>
                </a:solidFill>
              </a:rPr>
              <a:t>Transparence</a:t>
            </a:r>
          </a:p>
          <a:p>
            <a:pPr>
              <a:spcAft>
                <a:spcPts val="1282"/>
              </a:spcAft>
              <a:buSzPct val="45000"/>
              <a:buFont typeface="Wingdings" charset="0"/>
              <a:buChar char=""/>
            </a:pPr>
            <a:r>
              <a:rPr lang="fr-FR" sz="2000" dirty="0">
                <a:solidFill>
                  <a:srgbClr val="FFFFFF"/>
                </a:solidFill>
              </a:rPr>
              <a:t>Caractères dégradés</a:t>
            </a:r>
          </a:p>
          <a:p>
            <a:pPr>
              <a:spcAft>
                <a:spcPts val="1282"/>
              </a:spcAft>
              <a:buSzPct val="45000"/>
              <a:buFont typeface="Wingdings" charset="0"/>
              <a:buChar char=""/>
            </a:pPr>
            <a:r>
              <a:rPr lang="fr-FR" sz="2000" dirty="0">
                <a:solidFill>
                  <a:srgbClr val="FFFFFF"/>
                </a:solidFill>
              </a:rPr>
              <a:t>Contenu spécifique</a:t>
            </a:r>
          </a:p>
        </p:txBody>
      </p:sp>
    </p:spTree>
    <p:extLst>
      <p:ext uri="{BB962C8B-B14F-4D97-AF65-F5344CB8AC3E}">
        <p14:creationId xmlns:p14="http://schemas.microsoft.com/office/powerpoint/2010/main" val="338763307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1144921"/>
          </a:xfrm>
          <a:ln/>
        </p:spPr>
        <p:txBody>
          <a:bodyPr tIns="35203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fr-FR" dirty="0"/>
              <a:t>WP 7 : </a:t>
            </a:r>
            <a:r>
              <a:rPr lang="fr-FR" sz="4000" dirty="0"/>
              <a:t>Qualité pour l'OCR</a:t>
            </a:r>
            <a:endParaRPr lang="fr-FR" dirty="0"/>
          </a:p>
        </p:txBody>
      </p:sp>
      <p:graphicFrame>
        <p:nvGraphicFramePr>
          <p:cNvPr id="5122" name="Group 2"/>
          <p:cNvGraphicFramePr>
            <a:graphicFrameLocks noGrp="1"/>
          </p:cNvGraphicFramePr>
          <p:nvPr/>
        </p:nvGraphicFramePr>
        <p:xfrm>
          <a:off x="456481" y="1604329"/>
          <a:ext cx="8228160" cy="1323012"/>
        </p:xfrm>
        <a:graphic>
          <a:graphicData uri="http://schemas.openxmlformats.org/drawingml/2006/table">
            <a:tbl>
              <a:tblPr/>
              <a:tblGrid>
                <a:gridCol w="1370880"/>
                <a:gridCol w="1370880"/>
                <a:gridCol w="1370880"/>
                <a:gridCol w="1372320"/>
                <a:gridCol w="1370880"/>
                <a:gridCol w="1372320"/>
              </a:tblGrid>
              <a:tr h="330753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roid Sans Fallback" charset="0"/>
                        </a:rPr>
                        <a:t>Taux réel</a:t>
                      </a: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roid Sans Fallback" charset="0"/>
                        </a:rPr>
                        <a:t>0-70%</a:t>
                      </a: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roid Sans Fallback" charset="0"/>
                        </a:rPr>
                        <a:t>70-80%</a:t>
                      </a: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roid Sans Fallback" charset="0"/>
                        </a:rPr>
                        <a:t>80-85%</a:t>
                      </a: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roid Sans Fallback" charset="0"/>
                        </a:rPr>
                        <a:t>85-90%</a:t>
                      </a: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roid Sans Fallback" charset="0"/>
                        </a:rPr>
                        <a:t>90-100%</a:t>
                      </a: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</a:tr>
              <a:tr h="330753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roid Sans Fallback" charset="0"/>
                        </a:rPr>
                        <a:t>bons</a:t>
                      </a: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roid Sans Fallback" charset="0"/>
                        </a:rPr>
                        <a:t>0%</a:t>
                      </a: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roid Sans Fallback" charset="0"/>
                        </a:rPr>
                        <a:t>0%</a:t>
                      </a: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roid Sans Fallback" charset="0"/>
                        </a:rPr>
                        <a:t>6,1%</a:t>
                      </a: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roid Sans Fallback" charset="0"/>
                        </a:rPr>
                        <a:t>23,1%</a:t>
                      </a: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roid Sans Fallback" charset="0"/>
                        </a:rPr>
                        <a:t>77,1%</a:t>
                      </a: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330753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roid Sans Fallback" charset="0"/>
                        </a:rPr>
                        <a:t>douteux</a:t>
                      </a: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roid Sans Fallback" charset="0"/>
                        </a:rPr>
                        <a:t>5,5%</a:t>
                      </a: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roid Sans Fallback" charset="0"/>
                        </a:rPr>
                        <a:t>16,0%</a:t>
                      </a: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roid Sans Fallback" charset="0"/>
                        </a:rPr>
                        <a:t>53,4%</a:t>
                      </a: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roid Sans Fallback" charset="0"/>
                        </a:rPr>
                        <a:t>59,1%</a:t>
                      </a: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roid Sans Fallback" charset="0"/>
                        </a:rPr>
                        <a:t>20,3%</a:t>
                      </a: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</a:tr>
              <a:tr h="330753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roid Sans Fallback" charset="0"/>
                        </a:rPr>
                        <a:t>mauvais</a:t>
                      </a: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roid Sans Fallback" charset="0"/>
                        </a:rPr>
                        <a:t>94,5%</a:t>
                      </a: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roid Sans Fallback" charset="0"/>
                        </a:rPr>
                        <a:t>84,0%</a:t>
                      </a: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roid Sans Fallback" charset="0"/>
                        </a:rPr>
                        <a:t>40,5%</a:t>
                      </a: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roid Sans Fallback" charset="0"/>
                        </a:rPr>
                        <a:t>17,8%</a:t>
                      </a: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roid Sans Fallback" charset="0"/>
                        </a:rPr>
                        <a:t>2,5%</a:t>
                      </a: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</a:tbl>
          </a:graphicData>
        </a:graphic>
      </p:graphicFrame>
      <p:sp>
        <p:nvSpPr>
          <p:cNvPr id="5205" name="Rectangle 85"/>
          <p:cNvSpPr>
            <a:spLocks noGrp="1" noChangeArrowheads="1"/>
          </p:cNvSpPr>
          <p:nvPr>
            <p:ph type="body" idx="1"/>
          </p:nvPr>
        </p:nvSpPr>
        <p:spPr>
          <a:xfrm>
            <a:off x="456481" y="3969057"/>
            <a:ext cx="8228160" cy="2158787"/>
          </a:xfrm>
          <a:ln/>
        </p:spPr>
        <p:txBody>
          <a:bodyPr>
            <a:normAutofit fontScale="92500" lnSpcReduction="10000"/>
          </a:bodyPr>
          <a:lstStyle/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fr-FR"/>
              <a:t>Bonne classification des « très bons » et des « très mauvais »</a:t>
            </a:r>
          </a:p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fr-FR"/>
              <a:t>Incertitude autour de la frontière de décision</a:t>
            </a:r>
          </a:p>
        </p:txBody>
      </p:sp>
    </p:spTree>
    <p:extLst>
      <p:ext uri="{BB962C8B-B14F-4D97-AF65-F5344CB8AC3E}">
        <p14:creationId xmlns:p14="http://schemas.microsoft.com/office/powerpoint/2010/main" val="87075822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1144921"/>
          </a:xfrm>
          <a:ln/>
        </p:spPr>
        <p:txBody>
          <a:bodyPr tIns="35203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fr-FR" dirty="0"/>
              <a:t>WP 7 : </a:t>
            </a:r>
            <a:r>
              <a:rPr lang="fr-FR" sz="4000" dirty="0"/>
              <a:t>Qualité pour l'OCR</a:t>
            </a:r>
            <a:endParaRPr lang="fr-FR" dirty="0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1" y="1604329"/>
            <a:ext cx="8228160" cy="4526396"/>
          </a:xfrm>
          <a:ln/>
        </p:spPr>
        <p:txBody>
          <a:bodyPr>
            <a:normAutofit lnSpcReduction="10000"/>
          </a:bodyPr>
          <a:lstStyle/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fr-FR"/>
              <a:t>Difficultés</a:t>
            </a:r>
          </a:p>
          <a:p>
            <a:pPr marL="783372" lvl="1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fr-FR"/>
              <a:t>Déséquilibre des classes de documents</a:t>
            </a:r>
          </a:p>
          <a:p>
            <a:pPr marL="783372" lvl="1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fr-FR"/>
              <a:t>Manque de données de qualité intermédiaires</a:t>
            </a:r>
          </a:p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fr-FR"/>
              <a:t>Objectifs à court et moyen termes</a:t>
            </a:r>
          </a:p>
          <a:p>
            <a:pPr marL="783372" lvl="1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fr-FR"/>
              <a:t>Caractérisation plus précise des sources d'erreur</a:t>
            </a:r>
          </a:p>
          <a:p>
            <a:pPr marL="783372" lvl="1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fr-FR"/>
              <a:t>Travail sur des données synthétiques</a:t>
            </a:r>
          </a:p>
        </p:txBody>
      </p:sp>
    </p:spTree>
    <p:extLst>
      <p:ext uri="{BB962C8B-B14F-4D97-AF65-F5344CB8AC3E}">
        <p14:creationId xmlns:p14="http://schemas.microsoft.com/office/powerpoint/2010/main" val="155726683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DIGIDOC : le </a:t>
            </a:r>
            <a:r>
              <a:rPr lang="en-US" dirty="0" err="1" smtClean="0"/>
              <a:t>projet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199" y="1600200"/>
            <a:ext cx="8421181" cy="4525963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en-US" i="1" dirty="0" smtClean="0">
                <a:solidFill>
                  <a:srgbClr val="FF83AE"/>
                </a:solidFill>
              </a:rPr>
              <a:t>Qualifier </a:t>
            </a:r>
            <a:r>
              <a:rPr lang="en-US" i="1" dirty="0" err="1" smtClean="0">
                <a:solidFill>
                  <a:srgbClr val="FF83AE"/>
                </a:solidFill>
              </a:rPr>
              <a:t>une</a:t>
            </a:r>
            <a:r>
              <a:rPr lang="en-US" i="1" dirty="0" smtClean="0">
                <a:solidFill>
                  <a:srgbClr val="FF83AE"/>
                </a:solidFill>
              </a:rPr>
              <a:t> </a:t>
            </a:r>
            <a:r>
              <a:rPr lang="en-US" i="1" dirty="0" err="1" smtClean="0">
                <a:solidFill>
                  <a:srgbClr val="FF83AE"/>
                </a:solidFill>
              </a:rPr>
              <a:t>numérisation</a:t>
            </a:r>
            <a:r>
              <a:rPr lang="en-US" i="1" dirty="0" smtClean="0">
                <a:solidFill>
                  <a:srgbClr val="FF83AE"/>
                </a:solidFill>
              </a:rPr>
              <a:t> pour un usage </a:t>
            </a:r>
            <a:r>
              <a:rPr lang="en-US" i="1" dirty="0" err="1" smtClean="0">
                <a:solidFill>
                  <a:srgbClr val="FF83AE"/>
                </a:solidFill>
              </a:rPr>
              <a:t>donné</a:t>
            </a:r>
            <a:r>
              <a:rPr lang="en-US" i="1" dirty="0" smtClean="0">
                <a:solidFill>
                  <a:srgbClr val="FF83AE"/>
                </a:solidFill>
              </a:rPr>
              <a:t> </a:t>
            </a:r>
            <a:r>
              <a:rPr lang="en-US" i="1" dirty="0" err="1" smtClean="0">
                <a:solidFill>
                  <a:srgbClr val="FF83AE"/>
                </a:solidFill>
              </a:rPr>
              <a:t>afin</a:t>
            </a:r>
            <a:r>
              <a:rPr lang="en-US" i="1" dirty="0" smtClean="0">
                <a:solidFill>
                  <a:srgbClr val="FF83AE"/>
                </a:solidFill>
              </a:rPr>
              <a:t> de </a:t>
            </a:r>
            <a:r>
              <a:rPr lang="en-US" i="1" dirty="0" err="1" smtClean="0">
                <a:solidFill>
                  <a:srgbClr val="FF83AE"/>
                </a:solidFill>
              </a:rPr>
              <a:t>mieux</a:t>
            </a:r>
            <a:r>
              <a:rPr lang="en-US" i="1" dirty="0" smtClean="0">
                <a:solidFill>
                  <a:srgbClr val="FF83AE"/>
                </a:solidFill>
              </a:rPr>
              <a:t> </a:t>
            </a:r>
            <a:r>
              <a:rPr lang="en-US" i="1" dirty="0" err="1" smtClean="0">
                <a:solidFill>
                  <a:srgbClr val="FF83AE"/>
                </a:solidFill>
              </a:rPr>
              <a:t>contrôler</a:t>
            </a:r>
            <a:r>
              <a:rPr lang="en-US" i="1" dirty="0" smtClean="0">
                <a:solidFill>
                  <a:srgbClr val="FF83AE"/>
                </a:solidFill>
              </a:rPr>
              <a:t> le </a:t>
            </a:r>
            <a:r>
              <a:rPr lang="en-US" i="1" dirty="0" err="1" smtClean="0">
                <a:solidFill>
                  <a:srgbClr val="FF83AE"/>
                </a:solidFill>
              </a:rPr>
              <a:t>processus</a:t>
            </a:r>
            <a:r>
              <a:rPr lang="en-US" i="1" dirty="0" smtClean="0">
                <a:solidFill>
                  <a:srgbClr val="FF83AE"/>
                </a:solidFill>
              </a:rPr>
              <a:t> </a:t>
            </a:r>
            <a:r>
              <a:rPr lang="en-US" i="1" dirty="0" err="1" smtClean="0">
                <a:solidFill>
                  <a:srgbClr val="FF83AE"/>
                </a:solidFill>
              </a:rPr>
              <a:t>d’acquistion</a:t>
            </a:r>
            <a:r>
              <a:rPr lang="en-US" i="1" dirty="0" smtClean="0">
                <a:solidFill>
                  <a:srgbClr val="FF83AE"/>
                </a:solidFill>
              </a:rPr>
              <a:t>.</a:t>
            </a:r>
          </a:p>
          <a:p>
            <a:pPr marL="0" indent="0" algn="ctr">
              <a:buNone/>
            </a:pPr>
            <a:endParaRPr lang="en-US" i="1" dirty="0" smtClean="0">
              <a:solidFill>
                <a:srgbClr val="FF83AE"/>
              </a:solidFill>
            </a:endParaRPr>
          </a:p>
          <a:p>
            <a:r>
              <a:rPr lang="en-US" sz="2900" dirty="0" err="1" smtClean="0">
                <a:solidFill>
                  <a:srgbClr val="FFFF00"/>
                </a:solidFill>
              </a:rPr>
              <a:t>Basé</a:t>
            </a:r>
            <a:r>
              <a:rPr lang="en-US" sz="2900" dirty="0" smtClean="0">
                <a:solidFill>
                  <a:srgbClr val="FFFF00"/>
                </a:solidFill>
              </a:rPr>
              <a:t> </a:t>
            </a:r>
            <a:r>
              <a:rPr lang="en-US" sz="2900" dirty="0" err="1" smtClean="0">
                <a:solidFill>
                  <a:srgbClr val="FFFF00"/>
                </a:solidFill>
              </a:rPr>
              <a:t>sur</a:t>
            </a:r>
            <a:r>
              <a:rPr lang="en-US" sz="2900" dirty="0" smtClean="0">
                <a:solidFill>
                  <a:srgbClr val="FFFF00"/>
                </a:solidFill>
              </a:rPr>
              <a:t> les documents </a:t>
            </a:r>
            <a:r>
              <a:rPr lang="en-US" sz="2900" dirty="0" err="1" smtClean="0">
                <a:solidFill>
                  <a:srgbClr val="FFFF00"/>
                </a:solidFill>
              </a:rPr>
              <a:t>anciens</a:t>
            </a:r>
            <a:r>
              <a:rPr lang="en-US" sz="2900" dirty="0" smtClean="0">
                <a:solidFill>
                  <a:srgbClr val="FFFF00"/>
                </a:solidFill>
              </a:rPr>
              <a:t> et </a:t>
            </a:r>
            <a:r>
              <a:rPr lang="en-US" sz="2900" dirty="0" err="1" smtClean="0">
                <a:solidFill>
                  <a:srgbClr val="FFFF00"/>
                </a:solidFill>
              </a:rPr>
              <a:t>précieux</a:t>
            </a:r>
            <a:r>
              <a:rPr lang="en-US" sz="2900" dirty="0" smtClean="0">
                <a:solidFill>
                  <a:srgbClr val="FFFF00"/>
                </a:solidFill>
              </a:rPr>
              <a:t>, </a:t>
            </a:r>
            <a:r>
              <a:rPr lang="en-US" sz="2900" dirty="0" err="1" smtClean="0">
                <a:solidFill>
                  <a:srgbClr val="FFFF00"/>
                </a:solidFill>
              </a:rPr>
              <a:t>focalisé</a:t>
            </a:r>
            <a:r>
              <a:rPr lang="en-US" sz="2900" strike="sngStrike" dirty="0" err="1" smtClean="0">
                <a:solidFill>
                  <a:srgbClr val="FFFF00"/>
                </a:solidFill>
              </a:rPr>
              <a:t>e</a:t>
            </a:r>
            <a:r>
              <a:rPr lang="en-US" sz="2900" dirty="0" smtClean="0">
                <a:solidFill>
                  <a:srgbClr val="FFFF00"/>
                </a:solidFill>
              </a:rPr>
              <a:t> </a:t>
            </a:r>
            <a:r>
              <a:rPr lang="en-US" sz="2900" dirty="0" err="1" smtClean="0">
                <a:solidFill>
                  <a:srgbClr val="FFFF00"/>
                </a:solidFill>
              </a:rPr>
              <a:t>sur</a:t>
            </a:r>
            <a:r>
              <a:rPr lang="en-US" sz="2900" dirty="0" smtClean="0">
                <a:solidFill>
                  <a:srgbClr val="FFFF00"/>
                </a:solidFill>
              </a:rPr>
              <a:t> </a:t>
            </a:r>
            <a:r>
              <a:rPr lang="en-US" sz="2900" dirty="0" err="1" smtClean="0">
                <a:solidFill>
                  <a:srgbClr val="FFFF00"/>
                </a:solidFill>
              </a:rPr>
              <a:t>l’acquisition</a:t>
            </a:r>
            <a:r>
              <a:rPr lang="en-US" sz="2900" dirty="0" smtClean="0"/>
              <a:t>.</a:t>
            </a:r>
          </a:p>
          <a:p>
            <a:r>
              <a:rPr lang="en-US" sz="2900" dirty="0" err="1" smtClean="0">
                <a:solidFill>
                  <a:srgbClr val="FFFF00"/>
                </a:solidFill>
              </a:rPr>
              <a:t>Principaux</a:t>
            </a:r>
            <a:r>
              <a:rPr lang="en-US" sz="2900" dirty="0" smtClean="0">
                <a:solidFill>
                  <a:srgbClr val="FFFF00"/>
                </a:solidFill>
              </a:rPr>
              <a:t> </a:t>
            </a:r>
            <a:r>
              <a:rPr lang="en-US" sz="2900" dirty="0" err="1" smtClean="0">
                <a:solidFill>
                  <a:srgbClr val="FFFF00"/>
                </a:solidFill>
              </a:rPr>
              <a:t>Attendus</a:t>
            </a:r>
            <a:r>
              <a:rPr lang="en-US" sz="2900" dirty="0" smtClean="0">
                <a:solidFill>
                  <a:srgbClr val="FFFF00"/>
                </a:solidFill>
              </a:rPr>
              <a:t>: </a:t>
            </a:r>
            <a:endParaRPr lang="en-US" sz="2900" dirty="0" smtClean="0">
              <a:solidFill>
                <a:srgbClr val="FFFF00"/>
              </a:solidFill>
            </a:endParaRPr>
          </a:p>
          <a:p>
            <a:pPr lvl="1"/>
            <a:r>
              <a:rPr lang="en-US" sz="2600" dirty="0" smtClean="0"/>
              <a:t>Evaluation </a:t>
            </a:r>
            <a:r>
              <a:rPr lang="en-US" sz="2600" dirty="0" err="1" smtClean="0"/>
              <a:t>globale</a:t>
            </a:r>
            <a:r>
              <a:rPr lang="en-US" sz="2600" dirty="0" smtClean="0"/>
              <a:t> de la </a:t>
            </a:r>
            <a:r>
              <a:rPr lang="en-US" sz="2600" dirty="0" err="1" smtClean="0"/>
              <a:t>qualité</a:t>
            </a:r>
            <a:r>
              <a:rPr lang="en-US" sz="2600" dirty="0" smtClean="0"/>
              <a:t> de la </a:t>
            </a:r>
            <a:r>
              <a:rPr lang="en-US" sz="2600" dirty="0" err="1" smtClean="0"/>
              <a:t>numérisation</a:t>
            </a:r>
            <a:r>
              <a:rPr lang="en-US" sz="2600" dirty="0" smtClean="0"/>
              <a:t>.</a:t>
            </a:r>
          </a:p>
          <a:p>
            <a:pPr lvl="1"/>
            <a:r>
              <a:rPr lang="en-US" sz="2600" dirty="0" smtClean="0"/>
              <a:t>Un format </a:t>
            </a:r>
            <a:r>
              <a:rPr lang="en-US" sz="2600" dirty="0" err="1" smtClean="0"/>
              <a:t>d’échange</a:t>
            </a:r>
            <a:r>
              <a:rPr lang="en-US" sz="2600" dirty="0" smtClean="0"/>
              <a:t> </a:t>
            </a:r>
            <a:r>
              <a:rPr lang="en-US" sz="2600" dirty="0"/>
              <a:t>et de </a:t>
            </a:r>
            <a:r>
              <a:rPr lang="en-US" sz="2600" dirty="0" err="1"/>
              <a:t>représentation</a:t>
            </a:r>
            <a:r>
              <a:rPr lang="en-US" sz="2600" dirty="0"/>
              <a:t> des </a:t>
            </a:r>
            <a:r>
              <a:rPr lang="en-US" sz="2600" dirty="0" err="1" smtClean="0"/>
              <a:t>contenus</a:t>
            </a:r>
            <a:endParaRPr lang="en-US" sz="2600" dirty="0"/>
          </a:p>
          <a:p>
            <a:pPr lvl="1"/>
            <a:r>
              <a:rPr lang="en-US" sz="2600" dirty="0" smtClean="0"/>
              <a:t>Un  </a:t>
            </a:r>
            <a:r>
              <a:rPr lang="en-US" sz="2600" dirty="0" err="1" smtClean="0"/>
              <a:t>environnement</a:t>
            </a:r>
            <a:r>
              <a:rPr lang="en-US" sz="2600" dirty="0" smtClean="0"/>
              <a:t> </a:t>
            </a:r>
            <a:r>
              <a:rPr lang="en-US" sz="2600" dirty="0" err="1" smtClean="0"/>
              <a:t>logiciel</a:t>
            </a:r>
            <a:endParaRPr lang="en-US" sz="2600" dirty="0" smtClean="0"/>
          </a:p>
          <a:p>
            <a:pPr lvl="1"/>
            <a:r>
              <a:rPr lang="en-US" sz="2600" dirty="0" smtClean="0"/>
              <a:t>C</a:t>
            </a:r>
            <a:r>
              <a:rPr lang="en-US" sz="2600" dirty="0" smtClean="0"/>
              <a:t>orpus publics  </a:t>
            </a:r>
            <a:r>
              <a:rPr lang="en-US" sz="2600" dirty="0" smtClean="0"/>
              <a:t>(</a:t>
            </a:r>
            <a:r>
              <a:rPr lang="en-US" sz="2600" dirty="0" err="1" smtClean="0"/>
              <a:t>réels</a:t>
            </a:r>
            <a:r>
              <a:rPr lang="en-US" sz="2600" dirty="0" smtClean="0"/>
              <a:t> et semi-</a:t>
            </a:r>
            <a:r>
              <a:rPr lang="en-US" sz="2600" dirty="0" err="1" smtClean="0"/>
              <a:t>synthétiques</a:t>
            </a:r>
            <a:r>
              <a:rPr lang="en-US" sz="2600" dirty="0" smtClean="0"/>
              <a:t>)</a:t>
            </a:r>
          </a:p>
          <a:p>
            <a:r>
              <a:rPr lang="en-US" sz="2900" dirty="0" err="1" smtClean="0">
                <a:solidFill>
                  <a:srgbClr val="FFFF00"/>
                </a:solidFill>
              </a:rPr>
              <a:t>Deux</a:t>
            </a:r>
            <a:r>
              <a:rPr lang="en-US" sz="2900" dirty="0" smtClean="0">
                <a:solidFill>
                  <a:srgbClr val="FFFF00"/>
                </a:solidFill>
              </a:rPr>
              <a:t> </a:t>
            </a:r>
            <a:r>
              <a:rPr lang="en-US" sz="2900" dirty="0" err="1" smtClean="0">
                <a:solidFill>
                  <a:srgbClr val="FFFF00"/>
                </a:solidFill>
              </a:rPr>
              <a:t>enjeux</a:t>
            </a:r>
            <a:r>
              <a:rPr lang="en-US" sz="2900" dirty="0">
                <a:solidFill>
                  <a:srgbClr val="FFFF00"/>
                </a:solidFill>
              </a:rPr>
              <a:t> </a:t>
            </a:r>
            <a:r>
              <a:rPr lang="en-US" sz="2900" dirty="0" smtClean="0">
                <a:solidFill>
                  <a:srgbClr val="FFFF00"/>
                </a:solidFill>
              </a:rPr>
              <a:t> </a:t>
            </a:r>
            <a:r>
              <a:rPr lang="en-US" sz="2900" dirty="0" err="1" smtClean="0">
                <a:solidFill>
                  <a:srgbClr val="FFFF00"/>
                </a:solidFill>
              </a:rPr>
              <a:t>privilégiés</a:t>
            </a:r>
            <a:r>
              <a:rPr lang="en-US" sz="2900" dirty="0" smtClean="0">
                <a:solidFill>
                  <a:srgbClr val="FFFF00"/>
                </a:solidFill>
              </a:rPr>
              <a:t>:</a:t>
            </a:r>
          </a:p>
          <a:p>
            <a:pPr lvl="1"/>
            <a:r>
              <a:rPr lang="en-US" sz="2600" dirty="0" smtClean="0"/>
              <a:t>Scanner </a:t>
            </a:r>
            <a:r>
              <a:rPr lang="en-US" sz="2600" dirty="0" err="1" smtClean="0"/>
              <a:t>cognitif</a:t>
            </a:r>
            <a:r>
              <a:rPr lang="en-US" sz="2600" dirty="0" smtClean="0"/>
              <a:t> pour </a:t>
            </a:r>
            <a:r>
              <a:rPr lang="en-US" sz="2600" dirty="0" err="1" smtClean="0"/>
              <a:t>l’optimisation</a:t>
            </a:r>
            <a:r>
              <a:rPr lang="en-US" sz="2600" dirty="0" smtClean="0"/>
              <a:t> de </a:t>
            </a:r>
            <a:r>
              <a:rPr lang="en-US" sz="2600" dirty="0" err="1" smtClean="0"/>
              <a:t>l’acquisition</a:t>
            </a:r>
            <a:endParaRPr lang="en-US" sz="2600" dirty="0" smtClean="0"/>
          </a:p>
          <a:p>
            <a:pPr lvl="1"/>
            <a:r>
              <a:rPr lang="en-US" sz="2600" dirty="0" err="1" smtClean="0"/>
              <a:t>Qualité</a:t>
            </a:r>
            <a:r>
              <a:rPr lang="en-US" sz="2600" dirty="0" smtClean="0"/>
              <a:t> pour </a:t>
            </a:r>
            <a:r>
              <a:rPr lang="en-US" sz="2600" dirty="0" err="1" smtClean="0"/>
              <a:t>l’OCR</a:t>
            </a:r>
            <a:endParaRPr lang="en-US" sz="2600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31696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Vision </a:t>
            </a:r>
            <a:r>
              <a:rPr lang="en-US" dirty="0" err="1" smtClean="0"/>
              <a:t>Académique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endParaRPr lang="en-US" dirty="0" smtClean="0"/>
          </a:p>
          <a:p>
            <a:r>
              <a:rPr lang="en-US" dirty="0" err="1" smtClean="0"/>
              <a:t>Définir</a:t>
            </a:r>
            <a:r>
              <a:rPr lang="en-US" dirty="0" smtClean="0"/>
              <a:t> </a:t>
            </a:r>
            <a:r>
              <a:rPr lang="en-US" dirty="0"/>
              <a:t>des ensembles de </a:t>
            </a:r>
            <a:r>
              <a:rPr lang="en-US" dirty="0" err="1"/>
              <a:t>descripteurs</a:t>
            </a:r>
            <a:r>
              <a:rPr lang="en-US" dirty="0"/>
              <a:t> et de signatures </a:t>
            </a:r>
            <a:r>
              <a:rPr lang="en-US" dirty="0" err="1"/>
              <a:t>afin</a:t>
            </a:r>
            <a:r>
              <a:rPr lang="en-US" dirty="0"/>
              <a:t> </a:t>
            </a:r>
            <a:r>
              <a:rPr lang="en-US" dirty="0" err="1"/>
              <a:t>d’appréhender</a:t>
            </a:r>
            <a:r>
              <a:rPr lang="en-US" dirty="0"/>
              <a:t> la </a:t>
            </a:r>
            <a:r>
              <a:rPr lang="en-US" dirty="0" err="1"/>
              <a:t>qualité</a:t>
            </a:r>
            <a:r>
              <a:rPr lang="en-US" dirty="0"/>
              <a:t> </a:t>
            </a:r>
            <a:r>
              <a:rPr lang="en-US" dirty="0" err="1" smtClean="0"/>
              <a:t>d’une</a:t>
            </a:r>
            <a:r>
              <a:rPr lang="en-US" dirty="0" smtClean="0"/>
              <a:t> </a:t>
            </a:r>
            <a:r>
              <a:rPr lang="en-US" dirty="0" err="1" smtClean="0"/>
              <a:t>numérisation</a:t>
            </a:r>
            <a:r>
              <a:rPr lang="en-US" dirty="0" smtClean="0"/>
              <a:t>.</a:t>
            </a:r>
          </a:p>
          <a:p>
            <a:r>
              <a:rPr lang="en-US" dirty="0" err="1"/>
              <a:t>Rassembler</a:t>
            </a:r>
            <a:r>
              <a:rPr lang="en-US" dirty="0"/>
              <a:t> la description d’un document </a:t>
            </a:r>
            <a:r>
              <a:rPr lang="en-US" dirty="0" err="1"/>
              <a:t>dans</a:t>
            </a:r>
            <a:r>
              <a:rPr lang="en-US" dirty="0"/>
              <a:t> un format </a:t>
            </a:r>
            <a:r>
              <a:rPr lang="en-US" dirty="0" err="1"/>
              <a:t>d’échange</a:t>
            </a:r>
            <a:r>
              <a:rPr lang="en-US" dirty="0"/>
              <a:t> </a:t>
            </a:r>
            <a:r>
              <a:rPr lang="en-US" dirty="0" err="1" smtClean="0"/>
              <a:t>structuré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 err="1" smtClean="0"/>
              <a:t>Mutualiser</a:t>
            </a:r>
            <a:r>
              <a:rPr lang="en-US" dirty="0" smtClean="0"/>
              <a:t> </a:t>
            </a:r>
            <a:r>
              <a:rPr lang="en-US" dirty="0" err="1" smtClean="0"/>
              <a:t>nos</a:t>
            </a:r>
            <a:r>
              <a:rPr lang="en-US" dirty="0" smtClean="0"/>
              <a:t> </a:t>
            </a:r>
            <a:r>
              <a:rPr lang="en-US" dirty="0" err="1" smtClean="0"/>
              <a:t>briques</a:t>
            </a:r>
            <a:r>
              <a:rPr lang="en-US" dirty="0" smtClean="0"/>
              <a:t> </a:t>
            </a:r>
            <a:r>
              <a:rPr lang="en-US" dirty="0" err="1" smtClean="0"/>
              <a:t>logicielles</a:t>
            </a:r>
            <a:r>
              <a:rPr lang="en-US" dirty="0" smtClean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descripteurs</a:t>
            </a:r>
            <a:r>
              <a:rPr lang="en-US" dirty="0" smtClean="0"/>
              <a:t> signatures, segmentation,…) et les </a:t>
            </a:r>
            <a:r>
              <a:rPr lang="en-US" dirty="0" err="1" smtClean="0"/>
              <a:t>rendre</a:t>
            </a:r>
            <a:r>
              <a:rPr lang="en-US" dirty="0" smtClean="0"/>
              <a:t> </a:t>
            </a:r>
            <a:r>
              <a:rPr lang="en-US" dirty="0" err="1" smtClean="0"/>
              <a:t>accessibles</a:t>
            </a:r>
            <a:endParaRPr lang="en-US" dirty="0" smtClean="0"/>
          </a:p>
          <a:p>
            <a:r>
              <a:rPr lang="en-US" dirty="0" err="1" smtClean="0"/>
              <a:t>Créer</a:t>
            </a:r>
            <a:r>
              <a:rPr lang="en-US" dirty="0" smtClean="0"/>
              <a:t> </a:t>
            </a:r>
            <a:r>
              <a:rPr lang="en-US" dirty="0" smtClean="0"/>
              <a:t>des documents semi-</a:t>
            </a:r>
            <a:r>
              <a:rPr lang="en-US" dirty="0" err="1" smtClean="0"/>
              <a:t>synthétiques</a:t>
            </a:r>
            <a:r>
              <a:rPr lang="en-US" dirty="0" smtClean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annotés</a:t>
            </a:r>
            <a:r>
              <a:rPr lang="en-US" dirty="0" smtClean="0"/>
              <a:t> </a:t>
            </a:r>
            <a:r>
              <a:rPr lang="en-US" dirty="0" err="1" smtClean="0"/>
              <a:t>finement</a:t>
            </a:r>
            <a:r>
              <a:rPr lang="en-US" dirty="0" smtClean="0"/>
              <a:t>) pour les test et la diffusion de corpus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779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Vision </a:t>
            </a:r>
            <a:r>
              <a:rPr lang="en-US" dirty="0" err="1"/>
              <a:t>u</a:t>
            </a:r>
            <a:r>
              <a:rPr lang="en-US" dirty="0" err="1" smtClean="0"/>
              <a:t>tilisateur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2800" dirty="0"/>
              <a:t>Assistance / </a:t>
            </a:r>
            <a:r>
              <a:rPr lang="en-US" sz="2800" dirty="0" err="1"/>
              <a:t>automatisation</a:t>
            </a:r>
            <a:r>
              <a:rPr lang="en-US" sz="2800" dirty="0"/>
              <a:t> de la </a:t>
            </a:r>
            <a:r>
              <a:rPr lang="en-US" sz="2800" dirty="0" err="1"/>
              <a:t>numérisation</a:t>
            </a:r>
            <a:endParaRPr lang="en-US" sz="2800" dirty="0"/>
          </a:p>
          <a:p>
            <a:r>
              <a:rPr lang="en-US" sz="2800" dirty="0" err="1"/>
              <a:t>Détection</a:t>
            </a:r>
            <a:r>
              <a:rPr lang="en-US" sz="2800" dirty="0"/>
              <a:t> la plus </a:t>
            </a:r>
            <a:r>
              <a:rPr lang="en-US" sz="2800" dirty="0" err="1"/>
              <a:t>précoce</a:t>
            </a:r>
            <a:r>
              <a:rPr lang="en-US" sz="2800" dirty="0"/>
              <a:t> possible des </a:t>
            </a:r>
            <a:r>
              <a:rPr lang="en-US" sz="2800" dirty="0" err="1"/>
              <a:t>défauts</a:t>
            </a:r>
            <a:endParaRPr lang="en-US" sz="2800" dirty="0"/>
          </a:p>
          <a:p>
            <a:r>
              <a:rPr lang="en-US" sz="2800" dirty="0" err="1"/>
              <a:t>Prévision</a:t>
            </a:r>
            <a:r>
              <a:rPr lang="en-US" sz="2800" dirty="0"/>
              <a:t> des </a:t>
            </a:r>
            <a:r>
              <a:rPr lang="en-US" sz="2800" dirty="0" err="1"/>
              <a:t>résultats</a:t>
            </a:r>
            <a:r>
              <a:rPr lang="en-US" sz="2800" dirty="0"/>
              <a:t> </a:t>
            </a:r>
            <a:r>
              <a:rPr lang="en-US" sz="2800" dirty="0" err="1"/>
              <a:t>d’une</a:t>
            </a:r>
            <a:r>
              <a:rPr lang="en-US" sz="2800" dirty="0"/>
              <a:t> future </a:t>
            </a:r>
            <a:r>
              <a:rPr lang="en-US" sz="2800" dirty="0" err="1"/>
              <a:t>campagne</a:t>
            </a:r>
            <a:r>
              <a:rPr lang="en-US" sz="2800" dirty="0"/>
              <a:t> </a:t>
            </a:r>
            <a:r>
              <a:rPr lang="en-US" sz="2800" dirty="0" err="1"/>
              <a:t>d’océrisation</a:t>
            </a:r>
            <a:endParaRPr lang="en-US" sz="2800" dirty="0"/>
          </a:p>
          <a:p>
            <a:r>
              <a:rPr lang="en-US" sz="2800" dirty="0" err="1"/>
              <a:t>Traçabilité</a:t>
            </a:r>
            <a:r>
              <a:rPr lang="en-US" sz="2800" dirty="0"/>
              <a:t> des </a:t>
            </a:r>
            <a:r>
              <a:rPr lang="en-US" sz="2800" dirty="0" err="1"/>
              <a:t>opérations</a:t>
            </a:r>
            <a:r>
              <a:rPr lang="en-US" sz="2800" dirty="0"/>
              <a:t> de </a:t>
            </a:r>
            <a:r>
              <a:rPr lang="en-US" sz="2800" dirty="0" err="1"/>
              <a:t>numérisation</a:t>
            </a:r>
            <a:r>
              <a:rPr lang="en-US" sz="2800" dirty="0"/>
              <a:t> :</a:t>
            </a:r>
          </a:p>
          <a:p>
            <a:pPr lvl="1"/>
            <a:r>
              <a:rPr lang="en-US" sz="2400" dirty="0" err="1"/>
              <a:t>Déclenchement</a:t>
            </a:r>
            <a:r>
              <a:rPr lang="en-US" sz="2400" dirty="0"/>
              <a:t> “</a:t>
            </a:r>
            <a:r>
              <a:rPr lang="en-US" sz="2400" dirty="0" err="1"/>
              <a:t>juste</a:t>
            </a:r>
            <a:r>
              <a:rPr lang="en-US" sz="2400" dirty="0"/>
              <a:t> </a:t>
            </a:r>
            <a:r>
              <a:rPr lang="en-US" sz="2400" dirty="0" err="1"/>
              <a:t>à</a:t>
            </a:r>
            <a:r>
              <a:rPr lang="en-US" sz="2400" dirty="0"/>
              <a:t> temps” des actions correctives</a:t>
            </a:r>
          </a:p>
          <a:p>
            <a:pPr lvl="1"/>
            <a:r>
              <a:rPr lang="en-US" sz="2400" dirty="0"/>
              <a:t>Reprises </a:t>
            </a:r>
            <a:r>
              <a:rPr lang="en-US" sz="2400" dirty="0" err="1"/>
              <a:t>asynchrones</a:t>
            </a:r>
            <a:r>
              <a:rPr lang="en-US" sz="2400" dirty="0"/>
              <a:t> des </a:t>
            </a:r>
            <a:r>
              <a:rPr lang="en-US" sz="2400" dirty="0" err="1"/>
              <a:t>défauts</a:t>
            </a:r>
            <a:r>
              <a:rPr lang="en-US" sz="2400" dirty="0"/>
              <a:t> de </a:t>
            </a:r>
            <a:r>
              <a:rPr lang="en-US" sz="2400" dirty="0" err="1"/>
              <a:t>qualité</a:t>
            </a:r>
            <a:endParaRPr lang="en-US" sz="2400" dirty="0"/>
          </a:p>
          <a:p>
            <a:r>
              <a:rPr lang="en-US" sz="2800" dirty="0" err="1"/>
              <a:t>Bénéfice</a:t>
            </a:r>
            <a:r>
              <a:rPr lang="en-US" sz="2800" dirty="0"/>
              <a:t> du format </a:t>
            </a:r>
            <a:r>
              <a:rPr lang="en-US" sz="2800" dirty="0" err="1"/>
              <a:t>Digidoc</a:t>
            </a:r>
            <a:r>
              <a:rPr lang="en-US" sz="2800" dirty="0"/>
              <a:t> </a:t>
            </a:r>
            <a:r>
              <a:rPr lang="en-US" sz="2800" dirty="0" smtClean="0"/>
              <a:t> :</a:t>
            </a:r>
          </a:p>
          <a:p>
            <a:pPr lvl="1"/>
            <a:r>
              <a:rPr lang="en-US" sz="2400" dirty="0" smtClean="0"/>
              <a:t>“</a:t>
            </a:r>
            <a:r>
              <a:rPr lang="en-US" sz="2400" dirty="0"/>
              <a:t>assurance </a:t>
            </a:r>
            <a:r>
              <a:rPr lang="en-US" sz="2400" dirty="0" err="1"/>
              <a:t>qualité</a:t>
            </a:r>
            <a:r>
              <a:rPr lang="en-US" sz="2400" dirty="0" smtClean="0"/>
              <a:t>” (</a:t>
            </a:r>
            <a:r>
              <a:rPr lang="en-US" sz="2400" dirty="0" err="1" smtClean="0"/>
              <a:t>prestataire</a:t>
            </a:r>
            <a:r>
              <a:rPr lang="en-US" sz="2400" dirty="0" smtClean="0"/>
              <a:t> de </a:t>
            </a:r>
            <a:r>
              <a:rPr lang="en-US" sz="2400" dirty="0" err="1" smtClean="0"/>
              <a:t>numérisation</a:t>
            </a:r>
            <a:r>
              <a:rPr lang="en-US" sz="2400" dirty="0" smtClean="0"/>
              <a:t>)</a:t>
            </a:r>
            <a:endParaRPr lang="en-US" sz="2400" dirty="0"/>
          </a:p>
          <a:p>
            <a:pPr lvl="1"/>
            <a:r>
              <a:rPr lang="en-US" sz="2400" dirty="0" err="1" smtClean="0"/>
              <a:t>Avancée</a:t>
            </a:r>
            <a:r>
              <a:rPr lang="en-US" sz="2400" dirty="0" smtClean="0"/>
              <a:t> </a:t>
            </a:r>
            <a:r>
              <a:rPr lang="en-US" sz="2400" dirty="0" err="1" smtClean="0"/>
              <a:t>commerciale</a:t>
            </a:r>
            <a:r>
              <a:rPr lang="en-US" sz="2400" dirty="0" smtClean="0"/>
              <a:t> (</a:t>
            </a:r>
            <a:r>
              <a:rPr lang="en-US" sz="2400" dirty="0" err="1" smtClean="0"/>
              <a:t>éaquipementier</a:t>
            </a:r>
            <a:r>
              <a:rPr lang="en-US" sz="2400" dirty="0" smtClean="0"/>
              <a:t>)</a:t>
            </a:r>
            <a:endParaRPr lang="en-US" sz="24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396667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77174" y="274637"/>
            <a:ext cx="8229600" cy="1143000"/>
          </a:xfrm>
        </p:spPr>
        <p:txBody>
          <a:bodyPr/>
          <a:lstStyle/>
          <a:p>
            <a:r>
              <a:rPr lang="en-US" dirty="0" err="1" smtClean="0"/>
              <a:t>Organisation</a:t>
            </a:r>
            <a:r>
              <a:rPr lang="en-US" dirty="0" smtClean="0"/>
              <a:t> des WPs</a:t>
            </a:r>
            <a:endParaRPr lang="en-US" dirty="0"/>
          </a:p>
        </p:txBody>
      </p:sp>
      <p:grpSp>
        <p:nvGrpSpPr>
          <p:cNvPr id="22" name="Grouper 21"/>
          <p:cNvGrpSpPr/>
          <p:nvPr/>
        </p:nvGrpSpPr>
        <p:grpSpPr>
          <a:xfrm>
            <a:off x="457200" y="1568966"/>
            <a:ext cx="8047109" cy="4593462"/>
            <a:chOff x="457200" y="1417637"/>
            <a:chExt cx="8047109" cy="4593462"/>
          </a:xfrm>
        </p:grpSpPr>
        <p:sp>
          <p:nvSpPr>
            <p:cNvPr id="4" name="Rectangle 3"/>
            <p:cNvSpPr/>
            <p:nvPr/>
          </p:nvSpPr>
          <p:spPr>
            <a:xfrm>
              <a:off x="3507405" y="2565135"/>
              <a:ext cx="2129190" cy="1469349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Format </a:t>
              </a:r>
              <a:r>
                <a:rPr lang="en-US" dirty="0" err="1" smtClean="0"/>
                <a:t>Digidoc</a:t>
              </a:r>
              <a:endParaRPr lang="en-US" dirty="0" smtClean="0"/>
            </a:p>
            <a:p>
              <a:pPr algn="ctr"/>
              <a:r>
                <a:rPr lang="en-US" dirty="0" err="1" smtClean="0"/>
                <a:t>Environnement</a:t>
              </a:r>
              <a:r>
                <a:rPr lang="en-US" dirty="0" smtClean="0"/>
                <a:t> </a:t>
              </a:r>
              <a:r>
                <a:rPr lang="en-US" dirty="0" err="1" smtClean="0"/>
                <a:t>Logiciel</a:t>
              </a:r>
              <a:endParaRPr lang="en-US" dirty="0" smtClean="0"/>
            </a:p>
            <a:p>
              <a:pPr algn="ctr"/>
              <a:r>
                <a:rPr lang="en-US" dirty="0" smtClean="0">
                  <a:solidFill>
                    <a:srgbClr val="0000FF"/>
                  </a:solidFill>
                </a:rPr>
                <a:t>WP2</a:t>
              </a:r>
              <a:r>
                <a:rPr lang="en-US" dirty="0" smtClean="0"/>
                <a:t> 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6673953" y="1568966"/>
              <a:ext cx="1830356" cy="115804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Méta</a:t>
              </a:r>
              <a:r>
                <a:rPr lang="en-US" dirty="0" smtClean="0"/>
                <a:t> </a:t>
              </a:r>
              <a:r>
                <a:rPr lang="en-US" dirty="0" err="1" smtClean="0"/>
                <a:t>Données</a:t>
              </a:r>
              <a:r>
                <a:rPr lang="en-US" dirty="0" smtClean="0"/>
                <a:t> </a:t>
              </a:r>
            </a:p>
            <a:p>
              <a:pPr algn="ctr"/>
              <a:r>
                <a:rPr lang="en-US" dirty="0" smtClean="0"/>
                <a:t>de </a:t>
              </a:r>
              <a:r>
                <a:rPr lang="en-US" dirty="0" err="1" smtClean="0"/>
                <a:t>niveau</a:t>
              </a:r>
              <a:r>
                <a:rPr lang="en-US" dirty="0" smtClean="0"/>
                <a:t> Image</a:t>
              </a:r>
            </a:p>
            <a:p>
              <a:pPr algn="ctr"/>
              <a:r>
                <a:rPr lang="en-US" dirty="0" smtClean="0">
                  <a:solidFill>
                    <a:srgbClr val="0000FF"/>
                  </a:solidFill>
                </a:rPr>
                <a:t>WP3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457200" y="1417637"/>
              <a:ext cx="1647086" cy="1396539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Données</a:t>
              </a:r>
              <a:r>
                <a:rPr lang="en-US" dirty="0" smtClean="0"/>
                <a:t> pour </a:t>
              </a:r>
              <a:r>
                <a:rPr lang="en-US" dirty="0" err="1" smtClean="0"/>
                <a:t>l’évaluation</a:t>
              </a:r>
              <a:r>
                <a:rPr lang="en-US" dirty="0" smtClean="0"/>
                <a:t> de performance</a:t>
              </a:r>
            </a:p>
            <a:p>
              <a:pPr algn="ctr"/>
              <a:r>
                <a:rPr lang="en-US" dirty="0" smtClean="0">
                  <a:solidFill>
                    <a:srgbClr val="0000FF"/>
                  </a:solidFill>
                </a:rPr>
                <a:t>WP4/WP6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788901" y="4853053"/>
              <a:ext cx="1543974" cy="115804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Numérisation</a:t>
              </a:r>
              <a:endParaRPr lang="en-US" dirty="0" smtClean="0"/>
            </a:p>
            <a:p>
              <a:pPr algn="ctr"/>
              <a:r>
                <a:rPr lang="en-US" dirty="0" smtClean="0"/>
                <a:t>Cognitive</a:t>
              </a:r>
            </a:p>
            <a:p>
              <a:pPr algn="ctr"/>
              <a:r>
                <a:rPr lang="en-US" dirty="0" smtClean="0">
                  <a:solidFill>
                    <a:srgbClr val="0000FF"/>
                  </a:solidFill>
                </a:rPr>
                <a:t>WP4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457200" y="4965122"/>
              <a:ext cx="1323352" cy="104597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Qualité</a:t>
              </a:r>
              <a:r>
                <a:rPr lang="en-US" dirty="0" smtClean="0"/>
                <a:t>/OCR</a:t>
              </a:r>
            </a:p>
            <a:p>
              <a:pPr algn="ctr"/>
              <a:r>
                <a:rPr lang="en-US" dirty="0" smtClean="0">
                  <a:solidFill>
                    <a:srgbClr val="0000FF"/>
                  </a:solidFill>
                </a:rPr>
                <a:t>WP7 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900218" y="4853053"/>
              <a:ext cx="1377826" cy="115804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Intégration</a:t>
              </a:r>
              <a:endParaRPr lang="en-US" dirty="0" smtClean="0"/>
            </a:p>
            <a:p>
              <a:pPr algn="ctr"/>
              <a:r>
                <a:rPr lang="en-US" dirty="0" err="1" smtClean="0"/>
                <a:t>industrielle</a:t>
              </a:r>
              <a:endParaRPr lang="en-US" dirty="0" smtClean="0"/>
            </a:p>
            <a:p>
              <a:pPr algn="ctr"/>
              <a:r>
                <a:rPr lang="en-US" dirty="0" smtClean="0">
                  <a:solidFill>
                    <a:srgbClr val="0000FF"/>
                  </a:solidFill>
                </a:rPr>
                <a:t>WP5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cxnSp>
          <p:nvCxnSpPr>
            <p:cNvPr id="12" name="Connecteur droit avec flèche 11"/>
            <p:cNvCxnSpPr>
              <a:stCxn id="4" idx="1"/>
              <a:endCxn id="7" idx="3"/>
            </p:cNvCxnSpPr>
            <p:nvPr/>
          </p:nvCxnSpPr>
          <p:spPr>
            <a:xfrm flipH="1" flipV="1">
              <a:off x="2104286" y="2115907"/>
              <a:ext cx="1403119" cy="118390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avec flèche 13"/>
            <p:cNvCxnSpPr>
              <a:stCxn id="6" idx="1"/>
            </p:cNvCxnSpPr>
            <p:nvPr/>
          </p:nvCxnSpPr>
          <p:spPr>
            <a:xfrm flipH="1">
              <a:off x="5636595" y="2147989"/>
              <a:ext cx="1037358" cy="128101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avec flèche 17"/>
            <p:cNvCxnSpPr>
              <a:stCxn id="8" idx="3"/>
              <a:endCxn id="10" idx="1"/>
            </p:cNvCxnSpPr>
            <p:nvPr/>
          </p:nvCxnSpPr>
          <p:spPr>
            <a:xfrm>
              <a:off x="5332875" y="5432076"/>
              <a:ext cx="1567343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avec flèche 20"/>
            <p:cNvCxnSpPr>
              <a:stCxn id="4" idx="2"/>
              <a:endCxn id="8" idx="0"/>
            </p:cNvCxnSpPr>
            <p:nvPr/>
          </p:nvCxnSpPr>
          <p:spPr>
            <a:xfrm flipH="1">
              <a:off x="4560888" y="4034484"/>
              <a:ext cx="11112" cy="81856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avec flèche 24"/>
            <p:cNvCxnSpPr>
              <a:endCxn id="10" idx="1"/>
            </p:cNvCxnSpPr>
            <p:nvPr/>
          </p:nvCxnSpPr>
          <p:spPr>
            <a:xfrm>
              <a:off x="5636595" y="3587607"/>
              <a:ext cx="1263623" cy="184446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avec flèche 27"/>
            <p:cNvCxnSpPr>
              <a:stCxn id="4" idx="1"/>
              <a:endCxn id="9" idx="3"/>
            </p:cNvCxnSpPr>
            <p:nvPr/>
          </p:nvCxnSpPr>
          <p:spPr>
            <a:xfrm flipH="1">
              <a:off x="1780552" y="3299810"/>
              <a:ext cx="1726853" cy="218830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ZoneTexte 28"/>
            <p:cNvSpPr txBox="1"/>
            <p:nvPr/>
          </p:nvSpPr>
          <p:spPr>
            <a:xfrm>
              <a:off x="2278607" y="1778657"/>
              <a:ext cx="15214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Base de </a:t>
              </a:r>
              <a:r>
                <a:rPr lang="en-US" dirty="0"/>
                <a:t>t</a:t>
              </a:r>
              <a:r>
                <a:rPr lang="en-US" dirty="0" smtClean="0"/>
                <a:t>ests </a:t>
              </a:r>
              <a:r>
                <a:rPr lang="en-US" dirty="0" err="1" smtClean="0"/>
                <a:t>annotée</a:t>
              </a:r>
              <a:endParaRPr lang="en-US" dirty="0"/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6060162" y="2930478"/>
              <a:ext cx="12275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Intégration</a:t>
              </a:r>
              <a:endParaRPr lang="en-US" dirty="0"/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1220002" y="4034484"/>
              <a:ext cx="14185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Utilise</a:t>
              </a:r>
              <a:r>
                <a:rPr lang="en-US" dirty="0" smtClean="0"/>
                <a:t>/</a:t>
              </a:r>
              <a:r>
                <a:rPr lang="en-US" dirty="0" err="1" smtClean="0"/>
                <a:t>valide</a:t>
              </a:r>
              <a:endParaRPr lang="en-US" dirty="0"/>
            </a:p>
          </p:txBody>
        </p:sp>
        <p:sp>
          <p:nvSpPr>
            <p:cNvPr id="32" name="ZoneTexte 31"/>
            <p:cNvSpPr txBox="1"/>
            <p:nvPr/>
          </p:nvSpPr>
          <p:spPr>
            <a:xfrm>
              <a:off x="3800013" y="4219150"/>
              <a:ext cx="14452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FFFF"/>
                  </a:solidFill>
                </a:rPr>
                <a:t>Utilise</a:t>
              </a:r>
              <a:r>
                <a:rPr lang="en-US" dirty="0" smtClean="0">
                  <a:solidFill>
                    <a:srgbClr val="FFFFFF"/>
                  </a:solidFill>
                </a:rPr>
                <a:t>/</a:t>
              </a:r>
              <a:r>
                <a:rPr lang="en-US" dirty="0" err="1" smtClean="0">
                  <a:solidFill>
                    <a:srgbClr val="FFFFFF"/>
                  </a:solidFill>
                </a:rPr>
                <a:t>Valide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6400938" y="4119533"/>
              <a:ext cx="12275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Intégration</a:t>
              </a:r>
              <a:endParaRPr lang="en-US" dirty="0"/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5446371" y="5371091"/>
              <a:ext cx="12275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Intégration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80346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WP 1: </a:t>
            </a:r>
            <a:r>
              <a:rPr lang="en-US" sz="4400" dirty="0" smtClean="0"/>
              <a:t>Management</a:t>
            </a:r>
            <a:endParaRPr lang="en-US" sz="4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199" y="1595916"/>
            <a:ext cx="8453873" cy="4806619"/>
          </a:xfrm>
        </p:spPr>
        <p:txBody>
          <a:bodyPr>
            <a:normAutofit fontScale="70000" lnSpcReduction="20000"/>
          </a:bodyPr>
          <a:lstStyle/>
          <a:p>
            <a:r>
              <a:rPr lang="en-US" sz="2600" dirty="0" smtClean="0">
                <a:solidFill>
                  <a:srgbClr val="FFFF00"/>
                </a:solidFill>
              </a:rPr>
              <a:t>Actions </a:t>
            </a:r>
            <a:r>
              <a:rPr lang="en-US" sz="2600" dirty="0" smtClean="0">
                <a:solidFill>
                  <a:srgbClr val="FFFF00"/>
                </a:solidFill>
              </a:rPr>
              <a:t>:</a:t>
            </a:r>
            <a:r>
              <a:rPr lang="en-US" sz="3800" dirty="0" smtClean="0"/>
              <a:t> </a:t>
            </a:r>
          </a:p>
          <a:p>
            <a:pPr lvl="1"/>
            <a:r>
              <a:rPr lang="en-US" sz="2600" dirty="0" err="1" smtClean="0"/>
              <a:t>Replanification</a:t>
            </a:r>
            <a:r>
              <a:rPr lang="en-US" sz="2600" dirty="0" smtClean="0"/>
              <a:t> du </a:t>
            </a:r>
            <a:r>
              <a:rPr lang="en-US" sz="2600" dirty="0" err="1" smtClean="0"/>
              <a:t>projet</a:t>
            </a:r>
            <a:endParaRPr lang="en-US" sz="2600" dirty="0" smtClean="0"/>
          </a:p>
          <a:p>
            <a:pPr lvl="1"/>
            <a:r>
              <a:rPr lang="en-US" sz="2600" dirty="0" smtClean="0"/>
              <a:t>Fusion de </a:t>
            </a:r>
            <a:r>
              <a:rPr lang="en-US" sz="2600" dirty="0" err="1" smtClean="0"/>
              <a:t>délivrables</a:t>
            </a:r>
            <a:endParaRPr lang="en-US" sz="2600" dirty="0" smtClean="0"/>
          </a:p>
          <a:p>
            <a:pPr lvl="1"/>
            <a:r>
              <a:rPr lang="en-US" sz="2600" dirty="0" smtClean="0"/>
              <a:t>Accord de consortium (</a:t>
            </a:r>
            <a:r>
              <a:rPr lang="en-US" sz="2600" dirty="0" err="1" smtClean="0"/>
              <a:t>à</a:t>
            </a:r>
            <a:r>
              <a:rPr lang="en-US" sz="2600" dirty="0" smtClean="0"/>
              <a:t> la signature)</a:t>
            </a:r>
          </a:p>
          <a:p>
            <a:pPr lvl="1"/>
            <a:r>
              <a:rPr lang="en-US" sz="2600" dirty="0" err="1" smtClean="0"/>
              <a:t>Organisation</a:t>
            </a:r>
            <a:r>
              <a:rPr lang="en-US" sz="2600" dirty="0" smtClean="0"/>
              <a:t> de 7 </a:t>
            </a:r>
            <a:r>
              <a:rPr lang="en-US" sz="2600" dirty="0" err="1" smtClean="0"/>
              <a:t>réunions</a:t>
            </a:r>
            <a:r>
              <a:rPr lang="en-US" sz="2600" dirty="0" smtClean="0"/>
              <a:t> </a:t>
            </a:r>
            <a:r>
              <a:rPr lang="en-US" sz="2600" dirty="0" err="1" smtClean="0"/>
              <a:t>où</a:t>
            </a:r>
            <a:r>
              <a:rPr lang="en-US" sz="2600" dirty="0" smtClean="0"/>
              <a:t> </a:t>
            </a:r>
            <a:r>
              <a:rPr lang="en-US" sz="2600" dirty="0" err="1" smtClean="0"/>
              <a:t>tous</a:t>
            </a:r>
            <a:r>
              <a:rPr lang="en-US" sz="2600" dirty="0" smtClean="0"/>
              <a:t> les </a:t>
            </a:r>
            <a:r>
              <a:rPr lang="en-US" sz="2600" dirty="0" err="1" smtClean="0"/>
              <a:t>partenaires</a:t>
            </a:r>
            <a:r>
              <a:rPr lang="en-US" sz="2600" dirty="0" smtClean="0"/>
              <a:t> </a:t>
            </a:r>
            <a:r>
              <a:rPr lang="en-US" sz="2600" dirty="0" err="1" smtClean="0"/>
              <a:t>étaient</a:t>
            </a:r>
            <a:r>
              <a:rPr lang="en-US" sz="2600" dirty="0" smtClean="0"/>
              <a:t> </a:t>
            </a:r>
            <a:r>
              <a:rPr lang="en-US" sz="2600" dirty="0" err="1" smtClean="0"/>
              <a:t>présents</a:t>
            </a:r>
            <a:endParaRPr lang="en-US" sz="2600" dirty="0" smtClean="0"/>
          </a:p>
          <a:p>
            <a:pPr lvl="1"/>
            <a:r>
              <a:rPr lang="en-US" sz="2600" dirty="0" smtClean="0"/>
              <a:t> </a:t>
            </a:r>
            <a:r>
              <a:rPr lang="en-US" sz="2600" dirty="0" err="1" smtClean="0"/>
              <a:t>Nombreuses</a:t>
            </a:r>
            <a:r>
              <a:rPr lang="en-US" sz="2600" dirty="0" smtClean="0"/>
              <a:t> </a:t>
            </a:r>
            <a:r>
              <a:rPr lang="en-US" sz="2600" dirty="0" err="1" smtClean="0"/>
              <a:t>réunions</a:t>
            </a:r>
            <a:r>
              <a:rPr lang="en-US" sz="2600" dirty="0" smtClean="0"/>
              <a:t> de co-</a:t>
            </a:r>
            <a:r>
              <a:rPr lang="en-US" sz="2600" dirty="0" err="1" smtClean="0"/>
              <a:t>encadrement</a:t>
            </a:r>
            <a:r>
              <a:rPr lang="en-US" sz="2600" dirty="0" smtClean="0"/>
              <a:t> des </a:t>
            </a:r>
            <a:r>
              <a:rPr lang="en-US" sz="2600" dirty="0" err="1" smtClean="0"/>
              <a:t>doctorants</a:t>
            </a:r>
            <a:endParaRPr lang="en-US" sz="2600" dirty="0" smtClean="0"/>
          </a:p>
          <a:p>
            <a:pPr lvl="1"/>
            <a:r>
              <a:rPr lang="en-US" sz="2600" dirty="0" err="1" smtClean="0"/>
              <a:t>Une</a:t>
            </a:r>
            <a:r>
              <a:rPr lang="en-US" sz="2600" dirty="0" smtClean="0"/>
              <a:t> </a:t>
            </a:r>
            <a:r>
              <a:rPr lang="en-US" sz="2600" dirty="0" err="1" smtClean="0"/>
              <a:t>journée</a:t>
            </a:r>
            <a:r>
              <a:rPr lang="en-US" sz="2600" dirty="0" smtClean="0"/>
              <a:t> de formation </a:t>
            </a:r>
            <a:r>
              <a:rPr lang="en-US" sz="2600" dirty="0" err="1" smtClean="0"/>
              <a:t>à</a:t>
            </a:r>
            <a:r>
              <a:rPr lang="en-US" sz="2600" dirty="0" smtClean="0"/>
              <a:t> </a:t>
            </a:r>
            <a:r>
              <a:rPr lang="en-US" sz="2600" dirty="0" err="1" smtClean="0"/>
              <a:t>l’environnement</a:t>
            </a:r>
            <a:r>
              <a:rPr lang="en-US" sz="2600" dirty="0" smtClean="0"/>
              <a:t> </a:t>
            </a:r>
            <a:r>
              <a:rPr lang="en-US" sz="2600" dirty="0" err="1" smtClean="0"/>
              <a:t>logiciel</a:t>
            </a:r>
            <a:r>
              <a:rPr lang="en-US" sz="2600" dirty="0" smtClean="0"/>
              <a:t>.</a:t>
            </a:r>
            <a:endParaRPr lang="en-US" sz="2600" dirty="0" smtClean="0"/>
          </a:p>
          <a:p>
            <a:r>
              <a:rPr lang="en-US" sz="2600" dirty="0" smtClean="0">
                <a:solidFill>
                  <a:srgbClr val="FFFF00"/>
                </a:solidFill>
              </a:rPr>
              <a:t>Points Forts:</a:t>
            </a:r>
          </a:p>
          <a:p>
            <a:pPr lvl="1"/>
            <a:r>
              <a:rPr lang="en-US" sz="2600" dirty="0" err="1" smtClean="0"/>
              <a:t>Réelle</a:t>
            </a:r>
            <a:r>
              <a:rPr lang="en-US" sz="2600" dirty="0" smtClean="0"/>
              <a:t> implication de </a:t>
            </a:r>
            <a:r>
              <a:rPr lang="en-US" sz="2600" dirty="0" err="1" smtClean="0"/>
              <a:t>tous</a:t>
            </a:r>
            <a:r>
              <a:rPr lang="en-US" sz="2600" dirty="0" smtClean="0"/>
              <a:t> les </a:t>
            </a:r>
            <a:r>
              <a:rPr lang="en-US" sz="2600" dirty="0" err="1" smtClean="0"/>
              <a:t>partenaires</a:t>
            </a:r>
            <a:r>
              <a:rPr lang="en-US" sz="2600" dirty="0" smtClean="0"/>
              <a:t>.</a:t>
            </a:r>
          </a:p>
          <a:p>
            <a:pPr lvl="1"/>
            <a:r>
              <a:rPr lang="en-US" sz="2600" dirty="0" smtClean="0"/>
              <a:t>Bonne </a:t>
            </a:r>
            <a:r>
              <a:rPr lang="en-US" sz="2600" dirty="0" err="1" smtClean="0"/>
              <a:t>visibilité</a:t>
            </a:r>
            <a:r>
              <a:rPr lang="en-US" sz="2600" dirty="0" smtClean="0"/>
              <a:t> </a:t>
            </a:r>
            <a:r>
              <a:rPr lang="en-US" sz="2600" dirty="0" err="1" smtClean="0"/>
              <a:t>globale</a:t>
            </a:r>
            <a:r>
              <a:rPr lang="en-US" sz="2600" dirty="0" smtClean="0"/>
              <a:t> du </a:t>
            </a:r>
            <a:r>
              <a:rPr lang="en-US" sz="2600" dirty="0" err="1" smtClean="0"/>
              <a:t>projet</a:t>
            </a:r>
            <a:r>
              <a:rPr lang="en-US" sz="2600" dirty="0" smtClean="0"/>
              <a:t> par </a:t>
            </a:r>
            <a:r>
              <a:rPr lang="en-US" sz="2600" dirty="0" err="1" smtClean="0"/>
              <a:t>chacun</a:t>
            </a:r>
            <a:r>
              <a:rPr lang="en-US" sz="2600" dirty="0" smtClean="0"/>
              <a:t> .</a:t>
            </a:r>
            <a:endParaRPr lang="en-US" sz="2600" dirty="0" smtClean="0"/>
          </a:p>
          <a:p>
            <a:pPr lvl="1"/>
            <a:r>
              <a:rPr lang="en-US" sz="2600" dirty="0" smtClean="0"/>
              <a:t>Vision commune </a:t>
            </a:r>
            <a:r>
              <a:rPr lang="en-US" sz="2600" dirty="0" err="1" smtClean="0"/>
              <a:t>même</a:t>
            </a:r>
            <a:r>
              <a:rPr lang="en-US" sz="2600" dirty="0" smtClean="0"/>
              <a:t> </a:t>
            </a:r>
            <a:r>
              <a:rPr lang="en-US" sz="2600" dirty="0" err="1" smtClean="0"/>
              <a:t>si</a:t>
            </a:r>
            <a:r>
              <a:rPr lang="en-US" sz="2600" dirty="0" smtClean="0"/>
              <a:t> les discussions </a:t>
            </a:r>
            <a:r>
              <a:rPr lang="en-US" sz="2600" dirty="0" err="1" smtClean="0"/>
              <a:t>sont</a:t>
            </a:r>
            <a:r>
              <a:rPr lang="en-US" sz="2600" dirty="0" smtClean="0"/>
              <a:t> </a:t>
            </a:r>
            <a:r>
              <a:rPr lang="en-US" sz="2600" dirty="0" err="1" smtClean="0"/>
              <a:t>animées</a:t>
            </a:r>
            <a:r>
              <a:rPr lang="en-US" sz="2600" dirty="0" smtClean="0"/>
              <a:t>.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4094635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WP2: </a:t>
            </a:r>
            <a:r>
              <a:rPr lang="en-US" sz="3100" dirty="0" smtClean="0"/>
              <a:t>Format </a:t>
            </a:r>
            <a:r>
              <a:rPr lang="en-US" sz="3100" dirty="0" err="1" smtClean="0"/>
              <a:t>Digidoc</a:t>
            </a:r>
            <a:r>
              <a:rPr lang="en-US" sz="3100" dirty="0" smtClean="0"/>
              <a:t> et </a:t>
            </a:r>
            <a:r>
              <a:rPr lang="en-US" sz="3100" dirty="0" err="1" smtClean="0"/>
              <a:t>Environnement</a:t>
            </a:r>
            <a:r>
              <a:rPr lang="en-US" sz="3100" dirty="0" smtClean="0"/>
              <a:t> </a:t>
            </a:r>
            <a:r>
              <a:rPr lang="en-US" sz="3100" dirty="0" err="1" smtClean="0"/>
              <a:t>Logiciel</a:t>
            </a:r>
            <a:r>
              <a:rPr lang="en-US" sz="5300" dirty="0" smtClean="0"/>
              <a:t/>
            </a:r>
            <a:br>
              <a:rPr lang="en-US" sz="5300" dirty="0" smtClean="0"/>
            </a:b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595917"/>
            <a:ext cx="8370592" cy="4304514"/>
          </a:xfrm>
        </p:spPr>
        <p:txBody>
          <a:bodyPr>
            <a:normAutofit lnSpcReduction="10000"/>
          </a:bodyPr>
          <a:lstStyle/>
          <a:p>
            <a:r>
              <a:rPr lang="en-US" sz="2800" dirty="0" err="1" smtClean="0"/>
              <a:t>Objectifs</a:t>
            </a:r>
            <a:r>
              <a:rPr lang="en-US" sz="2800" dirty="0" smtClean="0"/>
              <a:t> : </a:t>
            </a:r>
          </a:p>
          <a:p>
            <a:pPr lvl="1"/>
            <a:r>
              <a:rPr lang="en-US" sz="2400" dirty="0" err="1" smtClean="0"/>
              <a:t>Définir</a:t>
            </a:r>
            <a:r>
              <a:rPr lang="en-US" sz="2400" dirty="0" smtClean="0"/>
              <a:t> le format </a:t>
            </a:r>
            <a:r>
              <a:rPr lang="en-US" sz="2400" dirty="0" smtClean="0"/>
              <a:t>DIGIDOC</a:t>
            </a:r>
            <a:endParaRPr lang="en-US" sz="2400" dirty="0" smtClean="0"/>
          </a:p>
          <a:p>
            <a:pPr lvl="1"/>
            <a:r>
              <a:rPr lang="en-US" sz="2400" dirty="0" err="1" smtClean="0"/>
              <a:t>Définir</a:t>
            </a:r>
            <a:r>
              <a:rPr lang="en-US" sz="2400" dirty="0" smtClean="0"/>
              <a:t> </a:t>
            </a:r>
            <a:r>
              <a:rPr lang="en-US" sz="2400" dirty="0" err="1" smtClean="0"/>
              <a:t>une</a:t>
            </a:r>
            <a:r>
              <a:rPr lang="en-US" sz="2400" dirty="0" smtClean="0"/>
              <a:t> architecture et un ensemble de </a:t>
            </a:r>
            <a:r>
              <a:rPr lang="en-US" sz="2400" dirty="0" err="1" smtClean="0"/>
              <a:t>composantes</a:t>
            </a:r>
            <a:r>
              <a:rPr lang="en-US" sz="2400" dirty="0" smtClean="0"/>
              <a:t> </a:t>
            </a:r>
            <a:r>
              <a:rPr lang="en-US" sz="2400" dirty="0" err="1" smtClean="0"/>
              <a:t>logicielles</a:t>
            </a:r>
            <a:r>
              <a:rPr lang="en-US" sz="2400" dirty="0" smtClean="0"/>
              <a:t> pour </a:t>
            </a:r>
            <a:r>
              <a:rPr lang="en-US" sz="2400" dirty="0" err="1" smtClean="0"/>
              <a:t>une</a:t>
            </a:r>
            <a:r>
              <a:rPr lang="en-US" sz="2400" dirty="0" smtClean="0"/>
              <a:t> </a:t>
            </a:r>
            <a:r>
              <a:rPr lang="en-US" sz="2400" dirty="0" err="1" smtClean="0"/>
              <a:t>intégration</a:t>
            </a:r>
            <a:r>
              <a:rPr lang="en-US" sz="2400" dirty="0" smtClean="0"/>
              <a:t> </a:t>
            </a:r>
            <a:r>
              <a:rPr lang="en-US" sz="2400" dirty="0" err="1" smtClean="0"/>
              <a:t>dans</a:t>
            </a:r>
            <a:r>
              <a:rPr lang="en-US" sz="2400" dirty="0" smtClean="0"/>
              <a:t> les scanners</a:t>
            </a:r>
          </a:p>
          <a:p>
            <a:r>
              <a:rPr lang="en-US" sz="2800" dirty="0" smtClean="0"/>
              <a:t>Travail </a:t>
            </a:r>
            <a:r>
              <a:rPr lang="en-US" sz="2800" dirty="0" err="1" smtClean="0"/>
              <a:t>réalisé</a:t>
            </a:r>
            <a:r>
              <a:rPr lang="en-US" sz="2800" dirty="0" smtClean="0"/>
              <a:t>:</a:t>
            </a:r>
          </a:p>
          <a:p>
            <a:pPr lvl="1"/>
            <a:r>
              <a:rPr lang="en-US" sz="2400" dirty="0" err="1" smtClean="0"/>
              <a:t>Livrable</a:t>
            </a:r>
            <a:r>
              <a:rPr lang="en-US" sz="2400" dirty="0" smtClean="0"/>
              <a:t>: </a:t>
            </a:r>
            <a:r>
              <a:rPr lang="fr-FR" sz="2400" i="1" dirty="0"/>
              <a:t>Spécifications de </a:t>
            </a:r>
            <a:r>
              <a:rPr lang="fr-FR" sz="2400" i="1" dirty="0" err="1"/>
              <a:t>Digidoc</a:t>
            </a:r>
            <a:r>
              <a:rPr lang="fr-FR" sz="2400" i="1" dirty="0"/>
              <a:t> Version1 et Première architecture des applications</a:t>
            </a:r>
            <a:r>
              <a:rPr lang="fr-FR" i="1" dirty="0"/>
              <a:t>.</a:t>
            </a:r>
            <a:r>
              <a:rPr lang="fr-FR" dirty="0" smtClean="0">
                <a:effectLst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63327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WP2: </a:t>
            </a:r>
            <a:r>
              <a:rPr lang="en-US" sz="3100" dirty="0"/>
              <a:t>Format </a:t>
            </a:r>
            <a:r>
              <a:rPr lang="en-US" sz="3100" dirty="0" err="1"/>
              <a:t>Digidoc</a:t>
            </a:r>
            <a:r>
              <a:rPr lang="en-US" sz="3100" dirty="0"/>
              <a:t> et </a:t>
            </a:r>
            <a:r>
              <a:rPr lang="en-US" sz="3100" dirty="0" err="1"/>
              <a:t>Environnement</a:t>
            </a:r>
            <a:r>
              <a:rPr lang="en-US" sz="3100" dirty="0"/>
              <a:t> </a:t>
            </a:r>
            <a:r>
              <a:rPr lang="en-US" sz="3100" dirty="0" err="1"/>
              <a:t>Logiciel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r-FR" dirty="0" smtClean="0">
                <a:effectLst/>
              </a:rPr>
              <a:t>Format </a:t>
            </a:r>
            <a:r>
              <a:rPr lang="fr-FR" dirty="0" err="1" smtClean="0">
                <a:effectLst/>
              </a:rPr>
              <a:t>Digidoc</a:t>
            </a:r>
            <a:r>
              <a:rPr lang="fr-FR" dirty="0" smtClean="0">
                <a:effectLst/>
              </a:rPr>
              <a:t>.</a:t>
            </a:r>
          </a:p>
          <a:p>
            <a:pPr lvl="1"/>
            <a:r>
              <a:rPr lang="fr-FR" dirty="0" smtClean="0"/>
              <a:t>Réalisé:</a:t>
            </a:r>
          </a:p>
          <a:p>
            <a:pPr lvl="2"/>
            <a:r>
              <a:rPr lang="fr-FR" sz="2000" dirty="0" smtClean="0"/>
              <a:t>Présentation des API des scanners.</a:t>
            </a:r>
            <a:endParaRPr lang="fr-FR" sz="2000" dirty="0"/>
          </a:p>
          <a:p>
            <a:pPr lvl="2"/>
            <a:r>
              <a:rPr lang="fr-FR" sz="2000" dirty="0" smtClean="0"/>
              <a:t>Recensement des problèmes et </a:t>
            </a:r>
            <a:r>
              <a:rPr lang="fr-FR" sz="2000" dirty="0" smtClean="0"/>
              <a:t>exemples d’images  </a:t>
            </a:r>
            <a:r>
              <a:rPr lang="fr-FR" sz="2000" dirty="0" smtClean="0"/>
              <a:t>(I2S, </a:t>
            </a:r>
            <a:r>
              <a:rPr lang="fr-FR" sz="2000" dirty="0" err="1" smtClean="0"/>
              <a:t>Arkhenum</a:t>
            </a:r>
            <a:r>
              <a:rPr lang="fr-FR" sz="2000" dirty="0" smtClean="0"/>
              <a:t>, BNF)</a:t>
            </a:r>
          </a:p>
          <a:p>
            <a:pPr lvl="2"/>
            <a:r>
              <a:rPr lang="fr-FR" sz="2000" dirty="0" smtClean="0"/>
              <a:t>Première structuration de DIGIDOC au format XML</a:t>
            </a:r>
          </a:p>
          <a:p>
            <a:pPr lvl="1"/>
            <a:r>
              <a:rPr lang="fr-FR" dirty="0" smtClean="0">
                <a:effectLst/>
              </a:rPr>
              <a:t>Difficulté:	</a:t>
            </a:r>
          </a:p>
          <a:p>
            <a:pPr lvl="2"/>
            <a:r>
              <a:rPr lang="fr-FR" sz="2000" dirty="0" smtClean="0"/>
              <a:t>Fixer le niveau de granularité des descripteurs</a:t>
            </a:r>
            <a:r>
              <a:rPr lang="fr-FR" sz="2000" dirty="0"/>
              <a:t> </a:t>
            </a:r>
            <a:r>
              <a:rPr lang="fr-FR" sz="2000" dirty="0" smtClean="0"/>
              <a:t>(ex: flou </a:t>
            </a:r>
            <a:r>
              <a:rPr lang="fr-FR" sz="2000" dirty="0" smtClean="0"/>
              <a:t>ou distribution des gradients)</a:t>
            </a:r>
          </a:p>
          <a:p>
            <a:pPr lvl="1"/>
            <a:r>
              <a:rPr lang="fr-FR" dirty="0" smtClean="0"/>
              <a:t>Actions :</a:t>
            </a:r>
          </a:p>
          <a:p>
            <a:pPr lvl="2"/>
            <a:r>
              <a:rPr lang="fr-FR" sz="2000" dirty="0" smtClean="0"/>
              <a:t>Abandon d’une analyse Top/Down pour une analyse </a:t>
            </a:r>
            <a:r>
              <a:rPr lang="fr-FR" sz="2000" dirty="0" err="1" smtClean="0"/>
              <a:t>Bottom</a:t>
            </a:r>
            <a:r>
              <a:rPr lang="fr-FR" sz="2000" dirty="0" smtClean="0"/>
              <a:t>/up.</a:t>
            </a:r>
          </a:p>
          <a:p>
            <a:pPr lvl="1"/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2985396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Aube">
  <a:themeElements>
    <a:clrScheme name="Twilight">
      <a:dk1>
        <a:sysClr val="windowText" lastClr="000000"/>
      </a:dk1>
      <a:lt1>
        <a:sysClr val="window" lastClr="FFFFFF"/>
      </a:lt1>
      <a:dk2>
        <a:srgbClr val="24213E"/>
      </a:dk2>
      <a:lt2>
        <a:srgbClr val="E9EAF0"/>
      </a:lt2>
      <a:accent1>
        <a:srgbClr val="E8BC4A"/>
      </a:accent1>
      <a:accent2>
        <a:srgbClr val="83C1C6"/>
      </a:accent2>
      <a:accent3>
        <a:srgbClr val="E78D35"/>
      </a:accent3>
      <a:accent4>
        <a:srgbClr val="909CE1"/>
      </a:accent4>
      <a:accent5>
        <a:srgbClr val="839C41"/>
      </a:accent5>
      <a:accent6>
        <a:srgbClr val="CC5439"/>
      </a:accent6>
      <a:hlink>
        <a:srgbClr val="1C6CF1"/>
      </a:hlink>
      <a:folHlink>
        <a:srgbClr val="C649E0"/>
      </a:folHlink>
    </a:clrScheme>
    <a:fontScheme name="Twilight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 fov="6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300000"/>
              </a:schemeClr>
            </a:gs>
            <a:gs pos="31000">
              <a:schemeClr val="bg1">
                <a:tint val="100000"/>
                <a:satMod val="300000"/>
              </a:schemeClr>
            </a:gs>
            <a:gs pos="62000">
              <a:schemeClr val="phClr">
                <a:tint val="100000"/>
                <a:shade val="100000"/>
                <a:satMod val="100000"/>
              </a:schemeClr>
            </a:gs>
            <a:gs pos="100000">
              <a:schemeClr val="phClr">
                <a:shade val="100000"/>
                <a:hueMod val="93000"/>
                <a:satMod val="50000"/>
                <a:lumMod val="2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100000"/>
                <a:alpha val="100000"/>
                <a:hueMod val="100000"/>
                <a:satMod val="150000"/>
                <a:lumMod val="5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Aube.thmx</Template>
  <TotalTime>379</TotalTime>
  <Words>1359</Words>
  <Application>Microsoft Macintosh PowerPoint</Application>
  <PresentationFormat>Présentation à l'écran (4:3)</PresentationFormat>
  <Paragraphs>283</Paragraphs>
  <Slides>28</Slides>
  <Notes>12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29" baseType="lpstr">
      <vt:lpstr>Aube</vt:lpstr>
      <vt:lpstr>Présentation PowerPoint</vt:lpstr>
      <vt:lpstr>Carte d’idendité: COTINT 2010-CORD-020 </vt:lpstr>
      <vt:lpstr>DIGIDOC : le projet</vt:lpstr>
      <vt:lpstr>Vision Académique</vt:lpstr>
      <vt:lpstr>Vision utilisateur</vt:lpstr>
      <vt:lpstr>Organisation des WPs</vt:lpstr>
      <vt:lpstr>WP 1: Management</vt:lpstr>
      <vt:lpstr>WP2: Format Digidoc et Environnement Logiciel </vt:lpstr>
      <vt:lpstr>WP2: Format Digidoc et Environnement Logiciel</vt:lpstr>
      <vt:lpstr>WP2:Format Digidoc et Environnement Logiciel</vt:lpstr>
      <vt:lpstr>Architecture Technique</vt:lpstr>
      <vt:lpstr>Présentation PowerPoint</vt:lpstr>
      <vt:lpstr>WP 3 : méta-données image et structure</vt:lpstr>
      <vt:lpstr>Présentation PowerPoint</vt:lpstr>
      <vt:lpstr>WP 3 : méta-données image et structure</vt:lpstr>
      <vt:lpstr>WP4 : Numérisation Cognitive </vt:lpstr>
      <vt:lpstr>WP4 : Numérisation Cognitive</vt:lpstr>
      <vt:lpstr>WP4 : Numérisation Cognitive</vt:lpstr>
      <vt:lpstr>WP4 : Numérisation Cognitive</vt:lpstr>
      <vt:lpstr>WP6:Génération d'images semi-synthétiques de documents pour l’évaluation de performances</vt:lpstr>
      <vt:lpstr>WP6:Génération d'images semi-synthétiques de documents pour l’évaluation de performances</vt:lpstr>
      <vt:lpstr>WP6:Génération d'images semi-synthétiques de documents pour l’évaluation de performances</vt:lpstr>
      <vt:lpstr>WP6:Génération d'images semi-synthétiques de documents pour l’évaluation de performances</vt:lpstr>
      <vt:lpstr>WP6:Génération d'images semi-synthétiques de documents pour l’évaluation de performances</vt:lpstr>
      <vt:lpstr>WP 7 : Qualité pour l'OCR</vt:lpstr>
      <vt:lpstr>Présentation PowerPoint</vt:lpstr>
      <vt:lpstr>WP 7 : Qualité pour l'OCR</vt:lpstr>
      <vt:lpstr>WP 7 : Qualité pour l'OCR</vt:lpstr>
    </vt:vector>
  </TitlesOfParts>
  <Company>Universite Bordeaux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Jean-philippe Domenger</dc:creator>
  <cp:lastModifiedBy>Jean-philippe Domenger</cp:lastModifiedBy>
  <cp:revision>14</cp:revision>
  <dcterms:created xsi:type="dcterms:W3CDTF">2012-06-27T08:40:00Z</dcterms:created>
  <dcterms:modified xsi:type="dcterms:W3CDTF">2012-06-27T14:59:55Z</dcterms:modified>
</cp:coreProperties>
</file>