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5" r:id="rId1"/>
  </p:sldMasterIdLst>
  <p:notesMasterIdLst>
    <p:notesMasterId r:id="rId29"/>
  </p:notesMasterIdLst>
  <p:sldIdLst>
    <p:sldId id="256" r:id="rId2"/>
    <p:sldId id="257" r:id="rId3"/>
    <p:sldId id="263" r:id="rId4"/>
    <p:sldId id="258" r:id="rId5"/>
    <p:sldId id="275" r:id="rId6"/>
    <p:sldId id="278" r:id="rId7"/>
    <p:sldId id="276" r:id="rId8"/>
    <p:sldId id="277" r:id="rId9"/>
    <p:sldId id="279" r:id="rId10"/>
    <p:sldId id="266" r:id="rId11"/>
    <p:sldId id="260" r:id="rId12"/>
    <p:sldId id="262" r:id="rId13"/>
    <p:sldId id="280" r:id="rId14"/>
    <p:sldId id="265" r:id="rId15"/>
    <p:sldId id="269" r:id="rId16"/>
    <p:sldId id="281" r:id="rId17"/>
    <p:sldId id="282" r:id="rId18"/>
    <p:sldId id="283" r:id="rId19"/>
    <p:sldId id="285" r:id="rId20"/>
    <p:sldId id="286" r:id="rId21"/>
    <p:sldId id="284" r:id="rId22"/>
    <p:sldId id="264" r:id="rId23"/>
    <p:sldId id="287" r:id="rId24"/>
    <p:sldId id="273" r:id="rId25"/>
    <p:sldId id="261" r:id="rId26"/>
    <p:sldId id="271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25444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3824" y="-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3565-B18C-E548-95EB-2A69DC0CB7FF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F18FA-BE91-294C-8DFD-4DC7041FB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18FA-BE91-294C-8DFD-4DC7041FBA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</a:t>
            </a:r>
            <a:r>
              <a:rPr lang="en-US" baseline="0" dirty="0" smtClean="0"/>
              <a:t> rant – great for </a:t>
            </a:r>
            <a:r>
              <a:rPr lang="en-US" baseline="0" dirty="0" err="1" smtClean="0"/>
              <a:t>Epipolar</a:t>
            </a:r>
            <a:r>
              <a:rPr lang="en-US" baseline="0" dirty="0" smtClean="0"/>
              <a:t> Geometry, terrible for </a:t>
            </a:r>
            <a:r>
              <a:rPr lang="en-US" baseline="0" dirty="0" err="1" smtClean="0"/>
              <a:t>Quaternions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18FA-BE91-294C-8DFD-4DC7041FBA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CAAC-5250-3C4D-95BA-BEDABA9AD7C7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CAAC-5250-3C4D-95BA-BEDABA9AD7C7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12D2-E806-5945-B338-166C1E8C2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CAAC-5250-3C4D-95BA-BEDABA9AD7C7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12D2-E806-5945-B338-166C1E8C2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CAAC-5250-3C4D-95BA-BEDABA9AD7C7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12D2-E806-5945-B338-166C1E8C2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983-D714-0940-94DE-7EA395DAC96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4A15-45D8-5C4F-9FD4-4D8E06DD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CAAC-5250-3C4D-95BA-BEDABA9AD7C7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12D2-E806-5945-B338-166C1E8C2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CAAC-5250-3C4D-95BA-BEDABA9AD7C7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12D2-E806-5945-B338-166C1E8C2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CAAC-5250-3C4D-95BA-BEDABA9AD7C7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12D2-E806-5945-B338-166C1E8C2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CAAC-5250-3C4D-95BA-BEDABA9AD7C7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12D2-E806-5945-B338-166C1E8C2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CAAC-5250-3C4D-95BA-BEDABA9AD7C7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CAAC-5250-3C4D-95BA-BEDABA9AD7C7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12D2-E806-5945-B338-166C1E8C2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rcRect r="462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CAAC-5250-3C4D-95BA-BEDABA9AD7C7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12D2-E806-5945-B338-166C1E8C23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mailto:blocksom@gollygee.com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ifixit.com/Guide/Image/meta/IP1qEpYFQSSqwSb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.com/stonline/products/literature/ds/17116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ixit.com/Guide/Image/meta/UurGsklhtJRW2uuB" TargetMode="External"/><Relationship Id="rId4" Type="http://schemas.openxmlformats.org/officeDocument/2006/relationships/hyperlink" Target="http://www.ifixit.com/Guide/Image/meta/MeunHawo54qPRY5S" TargetMode="External"/><Relationship Id="rId5" Type="http://schemas.openxmlformats.org/officeDocument/2006/relationships/hyperlink" Target="http://www.ifixit.com/Guide/Image/meta/RUQLo2PP1oqVtVsD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fixit.com/Teardown/iPhone-4-Gyroscope-Teardown/3156/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Get Moving With Core Motion!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76932"/>
            <a:ext cx="7772400" cy="695235"/>
          </a:xfrm>
        </p:spPr>
        <p:txBody>
          <a:bodyPr/>
          <a:lstStyle/>
          <a:p>
            <a:pPr algn="l"/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http://</a:t>
            </a:r>
            <a:r>
              <a:rPr lang="en-US" sz="2100" dirty="0" err="1" smtClean="0">
                <a:solidFill>
                  <a:schemeClr val="bg1">
                    <a:lumMod val="85000"/>
                  </a:schemeClr>
                </a:solidFill>
              </a:rPr>
              <a:t>www.slideshare.net/jblocksom/core</a:t>
            </a: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-motion-presentation</a:t>
            </a:r>
            <a:endParaRPr lang="en-US"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0425"/>
            <a:ext cx="2679700" cy="1866900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647298" y="2130425"/>
            <a:ext cx="7772400" cy="18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Jonathan Blocksom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Tuesday Sept 28 2010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2:00 – 3:15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Accelerometer, Gyro &amp; Device Motion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678567"/>
            <a:ext cx="2467937" cy="17326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/>
              <a:t>Accelerometer</a:t>
            </a:r>
            <a:endParaRPr lang="en-US" sz="2700" dirty="0"/>
          </a:p>
        </p:txBody>
      </p:sp>
      <p:sp>
        <p:nvSpPr>
          <p:cNvPr id="5" name="Rounded Rectangle 4"/>
          <p:cNvSpPr/>
          <p:nvPr/>
        </p:nvSpPr>
        <p:spPr>
          <a:xfrm>
            <a:off x="6510136" y="1678566"/>
            <a:ext cx="2633864" cy="17326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/>
              <a:t>Gyro</a:t>
            </a:r>
            <a:endParaRPr lang="en-US" sz="2700" dirty="0"/>
          </a:p>
        </p:txBody>
      </p:sp>
      <p:sp>
        <p:nvSpPr>
          <p:cNvPr id="6" name="Rounded Rectangle 5"/>
          <p:cNvSpPr/>
          <p:nvPr/>
        </p:nvSpPr>
        <p:spPr>
          <a:xfrm>
            <a:off x="3092222" y="3181446"/>
            <a:ext cx="3158206" cy="15064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Device Motion</a:t>
            </a:r>
            <a:endParaRPr lang="en-US" sz="3200" dirty="0"/>
          </a:p>
        </p:txBody>
      </p:sp>
      <p:sp>
        <p:nvSpPr>
          <p:cNvPr id="8" name="Bent Arrow 7"/>
          <p:cNvSpPr/>
          <p:nvPr/>
        </p:nvSpPr>
        <p:spPr>
          <a:xfrm rot="5400000">
            <a:off x="3407051" y="2200358"/>
            <a:ext cx="773136" cy="119622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 flipV="1">
            <a:off x="5265746" y="2200358"/>
            <a:ext cx="773136" cy="119622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32863" y="4918751"/>
            <a:ext cx="12816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z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510136" y="4917697"/>
            <a:ext cx="26338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yaw, pitch, roll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092222" y="4687919"/>
            <a:ext cx="3158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Gravity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User acceleration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Attitude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Rotation Rate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410808" y="4154840"/>
            <a:ext cx="1506473" cy="19240"/>
          </a:xfrm>
          <a:prstGeom prst="straightConnector1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606218" y="4154840"/>
            <a:ext cx="1506473" cy="19240"/>
          </a:xfrm>
          <a:prstGeom prst="straightConnector1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Devices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54965"/>
          <a:ext cx="86868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iPhone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iPhone 3G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iPhone</a:t>
                      </a:r>
                      <a:r>
                        <a:rPr lang="en-US" baseline="0" dirty="0" smtClean="0"/>
                        <a:t> 3GS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iPhone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iPod</a:t>
                      </a:r>
                      <a:r>
                        <a:rPr lang="en-US" baseline="0" dirty="0" smtClean="0"/>
                        <a:t> Touch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iPod</a:t>
                      </a:r>
                      <a:r>
                        <a:rPr lang="en-US" baseline="0" dirty="0" smtClean="0"/>
                        <a:t> Touch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iPad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Accelerometer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Gyros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iOS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553361" y="4120338"/>
            <a:ext cx="2318854" cy="23629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/>
              <a:t>If we must…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4120338"/>
            <a:ext cx="2363154" cy="23629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err="1" smtClean="0"/>
              <a:t>Yay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825146" y="4120338"/>
            <a:ext cx="2318854" cy="23629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/>
              <a:t>No.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23539" y="4530244"/>
            <a:ext cx="137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iPhone 4</a:t>
            </a:r>
            <a:br>
              <a:rPr lang="en-US" dirty="0" smtClean="0"/>
            </a:br>
            <a:r>
              <a:rPr lang="en-US" dirty="0" smtClean="0"/>
              <a:t>iPod Touch 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88835" y="4530244"/>
            <a:ext cx="1423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iPhone 3GS</a:t>
            </a:r>
          </a:p>
          <a:p>
            <a:r>
              <a:rPr lang="en-US" dirty="0" smtClean="0"/>
              <a:t>iPod Touch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/ </a:t>
            </a:r>
            <a:r>
              <a:rPr lang="en-US" dirty="0" err="1" smtClean="0"/>
              <a:t>iOS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38000" y="4530244"/>
            <a:ext cx="1275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iPhone 1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en-US" dirty="0" err="1" smtClean="0"/>
              <a:t>iOS</a:t>
            </a:r>
            <a:r>
              <a:rPr lang="en-US" dirty="0" smtClean="0"/>
              <a:t> 3.x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594" cy="504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8"/>
                <a:gridCol w="2743198"/>
                <a:gridCol w="27431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CMMotionManager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Gateway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CMAccelerometerData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Acceleration</a:t>
                      </a:r>
                      <a:r>
                        <a:rPr lang="en-US" baseline="0" dirty="0" smtClean="0"/>
                        <a:t> data</a:t>
                      </a:r>
                    </a:p>
                    <a:p>
                      <a:r>
                        <a:rPr lang="en-US" baseline="0" dirty="0" smtClean="0"/>
                        <a:t>X, Y, and Z relative to device</a:t>
                      </a:r>
                    </a:p>
                    <a:p>
                      <a:r>
                        <a:rPr lang="en-US" baseline="0" dirty="0" smtClean="0"/>
                        <a:t>In G’s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CMAttitude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Orientation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Roll, Pitch, Yaw</a:t>
                      </a:r>
                    </a:p>
                    <a:p>
                      <a:r>
                        <a:rPr lang="en-US" dirty="0" smtClean="0"/>
                        <a:t>Rotation</a:t>
                      </a:r>
                      <a:r>
                        <a:rPr lang="en-US" baseline="0" dirty="0" smtClean="0"/>
                        <a:t> Matrix</a:t>
                      </a:r>
                    </a:p>
                    <a:p>
                      <a:r>
                        <a:rPr lang="en-US" baseline="0" dirty="0" smtClean="0"/>
                        <a:t>Quaternion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CMDeviceMotion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r>
                        <a:rPr lang="en-US" baseline="0" dirty="0" smtClean="0"/>
                        <a:t> up of sensors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Differentiates gravity from user acceleration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CMGyroData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Rotational Velocity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CMLogItem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Timestamped</a:t>
                      </a:r>
                      <a:r>
                        <a:rPr lang="en-US" dirty="0" smtClean="0"/>
                        <a:t> 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 Class for measurements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CMMotionManager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Tells you what’s available</a:t>
            </a:r>
          </a:p>
          <a:p>
            <a:pPr lvl="1"/>
            <a:r>
              <a:rPr lang="en-US" dirty="0" smtClean="0"/>
              <a:t>is</a:t>
            </a:r>
            <a:r>
              <a:rPr lang="en-US" dirty="0" smtClean="0">
                <a:solidFill>
                  <a:srgbClr val="FFFF00"/>
                </a:solidFill>
              </a:rPr>
              <a:t>&lt;</a:t>
            </a:r>
            <a:r>
              <a:rPr lang="en-US" dirty="0" err="1" smtClean="0">
                <a:solidFill>
                  <a:srgbClr val="FFFF00"/>
                </a:solidFill>
              </a:rPr>
              <a:t>Acclerometer|DeviceMotion|Gyro</a:t>
            </a:r>
            <a:r>
              <a:rPr lang="en-US" dirty="0" smtClean="0">
                <a:solidFill>
                  <a:srgbClr val="FFFF00"/>
                </a:solidFill>
              </a:rPr>
              <a:t>&gt;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Sets the update intervals</a:t>
            </a:r>
          </a:p>
          <a:p>
            <a:pPr lvl="1"/>
            <a:r>
              <a:rPr lang="en-US" dirty="0" smtClean="0"/>
              <a:t>set</a:t>
            </a:r>
            <a:r>
              <a:rPr lang="en-US" dirty="0" smtClean="0">
                <a:solidFill>
                  <a:srgbClr val="FFFF00"/>
                </a:solidFill>
              </a:rPr>
              <a:t>&lt;…&gt;</a:t>
            </a:r>
            <a:r>
              <a:rPr lang="en-US" dirty="0" err="1" smtClean="0"/>
              <a:t>UpdateInterval</a:t>
            </a:r>
            <a:endParaRPr lang="en-US" dirty="0" smtClean="0"/>
          </a:p>
          <a:p>
            <a:r>
              <a:rPr lang="en-US" dirty="0" smtClean="0"/>
              <a:t>Starts and stops updates</a:t>
            </a:r>
          </a:p>
          <a:p>
            <a:pPr lvl="1"/>
            <a:r>
              <a:rPr lang="en-US" dirty="0" smtClean="0"/>
              <a:t>start</a:t>
            </a:r>
            <a:r>
              <a:rPr lang="en-US" dirty="0" smtClean="0">
                <a:solidFill>
                  <a:srgbClr val="FFFF00"/>
                </a:solidFill>
              </a:rPr>
              <a:t>&lt;…&gt;</a:t>
            </a:r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start</a:t>
            </a:r>
            <a:r>
              <a:rPr lang="en-US" dirty="0" smtClean="0">
                <a:solidFill>
                  <a:srgbClr val="FFFF00"/>
                </a:solidFill>
              </a:rPr>
              <a:t>&lt;…&gt;</a:t>
            </a:r>
            <a:r>
              <a:rPr lang="en-US" dirty="0" err="1" smtClean="0"/>
              <a:t>UpdatesToQueue:withHandler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stop</a:t>
            </a:r>
            <a:r>
              <a:rPr lang="en-US" dirty="0" smtClean="0">
                <a:solidFill>
                  <a:srgbClr val="FFFF00"/>
                </a:solidFill>
              </a:rPr>
              <a:t>&lt;…&gt;</a:t>
            </a:r>
            <a:r>
              <a:rPr lang="en-US" dirty="0" smtClean="0"/>
              <a:t>Updates</a:t>
            </a:r>
          </a:p>
          <a:p>
            <a:r>
              <a:rPr lang="en-US" dirty="0" smtClean="0"/>
              <a:t>Lets you poll for updates</a:t>
            </a:r>
          </a:p>
          <a:p>
            <a:pPr lvl="1"/>
            <a:r>
              <a:rPr lang="en-US" dirty="0" err="1" smtClean="0"/>
              <a:t>accelerometerData</a:t>
            </a:r>
          </a:p>
          <a:p>
            <a:pPr lvl="1"/>
            <a:r>
              <a:rPr lang="en-US" dirty="0" err="1" smtClean="0"/>
              <a:t>gyroData</a:t>
            </a:r>
            <a:endParaRPr lang="en-US" dirty="0" smtClean="0"/>
          </a:p>
          <a:p>
            <a:pPr lvl="1"/>
            <a:r>
              <a:rPr lang="en-US" dirty="0" err="1" smtClean="0"/>
              <a:t>deviceMotion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CMMotionManager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CMMotionManager</a:t>
            </a:r>
            <a:r>
              <a:rPr lang="en-US" dirty="0" smtClean="0"/>
              <a:t> *mgr = [[</a:t>
            </a:r>
            <a:r>
              <a:rPr lang="en-US" dirty="0" err="1" smtClean="0"/>
              <a:t>CMMotionManager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init];</a:t>
            </a:r>
          </a:p>
          <a:p>
            <a:endParaRPr lang="en-US" dirty="0" smtClean="0"/>
          </a:p>
          <a:p>
            <a:r>
              <a:rPr lang="en-US" dirty="0" smtClean="0"/>
              <a:t>Initializes reference frame at construction</a:t>
            </a:r>
          </a:p>
          <a:p>
            <a:endParaRPr lang="en-US" dirty="0" smtClean="0"/>
          </a:p>
          <a:p>
            <a:r>
              <a:rPr lang="en-US" dirty="0" smtClean="0"/>
              <a:t>Only make one of these for your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" y="0"/>
            <a:ext cx="9600958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Core Motion Coordinate System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Quick Reference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iPhone 4 ske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56" y="2670743"/>
            <a:ext cx="3189531" cy="2092022"/>
          </a:xfrm>
          <a:prstGeom prst="rect">
            <a:avLst/>
          </a:prstGeom>
        </p:spPr>
      </p:pic>
      <p:pic>
        <p:nvPicPr>
          <p:cNvPr id="5" name="Picture 4" descr="iPhone 4 ske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09" y="2670743"/>
            <a:ext cx="3189531" cy="209202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512577" y="3945682"/>
            <a:ext cx="675563" cy="1588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" idx="0"/>
          </p:cNvCxnSpPr>
          <p:nvPr/>
        </p:nvCxnSpPr>
        <p:spPr>
          <a:xfrm rot="5400000" flipH="1" flipV="1">
            <a:off x="6131055" y="3133063"/>
            <a:ext cx="92464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6113227" y="2184900"/>
            <a:ext cx="1058262" cy="606297"/>
          </a:xfrm>
          <a:custGeom>
            <a:avLst/>
            <a:gdLst>
              <a:gd name="connsiteX0" fmla="*/ 162429 w 1058262"/>
              <a:gd name="connsiteY0" fmla="*/ 799 h 606297"/>
              <a:gd name="connsiteX1" fmla="*/ 59065 w 1058262"/>
              <a:gd name="connsiteY1" fmla="*/ 15567 h 606297"/>
              <a:gd name="connsiteX2" fmla="*/ 44299 w 1058262"/>
              <a:gd name="connsiteY2" fmla="*/ 59872 h 606297"/>
              <a:gd name="connsiteX3" fmla="*/ 0 w 1058262"/>
              <a:gd name="connsiteY3" fmla="*/ 207554 h 606297"/>
              <a:gd name="connsiteX4" fmla="*/ 14767 w 1058262"/>
              <a:gd name="connsiteY4" fmla="*/ 429078 h 606297"/>
              <a:gd name="connsiteX5" fmla="*/ 88598 w 1058262"/>
              <a:gd name="connsiteY5" fmla="*/ 517687 h 606297"/>
              <a:gd name="connsiteX6" fmla="*/ 221494 w 1058262"/>
              <a:gd name="connsiteY6" fmla="*/ 561992 h 606297"/>
              <a:gd name="connsiteX7" fmla="*/ 265793 w 1058262"/>
              <a:gd name="connsiteY7" fmla="*/ 576760 h 606297"/>
              <a:gd name="connsiteX8" fmla="*/ 487287 w 1058262"/>
              <a:gd name="connsiteY8" fmla="*/ 606297 h 606297"/>
              <a:gd name="connsiteX9" fmla="*/ 871209 w 1058262"/>
              <a:gd name="connsiteY9" fmla="*/ 532456 h 606297"/>
              <a:gd name="connsiteX10" fmla="*/ 915508 w 1058262"/>
              <a:gd name="connsiteY10" fmla="*/ 517687 h 606297"/>
              <a:gd name="connsiteX11" fmla="*/ 1004105 w 1058262"/>
              <a:gd name="connsiteY11" fmla="*/ 458614 h 606297"/>
              <a:gd name="connsiteX12" fmla="*/ 1018872 w 1058262"/>
              <a:gd name="connsiteY12" fmla="*/ 207554 h 606297"/>
              <a:gd name="connsiteX13" fmla="*/ 974573 w 1058262"/>
              <a:gd name="connsiteY13" fmla="*/ 178018 h 606297"/>
              <a:gd name="connsiteX14" fmla="*/ 945040 w 1058262"/>
              <a:gd name="connsiteY14" fmla="*/ 148481 h 606297"/>
              <a:gd name="connsiteX15" fmla="*/ 856443 w 1058262"/>
              <a:gd name="connsiteY15" fmla="*/ 118945 h 606297"/>
              <a:gd name="connsiteX16" fmla="*/ 826910 w 1058262"/>
              <a:gd name="connsiteY16" fmla="*/ 89408 h 606297"/>
              <a:gd name="connsiteX17" fmla="*/ 753079 w 1058262"/>
              <a:gd name="connsiteY17" fmla="*/ 104177 h 606297"/>
              <a:gd name="connsiteX18" fmla="*/ 797378 w 1058262"/>
              <a:gd name="connsiteY18" fmla="*/ 59872 h 606297"/>
              <a:gd name="connsiteX19" fmla="*/ 841677 w 1058262"/>
              <a:gd name="connsiteY19" fmla="*/ 45104 h 606297"/>
              <a:gd name="connsiteX20" fmla="*/ 915508 w 1058262"/>
              <a:gd name="connsiteY20" fmla="*/ 30336 h 60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8262" h="606297">
                <a:moveTo>
                  <a:pt x="162429" y="799"/>
                </a:moveTo>
                <a:cubicBezTo>
                  <a:pt x="127974" y="5722"/>
                  <a:pt x="90194" y="0"/>
                  <a:pt x="59065" y="15567"/>
                </a:cubicBezTo>
                <a:cubicBezTo>
                  <a:pt x="45142" y="22530"/>
                  <a:pt x="48074" y="44770"/>
                  <a:pt x="44299" y="59872"/>
                </a:cubicBezTo>
                <a:cubicBezTo>
                  <a:pt x="11026" y="192982"/>
                  <a:pt x="52909" y="75265"/>
                  <a:pt x="0" y="207554"/>
                </a:cubicBezTo>
                <a:cubicBezTo>
                  <a:pt x="4922" y="281395"/>
                  <a:pt x="3226" y="355978"/>
                  <a:pt x="14767" y="429078"/>
                </a:cubicBezTo>
                <a:cubicBezTo>
                  <a:pt x="21512" y="471803"/>
                  <a:pt x="50750" y="501915"/>
                  <a:pt x="88598" y="517687"/>
                </a:cubicBezTo>
                <a:cubicBezTo>
                  <a:pt x="131701" y="535649"/>
                  <a:pt x="177195" y="547224"/>
                  <a:pt x="221494" y="561992"/>
                </a:cubicBezTo>
                <a:cubicBezTo>
                  <a:pt x="236260" y="566915"/>
                  <a:pt x="250348" y="574829"/>
                  <a:pt x="265793" y="576760"/>
                </a:cubicBezTo>
                <a:cubicBezTo>
                  <a:pt x="418459" y="595847"/>
                  <a:pt x="344639" y="585916"/>
                  <a:pt x="487287" y="606297"/>
                </a:cubicBezTo>
                <a:cubicBezTo>
                  <a:pt x="630301" y="581056"/>
                  <a:pt x="736922" y="566033"/>
                  <a:pt x="871209" y="532456"/>
                </a:cubicBezTo>
                <a:cubicBezTo>
                  <a:pt x="886309" y="528680"/>
                  <a:pt x="901902" y="525247"/>
                  <a:pt x="915508" y="517687"/>
                </a:cubicBezTo>
                <a:cubicBezTo>
                  <a:pt x="946535" y="500447"/>
                  <a:pt x="1004105" y="458614"/>
                  <a:pt x="1004105" y="458614"/>
                </a:cubicBezTo>
                <a:cubicBezTo>
                  <a:pt x="1038345" y="355882"/>
                  <a:pt x="1058262" y="335587"/>
                  <a:pt x="1018872" y="207554"/>
                </a:cubicBezTo>
                <a:cubicBezTo>
                  <a:pt x="1013653" y="190591"/>
                  <a:pt x="988431" y="189106"/>
                  <a:pt x="974573" y="178018"/>
                </a:cubicBezTo>
                <a:cubicBezTo>
                  <a:pt x="963702" y="169320"/>
                  <a:pt x="957493" y="154708"/>
                  <a:pt x="945040" y="148481"/>
                </a:cubicBezTo>
                <a:cubicBezTo>
                  <a:pt x="917197" y="134558"/>
                  <a:pt x="856443" y="118945"/>
                  <a:pt x="856443" y="118945"/>
                </a:cubicBezTo>
                <a:cubicBezTo>
                  <a:pt x="846599" y="109099"/>
                  <a:pt x="840693" y="91377"/>
                  <a:pt x="826910" y="89408"/>
                </a:cubicBezTo>
                <a:cubicBezTo>
                  <a:pt x="802064" y="85858"/>
                  <a:pt x="770825" y="121925"/>
                  <a:pt x="753079" y="104177"/>
                </a:cubicBezTo>
                <a:cubicBezTo>
                  <a:pt x="738313" y="89409"/>
                  <a:pt x="780002" y="71457"/>
                  <a:pt x="797378" y="59872"/>
                </a:cubicBezTo>
                <a:cubicBezTo>
                  <a:pt x="810329" y="51237"/>
                  <a:pt x="826577" y="48880"/>
                  <a:pt x="841677" y="45104"/>
                </a:cubicBezTo>
                <a:cubicBezTo>
                  <a:pt x="866025" y="39016"/>
                  <a:pt x="915508" y="30336"/>
                  <a:pt x="915508" y="3033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yaw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7663683" y="3601048"/>
            <a:ext cx="738313" cy="833950"/>
          </a:xfrm>
          <a:custGeom>
            <a:avLst/>
            <a:gdLst>
              <a:gd name="connsiteX0" fmla="*/ 738313 w 738313"/>
              <a:gd name="connsiteY0" fmla="*/ 61475 h 833950"/>
              <a:gd name="connsiteX1" fmla="*/ 694014 w 738313"/>
              <a:gd name="connsiteY1" fmla="*/ 31938 h 833950"/>
              <a:gd name="connsiteX2" fmla="*/ 280559 w 738313"/>
              <a:gd name="connsiteY2" fmla="*/ 31938 h 833950"/>
              <a:gd name="connsiteX3" fmla="*/ 236260 w 738313"/>
              <a:gd name="connsiteY3" fmla="*/ 76243 h 833950"/>
              <a:gd name="connsiteX4" fmla="*/ 147663 w 738313"/>
              <a:gd name="connsiteY4" fmla="*/ 120548 h 833950"/>
              <a:gd name="connsiteX5" fmla="*/ 103364 w 738313"/>
              <a:gd name="connsiteY5" fmla="*/ 179621 h 833950"/>
              <a:gd name="connsiteX6" fmla="*/ 59065 w 738313"/>
              <a:gd name="connsiteY6" fmla="*/ 223925 h 833950"/>
              <a:gd name="connsiteX7" fmla="*/ 29533 w 738313"/>
              <a:gd name="connsiteY7" fmla="*/ 297767 h 833950"/>
              <a:gd name="connsiteX8" fmla="*/ 0 w 738313"/>
              <a:gd name="connsiteY8" fmla="*/ 534058 h 833950"/>
              <a:gd name="connsiteX9" fmla="*/ 14767 w 738313"/>
              <a:gd name="connsiteY9" fmla="*/ 785118 h 833950"/>
              <a:gd name="connsiteX10" fmla="*/ 44299 w 738313"/>
              <a:gd name="connsiteY10" fmla="*/ 829423 h 833950"/>
              <a:gd name="connsiteX11" fmla="*/ 369157 w 738313"/>
              <a:gd name="connsiteY11" fmla="*/ 799887 h 833950"/>
              <a:gd name="connsiteX12" fmla="*/ 413455 w 738313"/>
              <a:gd name="connsiteY12" fmla="*/ 770350 h 833950"/>
              <a:gd name="connsiteX13" fmla="*/ 442988 w 738313"/>
              <a:gd name="connsiteY13" fmla="*/ 740814 h 833950"/>
              <a:gd name="connsiteX14" fmla="*/ 487287 w 738313"/>
              <a:gd name="connsiteY14" fmla="*/ 726045 h 833950"/>
              <a:gd name="connsiteX15" fmla="*/ 531585 w 738313"/>
              <a:gd name="connsiteY15" fmla="*/ 696509 h 833950"/>
              <a:gd name="connsiteX16" fmla="*/ 546352 w 738313"/>
              <a:gd name="connsiteY16" fmla="*/ 652204 h 833950"/>
              <a:gd name="connsiteX17" fmla="*/ 575884 w 738313"/>
              <a:gd name="connsiteY17" fmla="*/ 593131 h 8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313" h="833950">
                <a:moveTo>
                  <a:pt x="738313" y="61475"/>
                </a:moveTo>
                <a:cubicBezTo>
                  <a:pt x="723547" y="51629"/>
                  <a:pt x="711136" y="36608"/>
                  <a:pt x="694014" y="31938"/>
                </a:cubicBezTo>
                <a:cubicBezTo>
                  <a:pt x="576925" y="0"/>
                  <a:pt x="370008" y="27465"/>
                  <a:pt x="280559" y="31938"/>
                </a:cubicBezTo>
                <a:cubicBezTo>
                  <a:pt x="265793" y="46706"/>
                  <a:pt x="253636" y="64657"/>
                  <a:pt x="236260" y="76243"/>
                </a:cubicBezTo>
                <a:cubicBezTo>
                  <a:pt x="164197" y="124292"/>
                  <a:pt x="217373" y="50828"/>
                  <a:pt x="147663" y="120548"/>
                </a:cubicBezTo>
                <a:cubicBezTo>
                  <a:pt x="130260" y="137953"/>
                  <a:pt x="119381" y="160933"/>
                  <a:pt x="103364" y="179621"/>
                </a:cubicBezTo>
                <a:cubicBezTo>
                  <a:pt x="89774" y="195478"/>
                  <a:pt x="73831" y="209157"/>
                  <a:pt x="59065" y="223925"/>
                </a:cubicBezTo>
                <a:cubicBezTo>
                  <a:pt x="49221" y="248539"/>
                  <a:pt x="36507" y="272191"/>
                  <a:pt x="29533" y="297767"/>
                </a:cubicBezTo>
                <a:cubicBezTo>
                  <a:pt x="15072" y="350799"/>
                  <a:pt x="3807" y="495988"/>
                  <a:pt x="0" y="534058"/>
                </a:cubicBezTo>
                <a:cubicBezTo>
                  <a:pt x="4922" y="617745"/>
                  <a:pt x="2333" y="702214"/>
                  <a:pt x="14767" y="785118"/>
                </a:cubicBezTo>
                <a:cubicBezTo>
                  <a:pt x="17399" y="802670"/>
                  <a:pt x="26566" y="828684"/>
                  <a:pt x="44299" y="829423"/>
                </a:cubicBezTo>
                <a:cubicBezTo>
                  <a:pt x="152937" y="833950"/>
                  <a:pt x="260871" y="809732"/>
                  <a:pt x="369157" y="799887"/>
                </a:cubicBezTo>
                <a:cubicBezTo>
                  <a:pt x="383923" y="790041"/>
                  <a:pt x="399597" y="781438"/>
                  <a:pt x="413455" y="770350"/>
                </a:cubicBezTo>
                <a:cubicBezTo>
                  <a:pt x="424326" y="761652"/>
                  <a:pt x="431050" y="747978"/>
                  <a:pt x="442988" y="740814"/>
                </a:cubicBezTo>
                <a:cubicBezTo>
                  <a:pt x="456335" y="732805"/>
                  <a:pt x="473365" y="733007"/>
                  <a:pt x="487287" y="726045"/>
                </a:cubicBezTo>
                <a:cubicBezTo>
                  <a:pt x="503160" y="718107"/>
                  <a:pt x="516819" y="706354"/>
                  <a:pt x="531585" y="696509"/>
                </a:cubicBezTo>
                <a:cubicBezTo>
                  <a:pt x="536507" y="681741"/>
                  <a:pt x="540221" y="666513"/>
                  <a:pt x="546352" y="652204"/>
                </a:cubicBezTo>
                <a:cubicBezTo>
                  <a:pt x="555023" y="631969"/>
                  <a:pt x="575884" y="593131"/>
                  <a:pt x="575884" y="593131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pitch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843330" y="4434998"/>
            <a:ext cx="1092702" cy="80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843330" y="4418110"/>
            <a:ext cx="1092702" cy="824614"/>
          </a:xfrm>
          <a:custGeom>
            <a:avLst/>
            <a:gdLst>
              <a:gd name="connsiteX0" fmla="*/ 782611 w 1092702"/>
              <a:gd name="connsiteY0" fmla="*/ 824614 h 824614"/>
              <a:gd name="connsiteX1" fmla="*/ 1018871 w 1092702"/>
              <a:gd name="connsiteY1" fmla="*/ 721236 h 824614"/>
              <a:gd name="connsiteX2" fmla="*/ 1092702 w 1092702"/>
              <a:gd name="connsiteY2" fmla="*/ 588322 h 824614"/>
              <a:gd name="connsiteX3" fmla="*/ 1048404 w 1092702"/>
              <a:gd name="connsiteY3" fmla="*/ 307726 h 824614"/>
              <a:gd name="connsiteX4" fmla="*/ 1033637 w 1092702"/>
              <a:gd name="connsiteY4" fmla="*/ 263421 h 824614"/>
              <a:gd name="connsiteX5" fmla="*/ 959806 w 1092702"/>
              <a:gd name="connsiteY5" fmla="*/ 174812 h 824614"/>
              <a:gd name="connsiteX6" fmla="*/ 915507 w 1092702"/>
              <a:gd name="connsiteY6" fmla="*/ 160043 h 824614"/>
              <a:gd name="connsiteX7" fmla="*/ 856442 w 1092702"/>
              <a:gd name="connsiteY7" fmla="*/ 130507 h 824614"/>
              <a:gd name="connsiteX8" fmla="*/ 767845 w 1092702"/>
              <a:gd name="connsiteY8" fmla="*/ 71434 h 824614"/>
              <a:gd name="connsiteX9" fmla="*/ 546351 w 1092702"/>
              <a:gd name="connsiteY9" fmla="*/ 41898 h 824614"/>
              <a:gd name="connsiteX10" fmla="*/ 502052 w 1092702"/>
              <a:gd name="connsiteY10" fmla="*/ 12361 h 824614"/>
              <a:gd name="connsiteX11" fmla="*/ 147662 w 1092702"/>
              <a:gd name="connsiteY11" fmla="*/ 56666 h 824614"/>
              <a:gd name="connsiteX12" fmla="*/ 73831 w 1092702"/>
              <a:gd name="connsiteY12" fmla="*/ 145275 h 824614"/>
              <a:gd name="connsiteX13" fmla="*/ 44299 w 1092702"/>
              <a:gd name="connsiteY13" fmla="*/ 174812 h 824614"/>
              <a:gd name="connsiteX14" fmla="*/ 0 w 1092702"/>
              <a:gd name="connsiteY14" fmla="*/ 278189 h 824614"/>
              <a:gd name="connsiteX15" fmla="*/ 14766 w 1092702"/>
              <a:gd name="connsiteY15" fmla="*/ 558786 h 824614"/>
              <a:gd name="connsiteX16" fmla="*/ 29532 w 1092702"/>
              <a:gd name="connsiteY16" fmla="*/ 603091 h 824614"/>
              <a:gd name="connsiteX17" fmla="*/ 73831 w 1092702"/>
              <a:gd name="connsiteY17" fmla="*/ 632627 h 824614"/>
              <a:gd name="connsiteX18" fmla="*/ 103364 w 1092702"/>
              <a:gd name="connsiteY18" fmla="*/ 662163 h 824614"/>
              <a:gd name="connsiteX19" fmla="*/ 162429 w 1092702"/>
              <a:gd name="connsiteY19" fmla="*/ 662163 h 82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2702" h="824614">
                <a:moveTo>
                  <a:pt x="782611" y="824614"/>
                </a:moveTo>
                <a:cubicBezTo>
                  <a:pt x="861364" y="790155"/>
                  <a:pt x="946799" y="768089"/>
                  <a:pt x="1018871" y="721236"/>
                </a:cubicBezTo>
                <a:cubicBezTo>
                  <a:pt x="1062084" y="693144"/>
                  <a:pt x="1077451" y="634083"/>
                  <a:pt x="1092702" y="588322"/>
                </a:cubicBezTo>
                <a:cubicBezTo>
                  <a:pt x="1081415" y="464145"/>
                  <a:pt x="1085781" y="419867"/>
                  <a:pt x="1048404" y="307726"/>
                </a:cubicBezTo>
                <a:cubicBezTo>
                  <a:pt x="1043482" y="292958"/>
                  <a:pt x="1041360" y="276937"/>
                  <a:pt x="1033637" y="263421"/>
                </a:cubicBezTo>
                <a:cubicBezTo>
                  <a:pt x="1028919" y="255164"/>
                  <a:pt x="979627" y="186706"/>
                  <a:pt x="959806" y="174812"/>
                </a:cubicBezTo>
                <a:cubicBezTo>
                  <a:pt x="946459" y="166803"/>
                  <a:pt x="929814" y="166175"/>
                  <a:pt x="915507" y="160043"/>
                </a:cubicBezTo>
                <a:cubicBezTo>
                  <a:pt x="895275" y="151371"/>
                  <a:pt x="875317" y="141834"/>
                  <a:pt x="856442" y="130507"/>
                </a:cubicBezTo>
                <a:cubicBezTo>
                  <a:pt x="826006" y="112243"/>
                  <a:pt x="802651" y="78396"/>
                  <a:pt x="767845" y="71434"/>
                </a:cubicBezTo>
                <a:cubicBezTo>
                  <a:pt x="645508" y="46964"/>
                  <a:pt x="718987" y="59164"/>
                  <a:pt x="546351" y="41898"/>
                </a:cubicBezTo>
                <a:cubicBezTo>
                  <a:pt x="531585" y="32052"/>
                  <a:pt x="519781" y="13167"/>
                  <a:pt x="502052" y="12361"/>
                </a:cubicBezTo>
                <a:cubicBezTo>
                  <a:pt x="262630" y="1476"/>
                  <a:pt x="289307" y="0"/>
                  <a:pt x="147662" y="56666"/>
                </a:cubicBezTo>
                <a:cubicBezTo>
                  <a:pt x="42444" y="161898"/>
                  <a:pt x="156056" y="42478"/>
                  <a:pt x="73831" y="145275"/>
                </a:cubicBezTo>
                <a:cubicBezTo>
                  <a:pt x="65134" y="156147"/>
                  <a:pt x="52021" y="163227"/>
                  <a:pt x="44299" y="174812"/>
                </a:cubicBezTo>
                <a:cubicBezTo>
                  <a:pt x="19969" y="211313"/>
                  <a:pt x="13126" y="238806"/>
                  <a:pt x="0" y="278189"/>
                </a:cubicBezTo>
                <a:cubicBezTo>
                  <a:pt x="4922" y="371721"/>
                  <a:pt x="6288" y="465509"/>
                  <a:pt x="14766" y="558786"/>
                </a:cubicBezTo>
                <a:cubicBezTo>
                  <a:pt x="16175" y="574289"/>
                  <a:pt x="19808" y="590935"/>
                  <a:pt x="29532" y="603091"/>
                </a:cubicBezTo>
                <a:cubicBezTo>
                  <a:pt x="40618" y="616950"/>
                  <a:pt x="59973" y="621539"/>
                  <a:pt x="73831" y="632627"/>
                </a:cubicBezTo>
                <a:cubicBezTo>
                  <a:pt x="84702" y="641325"/>
                  <a:pt x="90156" y="657760"/>
                  <a:pt x="103364" y="662163"/>
                </a:cubicBezTo>
                <a:cubicBezTo>
                  <a:pt x="122042" y="668390"/>
                  <a:pt x="142741" y="662163"/>
                  <a:pt x="162429" y="66216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roll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98424" y="3944094"/>
            <a:ext cx="675563" cy="1588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98424" y="4135106"/>
            <a:ext cx="67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827243" y="3132269"/>
            <a:ext cx="92464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52575" y="2301411"/>
            <a:ext cx="67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57200" y="4434998"/>
            <a:ext cx="1092702" cy="80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2120" y="4762765"/>
            <a:ext cx="67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4456" y="5496635"/>
            <a:ext cx="301877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smtClean="0"/>
              <a:t>Accelerometer</a:t>
            </a:r>
            <a:endParaRPr lang="en-US" sz="3700" dirty="0"/>
          </a:p>
        </p:txBody>
      </p:sp>
      <p:sp>
        <p:nvSpPr>
          <p:cNvPr id="24" name="TextBox 23"/>
          <p:cNvSpPr txBox="1"/>
          <p:nvPr/>
        </p:nvSpPr>
        <p:spPr>
          <a:xfrm>
            <a:off x="5392533" y="5496635"/>
            <a:ext cx="240327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smtClean="0"/>
              <a:t>Gyroscopes</a:t>
            </a:r>
            <a:endParaRPr lang="en-US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CMAccelerometerData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br>
              <a:rPr lang="en-US" dirty="0" smtClean="0"/>
            </a:br>
            <a:r>
              <a:rPr lang="en-US" dirty="0" err="1" smtClean="0"/>
              <a:t>CMAcceleration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200" dirty="0" err="1" smtClean="0">
                <a:latin typeface="Lucida Sans Typewriter"/>
                <a:cs typeface="Lucida Sans Typewriter"/>
              </a:rPr>
              <a:t>typedef</a:t>
            </a:r>
            <a:r>
              <a:rPr lang="en-US" sz="2200" dirty="0" smtClean="0">
                <a:latin typeface="Lucida Sans Typewriter"/>
                <a:cs typeface="Lucida Sans Typewriter"/>
              </a:rPr>
              <a:t> </a:t>
            </a:r>
            <a:r>
              <a:rPr lang="en-US" sz="2200" dirty="0" err="1" smtClean="0">
                <a:latin typeface="Lucida Sans Typewriter"/>
                <a:cs typeface="Lucida Sans Typewriter"/>
              </a:rPr>
              <a:t>struct</a:t>
            </a:r>
            <a:r>
              <a:rPr lang="en-US" sz="2200" dirty="0" smtClean="0">
                <a:latin typeface="Lucida Sans Typewriter"/>
                <a:cs typeface="Lucida Sans Typewriter"/>
              </a:rPr>
              <a:t> {</a:t>
            </a:r>
            <a:br>
              <a:rPr lang="en-US" sz="2200" dirty="0" smtClean="0">
                <a:latin typeface="Lucida Sans Typewriter"/>
                <a:cs typeface="Lucida Sans Typewriter"/>
              </a:rPr>
            </a:br>
            <a:r>
              <a:rPr lang="en-US" sz="2200" dirty="0" smtClean="0">
                <a:latin typeface="Lucida Sans Typewriter"/>
                <a:cs typeface="Lucida Sans Typewriter"/>
              </a:rPr>
              <a:t>    double </a:t>
            </a:r>
            <a:r>
              <a:rPr lang="en-US" sz="2200" dirty="0" err="1" smtClean="0">
                <a:latin typeface="Lucida Sans Typewriter"/>
                <a:cs typeface="Lucida Sans Typewriter"/>
              </a:rPr>
              <a:t>x</a:t>
            </a:r>
            <a:r>
              <a:rPr lang="en-US" sz="2200" dirty="0" smtClean="0">
                <a:latin typeface="Lucida Sans Typewriter"/>
                <a:cs typeface="Lucida Sans Typewriter"/>
              </a:rPr>
              <a:t>;</a:t>
            </a:r>
            <a:br>
              <a:rPr lang="en-US" sz="2200" dirty="0" smtClean="0">
                <a:latin typeface="Lucida Sans Typewriter"/>
                <a:cs typeface="Lucida Sans Typewriter"/>
              </a:rPr>
            </a:br>
            <a:r>
              <a:rPr lang="en-US" sz="2200" dirty="0" smtClean="0">
                <a:latin typeface="Lucida Sans Typewriter"/>
                <a:cs typeface="Lucida Sans Typewriter"/>
              </a:rPr>
              <a:t>    double </a:t>
            </a:r>
            <a:r>
              <a:rPr lang="en-US" sz="2200" dirty="0" err="1" smtClean="0">
                <a:latin typeface="Lucida Sans Typewriter"/>
                <a:cs typeface="Lucida Sans Typewriter"/>
              </a:rPr>
              <a:t>y</a:t>
            </a:r>
            <a:r>
              <a:rPr lang="en-US" sz="2200" dirty="0" smtClean="0">
                <a:latin typeface="Lucida Sans Typewriter"/>
                <a:cs typeface="Lucida Sans Typewriter"/>
              </a:rPr>
              <a:t>;</a:t>
            </a:r>
            <a:br>
              <a:rPr lang="en-US" sz="2200" dirty="0" smtClean="0">
                <a:latin typeface="Lucida Sans Typewriter"/>
                <a:cs typeface="Lucida Sans Typewriter"/>
              </a:rPr>
            </a:br>
            <a:r>
              <a:rPr lang="en-US" sz="2200" dirty="0" smtClean="0">
                <a:latin typeface="Lucida Sans Typewriter"/>
                <a:cs typeface="Lucida Sans Typewriter"/>
              </a:rPr>
              <a:t>    double </a:t>
            </a:r>
            <a:r>
              <a:rPr lang="en-US" sz="2200" dirty="0" err="1" smtClean="0">
                <a:latin typeface="Lucida Sans Typewriter"/>
                <a:cs typeface="Lucida Sans Typewriter"/>
              </a:rPr>
              <a:t>z</a:t>
            </a:r>
            <a:r>
              <a:rPr lang="en-US" sz="2200" dirty="0" smtClean="0">
                <a:latin typeface="Lucida Sans Typewriter"/>
                <a:cs typeface="Lucida Sans Typewriter"/>
              </a:rPr>
              <a:t>;</a:t>
            </a:r>
            <a:br>
              <a:rPr lang="en-US" sz="2200" dirty="0" smtClean="0">
                <a:latin typeface="Lucida Sans Typewriter"/>
                <a:cs typeface="Lucida Sans Typewriter"/>
              </a:rPr>
            </a:br>
            <a:r>
              <a:rPr lang="en-US" sz="2200" dirty="0" smtClean="0">
                <a:latin typeface="Lucida Sans Typewriter"/>
                <a:cs typeface="Lucida Sans Typewriter"/>
              </a:rPr>
              <a:t>} </a:t>
            </a:r>
            <a:r>
              <a:rPr lang="en-US" sz="2200" dirty="0" err="1" smtClean="0">
                <a:latin typeface="Lucida Sans Typewriter"/>
                <a:cs typeface="Lucida Sans Typewriter"/>
              </a:rPr>
              <a:t>CMAcceleration</a:t>
            </a:r>
            <a:r>
              <a:rPr lang="en-US" sz="2200" dirty="0" smtClean="0">
                <a:latin typeface="Lucida Sans Typewriter"/>
                <a:cs typeface="Lucida Sans Typewriter"/>
              </a:rPr>
              <a:t>;</a:t>
            </a:r>
          </a:p>
          <a:p>
            <a:endParaRPr lang="en-US" sz="2200" dirty="0" smtClean="0">
              <a:latin typeface="Lucida Sans Typewriter"/>
              <a:cs typeface="Lucida Sans Typewriter"/>
            </a:endParaRPr>
          </a:p>
          <a:p>
            <a:r>
              <a:rPr lang="en-US" dirty="0" smtClean="0"/>
              <a:t>Measured in G’s</a:t>
            </a:r>
            <a:endParaRPr lang="en-US" dirty="0" smtClean="0">
              <a:latin typeface="Lucida Sans Typewriter"/>
              <a:cs typeface="Lucida Sans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CMGyroData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YAGNI</a:t>
            </a:r>
          </a:p>
          <a:p>
            <a:endParaRPr lang="en-US" dirty="0" smtClean="0"/>
          </a:p>
          <a:p>
            <a:r>
              <a:rPr lang="en-US" dirty="0" smtClean="0"/>
              <a:t>Gyro’s have bias; </a:t>
            </a:r>
            <a:r>
              <a:rPr lang="en-US" dirty="0" err="1" smtClean="0"/>
              <a:t>DeviceMotion</a:t>
            </a:r>
            <a:r>
              <a:rPr lang="en-US" dirty="0" smtClean="0"/>
              <a:t> fusion algorithms remove this</a:t>
            </a:r>
          </a:p>
          <a:p>
            <a:endParaRPr lang="en-US" dirty="0" smtClean="0"/>
          </a:p>
          <a:p>
            <a:r>
              <a:rPr lang="en-US" dirty="0" smtClean="0"/>
              <a:t>Get orientation from </a:t>
            </a:r>
            <a:r>
              <a:rPr lang="en-US" dirty="0" err="1" smtClean="0"/>
              <a:t>DeviceMotion</a:t>
            </a:r>
            <a:r>
              <a:rPr lang="en-US" dirty="0" smtClean="0"/>
              <a:t> instead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CMDeviceMotion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CMAttitude</a:t>
            </a:r>
            <a:r>
              <a:rPr lang="en-US" dirty="0" smtClean="0"/>
              <a:t> attitude</a:t>
            </a:r>
          </a:p>
          <a:p>
            <a:r>
              <a:rPr lang="en-US" dirty="0" err="1" smtClean="0"/>
              <a:t>CMRotationRate</a:t>
            </a:r>
            <a:r>
              <a:rPr lang="en-US" dirty="0" smtClean="0"/>
              <a:t> </a:t>
            </a:r>
            <a:r>
              <a:rPr lang="en-US" dirty="0" err="1" smtClean="0"/>
              <a:t>rotationRate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CMAcceleration</a:t>
            </a:r>
            <a:r>
              <a:rPr lang="en-US" dirty="0" smtClean="0"/>
              <a:t> gravity</a:t>
            </a:r>
          </a:p>
          <a:p>
            <a:r>
              <a:rPr lang="en-US" dirty="0" err="1" smtClean="0"/>
              <a:t>CMAcceleration</a:t>
            </a:r>
            <a:r>
              <a:rPr lang="en-US" dirty="0" smtClean="0"/>
              <a:t> </a:t>
            </a:r>
            <a:r>
              <a:rPr lang="en-US" dirty="0" err="1" smtClean="0"/>
              <a:t>userAcceleration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 smtClean="0"/>
              <a:t>MacCMViewer</a:t>
            </a:r>
            <a:endParaRPr lang="en-US" dirty="0" smtClean="0"/>
          </a:p>
          <a:p>
            <a:r>
              <a:rPr lang="en-US" dirty="0" err="1" smtClean="0"/>
              <a:t>CMIPViewer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Source code available:</a:t>
            </a:r>
            <a:br>
              <a:rPr lang="en-US" dirty="0" smtClean="0"/>
            </a:br>
            <a:r>
              <a:rPr lang="en-US" sz="3000" dirty="0" smtClean="0"/>
              <a:t>http://</a:t>
            </a:r>
            <a:r>
              <a:rPr lang="en-US" sz="3000" dirty="0" err="1" smtClean="0"/>
              <a:t>bitbucket.org/jblocksom/coremotionviewer</a:t>
            </a:r>
            <a:endParaRPr lang="en-US" sz="3000" dirty="0" smtClean="0"/>
          </a:p>
        </p:txBody>
      </p:sp>
      <p:pic>
        <p:nvPicPr>
          <p:cNvPr id="4" name="Picture 3" descr="Screen shot 2010-09-27 at 10.29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248" y="274638"/>
            <a:ext cx="5549752" cy="4352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</a:t>
            </a:r>
          </a:p>
          <a:p>
            <a:r>
              <a:rPr lang="en-US" dirty="0" smtClean="0"/>
              <a:t>SDK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Q &amp; A</a:t>
            </a:r>
          </a:p>
          <a:p>
            <a:endParaRPr lang="en-US" dirty="0" smtClean="0"/>
          </a:p>
          <a:p>
            <a:r>
              <a:rPr lang="en-US" dirty="0" smtClean="0"/>
              <a:t>Intro level, but lots of code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MacCMView</a:t>
            </a:r>
            <a:r>
              <a:rPr lang="en-US" dirty="0" smtClean="0"/>
              <a:t>: What’s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opens socket; iPhone connects</a:t>
            </a:r>
          </a:p>
          <a:p>
            <a:r>
              <a:rPr lang="en-US" dirty="0" smtClean="0"/>
              <a:t>iPhone sends CM updates to Mac</a:t>
            </a:r>
          </a:p>
          <a:p>
            <a:r>
              <a:rPr lang="en-US" dirty="0" smtClean="0"/>
              <a:t>Mac uses rotation matrix for display</a:t>
            </a:r>
            <a:endParaRPr lang="en-US" dirty="0"/>
          </a:p>
        </p:txBody>
      </p:sp>
      <p:pic>
        <p:nvPicPr>
          <p:cNvPr id="4" name="Picture 3" descr="Screen shot 2010-09-27 at 10.32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29" y="3540854"/>
            <a:ext cx="4729177" cy="28451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848080" y="4118168"/>
            <a:ext cx="2982262" cy="1173870"/>
          </a:xfrm>
          <a:prstGeom prst="straightConnector1">
            <a:avLst/>
          </a:prstGeom>
          <a:ln w="3175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0342" y="3594948"/>
            <a:ext cx="2707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FFFF00"/>
                </a:solidFill>
              </a:rPr>
              <a:t>From </a:t>
            </a:r>
            <a:r>
              <a:rPr lang="en-US" sz="2700" dirty="0" err="1" smtClean="0">
                <a:solidFill>
                  <a:srgbClr val="FFFF00"/>
                </a:solidFill>
              </a:rPr>
              <a:t>CMAttitude</a:t>
            </a:r>
            <a:endParaRPr lang="en-US" sz="27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as</a:t>
            </a:r>
          </a:p>
          <a:p>
            <a:pPr lvl="1"/>
            <a:r>
              <a:rPr lang="en-US" dirty="0" smtClean="0"/>
              <a:t>Yaw, Pitch, Roll</a:t>
            </a:r>
          </a:p>
          <a:p>
            <a:pPr lvl="1"/>
            <a:r>
              <a:rPr lang="en-US" dirty="0" smtClean="0"/>
              <a:t>Quaternion</a:t>
            </a:r>
          </a:p>
          <a:p>
            <a:pPr lvl="1"/>
            <a:r>
              <a:rPr lang="en-US" dirty="0" smtClean="0"/>
              <a:t>Rotation Matrix</a:t>
            </a:r>
          </a:p>
          <a:p>
            <a:endParaRPr lang="en-US" dirty="0" smtClean="0"/>
          </a:p>
          <a:p>
            <a:r>
              <a:rPr lang="en-US" u="sng" dirty="0" err="1" smtClean="0"/>
              <a:t>multiplyByInverseOfAttitude</a:t>
            </a:r>
            <a:r>
              <a:rPr lang="en-US" u="sng" dirty="0" smtClean="0"/>
              <a:t>: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Quaternions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Great technique for representing rotations</a:t>
            </a:r>
          </a:p>
          <a:p>
            <a:r>
              <a:rPr lang="en-US" dirty="0" err="1" smtClean="0"/>
              <a:t>Mutiplying</a:t>
            </a:r>
            <a:r>
              <a:rPr lang="en-US" dirty="0" smtClean="0"/>
              <a:t> q1 and q2 is composing rotations</a:t>
            </a:r>
          </a:p>
          <a:p>
            <a:r>
              <a:rPr lang="en-US" dirty="0" smtClean="0"/>
              <a:t>Can easily pull out axis / angle</a:t>
            </a:r>
          </a:p>
          <a:p>
            <a:r>
              <a:rPr lang="en-US" dirty="0" smtClean="0"/>
              <a:t>Avoids “</a:t>
            </a:r>
            <a:r>
              <a:rPr lang="en-US" dirty="0" err="1" smtClean="0"/>
              <a:t>Gimbal</a:t>
            </a:r>
            <a:r>
              <a:rPr lang="en-US" dirty="0" smtClean="0"/>
              <a:t> Lock”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http://en.wikipedia.org/wiki/Quaternions_and_spatial_rotation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a pretty good treatment</a:t>
            </a:r>
          </a:p>
          <a:p>
            <a:r>
              <a:rPr lang="en-US" dirty="0" smtClean="0"/>
              <a:t>Graphics Gems textbooks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multiplyByInverseOfAttitude</a:t>
            </a:r>
            <a:r>
              <a:rPr lang="en-US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Teapot Demo revisited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Motion in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Accelerometer: Not available</a:t>
            </a:r>
          </a:p>
          <a:p>
            <a:r>
              <a:rPr lang="en-US" dirty="0" smtClean="0"/>
              <a:t>Gyros: Not available</a:t>
            </a:r>
          </a:p>
          <a:p>
            <a:r>
              <a:rPr lang="en-US" dirty="0" smtClean="0"/>
              <a:t>Device Motion: Not available</a:t>
            </a:r>
          </a:p>
          <a:p>
            <a:endParaRPr lang="en-US" dirty="0" smtClean="0"/>
          </a:p>
          <a:p>
            <a:r>
              <a:rPr lang="en-US" dirty="0" smtClean="0"/>
              <a:t>Workaround thoughts…</a:t>
            </a:r>
            <a:endParaRPr lang="en-US" dirty="0"/>
          </a:p>
        </p:txBody>
      </p:sp>
      <p:pic>
        <p:nvPicPr>
          <p:cNvPr id="4" name="Picture 3" descr="Screen shot 2010-09-28 at 12.54.0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06" y="1417638"/>
            <a:ext cx="2924194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Steps: App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Add </a:t>
            </a:r>
            <a:r>
              <a:rPr lang="en-US" dirty="0" err="1" smtClean="0"/>
              <a:t>UIRequiredDeviceCapabilities</a:t>
            </a:r>
            <a:r>
              <a:rPr lang="en-US" dirty="0" smtClean="0"/>
              <a:t> for</a:t>
            </a:r>
            <a:br>
              <a:rPr lang="en-US" dirty="0" smtClean="0"/>
            </a:br>
            <a:r>
              <a:rPr lang="en-US" dirty="0" smtClean="0"/>
              <a:t>	accelerometer</a:t>
            </a:r>
            <a:br>
              <a:rPr lang="en-US" dirty="0" smtClean="0"/>
            </a:br>
            <a:r>
              <a:rPr lang="en-US" dirty="0" smtClean="0"/>
              <a:t>	gyro</a:t>
            </a:r>
          </a:p>
          <a:p>
            <a:endParaRPr lang="en-US" dirty="0" smtClean="0"/>
          </a:p>
          <a:p>
            <a:r>
              <a:rPr lang="en-US" dirty="0" smtClean="0"/>
              <a:t>Not needed for orientation / shake events</a:t>
            </a:r>
          </a:p>
          <a:p>
            <a:endParaRPr lang="en-US" dirty="0" smtClean="0"/>
          </a:p>
          <a:p>
            <a:r>
              <a:rPr lang="en-US" dirty="0" smtClean="0"/>
              <a:t>See Event Handling Guide,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Setting Required Hardware Capabilities for Accelerometer and Gyroscope </a:t>
            </a:r>
            <a:r>
              <a:rPr lang="en-US" dirty="0" smtClean="0"/>
              <a:t>Events”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iPhone 3GS </a:t>
            </a:r>
            <a:r>
              <a:rPr lang="en-US" dirty="0" err="1" smtClean="0"/>
              <a:t>vs</a:t>
            </a:r>
            <a:r>
              <a:rPr lang="en-US" dirty="0" smtClean="0"/>
              <a:t> iPhone 4</a:t>
            </a:r>
          </a:p>
          <a:p>
            <a:r>
              <a:rPr lang="en-US" dirty="0" err="1" smtClean="0"/>
              <a:t>Intertial</a:t>
            </a:r>
            <a:r>
              <a:rPr lang="en-US" dirty="0" smtClean="0"/>
              <a:t> Navigator</a:t>
            </a:r>
          </a:p>
          <a:p>
            <a:r>
              <a:rPr lang="en-US" dirty="0" smtClean="0"/>
              <a:t>Salad Spinner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Handling Guide for iPhone OS</a:t>
            </a:r>
          </a:p>
          <a:p>
            <a:pPr lvl="1"/>
            <a:r>
              <a:rPr lang="en-US" dirty="0" smtClean="0"/>
              <a:t>Look under “Motion Events”</a:t>
            </a:r>
          </a:p>
          <a:p>
            <a:pPr lvl="1"/>
            <a:r>
              <a:rPr lang="en-US" dirty="0" smtClean="0"/>
              <a:t>Section titled “Core Motion”</a:t>
            </a:r>
          </a:p>
          <a:p>
            <a:r>
              <a:rPr lang="en-US" dirty="0" smtClean="0"/>
              <a:t>Core Motion framework reference</a:t>
            </a:r>
          </a:p>
          <a:p>
            <a:r>
              <a:rPr lang="en-US" dirty="0" smtClean="0"/>
              <a:t>Sample Code</a:t>
            </a:r>
          </a:p>
          <a:p>
            <a:pPr lvl="1"/>
            <a:r>
              <a:rPr lang="en-US" dirty="0" smtClean="0"/>
              <a:t>WWDC ’10: </a:t>
            </a:r>
            <a:r>
              <a:rPr lang="en-US" dirty="0" err="1" smtClean="0"/>
              <a:t>CoreMotionTeapot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iPhone Sensor Group?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r="34245" b="689"/>
          <a:stretch>
            <a:fillRect/>
          </a:stretch>
        </p:blipFill>
        <p:spPr>
          <a:xfrm>
            <a:off x="5841617" y="0"/>
            <a:ext cx="33023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15052" cy="1846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Jonathan Blocksom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blocksom@gollygee.com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augmentedjonathan.tumblr.com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@</a:t>
            </a:r>
            <a:r>
              <a:rPr lang="en-US" dirty="0" err="1" smtClean="0"/>
              <a:t>jblocksom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75899"/>
            <a:ext cx="5718483" cy="23736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Computer Vision Software Engineer,</a:t>
            </a:r>
            <a:br>
              <a:rPr lang="en-US" dirty="0" smtClean="0"/>
            </a:br>
            <a:r>
              <a:rPr lang="en-US" dirty="0" smtClean="0"/>
              <a:t>SET Corp</a:t>
            </a:r>
          </a:p>
          <a:p>
            <a:r>
              <a:rPr lang="en-US" dirty="0" smtClean="0"/>
              <a:t>Computer Graphics background</a:t>
            </a:r>
          </a:p>
          <a:p>
            <a:r>
              <a:rPr lang="en-US" dirty="0" smtClean="0"/>
              <a:t>Several years working with Remote Sensing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Core Motion!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Motion Framework:</a:t>
            </a:r>
            <a:br>
              <a:rPr lang="en-US" dirty="0" smtClean="0"/>
            </a:br>
            <a:r>
              <a:rPr lang="en-US" dirty="0" smtClean="0"/>
              <a:t>High level interface to the </a:t>
            </a:r>
            <a:br>
              <a:rPr lang="en-US" dirty="0" smtClean="0"/>
            </a:br>
            <a:r>
              <a:rPr lang="en-US" dirty="0" smtClean="0"/>
              <a:t>orientation and movement </a:t>
            </a:r>
            <a:br>
              <a:rPr lang="en-US" dirty="0" smtClean="0"/>
            </a:br>
            <a:r>
              <a:rPr lang="en-US" dirty="0" smtClean="0"/>
              <a:t>data from the device</a:t>
            </a:r>
          </a:p>
          <a:p>
            <a:endParaRPr lang="en-US" dirty="0" smtClean="0"/>
          </a:p>
          <a:p>
            <a:r>
              <a:rPr lang="en-US" dirty="0" smtClean="0"/>
              <a:t>Based on Accelerometer and Gyroscopes</a:t>
            </a:r>
          </a:p>
          <a:p>
            <a:r>
              <a:rPr lang="en-US" dirty="0" smtClean="0"/>
              <a:t>Acceleration, Gravity, Rotational Acceleration</a:t>
            </a:r>
          </a:p>
          <a:p>
            <a:r>
              <a:rPr lang="en-US" dirty="0" smtClean="0"/>
              <a:t>High level filtering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913" y="234711"/>
            <a:ext cx="3110087" cy="2773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Motion isn’t…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GPS data</a:t>
            </a:r>
          </a:p>
          <a:p>
            <a:pPr lvl="1"/>
            <a:r>
              <a:rPr lang="en-US" dirty="0" smtClean="0"/>
              <a:t>That’s Core Location (</a:t>
            </a:r>
            <a:r>
              <a:rPr lang="en-US" dirty="0" err="1" smtClean="0"/>
              <a:t>LocationManager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Compass data</a:t>
            </a:r>
          </a:p>
          <a:p>
            <a:pPr lvl="1"/>
            <a:r>
              <a:rPr lang="en-US" dirty="0" smtClean="0"/>
              <a:t>Also Core Location</a:t>
            </a:r>
          </a:p>
          <a:p>
            <a:r>
              <a:rPr lang="en-US" dirty="0" smtClean="0"/>
              <a:t>High Level Motion Events</a:t>
            </a:r>
          </a:p>
          <a:p>
            <a:pPr lvl="1"/>
            <a:r>
              <a:rPr lang="en-US" dirty="0" smtClean="0"/>
              <a:t>Orientation change</a:t>
            </a:r>
          </a:p>
          <a:p>
            <a:pPr lvl="1"/>
            <a:r>
              <a:rPr lang="en-US" dirty="0" smtClean="0"/>
              <a:t>Shake events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Perfect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Demo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CoreMotionTeapot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(WWDC 2010 sample code)</a:t>
            </a:r>
          </a:p>
        </p:txBody>
      </p:sp>
      <p:pic>
        <p:nvPicPr>
          <p:cNvPr id="6" name="Content Placeholder 5" descr="IMG_0569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924" r="-16924"/>
          <a:stretch>
            <a:fillRect/>
          </a:stretch>
        </p:blipFill>
        <p:spPr>
          <a:xfrm>
            <a:off x="4765166" y="705097"/>
            <a:ext cx="4837317" cy="5421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81363"/>
            <a:ext cx="3810000" cy="284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since iPhone 1</a:t>
            </a:r>
          </a:p>
          <a:p>
            <a:r>
              <a:rPr lang="en-US" dirty="0" smtClean="0"/>
              <a:t>Consider it a “Gravity Detector”</a:t>
            </a:r>
          </a:p>
          <a:p>
            <a:r>
              <a:rPr lang="en-US" dirty="0" smtClean="0"/>
              <a:t>Noisy</a:t>
            </a:r>
          </a:p>
          <a:p>
            <a:endParaRPr lang="en-US" dirty="0" smtClean="0"/>
          </a:p>
          <a:p>
            <a:r>
              <a:rPr lang="en-US" dirty="0" err="1" smtClean="0"/>
              <a:t>iPad</a:t>
            </a:r>
            <a:r>
              <a:rPr lang="en-US" dirty="0" smtClean="0"/>
              <a:t>, iPhone 4:</a:t>
            </a:r>
            <a:br>
              <a:rPr lang="en-US" dirty="0" smtClean="0"/>
            </a:br>
            <a:r>
              <a:rPr lang="en-US" dirty="0" err="1" smtClean="0"/>
              <a:t>STMicro</a:t>
            </a:r>
            <a:r>
              <a:rPr lang="en-US" dirty="0" smtClean="0"/>
              <a:t> STM33DH</a:t>
            </a:r>
            <a:br>
              <a:rPr lang="en-US" dirty="0" smtClean="0"/>
            </a:br>
            <a:r>
              <a:rPr lang="en-US" dirty="0" smtClean="0"/>
              <a:t>3-axis accelerometer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575846" y="4600398"/>
            <a:ext cx="232327" cy="34077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36769" y="4786268"/>
            <a:ext cx="1239077" cy="15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0" y="5479832"/>
            <a:ext cx="3439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David </a:t>
            </a:r>
            <a:r>
              <a:rPr lang="en-US" dirty="0" err="1" smtClean="0"/>
              <a:t>Hodson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>
                <a:hlinkClick r:id="rId3"/>
              </a:rPr>
              <a:t>http://www.ifixit.com/Guide/Image/meta/IP1qEpYFQSSqwSbg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777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in iPhone 4, iPod Touch 4</a:t>
            </a:r>
          </a:p>
          <a:p>
            <a:r>
              <a:rPr lang="en-US" dirty="0" smtClean="0"/>
              <a:t>Detects rotation rate along three axis</a:t>
            </a:r>
          </a:p>
          <a:p>
            <a:r>
              <a:rPr lang="en-US" dirty="0" smtClean="0"/>
              <a:t>Chip datasheet:</a:t>
            </a:r>
            <a:br>
              <a:rPr lang="en-US" dirty="0" smtClean="0"/>
            </a:br>
            <a:r>
              <a:rPr lang="en-US" sz="1400" dirty="0" smtClean="0">
                <a:hlinkClick r:id="rId2"/>
              </a:rPr>
              <a:t>http://www.st.com/stonline/products/literature/ds/17116.pdf</a:t>
            </a:r>
            <a:endParaRPr lang="en-US" sz="1400" dirty="0" smtClean="0"/>
          </a:p>
          <a:p>
            <a:r>
              <a:rPr lang="en-US" dirty="0" smtClean="0"/>
              <a:t>200/500/2500 </a:t>
            </a:r>
            <a:r>
              <a:rPr lang="en-US" dirty="0" err="1" smtClean="0"/>
              <a:t>dps</a:t>
            </a:r>
            <a:r>
              <a:rPr lang="en-US" dirty="0" smtClean="0"/>
              <a:t> (degrees per second)</a:t>
            </a:r>
          </a:p>
          <a:p>
            <a:r>
              <a:rPr lang="en-US" dirty="0" smtClean="0"/>
              <a:t>0.03 </a:t>
            </a:r>
            <a:r>
              <a:rPr lang="en-US" dirty="0" err="1" smtClean="0"/>
              <a:t>dps</a:t>
            </a:r>
            <a:r>
              <a:rPr lang="en-US" dirty="0" smtClean="0"/>
              <a:t> error</a:t>
            </a:r>
          </a:p>
          <a:p>
            <a:endParaRPr lang="en-US" sz="14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977" y="3549095"/>
            <a:ext cx="4411873" cy="3308905"/>
          </a:xfrm>
          <a:prstGeom prst="rect">
            <a:avLst/>
          </a:prstGeom>
        </p:spPr>
      </p:pic>
      <p:pic>
        <p:nvPicPr>
          <p:cNvPr id="5" name="Picture 4" descr="Screen shot 2010-09-26 at 7.26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977" y="534351"/>
            <a:ext cx="4317777" cy="2674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 Teardown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22950"/>
            <a:ext cx="4901807" cy="16032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000" dirty="0" smtClean="0">
                <a:hlinkClick r:id="rId2"/>
              </a:rPr>
              <a:t>http://www.ifixit.com/Teardown/iPhone-4-Gyroscope-Teardown/3156/1</a:t>
            </a: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Andrew </a:t>
            </a:r>
            <a:r>
              <a:rPr lang="en-US" sz="1000" dirty="0" err="1" smtClean="0"/>
              <a:t>Bookholt</a:t>
            </a:r>
            <a:r>
              <a:rPr lang="en-US" sz="1000" dirty="0" smtClean="0"/>
              <a:t>:</a:t>
            </a:r>
          </a:p>
          <a:p>
            <a:pPr>
              <a:buNone/>
            </a:pPr>
            <a:r>
              <a:rPr lang="en-US" sz="1000" dirty="0" smtClean="0">
                <a:hlinkClick r:id="rId3"/>
              </a:rPr>
              <a:t>http://www.ifixit.com/Guide/Image/meta/UurGsklhtJRW2uuB</a:t>
            </a:r>
            <a:r>
              <a:rPr lang="en-US" sz="1000" dirty="0" smtClean="0"/>
              <a:t> (left)</a:t>
            </a:r>
          </a:p>
          <a:p>
            <a:pPr>
              <a:buNone/>
            </a:pPr>
            <a:r>
              <a:rPr lang="en-US" sz="1000" dirty="0" smtClean="0">
                <a:hlinkClick r:id="rId4"/>
              </a:rPr>
              <a:t>http://www.ifixit.com/Guide/Image/meta/MeunHawo54qPRY5S</a:t>
            </a:r>
            <a:r>
              <a:rPr lang="en-US" sz="1000" dirty="0" smtClean="0"/>
              <a:t> (right 1)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000" dirty="0" err="1" smtClean="0"/>
              <a:t>Miroslav</a:t>
            </a:r>
            <a:r>
              <a:rPr lang="en-US" sz="1000" dirty="0" smtClean="0"/>
              <a:t> </a:t>
            </a:r>
            <a:r>
              <a:rPr lang="en-US" sz="1000" dirty="0" err="1" smtClean="0"/>
              <a:t>Djuric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>
                <a:hlinkClick r:id="rId5"/>
              </a:rPr>
              <a:t>http://www.ifixit.com/Guide/Image/meta/RUQLo2PP1oqVtVsD</a:t>
            </a:r>
            <a:r>
              <a:rPr lang="en-US" sz="1000" dirty="0" smtClean="0"/>
              <a:t> (right 2)</a:t>
            </a:r>
          </a:p>
          <a:p>
            <a:pPr>
              <a:buNone/>
            </a:pP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417638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246" y="274638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246" y="3543375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3702</TotalTime>
  <Words>831</Words>
  <Application>Microsoft Macintosh PowerPoint</Application>
  <PresentationFormat>On-screen Show (4:3)</PresentationFormat>
  <Paragraphs>222</Paragraphs>
  <Slides>27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Get Moving With Core Motion!</vt:lpstr>
      <vt:lpstr>Agenda</vt:lpstr>
      <vt:lpstr>About Me</vt:lpstr>
      <vt:lpstr>Meet Core Motion!</vt:lpstr>
      <vt:lpstr>Core Motion isn’t…</vt:lpstr>
      <vt:lpstr>Quick Demo</vt:lpstr>
      <vt:lpstr>Accelerometer</vt:lpstr>
      <vt:lpstr>Gyroscopes</vt:lpstr>
      <vt:lpstr>Gyro Teardown</vt:lpstr>
      <vt:lpstr>Accelerometer, Gyro &amp; Device Motion</vt:lpstr>
      <vt:lpstr>Supported Devices</vt:lpstr>
      <vt:lpstr>Classes</vt:lpstr>
      <vt:lpstr>CMMotionManager</vt:lpstr>
      <vt:lpstr>CMMotionManager</vt:lpstr>
      <vt:lpstr>Core Motion Coordinate System Quick Reference</vt:lpstr>
      <vt:lpstr>CMAccelerometerData</vt:lpstr>
      <vt:lpstr>CMGyroData</vt:lpstr>
      <vt:lpstr>CMDeviceMotion</vt:lpstr>
      <vt:lpstr>DEMO</vt:lpstr>
      <vt:lpstr>MacCMView: What’s Going On?</vt:lpstr>
      <vt:lpstr>CMAttitude</vt:lpstr>
      <vt:lpstr>Why Quaternions?</vt:lpstr>
      <vt:lpstr>multiplyByInverseOfAttitude:</vt:lpstr>
      <vt:lpstr>Core Motion in Simulator</vt:lpstr>
      <vt:lpstr>Final Steps: App Requirements</vt:lpstr>
      <vt:lpstr>Experiments</vt:lpstr>
      <vt:lpstr>Further Reading</vt:lpstr>
    </vt:vector>
  </TitlesOfParts>
  <Company>SAIC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Motion</dc:title>
  <dc:creator>Jonathan Blocksom</dc:creator>
  <cp:lastModifiedBy>Jonathan Blocksom</cp:lastModifiedBy>
  <cp:revision>62</cp:revision>
  <cp:lastPrinted>2010-09-28T06:26:55Z</cp:lastPrinted>
  <dcterms:created xsi:type="dcterms:W3CDTF">2011-03-14T08:31:33Z</dcterms:created>
  <dcterms:modified xsi:type="dcterms:W3CDTF">2011-03-14T08:32:02Z</dcterms:modified>
</cp:coreProperties>
</file>