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8" r:id="rId4"/>
    <p:sldId id="266" r:id="rId5"/>
    <p:sldId id="257" r:id="rId6"/>
    <p:sldId id="258" r:id="rId7"/>
    <p:sldId id="259" r:id="rId8"/>
    <p:sldId id="260" r:id="rId9"/>
    <p:sldId id="262" r:id="rId10"/>
    <p:sldId id="265" r:id="rId11"/>
    <p:sldId id="263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042C"/>
    <a:srgbClr val="7A0432"/>
    <a:srgbClr val="730432"/>
    <a:srgbClr val="FB0432"/>
    <a:srgbClr val="A70432"/>
    <a:srgbClr val="555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fld id="{97FB4FCA-E7D1-46BC-864E-E4358E06F00B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fld id="{97FB4FCA-E7D1-46BC-864E-E4358E06F00B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019774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EB96BAE7-3A5F-45DD-85E9-A42C9D775F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fld id="{97FB4FCA-E7D1-46BC-864E-E4358E06F00B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019774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EB96BAE7-3A5F-45DD-85E9-A42C9D775FF1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  <a:prstGeom prst="rect">
            <a:avLst/>
          </a:prstGeo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  <a:prstGeom prst="rect">
            <a:avLst/>
          </a:prstGeo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fld id="{97FB4FCA-E7D1-46BC-864E-E4358E06F00B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019774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EB96BAE7-3A5F-45DD-85E9-A42C9D775FF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fld id="{97FB4FCA-E7D1-46BC-864E-E4358E06F00B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019774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EB96BAE7-3A5F-45DD-85E9-A42C9D775F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fld id="{97FB4FCA-E7D1-46BC-864E-E4358E06F00B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019774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EB96BAE7-3A5F-45DD-85E9-A42C9D775FF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  <a:solidFill>
            <a:srgbClr val="7A0432"/>
          </a:solidFill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  <a:prstGeom prst="rect">
            <a:avLst/>
          </a:prstGeom>
          <a:solidFill>
            <a:srgbClr val="7A0432"/>
          </a:solidFill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  <a:prstGeom prst="rect">
            <a:avLst/>
          </a:prstGeom>
          <a:solidFill>
            <a:srgbClr val="7A0432"/>
          </a:solidFill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  <a:prstGeom prst="rect">
            <a:avLst/>
          </a:prstGeom>
          <a:solidFill>
            <a:srgbClr val="7A0432"/>
          </a:solidFill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  <a:prstGeom prst="rect">
            <a:avLst/>
          </a:prstGeom>
          <a:solidFill>
            <a:srgbClr val="7A0432"/>
          </a:solidFill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fld id="{97FB4FCA-E7D1-46BC-864E-E4358E06F00B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019774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EB96BAE7-3A5F-45DD-85E9-A42C9D775F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fld id="{97FB4FCA-E7D1-46BC-864E-E4358E06F00B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019774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EB96BAE7-3A5F-45DD-85E9-A42C9D775F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fld id="{97FB4FCA-E7D1-46BC-864E-E4358E06F00B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019774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EB96BAE7-3A5F-45DD-85E9-A42C9D775F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fld id="{97FB4FCA-E7D1-46BC-864E-E4358E06F00B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019774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EB96BAE7-3A5F-45DD-85E9-A42C9D775FF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  <a:prstGeom prst="rect">
            <a:avLst/>
          </a:prstGeo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fld id="{97FB4FCA-E7D1-46BC-864E-E4358E06F00B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019774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EB96BAE7-3A5F-45DD-85E9-A42C9D775FF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A04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76200" y="-152400"/>
            <a:ext cx="9220200" cy="7010400"/>
          </a:xfrm>
          <a:prstGeom prst="rect">
            <a:avLst/>
          </a:prstGeom>
          <a:gradFill>
            <a:gsLst>
              <a:gs pos="40000">
                <a:srgbClr val="7A0432"/>
              </a:gs>
              <a:gs pos="67000">
                <a:srgbClr val="6C042C"/>
              </a:gs>
            </a:gsLst>
            <a:path path="circle">
              <a:fillToRect l="20000" t="-40000" r="20000" b="14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04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33400"/>
            <a:ext cx="8534400" cy="2971800"/>
          </a:xfrm>
          <a:solidFill>
            <a:srgbClr val="6C042C"/>
          </a:solidFill>
        </p:spPr>
        <p:txBody>
          <a:bodyPr>
            <a:normAutofit/>
          </a:bodyPr>
          <a:lstStyle/>
          <a:p>
            <a:r>
              <a:rPr lang="en-US" sz="1300" dirty="0" smtClean="0"/>
              <a:t>		</a:t>
            </a:r>
            <a:r>
              <a:rPr lang="en-US" sz="1400" dirty="0" smtClean="0">
                <a:solidFill>
                  <a:schemeClr val="bg1"/>
                </a:solidFill>
              </a:rPr>
              <a:t>Group: iNewsies – CS480</a:t>
            </a:r>
            <a:r>
              <a:rPr lang="en-US" sz="1300" dirty="0"/>
              <a:t/>
            </a:r>
            <a:br>
              <a:rPr lang="en-US" sz="1300" dirty="0"/>
            </a:b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b="1" dirty="0">
                <a:solidFill>
                  <a:schemeClr val="bg1"/>
                </a:solidFill>
              </a:rPr>
              <a:t>A Journalism iOS Application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305800" cy="2590800"/>
          </a:xfrm>
          <a:solidFill>
            <a:srgbClr val="6C042C"/>
          </a:solidFill>
        </p:spPr>
        <p:txBody>
          <a:bodyPr>
            <a:norm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Authors:	Gabriel </a:t>
            </a:r>
            <a:r>
              <a:rPr lang="en-US" sz="1400" dirty="0">
                <a:solidFill>
                  <a:schemeClr val="bg1"/>
                </a:solidFill>
              </a:rPr>
              <a:t>McFann- Project </a:t>
            </a:r>
            <a:r>
              <a:rPr lang="en-US" sz="1400" dirty="0" smtClean="0">
                <a:solidFill>
                  <a:schemeClr val="bg1"/>
                </a:solidFill>
              </a:rPr>
              <a:t>Lead</a:t>
            </a:r>
          </a:p>
          <a:p>
            <a:r>
              <a:rPr lang="en-US" sz="1400" dirty="0">
                <a:solidFill>
                  <a:schemeClr val="bg1"/>
                </a:solidFill>
              </a:rPr>
              <a:t/>
            </a:r>
            <a:br>
              <a:rPr lang="en-US" sz="1400" dirty="0">
                <a:solidFill>
                  <a:schemeClr val="bg1"/>
                </a:solidFill>
              </a:rPr>
            </a:br>
            <a:r>
              <a:rPr lang="en-US" sz="1400" dirty="0">
                <a:solidFill>
                  <a:schemeClr val="bg1"/>
                </a:solidFill>
              </a:rPr>
              <a:t>	</a:t>
            </a:r>
            <a:r>
              <a:rPr lang="en-US" sz="1400" dirty="0" smtClean="0">
                <a:solidFill>
                  <a:schemeClr val="bg1"/>
                </a:solidFill>
              </a:rPr>
              <a:t>    Kyle </a:t>
            </a:r>
            <a:r>
              <a:rPr lang="en-US" sz="1400" dirty="0">
                <a:solidFill>
                  <a:schemeClr val="bg1"/>
                </a:solidFill>
              </a:rPr>
              <a:t>Hart- Documentation </a:t>
            </a:r>
            <a:r>
              <a:rPr lang="en-US" sz="1400" dirty="0" smtClean="0">
                <a:solidFill>
                  <a:schemeClr val="bg1"/>
                </a:solidFill>
              </a:rPr>
              <a:t>Lead</a:t>
            </a:r>
          </a:p>
          <a:p>
            <a:r>
              <a:rPr lang="en-US" sz="1400" dirty="0">
                <a:solidFill>
                  <a:schemeClr val="bg1"/>
                </a:solidFill>
              </a:rPr>
              <a:t/>
            </a:r>
            <a:br>
              <a:rPr lang="en-US" sz="1400" dirty="0">
                <a:solidFill>
                  <a:schemeClr val="bg1"/>
                </a:solidFill>
              </a:rPr>
            </a:b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                    Deep </a:t>
            </a:r>
            <a:r>
              <a:rPr lang="en-US" sz="1400" dirty="0">
                <a:solidFill>
                  <a:schemeClr val="bg1"/>
                </a:solidFill>
              </a:rPr>
              <a:t>Bajwa- Lead Designer</a:t>
            </a:r>
            <a:br>
              <a:rPr lang="en-US" sz="1400" dirty="0">
                <a:solidFill>
                  <a:schemeClr val="bg1"/>
                </a:solidFill>
              </a:rPr>
            </a:br>
            <a:r>
              <a:rPr lang="en-US" sz="1400" dirty="0">
                <a:solidFill>
                  <a:schemeClr val="bg1"/>
                </a:solidFill>
              </a:rPr>
              <a:t> </a:t>
            </a:r>
            <a:endParaRPr lang="en-US" sz="1400" dirty="0" smtClean="0">
              <a:solidFill>
                <a:schemeClr val="bg1"/>
              </a:solidFill>
            </a:endParaRPr>
          </a:p>
          <a:p>
            <a:pPr>
              <a:tabLst>
                <a:tab pos="3484563" algn="l"/>
              </a:tabLst>
            </a:pPr>
            <a:r>
              <a:rPr lang="en-US" sz="1400" dirty="0" smtClean="0">
                <a:solidFill>
                  <a:schemeClr val="bg1"/>
                </a:solidFill>
              </a:rPr>
              <a:t>               Date: December 05, </a:t>
            </a:r>
            <a:r>
              <a:rPr lang="en-US" sz="1400" dirty="0">
                <a:solidFill>
                  <a:schemeClr val="bg1"/>
                </a:solidFill>
              </a:rPr>
              <a:t>2013</a:t>
            </a:r>
            <a:br>
              <a:rPr lang="en-US" sz="1400" dirty="0">
                <a:solidFill>
                  <a:schemeClr val="bg1"/>
                </a:solidFill>
              </a:rPr>
            </a:br>
            <a:r>
              <a:rPr lang="en-US" sz="1400" dirty="0">
                <a:solidFill>
                  <a:schemeClr val="bg1"/>
                </a:solidFill>
              </a:rPr>
              <a:t> </a:t>
            </a:r>
            <a:br>
              <a:rPr lang="en-US" sz="1400" dirty="0">
                <a:solidFill>
                  <a:schemeClr val="bg1"/>
                </a:solidFill>
              </a:rPr>
            </a:b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                                                                                                                       Client: Mr. Wilbert Ochoa</a:t>
            </a:r>
            <a:br>
              <a:rPr lang="en-US" sz="1400" dirty="0" smtClean="0">
                <a:solidFill>
                  <a:schemeClr val="bg1"/>
                </a:solidFill>
              </a:rPr>
            </a:br>
            <a:r>
              <a:rPr lang="en-US" sz="1400" dirty="0" smtClean="0">
                <a:solidFill>
                  <a:schemeClr val="bg1"/>
                </a:solidFill>
              </a:rPr>
              <a:t> </a:t>
            </a:r>
            <a:br>
              <a:rPr lang="en-US" sz="1400" dirty="0" smtClean="0">
                <a:solidFill>
                  <a:schemeClr val="bg1"/>
                </a:solidFill>
              </a:rPr>
            </a:br>
            <a:r>
              <a:rPr lang="en-US" sz="1400" dirty="0" smtClean="0">
                <a:solidFill>
                  <a:schemeClr val="bg1"/>
                </a:solidFill>
              </a:rPr>
              <a:t>                                                                                                                     Advisor: Dr. John </a:t>
            </a:r>
            <a:r>
              <a:rPr lang="en-US" sz="1400" dirty="0" err="1" smtClean="0">
                <a:solidFill>
                  <a:schemeClr val="bg1"/>
                </a:solidFill>
              </a:rPr>
              <a:t>Anvik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cs312001_ta2\Downloads\Defaul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" y="838200"/>
            <a:ext cx="2819400" cy="1828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763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33400"/>
            <a:ext cx="8534400" cy="7620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Demonstration 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00200"/>
            <a:ext cx="8305800" cy="4876800"/>
          </a:xfrm>
        </p:spPr>
        <p:txBody>
          <a:bodyPr>
            <a:normAutofit/>
          </a:bodyPr>
          <a:lstStyle/>
          <a:p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65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33400"/>
            <a:ext cx="8534400" cy="7620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Goals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00200"/>
            <a:ext cx="8305800" cy="4876800"/>
          </a:xfrm>
        </p:spPr>
        <p:txBody>
          <a:bodyPr>
            <a:normAutofit/>
          </a:bodyPr>
          <a:lstStyle/>
          <a:p>
            <a:pPr algn="l"/>
            <a:r>
              <a:rPr lang="en-US" sz="1400" b="1" dirty="0" smtClean="0">
                <a:solidFill>
                  <a:schemeClr val="bg1"/>
                </a:solidFill>
              </a:rPr>
              <a:t>Integration </a:t>
            </a:r>
            <a:r>
              <a:rPr lang="en-US" sz="1400" b="1" dirty="0">
                <a:solidFill>
                  <a:schemeClr val="bg1"/>
                </a:solidFill>
              </a:rPr>
              <a:t>of a Google Drive into </a:t>
            </a:r>
            <a:r>
              <a:rPr lang="en-US" sz="1400" b="1" dirty="0" smtClean="0">
                <a:solidFill>
                  <a:schemeClr val="bg1"/>
                </a:solidFill>
              </a:rPr>
              <a:t>the application</a:t>
            </a:r>
          </a:p>
          <a:p>
            <a:pPr algn="l"/>
            <a:endParaRPr lang="en-US" sz="1400" b="1" dirty="0" smtClean="0">
              <a:solidFill>
                <a:schemeClr val="tx1"/>
              </a:solidFill>
            </a:endParaRPr>
          </a:p>
          <a:p>
            <a:pPr algn="l"/>
            <a:r>
              <a:rPr lang="en-US" sz="1400" b="1" dirty="0"/>
              <a:t>same credentials to </a:t>
            </a:r>
            <a:r>
              <a:rPr lang="en-US" sz="1400" b="1" dirty="0" smtClean="0"/>
              <a:t>logon</a:t>
            </a:r>
          </a:p>
          <a:p>
            <a:pPr algn="l"/>
            <a:endParaRPr lang="en-US" sz="1400" b="1" dirty="0">
              <a:solidFill>
                <a:schemeClr val="tx1"/>
              </a:solidFill>
            </a:endParaRPr>
          </a:p>
          <a:p>
            <a:pPr algn="l"/>
            <a:r>
              <a:rPr lang="en-US" sz="1400" b="1" dirty="0"/>
              <a:t>include as many desirable and optional features as we can. </a:t>
            </a:r>
            <a:endParaRPr lang="en-US" sz="1400" b="1" dirty="0" smtClean="0"/>
          </a:p>
          <a:p>
            <a:pPr algn="l"/>
            <a:endParaRPr lang="en-US" sz="1400" b="1" dirty="0">
              <a:solidFill>
                <a:schemeClr val="tx1"/>
              </a:solidFill>
            </a:endParaRPr>
          </a:p>
          <a:p>
            <a:pPr algn="l"/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54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33400"/>
            <a:ext cx="8534400" cy="8382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Conclusion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00200"/>
            <a:ext cx="8305800" cy="48768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Retrospective: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bg1"/>
                </a:solidFill>
              </a:rPr>
              <a:t>Status Report: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54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33400"/>
            <a:ext cx="8534400" cy="8382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Real World Problem 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00200"/>
            <a:ext cx="8305800" cy="4876800"/>
          </a:xfrm>
        </p:spPr>
        <p:txBody>
          <a:bodyPr>
            <a:normAutofit/>
          </a:bodyPr>
          <a:lstStyle/>
          <a:p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bg1"/>
                </a:solidFill>
              </a:rPr>
              <a:t>Problem: </a:t>
            </a:r>
          </a:p>
          <a:p>
            <a:pPr algn="l"/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en-US" sz="1400" dirty="0" smtClean="0">
                <a:solidFill>
                  <a:schemeClr val="bg1"/>
                </a:solidFill>
              </a:rPr>
              <a:t>Mr</a:t>
            </a:r>
            <a:r>
              <a:rPr lang="en-US" sz="1400" dirty="0">
                <a:solidFill>
                  <a:schemeClr val="bg1"/>
                </a:solidFill>
              </a:rPr>
              <a:t>. Wilbert Ochoa had a need for a journalism iOS application for creating digital newspapers by his </a:t>
            </a:r>
            <a:endParaRPr lang="en-US" sz="1400" dirty="0" smtClean="0">
              <a:solidFill>
                <a:schemeClr val="bg1"/>
              </a:solidFill>
            </a:endParaRPr>
          </a:p>
          <a:p>
            <a:pPr algn="l"/>
            <a:r>
              <a:rPr lang="en-US" sz="1400" dirty="0" smtClean="0">
                <a:solidFill>
                  <a:schemeClr val="bg1"/>
                </a:solidFill>
              </a:rPr>
              <a:t>journalism </a:t>
            </a:r>
            <a:r>
              <a:rPr lang="en-US" sz="1400" dirty="0">
                <a:solidFill>
                  <a:schemeClr val="bg1"/>
                </a:solidFill>
              </a:rPr>
              <a:t>students.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02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33400"/>
            <a:ext cx="8534400" cy="8382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Project Overview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00200"/>
            <a:ext cx="8305800" cy="4876800"/>
          </a:xfrm>
        </p:spPr>
        <p:txBody>
          <a:bodyPr>
            <a:normAutofit/>
          </a:bodyPr>
          <a:lstStyle/>
          <a:p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bg1"/>
                </a:solidFill>
              </a:rPr>
              <a:t>Solution: </a:t>
            </a:r>
          </a:p>
          <a:p>
            <a:pPr algn="l"/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en-US" dirty="0" smtClean="0">
                <a:solidFill>
                  <a:schemeClr val="bg1"/>
                </a:solidFill>
              </a:rPr>
              <a:t>Mr</a:t>
            </a:r>
            <a:r>
              <a:rPr lang="en-US" dirty="0">
                <a:solidFill>
                  <a:schemeClr val="bg1"/>
                </a:solidFill>
              </a:rPr>
              <a:t>. Wilbert Ochoa had a need for a journalism iOS application for creating digital newspapers by his journalism students.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37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685800"/>
            <a:ext cx="8534400" cy="8382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Non-Functional Requirements 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905000"/>
            <a:ext cx="8305800" cy="4038600"/>
          </a:xfrm>
        </p:spPr>
        <p:txBody>
          <a:bodyPr>
            <a:normAutofit/>
          </a:bodyPr>
          <a:lstStyle/>
          <a:p>
            <a:pPr marL="285750" lvl="0" indent="-285750" algn="l">
              <a:buClrTx/>
              <a:buFont typeface="Wingdings" pitchFamily="2" charset="2"/>
              <a:buChar char="ü"/>
            </a:pPr>
            <a:r>
              <a:rPr lang="en-US" sz="1400" dirty="0" smtClean="0">
                <a:solidFill>
                  <a:schemeClr val="bg1"/>
                </a:solidFill>
              </a:rPr>
              <a:t>iOS based application optimized for iPad</a:t>
            </a:r>
          </a:p>
          <a:p>
            <a:pPr marL="285750" lvl="0" indent="-285750" algn="l">
              <a:buClrTx/>
              <a:buFont typeface="Wingdings" pitchFamily="2" charset="2"/>
              <a:buChar char="ü"/>
            </a:pPr>
            <a:endParaRPr lang="en-US" sz="1400" dirty="0" smtClean="0">
              <a:solidFill>
                <a:schemeClr val="bg1"/>
              </a:solidFill>
            </a:endParaRPr>
          </a:p>
          <a:p>
            <a:pPr marL="285750" lvl="0" indent="-285750" algn="l">
              <a:buClrTx/>
              <a:buFont typeface="Wingdings" pitchFamily="2" charset="2"/>
              <a:buChar char="ü"/>
            </a:pPr>
            <a:r>
              <a:rPr lang="en-US" sz="1400" dirty="0" smtClean="0">
                <a:solidFill>
                  <a:schemeClr val="bg1"/>
                </a:solidFill>
              </a:rPr>
              <a:t>Access to MySQL Workbench 5.2 CE to store the students’ work</a:t>
            </a:r>
          </a:p>
          <a:p>
            <a:pPr marL="285750" lvl="0" indent="-285750" algn="l">
              <a:buClrTx/>
              <a:buFont typeface="Wingdings" pitchFamily="2" charset="2"/>
              <a:buChar char="ü"/>
            </a:pPr>
            <a:endParaRPr lang="en-US" sz="1400" dirty="0" smtClean="0">
              <a:solidFill>
                <a:schemeClr val="bg1"/>
              </a:solidFill>
            </a:endParaRPr>
          </a:p>
          <a:p>
            <a:pPr marL="285750" lvl="0" indent="-285750" algn="l">
              <a:buClrTx/>
              <a:buFont typeface="Wingdings" pitchFamily="2" charset="2"/>
              <a:buChar char="ü"/>
            </a:pPr>
            <a:r>
              <a:rPr lang="en-US" sz="1400" dirty="0" smtClean="0">
                <a:solidFill>
                  <a:schemeClr val="bg1"/>
                </a:solidFill>
              </a:rPr>
              <a:t>Application will be designed in considering the students’ complexity level so they can easily use</a:t>
            </a:r>
          </a:p>
          <a:p>
            <a:pPr marL="285750" lvl="0" indent="-285750" algn="l">
              <a:buClrTx/>
              <a:buFont typeface="Wingdings" pitchFamily="2" charset="2"/>
              <a:buChar char="ü"/>
            </a:pPr>
            <a:endParaRPr lang="en-US" sz="1400" dirty="0" smtClean="0">
              <a:solidFill>
                <a:schemeClr val="bg1"/>
              </a:solidFill>
            </a:endParaRPr>
          </a:p>
          <a:p>
            <a:pPr marL="285750" lvl="0" indent="-285750" algn="l">
              <a:buClrTx/>
              <a:buFont typeface="Wingdings" pitchFamily="2" charset="2"/>
              <a:buChar char="ü"/>
            </a:pPr>
            <a:r>
              <a:rPr lang="en-US" sz="1400" dirty="0" smtClean="0">
                <a:solidFill>
                  <a:schemeClr val="bg1"/>
                </a:solidFill>
              </a:rPr>
              <a:t>Application will be secured and easy to modify for future use </a:t>
            </a:r>
          </a:p>
          <a:p>
            <a:pPr marL="285750" lvl="0" indent="-285750" algn="l">
              <a:buClrTx/>
              <a:buFont typeface="Wingdings" pitchFamily="2" charset="2"/>
              <a:buChar char="ü"/>
            </a:pPr>
            <a:endParaRPr lang="en-US" sz="1400" dirty="0" smtClean="0">
              <a:solidFill>
                <a:schemeClr val="bg1"/>
              </a:solidFill>
            </a:endParaRPr>
          </a:p>
          <a:p>
            <a:pPr marL="285750" lvl="0" indent="-285750" algn="l">
              <a:buClrTx/>
              <a:buFont typeface="Wingdings" pitchFamily="2" charset="2"/>
              <a:buChar char="ü"/>
            </a:pPr>
            <a:r>
              <a:rPr lang="en-US" sz="1400" dirty="0" smtClean="0">
                <a:solidFill>
                  <a:schemeClr val="bg1"/>
                </a:solidFill>
              </a:rPr>
              <a:t>Application will be flexible to use for students and a teacher for their intended use</a:t>
            </a:r>
          </a:p>
          <a:p>
            <a:pPr marL="285750" lvl="0" indent="-285750" algn="l">
              <a:buClrTx/>
              <a:buFont typeface="Wingdings" pitchFamily="2" charset="2"/>
              <a:buChar char="ü"/>
            </a:pPr>
            <a:endParaRPr lang="en-US" sz="1400" dirty="0" smtClean="0">
              <a:solidFill>
                <a:schemeClr val="bg1"/>
              </a:solidFill>
            </a:endParaRPr>
          </a:p>
          <a:p>
            <a:pPr marL="285750" lvl="0" indent="-285750" algn="l">
              <a:buClrTx/>
              <a:buFont typeface="Wingdings" pitchFamily="2" charset="2"/>
              <a:buChar char="ü"/>
            </a:pPr>
            <a:r>
              <a:rPr lang="en-US" sz="1400" dirty="0" smtClean="0">
                <a:solidFill>
                  <a:schemeClr val="bg1"/>
                </a:solidFill>
              </a:rPr>
              <a:t>Integration of Google Drive </a:t>
            </a:r>
          </a:p>
          <a:p>
            <a:pPr marL="285750" lvl="0" indent="-285750" algn="l">
              <a:buClrTx/>
              <a:buFont typeface="Wingdings" pitchFamily="2" charset="2"/>
              <a:buChar char="ü"/>
            </a:pPr>
            <a:endParaRPr lang="en-US" sz="1400" dirty="0" smtClean="0">
              <a:solidFill>
                <a:schemeClr val="bg1"/>
              </a:solidFill>
            </a:endParaRPr>
          </a:p>
          <a:p>
            <a:pPr marL="285750" lvl="0" indent="-285750" algn="l">
              <a:buClrTx/>
              <a:buFont typeface="Wingdings" pitchFamily="2" charset="2"/>
              <a:buChar char="ü"/>
            </a:pPr>
            <a:r>
              <a:rPr lang="en-US" sz="1400" dirty="0" smtClean="0">
                <a:solidFill>
                  <a:schemeClr val="bg1"/>
                </a:solidFill>
              </a:rPr>
              <a:t>Use of icons to help visualize the application’s features </a:t>
            </a:r>
          </a:p>
          <a:p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26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685800"/>
            <a:ext cx="8534400" cy="8382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bg1"/>
                </a:solidFill>
              </a:rPr>
              <a:t>Architecture Design – High Level</a:t>
            </a:r>
            <a:endParaRPr lang="en-US" sz="40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828800"/>
            <a:ext cx="8305800" cy="4648200"/>
          </a:xfrm>
        </p:spPr>
        <p:txBody>
          <a:bodyPr>
            <a:normAutofit/>
          </a:bodyPr>
          <a:lstStyle/>
          <a:p>
            <a:endParaRPr lang="en-US" sz="1400" b="1" dirty="0"/>
          </a:p>
          <a:p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7400" y="3632275"/>
            <a:ext cx="28067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1400" dirty="0" smtClean="0">
                <a:solidFill>
                  <a:schemeClr val="bg1"/>
                </a:solidFill>
              </a:rPr>
              <a:t>Hold multiple single views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400" dirty="0" smtClean="0">
                <a:solidFill>
                  <a:schemeClr val="bg1"/>
                </a:solidFill>
              </a:rPr>
              <a:t>View is represented in a iPad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400" dirty="0" smtClean="0">
                <a:solidFill>
                  <a:schemeClr val="bg1"/>
                </a:solidFill>
              </a:rPr>
              <a:t>Students would call models to create news papers 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400" dirty="0" smtClean="0">
                <a:solidFill>
                  <a:schemeClr val="bg1"/>
                </a:solidFill>
              </a:rPr>
              <a:t>Models are represented as Storyboards in XCode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400" dirty="0" smtClean="0">
                <a:solidFill>
                  <a:schemeClr val="bg1"/>
                </a:solidFill>
              </a:rPr>
              <a:t>Data would be saved in MySQL database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057400"/>
            <a:ext cx="5422900" cy="313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220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762000"/>
            <a:ext cx="8534400" cy="9144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Functional Requirements 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752600"/>
            <a:ext cx="8305800" cy="4724400"/>
          </a:xfrm>
        </p:spPr>
        <p:txBody>
          <a:bodyPr>
            <a:normAutofit/>
          </a:bodyPr>
          <a:lstStyle/>
          <a:p>
            <a:pPr algn="l"/>
            <a:r>
              <a:rPr lang="en-US" sz="1600" b="1" dirty="0">
                <a:solidFill>
                  <a:schemeClr val="bg1"/>
                </a:solidFill>
              </a:rPr>
              <a:t>Essential </a:t>
            </a:r>
            <a:r>
              <a:rPr lang="en-US" sz="1600" b="1" dirty="0" smtClean="0">
                <a:solidFill>
                  <a:schemeClr val="bg1"/>
                </a:solidFill>
              </a:rPr>
              <a:t>Tasks:</a:t>
            </a:r>
            <a:endParaRPr lang="en-US" sz="1600" dirty="0">
              <a:solidFill>
                <a:schemeClr val="bg1"/>
              </a:solidFill>
            </a:endParaRPr>
          </a:p>
          <a:p>
            <a:pPr marL="285750" lvl="0" indent="-285750" algn="l">
              <a:buClrTx/>
              <a:buFont typeface="Wingdings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Student should be able to edit newspaper </a:t>
            </a:r>
          </a:p>
          <a:p>
            <a:pPr marL="285750" lvl="0" indent="-285750" algn="l">
              <a:buClrTx/>
              <a:buFont typeface="Wingdings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Students should be able to format the paper in different ways </a:t>
            </a:r>
          </a:p>
          <a:p>
            <a:pPr marL="285750" lvl="0" indent="-285750" algn="l">
              <a:buClrTx/>
              <a:buFont typeface="Wingdings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Students should be able to edit the text directly</a:t>
            </a:r>
          </a:p>
          <a:p>
            <a:pPr marL="285750" lvl="0" indent="-285750" algn="l">
              <a:buClrTx/>
              <a:buFont typeface="Wingdings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Students should be add photos</a:t>
            </a:r>
          </a:p>
          <a:p>
            <a:pPr algn="l"/>
            <a:r>
              <a:rPr lang="en-US" sz="1400" dirty="0">
                <a:solidFill>
                  <a:schemeClr val="bg1"/>
                </a:solidFill>
              </a:rPr>
              <a:t> </a:t>
            </a:r>
          </a:p>
          <a:p>
            <a:pPr algn="l"/>
            <a:r>
              <a:rPr lang="en-US" sz="1600" b="1" dirty="0">
                <a:solidFill>
                  <a:schemeClr val="bg1"/>
                </a:solidFill>
              </a:rPr>
              <a:t>Desirables </a:t>
            </a:r>
            <a:r>
              <a:rPr lang="en-US" sz="1600" b="1" dirty="0" smtClean="0">
                <a:solidFill>
                  <a:schemeClr val="bg1"/>
                </a:solidFill>
              </a:rPr>
              <a:t>Tasks:</a:t>
            </a:r>
            <a:endParaRPr lang="en-US" sz="1600" dirty="0">
              <a:solidFill>
                <a:schemeClr val="bg1"/>
              </a:solidFill>
            </a:endParaRPr>
          </a:p>
          <a:p>
            <a:pPr marL="285750" lvl="0" indent="-285750" algn="l">
              <a:buClrTx/>
              <a:buFont typeface="Wingdings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Look up word in an application (using built in dictionary)</a:t>
            </a:r>
          </a:p>
          <a:p>
            <a:pPr marL="285750" lvl="0" indent="-285750" algn="l">
              <a:buClrTx/>
              <a:buFont typeface="Wingdings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Spell check work</a:t>
            </a:r>
          </a:p>
          <a:p>
            <a:pPr marL="285750" lvl="0" indent="-285750" algn="l">
              <a:buClrTx/>
              <a:buFont typeface="Wingdings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Students should be able to import audio and video files to the newspaper</a:t>
            </a:r>
          </a:p>
          <a:p>
            <a:pPr marL="285750" lvl="0" indent="-285750" algn="l">
              <a:buClrTx/>
              <a:buFont typeface="Wingdings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Deadline notification of current assignments </a:t>
            </a:r>
          </a:p>
          <a:p>
            <a:pPr marL="285750" lvl="0" indent="-285750" algn="l">
              <a:buClrTx/>
              <a:buFont typeface="Wingdings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Students will have the ability to access other classrooms' </a:t>
            </a:r>
            <a:r>
              <a:rPr lang="en-US" sz="1400" dirty="0" smtClean="0">
                <a:solidFill>
                  <a:schemeClr val="bg1"/>
                </a:solidFill>
              </a:rPr>
              <a:t>newspapers</a:t>
            </a:r>
          </a:p>
          <a:p>
            <a:pPr lvl="0" algn="l"/>
            <a:endParaRPr lang="en-US" sz="1400" dirty="0">
              <a:solidFill>
                <a:schemeClr val="bg1"/>
              </a:solidFill>
            </a:endParaRPr>
          </a:p>
          <a:p>
            <a:pPr algn="l"/>
            <a:r>
              <a:rPr lang="en-US" sz="1600" b="1" dirty="0" smtClean="0">
                <a:solidFill>
                  <a:schemeClr val="bg1"/>
                </a:solidFill>
              </a:rPr>
              <a:t>Optional Tasks:</a:t>
            </a:r>
            <a:endParaRPr lang="en-US" sz="1600" dirty="0">
              <a:solidFill>
                <a:schemeClr val="bg1"/>
              </a:solidFill>
            </a:endParaRPr>
          </a:p>
          <a:p>
            <a:pPr marL="285750" lvl="0" indent="-285750" algn="l">
              <a:buClrTx/>
              <a:buFont typeface="Wingdings" pitchFamily="2" charset="2"/>
              <a:buChar char="ü"/>
            </a:pPr>
            <a:r>
              <a:rPr lang="en-US" sz="1400" dirty="0" smtClean="0">
                <a:solidFill>
                  <a:schemeClr val="bg1"/>
                </a:solidFill>
              </a:rPr>
              <a:t>Wait up!</a:t>
            </a:r>
            <a:endParaRPr lang="en-US" sz="1400" dirty="0">
              <a:solidFill>
                <a:schemeClr val="bg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54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685800"/>
            <a:ext cx="8534400" cy="8382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Non-Functional Requirements 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905000"/>
            <a:ext cx="8305800" cy="4038600"/>
          </a:xfrm>
        </p:spPr>
        <p:txBody>
          <a:bodyPr>
            <a:normAutofit/>
          </a:bodyPr>
          <a:lstStyle/>
          <a:p>
            <a:pPr marL="285750" lvl="0" indent="-285750" algn="l">
              <a:buClrTx/>
              <a:buFont typeface="Wingdings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iOS based application optimized for </a:t>
            </a:r>
            <a:r>
              <a:rPr lang="en-US" sz="1400" dirty="0" smtClean="0">
                <a:solidFill>
                  <a:schemeClr val="bg1"/>
                </a:solidFill>
              </a:rPr>
              <a:t>iPad</a:t>
            </a:r>
          </a:p>
          <a:p>
            <a:pPr marL="285750" lvl="0" indent="-285750" algn="l">
              <a:buClrTx/>
              <a:buFont typeface="Wingdings" pitchFamily="2" charset="2"/>
              <a:buChar char="ü"/>
            </a:pPr>
            <a:endParaRPr lang="en-US" sz="1400" dirty="0">
              <a:solidFill>
                <a:schemeClr val="bg1"/>
              </a:solidFill>
            </a:endParaRPr>
          </a:p>
          <a:p>
            <a:pPr marL="285750" lvl="0" indent="-285750" algn="l">
              <a:buClrTx/>
              <a:buFont typeface="Wingdings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Access to MySQL Workbench 5.2 CE to store the students’ </a:t>
            </a:r>
            <a:r>
              <a:rPr lang="en-US" sz="1400" dirty="0" smtClean="0">
                <a:solidFill>
                  <a:schemeClr val="bg1"/>
                </a:solidFill>
              </a:rPr>
              <a:t>work</a:t>
            </a:r>
          </a:p>
          <a:p>
            <a:pPr marL="285750" lvl="0" indent="-285750" algn="l">
              <a:buClrTx/>
              <a:buFont typeface="Wingdings" pitchFamily="2" charset="2"/>
              <a:buChar char="ü"/>
            </a:pPr>
            <a:endParaRPr lang="en-US" sz="1400" dirty="0">
              <a:solidFill>
                <a:schemeClr val="bg1"/>
              </a:solidFill>
            </a:endParaRPr>
          </a:p>
          <a:p>
            <a:pPr marL="285750" lvl="0" indent="-285750" algn="l">
              <a:buClrTx/>
              <a:buFont typeface="Wingdings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Application will be designed in considering the students’ complexity level so they can easily </a:t>
            </a:r>
            <a:r>
              <a:rPr lang="en-US" sz="1400" dirty="0" smtClean="0">
                <a:solidFill>
                  <a:schemeClr val="bg1"/>
                </a:solidFill>
              </a:rPr>
              <a:t>use</a:t>
            </a:r>
          </a:p>
          <a:p>
            <a:pPr marL="285750" lvl="0" indent="-285750" algn="l">
              <a:buClrTx/>
              <a:buFont typeface="Wingdings" pitchFamily="2" charset="2"/>
              <a:buChar char="ü"/>
            </a:pPr>
            <a:endParaRPr lang="en-US" sz="1400" dirty="0">
              <a:solidFill>
                <a:schemeClr val="bg1"/>
              </a:solidFill>
            </a:endParaRPr>
          </a:p>
          <a:p>
            <a:pPr marL="285750" lvl="0" indent="-285750" algn="l">
              <a:buClrTx/>
              <a:buFont typeface="Wingdings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Application will be secured and easy to modify for future use </a:t>
            </a:r>
            <a:endParaRPr lang="en-US" sz="1400" dirty="0" smtClean="0">
              <a:solidFill>
                <a:schemeClr val="bg1"/>
              </a:solidFill>
            </a:endParaRPr>
          </a:p>
          <a:p>
            <a:pPr marL="285750" lvl="0" indent="-285750" algn="l">
              <a:buClrTx/>
              <a:buFont typeface="Wingdings" pitchFamily="2" charset="2"/>
              <a:buChar char="ü"/>
            </a:pPr>
            <a:endParaRPr lang="en-US" sz="1400" dirty="0">
              <a:solidFill>
                <a:schemeClr val="bg1"/>
              </a:solidFill>
            </a:endParaRPr>
          </a:p>
          <a:p>
            <a:pPr marL="285750" lvl="0" indent="-285750" algn="l">
              <a:buClrTx/>
              <a:buFont typeface="Wingdings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Application will be flexible to use for students and a teacher for their intended </a:t>
            </a:r>
            <a:r>
              <a:rPr lang="en-US" sz="1400" dirty="0" smtClean="0">
                <a:solidFill>
                  <a:schemeClr val="bg1"/>
                </a:solidFill>
              </a:rPr>
              <a:t>use</a:t>
            </a:r>
          </a:p>
          <a:p>
            <a:pPr marL="285750" lvl="0" indent="-285750" algn="l">
              <a:buClrTx/>
              <a:buFont typeface="Wingdings" pitchFamily="2" charset="2"/>
              <a:buChar char="ü"/>
            </a:pPr>
            <a:endParaRPr lang="en-US" sz="1400" dirty="0">
              <a:solidFill>
                <a:schemeClr val="bg1"/>
              </a:solidFill>
            </a:endParaRPr>
          </a:p>
          <a:p>
            <a:pPr marL="285750" lvl="0" indent="-285750" algn="l">
              <a:buClrTx/>
              <a:buFont typeface="Wingdings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Integration of Google Drive </a:t>
            </a:r>
            <a:endParaRPr lang="en-US" sz="1400" dirty="0" smtClean="0">
              <a:solidFill>
                <a:schemeClr val="bg1"/>
              </a:solidFill>
            </a:endParaRPr>
          </a:p>
          <a:p>
            <a:pPr marL="285750" lvl="0" indent="-285750" algn="l">
              <a:buClrTx/>
              <a:buFont typeface="Wingdings" pitchFamily="2" charset="2"/>
              <a:buChar char="ü"/>
            </a:pPr>
            <a:endParaRPr lang="en-US" sz="1400" dirty="0">
              <a:solidFill>
                <a:schemeClr val="bg1"/>
              </a:solidFill>
            </a:endParaRPr>
          </a:p>
          <a:p>
            <a:pPr marL="285750" lvl="0" indent="-285750" algn="l">
              <a:buClrTx/>
              <a:buFont typeface="Wingdings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Use of icons to help visualize the application’s features </a:t>
            </a:r>
          </a:p>
          <a:p>
            <a:pPr marL="285750" indent="-285750">
              <a:buFont typeface="Wingdings" pitchFamily="2" charset="2"/>
              <a:buChar char="ü"/>
            </a:pP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54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609600"/>
            <a:ext cx="8534400" cy="9144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Tools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00200"/>
            <a:ext cx="8305800" cy="4876800"/>
          </a:xfrm>
        </p:spPr>
        <p:txBody>
          <a:bodyPr>
            <a:normAutofit/>
          </a:bodyPr>
          <a:lstStyle/>
          <a:p>
            <a:pPr marL="285750" lvl="0" indent="-285750" algn="l">
              <a:buClrTx/>
              <a:buFont typeface="Wingdings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Issue tracking system – Jiara </a:t>
            </a:r>
            <a:endParaRPr lang="en-US" sz="1400" dirty="0" smtClean="0">
              <a:solidFill>
                <a:schemeClr val="bg1"/>
              </a:solidFill>
            </a:endParaRPr>
          </a:p>
          <a:p>
            <a:pPr marL="285750" lvl="0" indent="-285750" algn="l">
              <a:buClrTx/>
              <a:buFont typeface="Wingdings" pitchFamily="2" charset="2"/>
              <a:buChar char="ü"/>
            </a:pPr>
            <a:endParaRPr lang="en-US" sz="1400" dirty="0">
              <a:solidFill>
                <a:schemeClr val="bg1"/>
              </a:solidFill>
            </a:endParaRPr>
          </a:p>
          <a:p>
            <a:pPr marL="285750" lvl="0" indent="-285750" algn="l">
              <a:buClrTx/>
              <a:buFont typeface="Wingdings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Version control system – Mercurial – TortoiseHg and Bitbucket for </a:t>
            </a:r>
            <a:r>
              <a:rPr lang="en-US" sz="1400" dirty="0" smtClean="0">
                <a:solidFill>
                  <a:schemeClr val="bg1"/>
                </a:solidFill>
              </a:rPr>
              <a:t>repositories Atlassian </a:t>
            </a:r>
            <a:r>
              <a:rPr lang="en-US" sz="1400" dirty="0">
                <a:solidFill>
                  <a:schemeClr val="bg1"/>
                </a:solidFill>
              </a:rPr>
              <a:t>Source Tree (for Mecurial</a:t>
            </a:r>
            <a:r>
              <a:rPr lang="en-US" sz="1400" dirty="0" smtClean="0">
                <a:solidFill>
                  <a:schemeClr val="bg1"/>
                </a:solidFill>
              </a:rPr>
              <a:t>)</a:t>
            </a:r>
          </a:p>
          <a:p>
            <a:pPr marL="285750" lvl="0" indent="-285750" algn="l">
              <a:buClrTx/>
              <a:buFont typeface="Wingdings" pitchFamily="2" charset="2"/>
              <a:buChar char="ü"/>
            </a:pPr>
            <a:endParaRPr lang="en-US" sz="1400" dirty="0">
              <a:solidFill>
                <a:schemeClr val="bg1"/>
              </a:solidFill>
            </a:endParaRPr>
          </a:p>
          <a:p>
            <a:pPr marL="285750" lvl="0" indent="-285750" algn="l">
              <a:buClrTx/>
              <a:buFont typeface="Wingdings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Integrated development environment – Microsoft Visual Studio 2010 and </a:t>
            </a:r>
            <a:r>
              <a:rPr lang="en-US" sz="1400" dirty="0" smtClean="0">
                <a:solidFill>
                  <a:schemeClr val="bg1"/>
                </a:solidFill>
              </a:rPr>
              <a:t>2012Xcode</a:t>
            </a:r>
          </a:p>
          <a:p>
            <a:pPr marL="285750" lvl="0" indent="-285750" algn="l">
              <a:buClrTx/>
              <a:buFont typeface="Wingdings" pitchFamily="2" charset="2"/>
              <a:buChar char="ü"/>
            </a:pPr>
            <a:endParaRPr lang="en-US" sz="1400" dirty="0">
              <a:solidFill>
                <a:schemeClr val="bg1"/>
              </a:solidFill>
            </a:endParaRPr>
          </a:p>
          <a:p>
            <a:pPr marL="285750" indent="-285750" algn="l">
              <a:buClrTx/>
              <a:buFont typeface="Wingdings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Unit testing framework </a:t>
            </a:r>
            <a:r>
              <a:rPr lang="en-US" sz="1400" dirty="0" smtClean="0">
                <a:solidFill>
                  <a:schemeClr val="bg1"/>
                </a:solidFill>
              </a:rPr>
              <a:t>– XcTest Framework </a:t>
            </a:r>
          </a:p>
          <a:p>
            <a:pPr algn="l">
              <a:buClrTx/>
            </a:pPr>
            <a:endParaRPr lang="en-US" sz="1400" dirty="0" smtClean="0">
              <a:solidFill>
                <a:schemeClr val="bg1"/>
              </a:solidFill>
            </a:endParaRPr>
          </a:p>
          <a:p>
            <a:pPr marL="285750" indent="-285750" algn="l">
              <a:buClrTx/>
              <a:buFont typeface="Wingdings" pitchFamily="2" charset="2"/>
              <a:buChar char="ü"/>
            </a:pPr>
            <a:r>
              <a:rPr lang="en-US" sz="1400" dirty="0" smtClean="0">
                <a:solidFill>
                  <a:schemeClr val="bg1"/>
                </a:solidFill>
              </a:rPr>
              <a:t>Code </a:t>
            </a:r>
            <a:r>
              <a:rPr lang="en-US" sz="1400" dirty="0">
                <a:solidFill>
                  <a:schemeClr val="bg1"/>
                </a:solidFill>
              </a:rPr>
              <a:t>coverage tool </a:t>
            </a:r>
            <a:r>
              <a:rPr lang="en-US" sz="1400" dirty="0" smtClean="0">
                <a:solidFill>
                  <a:schemeClr val="bg1"/>
                </a:solidFill>
              </a:rPr>
              <a:t>–</a:t>
            </a:r>
            <a:r>
              <a:rPr lang="en-US" sz="1400" dirty="0">
                <a:solidFill>
                  <a:schemeClr val="bg1"/>
                </a:solidFill>
              </a:rPr>
              <a:t> GCov and Cover </a:t>
            </a:r>
            <a:r>
              <a:rPr lang="en-US" sz="1400" dirty="0" smtClean="0">
                <a:solidFill>
                  <a:schemeClr val="bg1"/>
                </a:solidFill>
              </a:rPr>
              <a:t>Story </a:t>
            </a:r>
          </a:p>
          <a:p>
            <a:pPr marL="285750" lvl="0" indent="-285750" algn="l">
              <a:buClrTx/>
              <a:buFont typeface="Wingdings" pitchFamily="2" charset="2"/>
              <a:buChar char="ü"/>
            </a:pPr>
            <a:endParaRPr lang="en-US" sz="1400" dirty="0">
              <a:solidFill>
                <a:schemeClr val="bg1"/>
              </a:solidFill>
            </a:endParaRPr>
          </a:p>
          <a:p>
            <a:pPr marL="285750" lvl="0" indent="-285750" algn="l">
              <a:buClrTx/>
              <a:buFont typeface="Wingdings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Documentation tool – Microsoft Office e.g. </a:t>
            </a:r>
            <a:r>
              <a:rPr lang="en-US" sz="1400" dirty="0" smtClean="0">
                <a:solidFill>
                  <a:schemeClr val="bg1"/>
                </a:solidFill>
              </a:rPr>
              <a:t>(Word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smtClean="0">
                <a:solidFill>
                  <a:schemeClr val="bg1"/>
                </a:solidFill>
              </a:rPr>
              <a:t>Excel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smtClean="0">
                <a:solidFill>
                  <a:schemeClr val="bg1"/>
                </a:solidFill>
              </a:rPr>
              <a:t>Publisher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en-US" sz="1400" dirty="0" smtClean="0">
                <a:solidFill>
                  <a:schemeClr val="bg1"/>
                </a:solidFill>
              </a:rPr>
              <a:t>Project)</a:t>
            </a:r>
          </a:p>
          <a:p>
            <a:pPr lvl="0" algn="l">
              <a:buClrTx/>
            </a:pPr>
            <a:endParaRPr lang="en-US" sz="1400" dirty="0" smtClean="0">
              <a:solidFill>
                <a:schemeClr val="bg1"/>
              </a:solidFill>
            </a:endParaRPr>
          </a:p>
          <a:p>
            <a:pPr marL="285750" lvl="0" indent="-285750" algn="l">
              <a:buClrTx/>
              <a:buFont typeface="Wingdings" pitchFamily="2" charset="2"/>
              <a:buChar char="ü"/>
            </a:pPr>
            <a:r>
              <a:rPr lang="en-US" sz="1400" dirty="0" smtClean="0">
                <a:solidFill>
                  <a:schemeClr val="bg1"/>
                </a:solidFill>
              </a:rPr>
              <a:t>Design Tools – Microsoft Visio, Pencil and GIMP for project prototypes </a:t>
            </a:r>
          </a:p>
          <a:p>
            <a:pPr marL="285750" lvl="0" indent="-285750" algn="l">
              <a:buClrTx/>
              <a:buFont typeface="Wingdings" pitchFamily="2" charset="2"/>
              <a:buChar char="ü"/>
            </a:pPr>
            <a:endParaRPr lang="en-US" sz="1400" dirty="0">
              <a:solidFill>
                <a:schemeClr val="bg1"/>
              </a:solidFill>
            </a:endParaRPr>
          </a:p>
          <a:p>
            <a:pPr marL="285750" lvl="0" indent="-285750" algn="l">
              <a:buClrTx/>
              <a:buFont typeface="Wingdings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OS: Microsoft Windows 7 or 8 and Mac OS X 10.9</a:t>
            </a:r>
          </a:p>
          <a:p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54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685800"/>
            <a:ext cx="8534400" cy="9144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chemeClr val="bg1"/>
                </a:solidFill>
              </a:rPr>
              <a:t>Risk Management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8305800" cy="4648200"/>
          </a:xfrm>
        </p:spPr>
        <p:txBody>
          <a:bodyPr>
            <a:normAutofit/>
          </a:bodyPr>
          <a:lstStyle/>
          <a:p>
            <a:pPr marL="285750" indent="-285750" algn="l">
              <a:buClrTx/>
              <a:buFont typeface="Wingdings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Client’s Location versus our </a:t>
            </a:r>
            <a:r>
              <a:rPr lang="en-US" sz="1400" dirty="0" smtClean="0">
                <a:solidFill>
                  <a:schemeClr val="bg1"/>
                </a:solidFill>
              </a:rPr>
              <a:t>own</a:t>
            </a:r>
          </a:p>
          <a:p>
            <a:pPr marL="285750" indent="-285750" algn="l">
              <a:buClrTx/>
              <a:buFont typeface="Wingdings" pitchFamily="2" charset="2"/>
              <a:buChar char="ü"/>
            </a:pPr>
            <a:endParaRPr lang="en-US" sz="1400" dirty="0" smtClean="0">
              <a:solidFill>
                <a:schemeClr val="bg1"/>
              </a:solidFill>
            </a:endParaRPr>
          </a:p>
          <a:p>
            <a:pPr marL="285750" indent="-285750" algn="l">
              <a:buClrTx/>
              <a:buFont typeface="Wingdings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Access to CWU Apple Developer account </a:t>
            </a:r>
            <a:r>
              <a:rPr lang="en-US" sz="1400" dirty="0" smtClean="0">
                <a:solidFill>
                  <a:schemeClr val="bg1"/>
                </a:solidFill>
              </a:rPr>
              <a:t>Denied</a:t>
            </a:r>
          </a:p>
          <a:p>
            <a:pPr marL="285750" indent="-285750" algn="l">
              <a:buClrTx/>
              <a:buFont typeface="Wingdings" pitchFamily="2" charset="2"/>
              <a:buChar char="ü"/>
            </a:pPr>
            <a:endParaRPr lang="en-US" sz="1400" dirty="0">
              <a:solidFill>
                <a:schemeClr val="bg1"/>
              </a:solidFill>
            </a:endParaRPr>
          </a:p>
          <a:p>
            <a:pPr marL="285750" indent="-285750" algn="l">
              <a:buClrTx/>
              <a:buFont typeface="Wingdings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Learning an New </a:t>
            </a:r>
            <a:r>
              <a:rPr lang="en-US" sz="1400" dirty="0" smtClean="0">
                <a:solidFill>
                  <a:schemeClr val="bg1"/>
                </a:solidFill>
              </a:rPr>
              <a:t>Language</a:t>
            </a:r>
          </a:p>
          <a:p>
            <a:pPr marL="285750" indent="-285750" algn="l">
              <a:buClrTx/>
              <a:buFont typeface="Wingdings" pitchFamily="2" charset="2"/>
              <a:buChar char="ü"/>
            </a:pPr>
            <a:endParaRPr lang="en-US" sz="1400" dirty="0">
              <a:solidFill>
                <a:schemeClr val="bg1"/>
              </a:solidFill>
            </a:endParaRPr>
          </a:p>
          <a:p>
            <a:pPr marL="285750" indent="-285750" algn="l">
              <a:buClrTx/>
              <a:buFont typeface="Wingdings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A Team Member becomes ill and cannot </a:t>
            </a:r>
            <a:r>
              <a:rPr lang="en-US" sz="1400" dirty="0" smtClean="0">
                <a:solidFill>
                  <a:schemeClr val="bg1"/>
                </a:solidFill>
              </a:rPr>
              <a:t>contribute</a:t>
            </a:r>
          </a:p>
          <a:p>
            <a:pPr marL="285750" indent="-285750" algn="l">
              <a:buClrTx/>
              <a:buFont typeface="Wingdings" pitchFamily="2" charset="2"/>
              <a:buChar char="ü"/>
            </a:pPr>
            <a:endParaRPr lang="en-US" sz="1400" dirty="0">
              <a:solidFill>
                <a:schemeClr val="bg1"/>
              </a:solidFill>
            </a:endParaRPr>
          </a:p>
          <a:p>
            <a:pPr marL="285750" indent="-285750" algn="l">
              <a:buClrTx/>
              <a:buFont typeface="Wingdings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Program not compatible with older </a:t>
            </a:r>
            <a:r>
              <a:rPr lang="en-US" sz="1400" dirty="0" err="1">
                <a:solidFill>
                  <a:schemeClr val="bg1"/>
                </a:solidFill>
              </a:rPr>
              <a:t>iPads</a:t>
            </a:r>
            <a:r>
              <a:rPr lang="en-US" sz="1400" dirty="0">
                <a:solidFill>
                  <a:schemeClr val="bg1"/>
                </a:solidFill>
              </a:rPr>
              <a:t> (2</a:t>
            </a:r>
            <a:r>
              <a:rPr lang="en-US" sz="1400" dirty="0" smtClean="0">
                <a:solidFill>
                  <a:schemeClr val="bg1"/>
                </a:solidFill>
              </a:rPr>
              <a:t>)</a:t>
            </a:r>
          </a:p>
          <a:p>
            <a:pPr marL="285750" indent="-285750" algn="l">
              <a:buClrTx/>
              <a:buFont typeface="Wingdings" pitchFamily="2" charset="2"/>
              <a:buChar char="ü"/>
            </a:pPr>
            <a:endParaRPr lang="en-US" sz="1400" dirty="0">
              <a:solidFill>
                <a:schemeClr val="bg1"/>
              </a:solidFill>
            </a:endParaRPr>
          </a:p>
          <a:p>
            <a:pPr marL="285750" indent="-285750" algn="l">
              <a:buClrTx/>
              <a:buFont typeface="Wingdings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Theft of development platform (Macs</a:t>
            </a:r>
            <a:r>
              <a:rPr lang="en-US" sz="1400" dirty="0" smtClean="0">
                <a:solidFill>
                  <a:schemeClr val="bg1"/>
                </a:solidFill>
              </a:rPr>
              <a:t>)</a:t>
            </a:r>
          </a:p>
          <a:p>
            <a:pPr marL="285750" indent="-285750" algn="l">
              <a:buClrTx/>
              <a:buFont typeface="Wingdings" pitchFamily="2" charset="2"/>
              <a:buChar char="ü"/>
            </a:pPr>
            <a:endParaRPr lang="en-US" sz="1400" dirty="0">
              <a:solidFill>
                <a:schemeClr val="bg1"/>
              </a:solidFill>
            </a:endParaRPr>
          </a:p>
          <a:p>
            <a:pPr marL="285750" indent="-285750" algn="l">
              <a:buClrTx/>
              <a:buFont typeface="Wingdings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Failure of Development Platform (Macs</a:t>
            </a:r>
            <a:r>
              <a:rPr lang="en-US" sz="1400" dirty="0" smtClean="0">
                <a:solidFill>
                  <a:schemeClr val="bg1"/>
                </a:solidFill>
              </a:rPr>
              <a:t>)</a:t>
            </a:r>
          </a:p>
          <a:p>
            <a:pPr marL="285750" indent="-285750" algn="l">
              <a:buClrTx/>
              <a:buFont typeface="Wingdings" pitchFamily="2" charset="2"/>
              <a:buChar char="ü"/>
            </a:pPr>
            <a:endParaRPr lang="en-US" sz="1400" dirty="0">
              <a:solidFill>
                <a:schemeClr val="bg1"/>
              </a:solidFill>
            </a:endParaRPr>
          </a:p>
          <a:p>
            <a:pPr marL="285750" indent="-285750" algn="l">
              <a:buClrTx/>
              <a:buFont typeface="Wingdings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Requirements change so much that we cannot meet our goals</a:t>
            </a:r>
          </a:p>
          <a:p>
            <a:pPr algn="l"/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54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264</TotalTime>
  <Words>455</Words>
  <Application>Microsoft Office PowerPoint</Application>
  <PresentationFormat>On-screen Show (4:3)</PresentationFormat>
  <Paragraphs>115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Waveform</vt:lpstr>
      <vt:lpstr>  Group: iNewsies – CS480   A Journalism iOS Application</vt:lpstr>
      <vt:lpstr>Real World Problem </vt:lpstr>
      <vt:lpstr>Project Overview</vt:lpstr>
      <vt:lpstr>Non-Functional Requirements </vt:lpstr>
      <vt:lpstr>Architecture Design – High Level</vt:lpstr>
      <vt:lpstr>Functional Requirements </vt:lpstr>
      <vt:lpstr>Non-Functional Requirements </vt:lpstr>
      <vt:lpstr>Tools</vt:lpstr>
      <vt:lpstr>Risk Management</vt:lpstr>
      <vt:lpstr>Demonstration </vt:lpstr>
      <vt:lpstr>Goals</vt:lpstr>
      <vt:lpstr>Conclusion </vt:lpstr>
    </vt:vector>
  </TitlesOfParts>
  <Company>Central Washington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iNewsies P </dc:title>
  <dc:creator>cs312001_ta2</dc:creator>
  <cp:lastModifiedBy>cs312001_ta2</cp:lastModifiedBy>
  <cp:revision>33</cp:revision>
  <dcterms:created xsi:type="dcterms:W3CDTF">2013-12-02T22:58:41Z</dcterms:created>
  <dcterms:modified xsi:type="dcterms:W3CDTF">2013-12-04T00:15:39Z</dcterms:modified>
</cp:coreProperties>
</file>