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4"/>
  </p:handoutMasterIdLst>
  <p:sldIdLst>
    <p:sldId id="256" r:id="rId2"/>
    <p:sldId id="273" r:id="rId3"/>
    <p:sldId id="272" r:id="rId4"/>
    <p:sldId id="290" r:id="rId5"/>
    <p:sldId id="280" r:id="rId6"/>
    <p:sldId id="295" r:id="rId7"/>
    <p:sldId id="296" r:id="rId8"/>
    <p:sldId id="297" r:id="rId9"/>
    <p:sldId id="292" r:id="rId10"/>
    <p:sldId id="289" r:id="rId11"/>
    <p:sldId id="282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170AFC-0438-314B-8FD7-C8A293406F0A}">
          <p14:sldIdLst>
            <p14:sldId id="256"/>
            <p14:sldId id="273"/>
            <p14:sldId id="272"/>
            <p14:sldId id="290"/>
            <p14:sldId id="280"/>
            <p14:sldId id="295"/>
            <p14:sldId id="296"/>
            <p14:sldId id="297"/>
            <p14:sldId id="292"/>
            <p14:sldId id="289"/>
            <p14:sldId id="282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010"/>
    <a:srgbClr val="65001A"/>
    <a:srgbClr val="930026"/>
    <a:srgbClr val="5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75AB8-DE94-EC4E-8A25-1FEE7D314844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904F5-B907-5649-AE77-E7233F82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FCA-E7D1-46BC-864E-E4358E06F00B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Avenir Light"/>
                <a:cs typeface="Avenir Light"/>
              </a:rPr>
              <a:t>iNewsies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6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FCA-E7D1-46BC-864E-E4358E06F00B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9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FCA-E7D1-46BC-864E-E4358E06F00B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hot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96000"/>
            <a:ext cx="413290" cy="685800"/>
          </a:xfrm>
          <a:prstGeom prst="rect">
            <a:avLst/>
          </a:prstGeom>
          <a:effectLst/>
        </p:spPr>
      </p:pic>
      <p:sp>
        <p:nvSpPr>
          <p:cNvPr id="16" name="TextBox 15"/>
          <p:cNvSpPr txBox="1"/>
          <p:nvPr userDrawn="1"/>
        </p:nvSpPr>
        <p:spPr>
          <a:xfrm>
            <a:off x="457200" y="6336268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venir Light"/>
              </a:rPr>
              <a:t>iNewsies</a:t>
            </a:r>
            <a:endParaRPr lang="en-US" sz="2000" dirty="0">
              <a:solidFill>
                <a:schemeClr val="bg1"/>
              </a:solidFill>
              <a:latin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27348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FCA-E7D1-46BC-864E-E4358E06F00B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0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FCA-E7D1-46BC-864E-E4358E06F00B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FCA-E7D1-46BC-864E-E4358E06F00B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FCA-E7D1-46BC-864E-E4358E06F00B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FCA-E7D1-46BC-864E-E4358E06F00B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6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FCA-E7D1-46BC-864E-E4358E06F00B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8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FCA-E7D1-46BC-864E-E4358E06F00B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30026"/>
            </a:gs>
            <a:gs pos="100000">
              <a:srgbClr val="40001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B4FCA-E7D1-46BC-864E-E4358E06F00B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019800"/>
            <a:ext cx="8305800" cy="457200"/>
          </a:xfrm>
        </p:spPr>
        <p:txBody>
          <a:bodyPr>
            <a:normAutofit fontScale="92500" lnSpcReduction="10000"/>
          </a:bodyPr>
          <a:lstStyle/>
          <a:p>
            <a:pPr algn="r">
              <a:tabLst>
                <a:tab pos="3484563" algn="l"/>
              </a:tabLst>
            </a:pPr>
            <a:r>
              <a:rPr lang="en-US" sz="1400" dirty="0" smtClean="0">
                <a:solidFill>
                  <a:srgbClr val="FFFFFF"/>
                </a:solidFill>
                <a:latin typeface="Avenir Light"/>
                <a:cs typeface="Avenir Light"/>
              </a:rPr>
              <a:t>Client: Mr. Wilbert Ochoa</a:t>
            </a:r>
            <a:br>
              <a:rPr lang="en-US" sz="1400" dirty="0" smtClean="0">
                <a:solidFill>
                  <a:srgbClr val="FFFFFF"/>
                </a:solidFill>
                <a:latin typeface="Avenir Light"/>
                <a:cs typeface="Avenir Light"/>
              </a:rPr>
            </a:br>
            <a:r>
              <a:rPr lang="en-US" sz="1400" dirty="0" smtClean="0">
                <a:solidFill>
                  <a:srgbClr val="FFFFFF"/>
                </a:solidFill>
                <a:latin typeface="Avenir Light"/>
                <a:cs typeface="Avenir Light"/>
              </a:rPr>
              <a:t> Advisor: Dr. John </a:t>
            </a:r>
            <a:r>
              <a:rPr lang="en-US" sz="1400" dirty="0" err="1" smtClean="0">
                <a:solidFill>
                  <a:srgbClr val="FFFFFF"/>
                </a:solidFill>
                <a:latin typeface="Avenir Light"/>
                <a:cs typeface="Avenir Light"/>
              </a:rPr>
              <a:t>Anvik</a:t>
            </a:r>
            <a:endParaRPr lang="en-US" sz="1400" dirty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178175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venir Light"/>
                <a:cs typeface="Avenir Light"/>
              </a:rPr>
              <a:t>iNewsies</a:t>
            </a:r>
            <a:endParaRPr lang="en-US" dirty="0">
              <a:latin typeface="Avenir Light"/>
              <a:cs typeface="Avenir Light"/>
            </a:endParaRPr>
          </a:p>
        </p:txBody>
      </p:sp>
      <p:pic>
        <p:nvPicPr>
          <p:cNvPr id="7" name="Picture 6" descr="pho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762000"/>
            <a:ext cx="1836844" cy="3048000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8" name="Rectangle 7"/>
          <p:cNvSpPr/>
          <p:nvPr/>
        </p:nvSpPr>
        <p:spPr>
          <a:xfrm>
            <a:off x="2286000" y="41910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57200">
              <a:spcBef>
                <a:spcPct val="20000"/>
              </a:spcBef>
            </a:pPr>
            <a:r>
              <a:rPr lang="en-US" sz="1400" dirty="0">
                <a:solidFill>
                  <a:srgbClr val="FFFFFF"/>
                </a:solidFill>
                <a:latin typeface="Avenir Light"/>
                <a:cs typeface="Avenir Light"/>
              </a:rPr>
              <a:t>Gabriel </a:t>
            </a:r>
            <a:r>
              <a:rPr lang="en-US" sz="1400" dirty="0" err="1">
                <a:solidFill>
                  <a:srgbClr val="FFFFFF"/>
                </a:solidFill>
                <a:latin typeface="Avenir Light"/>
                <a:cs typeface="Avenir Light"/>
              </a:rPr>
              <a:t>McFann</a:t>
            </a:r>
            <a:r>
              <a:rPr lang="en-US" sz="1400" dirty="0">
                <a:solidFill>
                  <a:srgbClr val="FFFFFF"/>
                </a:solidFill>
                <a:latin typeface="Avenir Light"/>
                <a:cs typeface="Avenir Light"/>
              </a:rPr>
              <a:t>  </a:t>
            </a:r>
            <a:r>
              <a:rPr lang="en-US" sz="1400" dirty="0" smtClean="0">
                <a:solidFill>
                  <a:srgbClr val="FFFFFF"/>
                </a:solidFill>
                <a:latin typeface="Avenir Light"/>
                <a:ea typeface="Wingdings"/>
                <a:cs typeface="Avenir Light"/>
                <a:sym typeface="Wingdings"/>
              </a:rPr>
              <a:t> </a:t>
            </a:r>
            <a:r>
              <a:rPr lang="en-US" sz="1400" dirty="0" smtClean="0">
                <a:solidFill>
                  <a:srgbClr val="FFFFFF"/>
                </a:solidFill>
                <a:latin typeface="Avenir Light"/>
                <a:cs typeface="Avenir Light"/>
              </a:rPr>
              <a:t>Kyle </a:t>
            </a:r>
            <a:r>
              <a:rPr lang="en-US" sz="1400" dirty="0">
                <a:solidFill>
                  <a:srgbClr val="FFFFFF"/>
                </a:solidFill>
                <a:latin typeface="Avenir Light"/>
                <a:cs typeface="Avenir Light"/>
              </a:rPr>
              <a:t>Hart  </a:t>
            </a:r>
            <a:r>
              <a:rPr lang="en-US" sz="1400" dirty="0" smtClean="0">
                <a:solidFill>
                  <a:srgbClr val="FFFFFF"/>
                </a:solidFill>
                <a:latin typeface="Avenir Light"/>
                <a:ea typeface="Wingdings"/>
                <a:cs typeface="Avenir Light"/>
                <a:sym typeface="Wingdings"/>
              </a:rPr>
              <a:t> </a:t>
            </a:r>
            <a:r>
              <a:rPr lang="en-US" sz="1400" dirty="0" smtClean="0">
                <a:solidFill>
                  <a:srgbClr val="FFFFFF"/>
                </a:solidFill>
                <a:latin typeface="Avenir Light"/>
                <a:cs typeface="Avenir Light"/>
              </a:rPr>
              <a:t>Deep </a:t>
            </a:r>
            <a:r>
              <a:rPr lang="en-US" sz="1400" dirty="0" err="1">
                <a:solidFill>
                  <a:srgbClr val="FFFFFF"/>
                </a:solidFill>
                <a:latin typeface="Avenir Light"/>
                <a:cs typeface="Avenir Light"/>
              </a:rPr>
              <a:t>Bajwa</a:t>
            </a:r>
            <a:endParaRPr lang="en-US" sz="1400" dirty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776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25908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white"/>
                </a:solidFill>
                <a:latin typeface="Avenir Light"/>
                <a:cs typeface="Avenir Light"/>
              </a:rPr>
              <a:t>Demo</a:t>
            </a:r>
            <a:endParaRPr lang="en-US" sz="4000" dirty="0">
              <a:solidFill>
                <a:prstClr val="white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7926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venir Light"/>
                <a:cs typeface="Avenir Light"/>
              </a:rPr>
              <a:t>Conclusion</a:t>
            </a:r>
            <a:endParaRPr lang="en-US" sz="2200" dirty="0">
              <a:latin typeface="Avenir Light"/>
              <a:cs typeface="Avenir Ligh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600" y="990600"/>
            <a:ext cx="8305800" cy="472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1371600"/>
            <a:ext cx="8763000" cy="3505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Lessons </a:t>
            </a:r>
            <a:r>
              <a:rPr lang="en-US" sz="28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Learned</a:t>
            </a:r>
          </a:p>
          <a:p>
            <a:pPr marL="0" indent="0">
              <a:buNone/>
            </a:pPr>
            <a:endParaRPr lang="en-US" sz="40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  <a:p>
            <a:r>
              <a:rPr lang="en-US" sz="28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Be more realistic with the requirements </a:t>
            </a:r>
          </a:p>
          <a:p>
            <a:r>
              <a:rPr lang="en-US" sz="28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Familiar language – faster development </a:t>
            </a:r>
          </a:p>
          <a:p>
            <a:pPr marL="0" indent="0">
              <a:buNone/>
            </a:pPr>
            <a:endParaRPr lang="en-US" b="1" dirty="0" smtClean="0">
              <a:solidFill>
                <a:srgbClr val="FFFFFF"/>
              </a:solidFill>
              <a:latin typeface="Avenir Light"/>
              <a:cs typeface="Avenir Light"/>
            </a:endParaRPr>
          </a:p>
          <a:p>
            <a:pPr lvl="1"/>
            <a:endParaRPr lang="en-US" sz="11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  <a:p>
            <a:pPr marL="0" indent="0">
              <a:buNone/>
            </a:pPr>
            <a:endParaRPr lang="en-US" sz="40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  <p:pic>
        <p:nvPicPr>
          <p:cNvPr id="7" name="Picture 6" descr="katrinaff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268931"/>
            <a:ext cx="3817811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venir Light"/>
                <a:cs typeface="Avenir Light"/>
              </a:rPr>
              <a:t>Summary</a:t>
            </a:r>
            <a:endParaRPr lang="en-US" sz="2200" dirty="0">
              <a:latin typeface="Avenir Light"/>
              <a:cs typeface="Avenir Light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838200"/>
            <a:ext cx="8763000" cy="4953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Problem</a:t>
            </a:r>
          </a:p>
          <a:p>
            <a:pPr lvl="1"/>
            <a:r>
              <a:rPr lang="en-US" sz="22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An app to create E-Newspapers</a:t>
            </a:r>
          </a:p>
          <a:p>
            <a:pPr marL="457200" lvl="1" indent="0">
              <a:buNone/>
            </a:pPr>
            <a:endParaRPr lang="en-US" sz="11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  <a:p>
            <a:pPr defTabSz="914400">
              <a:spcBef>
                <a:spcPts val="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Status</a:t>
            </a:r>
          </a:p>
          <a:p>
            <a:pPr lvl="1" defTabSz="914400">
              <a:spcBef>
                <a:spcPts val="0"/>
              </a:spcBef>
            </a:pPr>
            <a:r>
              <a:rPr lang="en-US" sz="2200" b="1" dirty="0">
                <a:solidFill>
                  <a:srgbClr val="FFFFFF"/>
                </a:solidFill>
                <a:latin typeface="Avenir Light"/>
                <a:cs typeface="Avenir Light"/>
              </a:rPr>
              <a:t>F</a:t>
            </a:r>
            <a:r>
              <a:rPr lang="en-US" sz="22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unctioning App but not robust  </a:t>
            </a:r>
          </a:p>
          <a:p>
            <a:pPr lvl="1" defTabSz="914400">
              <a:spcBef>
                <a:spcPts val="0"/>
              </a:spcBef>
            </a:pPr>
            <a:r>
              <a:rPr lang="en-US" sz="22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Better </a:t>
            </a:r>
            <a:r>
              <a:rPr lang="en-US" sz="22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communication with </a:t>
            </a:r>
            <a:r>
              <a:rPr lang="en-US" sz="22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database</a:t>
            </a:r>
            <a:endParaRPr lang="en-US" sz="22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  <a:p>
            <a:pPr lvl="1"/>
            <a:endParaRPr lang="en-US" sz="11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  <a:p>
            <a:pPr defTabSz="914400">
              <a:spcBef>
                <a:spcPts val="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What’s Next</a:t>
            </a:r>
            <a:endParaRPr lang="en-US" sz="2400" b="1" dirty="0">
              <a:solidFill>
                <a:srgbClr val="FFFFFF"/>
              </a:solidFill>
              <a:latin typeface="Avenir Light"/>
              <a:cs typeface="Avenir Light"/>
            </a:endParaRPr>
          </a:p>
          <a:p>
            <a:pPr lvl="1" defTabSz="914400">
              <a:spcBef>
                <a:spcPts val="0"/>
              </a:spcBef>
            </a:pPr>
            <a:r>
              <a:rPr lang="en-US" sz="22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Upload final build to App Store</a:t>
            </a:r>
          </a:p>
          <a:p>
            <a:pPr lvl="1" defTabSz="914400">
              <a:spcBef>
                <a:spcPts val="0"/>
              </a:spcBef>
            </a:pPr>
            <a:r>
              <a:rPr lang="en-US" sz="22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Finish testing</a:t>
            </a:r>
          </a:p>
          <a:p>
            <a:pPr lvl="1" defTabSz="914400">
              <a:spcBef>
                <a:spcPts val="0"/>
              </a:spcBef>
            </a:pPr>
            <a:r>
              <a:rPr lang="en-US" sz="22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Keep in contact with client for maintenance </a:t>
            </a:r>
            <a:endParaRPr lang="en-US" sz="22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  <a:p>
            <a:pPr marL="457200" lvl="1" indent="0" defTabSz="914400">
              <a:spcBef>
                <a:spcPts val="0"/>
              </a:spcBef>
              <a:buNone/>
            </a:pPr>
            <a:endParaRPr lang="en-US" sz="22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10545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latin typeface="Avenir Light"/>
                <a:cs typeface="Avenir Light"/>
              </a:rPr>
              <a:t>Presentation Preview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534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Problem &amp; Project Review</a:t>
            </a:r>
          </a:p>
          <a:p>
            <a:pPr marL="342900" indent="-3429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Testing</a:t>
            </a:r>
          </a:p>
          <a:p>
            <a:pPr marL="342900" indent="-3429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Use Cases</a:t>
            </a:r>
          </a:p>
          <a:p>
            <a:pPr marL="342900" indent="-3429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Quality Assurance</a:t>
            </a:r>
          </a:p>
          <a:p>
            <a:pPr marL="342900" indent="-3429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Software Design</a:t>
            </a:r>
            <a:endParaRPr lang="en-US" sz="4000" dirty="0" smtClean="0">
              <a:solidFill>
                <a:schemeClr val="bg1"/>
              </a:solidFill>
              <a:latin typeface="Avenir Light"/>
              <a:cs typeface="Avenir Light"/>
            </a:endParaRPr>
          </a:p>
          <a:p>
            <a:pPr marL="342900" indent="-342900">
              <a:buFont typeface="Arial"/>
              <a:buChar char="•"/>
            </a:pPr>
            <a:r>
              <a:rPr lang="en-US" sz="4000" dirty="0">
                <a:solidFill>
                  <a:schemeClr val="bg1"/>
                </a:solidFill>
                <a:latin typeface="Avenir Light"/>
                <a:cs typeface="Avenir Light"/>
              </a:rPr>
              <a:t>Demonstration</a:t>
            </a:r>
          </a:p>
          <a:p>
            <a:pPr marL="342900" indent="-3429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Lessons </a:t>
            </a: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Learned</a:t>
            </a:r>
          </a:p>
          <a:p>
            <a:pPr marL="342900" indent="-342900">
              <a:buFont typeface="Arial"/>
              <a:buChar char="•"/>
            </a:pPr>
            <a:endParaRPr lang="en-US" sz="4000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8486" y="4462046"/>
            <a:ext cx="1886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 </a:t>
            </a:r>
            <a:r>
              <a:rPr lang="en-US" sz="1600" dirty="0" err="1">
                <a:solidFill>
                  <a:schemeClr val="bg1"/>
                </a:solidFill>
              </a:rPr>
              <a:t>N</a:t>
            </a:r>
            <a:r>
              <a:rPr lang="en-US" sz="1600" dirty="0" err="1" smtClean="0">
                <a:solidFill>
                  <a:schemeClr val="bg1"/>
                </a:solidFill>
              </a:rPr>
              <a:t>ewsie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097578"/>
            <a:ext cx="277733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venir Light"/>
                <a:cs typeface="Avenir Light"/>
              </a:rPr>
              <a:t>Real </a:t>
            </a:r>
            <a:r>
              <a:rPr lang="en-US" sz="2200" dirty="0">
                <a:latin typeface="Avenir Light"/>
                <a:cs typeface="Avenir Light"/>
              </a:rPr>
              <a:t>World </a:t>
            </a:r>
            <a:r>
              <a:rPr lang="en-US" sz="2200" dirty="0" smtClean="0">
                <a:latin typeface="Avenir Light"/>
                <a:cs typeface="Avenir Light"/>
              </a:rPr>
              <a:t>Problem &amp; Review </a:t>
            </a:r>
            <a:endParaRPr lang="en-US" sz="2200" dirty="0">
              <a:latin typeface="Avenir Light"/>
              <a:cs typeface="Avenir Light"/>
            </a:endParaRPr>
          </a:p>
          <a:p>
            <a:pPr algn="l"/>
            <a:endParaRPr lang="en-US" sz="3600" dirty="0">
              <a:latin typeface="Avenir Light"/>
              <a:cs typeface="Avenir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An iPad Application for young journalism students does not exist.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colorTemperature colorTemp="6174"/>
                    </a14:imgEffect>
                    <a14:imgEffect>
                      <a14:saturation sat="139000"/>
                    </a14:imgEffect>
                    <a14:imgEffect>
                      <a14:brightnessContrast bright="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9200" y="3733800"/>
            <a:ext cx="3810000" cy="2552700"/>
          </a:xfrm>
          <a:prstGeom prst="rect">
            <a:avLst/>
          </a:prstGeom>
          <a:effectLst>
            <a:outerShdw blurRad="165100" dir="2700000" sx="102000" sy="102000" algn="tl" rotWithShape="0">
              <a:srgbClr val="000000">
                <a:alpha val="43000"/>
              </a:srgbClr>
            </a:outerShdw>
            <a:softEdge rad="38100"/>
          </a:effectLst>
        </p:spPr>
      </p:pic>
      <p:sp>
        <p:nvSpPr>
          <p:cNvPr id="6" name="Rectangle 5"/>
          <p:cNvSpPr/>
          <p:nvPr/>
        </p:nvSpPr>
        <p:spPr>
          <a:xfrm>
            <a:off x="457200" y="349999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Avenir Light"/>
                <a:cs typeface="Avenir Light"/>
              </a:rPr>
              <a:t>Create/Edit/Design an </a:t>
            </a:r>
          </a:p>
          <a:p>
            <a:pPr lvl="0">
              <a:tabLst>
                <a:tab pos="344488" algn="l"/>
              </a:tabLst>
            </a:pPr>
            <a:r>
              <a:rPr lang="en-US" sz="2400" dirty="0">
                <a:solidFill>
                  <a:prstClr val="white"/>
                </a:solidFill>
                <a:latin typeface="Avenir Light"/>
                <a:cs typeface="Avenir Light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Avenir Light"/>
                <a:cs typeface="Avenir Light"/>
              </a:rPr>
              <a:t>	E-Newspaper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Avenir Light"/>
                <a:cs typeface="Avenir Light"/>
              </a:rPr>
              <a:t>Share/View Newspapers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Avenir Light"/>
                <a:cs typeface="Avenir Light"/>
              </a:rPr>
              <a:t>App Named: </a:t>
            </a:r>
            <a:r>
              <a:rPr lang="en-US" sz="2400" dirty="0" err="1" smtClean="0">
                <a:solidFill>
                  <a:prstClr val="white"/>
                </a:solidFill>
                <a:latin typeface="Avenir Light"/>
                <a:cs typeface="Avenir Light"/>
              </a:rPr>
              <a:t>Analect</a:t>
            </a:r>
            <a:endParaRPr lang="en-US" sz="2400" dirty="0" smtClean="0">
              <a:solidFill>
                <a:prstClr val="white"/>
              </a:solidFill>
              <a:latin typeface="Avenir Light"/>
              <a:cs typeface="Avenir Light"/>
            </a:endParaRPr>
          </a:p>
          <a:p>
            <a:pPr lvl="0"/>
            <a:endParaRPr lang="en-US" sz="2400" dirty="0" smtClean="0">
              <a:solidFill>
                <a:prstClr val="white"/>
              </a:solidFill>
              <a:latin typeface="Avenir Light"/>
              <a:cs typeface="Avenir Light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33818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venir Light"/>
                <a:cs typeface="Avenir Light"/>
              </a:rPr>
              <a:t>Stumbling Blocks</a:t>
            </a:r>
            <a:endParaRPr lang="en-US" sz="3600" dirty="0">
              <a:latin typeface="Avenir Light"/>
              <a:cs typeface="Avenir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14961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venir Light"/>
                <a:cs typeface="Avenir Light"/>
              </a:rPr>
              <a:t>Network Dependency</a:t>
            </a:r>
          </a:p>
          <a:p>
            <a:pPr marL="344488" indent="-344488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Avenir Light"/>
              <a:cs typeface="Avenir Light"/>
            </a:endParaRPr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venir Light"/>
                <a:cs typeface="Avenir Light"/>
              </a:rPr>
              <a:t>Nuances of Objective-C</a:t>
            </a:r>
          </a:p>
          <a:p>
            <a:pPr marL="344488" indent="-344488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Avenir Light"/>
              <a:cs typeface="Avenir Light"/>
            </a:endParaRPr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venir Light"/>
                <a:cs typeface="Avenir Light"/>
              </a:rPr>
              <a:t>Geological location of client</a:t>
            </a:r>
          </a:p>
          <a:p>
            <a:pPr marL="344488" indent="-344488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Avenir Light"/>
              <a:cs typeface="Avenir Light"/>
            </a:endParaRPr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venir Light"/>
                <a:cs typeface="Avenir Light"/>
              </a:rPr>
              <a:t> Work load of other classes</a:t>
            </a:r>
            <a:endParaRPr lang="en-US" sz="3200" dirty="0" smtClean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pic>
        <p:nvPicPr>
          <p:cNvPr id="4" name="Picture 3" descr="nosferatu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0"/>
          <a:stretch/>
        </p:blipFill>
        <p:spPr>
          <a:xfrm>
            <a:off x="6780177" y="1676400"/>
            <a:ext cx="2048256" cy="2609088"/>
          </a:xfrm>
          <a:prstGeom prst="rect">
            <a:avLst/>
          </a:prstGeom>
          <a:effectLst>
            <a:glow rad="101600">
              <a:srgbClr val="800000">
                <a:alpha val="75000"/>
              </a:srgbClr>
            </a:glo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184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534400" cy="70064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venir Light"/>
                <a:cs typeface="Avenir Light"/>
              </a:rPr>
              <a:t> Testing  </a:t>
            </a:r>
            <a:endParaRPr lang="en-US" sz="2200" dirty="0">
              <a:latin typeface="Avenir Light"/>
              <a:cs typeface="Avenir Ligh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600" y="990600"/>
            <a:ext cx="8305800" cy="472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762000"/>
            <a:ext cx="8763000" cy="53953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Smoke Testing</a:t>
            </a:r>
            <a:r>
              <a:rPr lang="en-US" sz="2400" b="1" dirty="0">
                <a:solidFill>
                  <a:srgbClr val="FFFFFF"/>
                </a:solidFill>
                <a:latin typeface="Avenir Light"/>
                <a:cs typeface="Avenir Light"/>
              </a:rPr>
              <a:t>	</a:t>
            </a:r>
            <a:endParaRPr lang="en-US" sz="2400" b="1" dirty="0">
              <a:latin typeface="Avenir Light"/>
              <a:cs typeface="Avenir Light"/>
              <a:sym typeface="Wingdings"/>
            </a:endParaRPr>
          </a:p>
          <a:p>
            <a:pPr lvl="1"/>
            <a:r>
              <a:rPr lang="en-US" sz="2000" b="1" dirty="0">
                <a:latin typeface="Avenir Light"/>
                <a:cs typeface="Avenir Light"/>
                <a:sym typeface="Wingdings"/>
              </a:rPr>
              <a:t>App runs   </a:t>
            </a:r>
            <a:endParaRPr lang="en-US" sz="2000" b="1" dirty="0">
              <a:latin typeface="Avenir Light"/>
              <a:cs typeface="Avenir Light"/>
            </a:endParaRPr>
          </a:p>
          <a:p>
            <a:pPr lvl="1"/>
            <a:r>
              <a:rPr lang="en-US" sz="2000" b="1" dirty="0" smtClean="0">
                <a:latin typeface="Avenir Light"/>
                <a:cs typeface="Avenir Light"/>
                <a:sym typeface="Wingdings"/>
              </a:rPr>
              <a:t>Login/Logout </a:t>
            </a:r>
            <a:r>
              <a:rPr lang="en-US" sz="2000" b="1" dirty="0">
                <a:latin typeface="Avenir Light"/>
                <a:cs typeface="Avenir Light"/>
                <a:sym typeface="Wingdings"/>
              </a:rPr>
              <a:t>function works   </a:t>
            </a:r>
            <a:endParaRPr lang="en-US" sz="2000" b="1" dirty="0">
              <a:latin typeface="Avenir Light"/>
              <a:cs typeface="Avenir Light"/>
            </a:endParaRPr>
          </a:p>
          <a:p>
            <a:pPr lvl="1"/>
            <a:r>
              <a:rPr lang="en-US" sz="2000" b="1" dirty="0">
                <a:latin typeface="Avenir Light"/>
                <a:cs typeface="Avenir Light"/>
                <a:sym typeface="Wingdings"/>
              </a:rPr>
              <a:t>App loads </a:t>
            </a:r>
            <a:r>
              <a:rPr lang="en-US" sz="2000" b="1" dirty="0" smtClean="0">
                <a:latin typeface="Avenir Light"/>
                <a:cs typeface="Avenir Light"/>
                <a:sym typeface="Wingdings"/>
              </a:rPr>
              <a:t>up on iPad2 and newer models   </a:t>
            </a:r>
            <a:endParaRPr lang="en-US" sz="2000" b="1" dirty="0">
              <a:latin typeface="Avenir Light"/>
              <a:cs typeface="Avenir Light"/>
            </a:endParaRPr>
          </a:p>
          <a:p>
            <a:pPr lvl="1"/>
            <a:r>
              <a:rPr lang="en-US" sz="2000" b="1" dirty="0" smtClean="0">
                <a:latin typeface="Avenir Light"/>
                <a:cs typeface="Avenir Light"/>
                <a:sym typeface="Wingdings"/>
              </a:rPr>
              <a:t>Navigate through pages   </a:t>
            </a:r>
            <a:endParaRPr lang="en-US" sz="2000" b="1" dirty="0">
              <a:latin typeface="Avenir Light"/>
              <a:cs typeface="Avenir Light"/>
            </a:endParaRPr>
          </a:p>
          <a:p>
            <a:pPr lvl="1"/>
            <a:r>
              <a:rPr lang="en-US" sz="2000" b="1" dirty="0" smtClean="0">
                <a:latin typeface="Avenir Light"/>
                <a:cs typeface="Avenir Light"/>
                <a:sym typeface="Wingdings"/>
              </a:rPr>
              <a:t> Main button works – save, open</a:t>
            </a:r>
            <a:r>
              <a:rPr lang="en-US" sz="2000" b="1" dirty="0">
                <a:latin typeface="Avenir Light"/>
                <a:cs typeface="Avenir Light"/>
                <a:sym typeface="Wingdings"/>
              </a:rPr>
              <a:t>, home   </a:t>
            </a:r>
            <a:r>
              <a:rPr lang="en-US" sz="2000" b="1" dirty="0" smtClean="0">
                <a:latin typeface="Avenir Light"/>
                <a:cs typeface="Avenir Light"/>
                <a:sym typeface="Wingdings"/>
              </a:rPr>
              <a:t></a:t>
            </a:r>
          </a:p>
          <a:p>
            <a:pPr marL="457200" lvl="1" indent="0">
              <a:buNone/>
            </a:pPr>
            <a:endParaRPr lang="en-US" sz="2000" b="1" dirty="0" smtClean="0">
              <a:latin typeface="Avenir Light"/>
              <a:cs typeface="Avenir Light"/>
            </a:endParaRPr>
          </a:p>
          <a:p>
            <a:r>
              <a:rPr lang="en-US" sz="24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Acceptance </a:t>
            </a:r>
            <a:r>
              <a:rPr lang="en-US" sz="2400" b="1" dirty="0">
                <a:solidFill>
                  <a:srgbClr val="FFFFFF"/>
                </a:solidFill>
                <a:latin typeface="Avenir Light"/>
                <a:cs typeface="Avenir Light"/>
              </a:rPr>
              <a:t>Testing </a:t>
            </a:r>
          </a:p>
          <a:p>
            <a:pPr lvl="1"/>
            <a:r>
              <a:rPr lang="en-US" sz="20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Core requirements are met   </a:t>
            </a:r>
            <a:r>
              <a:rPr lang="en-US" sz="2000" b="1" dirty="0">
                <a:latin typeface="Avenir Light"/>
                <a:cs typeface="Avenir Light"/>
                <a:sym typeface="Wingdings"/>
              </a:rPr>
              <a:t></a:t>
            </a:r>
          </a:p>
          <a:p>
            <a:pPr lvl="1"/>
            <a:r>
              <a:rPr lang="en-US" sz="20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Regular communication with client   </a:t>
            </a:r>
            <a:r>
              <a:rPr lang="en-US" sz="2000" b="1" dirty="0" smtClean="0">
                <a:latin typeface="Avenir Light"/>
                <a:cs typeface="Avenir Light"/>
                <a:sym typeface="Wingdings"/>
              </a:rPr>
              <a:t></a:t>
            </a:r>
          </a:p>
          <a:p>
            <a:pPr marL="457200" lvl="1" indent="0">
              <a:buNone/>
            </a:pPr>
            <a:endParaRPr lang="en-US" sz="2000" b="1" dirty="0">
              <a:latin typeface="Avenir Light"/>
              <a:cs typeface="Avenir Light"/>
              <a:sym typeface="Wingdings"/>
            </a:endParaRPr>
          </a:p>
          <a:p>
            <a:pPr lvl="1"/>
            <a:endParaRPr lang="en-US" sz="2000" b="1" dirty="0">
              <a:solidFill>
                <a:srgbClr val="FFFFFF"/>
              </a:solidFill>
              <a:latin typeface="Avenir Light"/>
              <a:cs typeface="Avenir Light"/>
            </a:endParaRPr>
          </a:p>
          <a:p>
            <a:pPr marL="0" indent="0">
              <a:buNone/>
            </a:pPr>
            <a:endParaRPr lang="en-US" sz="40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  <p:pic>
        <p:nvPicPr>
          <p:cNvPr id="1026" name="Picture 2" descr="http://www.todayifoundout.com/wp-content/uploads/2010/10/scant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251" y="2819400"/>
            <a:ext cx="2171700" cy="23812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45423" y="3810000"/>
            <a:ext cx="8763000" cy="5143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23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534400" cy="70064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venir Light"/>
                <a:cs typeface="Avenir Light"/>
              </a:rPr>
              <a:t>Testing </a:t>
            </a:r>
            <a:endParaRPr lang="en-US" sz="2200" dirty="0">
              <a:latin typeface="Avenir Light"/>
              <a:cs typeface="Avenir Ligh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600" y="990600"/>
            <a:ext cx="8305800" cy="472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929244"/>
            <a:ext cx="8763000" cy="53953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Avenir Light"/>
                <a:cs typeface="Avenir Light"/>
                <a:sym typeface="Wingdings"/>
              </a:rPr>
              <a:t>Non-Functional </a:t>
            </a:r>
            <a:r>
              <a:rPr lang="en-US" sz="2400" b="1" dirty="0" smtClean="0">
                <a:latin typeface="Avenir Light"/>
                <a:cs typeface="Avenir Light"/>
                <a:sym typeface="Wingdings"/>
              </a:rPr>
              <a:t>Testing   </a:t>
            </a:r>
            <a:endParaRPr lang="en-US" sz="2400" b="1" dirty="0" smtClean="0">
              <a:latin typeface="Avenir Light"/>
              <a:cs typeface="Avenir Light"/>
              <a:sym typeface="Wingdings"/>
            </a:endParaRPr>
          </a:p>
          <a:p>
            <a:pPr lvl="1"/>
            <a:r>
              <a:rPr lang="en-US" sz="2000" b="1" dirty="0" smtClean="0">
                <a:latin typeface="Avenir Light"/>
                <a:cs typeface="Avenir Light"/>
                <a:sym typeface="Wingdings"/>
              </a:rPr>
              <a:t>Compatibility testing – iPad2 and higher models   </a:t>
            </a:r>
            <a:r>
              <a:rPr lang="en-US" sz="2000" b="1" dirty="0">
                <a:latin typeface="Avenir Light"/>
                <a:cs typeface="Avenir Light"/>
                <a:sym typeface="Wingdings"/>
              </a:rPr>
              <a:t></a:t>
            </a:r>
          </a:p>
          <a:p>
            <a:pPr lvl="1"/>
            <a:r>
              <a:rPr lang="en-US" sz="2000" b="1" dirty="0">
                <a:latin typeface="Avenir Light"/>
                <a:cs typeface="Avenir Light"/>
                <a:sym typeface="Wingdings"/>
              </a:rPr>
              <a:t>Security testing – SSL   </a:t>
            </a:r>
          </a:p>
          <a:p>
            <a:pPr lvl="1"/>
            <a:r>
              <a:rPr lang="en-US" sz="2000" b="1" dirty="0">
                <a:latin typeface="Avenir Light"/>
                <a:cs typeface="Avenir Light"/>
                <a:sym typeface="Wingdings"/>
              </a:rPr>
              <a:t>Load testing   </a:t>
            </a:r>
            <a:r>
              <a:rPr lang="en-US" sz="2000" b="1" dirty="0" smtClean="0">
                <a:latin typeface="Avenir Light"/>
                <a:cs typeface="Avenir Light"/>
                <a:sym typeface="Wingdings"/>
              </a:rPr>
              <a:t></a:t>
            </a:r>
          </a:p>
          <a:p>
            <a:pPr lvl="1"/>
            <a:r>
              <a:rPr lang="en-US" sz="2000" b="1" dirty="0" smtClean="0">
                <a:latin typeface="Avenir Light"/>
                <a:cs typeface="Avenir Light"/>
                <a:sym typeface="Wingdings"/>
              </a:rPr>
              <a:t>Installation testing   </a:t>
            </a:r>
          </a:p>
          <a:p>
            <a:pPr marL="457200" lvl="1" indent="0">
              <a:buNone/>
            </a:pPr>
            <a:endParaRPr lang="en-US" sz="2000" b="1" dirty="0">
              <a:latin typeface="Avenir Light"/>
              <a:cs typeface="Avenir Light"/>
              <a:sym typeface="Wingdings"/>
            </a:endParaRPr>
          </a:p>
          <a:p>
            <a:r>
              <a:rPr lang="en-US" sz="2400" b="1" dirty="0" smtClean="0">
                <a:latin typeface="Avenir Light"/>
                <a:cs typeface="Avenir Light"/>
                <a:sym typeface="Wingdings"/>
              </a:rPr>
              <a:t>Testing Plan</a:t>
            </a:r>
          </a:p>
          <a:p>
            <a:endParaRPr lang="en-US" sz="2400" b="1" dirty="0" smtClean="0">
              <a:latin typeface="Avenir Light"/>
              <a:cs typeface="Avenir Light"/>
              <a:sym typeface="Wingdings"/>
            </a:endParaRPr>
          </a:p>
          <a:p>
            <a:pPr marL="744538" lvl="2" indent="-344488">
              <a:buFont typeface="Wingdings" panose="05000000000000000000" pitchFamily="2" charset="2"/>
              <a:buChar char="Ø"/>
            </a:pPr>
            <a:r>
              <a:rPr lang="en-US" sz="2200" b="1" dirty="0" smtClean="0">
                <a:latin typeface="Avenir Light"/>
                <a:cs typeface="Avenir Light"/>
                <a:sym typeface="Wingdings"/>
              </a:rPr>
              <a:t>User Testing</a:t>
            </a:r>
          </a:p>
          <a:p>
            <a:pPr marL="1377950" lvl="1" indent="-296863"/>
            <a:r>
              <a:rPr lang="en-US" sz="2000" b="1" dirty="0" smtClean="0">
                <a:latin typeface="Avenir Light"/>
                <a:cs typeface="Avenir Light"/>
                <a:sym typeface="Wingdings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Avenir Light"/>
                <a:cs typeface="Avenir Light"/>
              </a:rPr>
              <a:t>On site </a:t>
            </a:r>
            <a:r>
              <a:rPr lang="en-US" sz="20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testing – </a:t>
            </a:r>
            <a:r>
              <a:rPr lang="en-US" sz="2000" b="1" dirty="0">
                <a:solidFill>
                  <a:srgbClr val="FFFFFF"/>
                </a:solidFill>
                <a:latin typeface="Avenir Light"/>
                <a:cs typeface="Avenir Light"/>
              </a:rPr>
              <a:t>In progress</a:t>
            </a:r>
            <a:endParaRPr lang="en-US" sz="2000" b="1" dirty="0">
              <a:latin typeface="Avenir Light"/>
              <a:cs typeface="Avenir Light"/>
              <a:sym typeface="Wingdings"/>
            </a:endParaRPr>
          </a:p>
          <a:p>
            <a:pPr lvl="1"/>
            <a:endParaRPr lang="en-US" sz="2000" b="1" dirty="0" smtClean="0">
              <a:latin typeface="Avenir Light"/>
              <a:cs typeface="Avenir Light"/>
              <a:sym typeface="Wingdings"/>
            </a:endParaRPr>
          </a:p>
          <a:p>
            <a:pPr lvl="1"/>
            <a:endParaRPr lang="en-US" sz="2000" b="1" dirty="0" smtClean="0">
              <a:latin typeface="Avenir Light"/>
              <a:cs typeface="Avenir Light"/>
              <a:sym typeface="Wingdings"/>
            </a:endParaRPr>
          </a:p>
          <a:p>
            <a:pPr lvl="1"/>
            <a:endParaRPr lang="en-US" sz="2000" b="1" dirty="0">
              <a:latin typeface="Avenir Light"/>
              <a:cs typeface="Avenir Light"/>
              <a:sym typeface="Wingdings"/>
            </a:endParaRPr>
          </a:p>
          <a:p>
            <a:endParaRPr lang="en-US" sz="2400" b="1" dirty="0">
              <a:latin typeface="Avenir Light"/>
              <a:cs typeface="Avenir Light"/>
              <a:sym typeface="Wingdings"/>
            </a:endParaRPr>
          </a:p>
          <a:p>
            <a:endParaRPr lang="en-US" sz="40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  <p:pic>
        <p:nvPicPr>
          <p:cNvPr id="1026" name="Picture 2" descr="http://www.todayifoundout.com/wp-content/uploads/2010/10/scant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590800"/>
            <a:ext cx="2171700" cy="23812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77091" y="3905250"/>
            <a:ext cx="8763000" cy="5143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88023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534400" cy="70064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venir Light"/>
                <a:cs typeface="Avenir Light"/>
              </a:rPr>
              <a:t> Use Cases </a:t>
            </a:r>
            <a:endParaRPr lang="en-US" sz="2200" dirty="0">
              <a:latin typeface="Avenir Light"/>
              <a:cs typeface="Avenir Ligh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34291" y="929244"/>
            <a:ext cx="8305800" cy="472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9600" y="685800"/>
            <a:ext cx="8343900" cy="5715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6688" lvl="1" indent="290513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venir Light"/>
                <a:cs typeface="Avenir Light"/>
                <a:sym typeface="Wingdings"/>
              </a:rPr>
              <a:t>Student Use Cases</a:t>
            </a:r>
          </a:p>
          <a:p>
            <a:pPr lvl="1"/>
            <a:r>
              <a:rPr lang="en-US" sz="1800" dirty="0" smtClean="0">
                <a:latin typeface="Avenir Light"/>
                <a:cs typeface="Avenir Light"/>
                <a:sym typeface="Wingdings"/>
              </a:rPr>
              <a:t>Login / logout   </a:t>
            </a:r>
            <a:r>
              <a:rPr lang="en-US" sz="1800" b="1" dirty="0">
                <a:latin typeface="Avenir Light"/>
                <a:cs typeface="Avenir Light"/>
                <a:sym typeface="Wingdings"/>
              </a:rPr>
              <a:t></a:t>
            </a:r>
          </a:p>
          <a:p>
            <a:pPr lvl="1"/>
            <a:r>
              <a:rPr lang="en-US" sz="1800" dirty="0" smtClean="0">
                <a:latin typeface="Avenir Light"/>
                <a:cs typeface="Avenir Light"/>
                <a:sym typeface="Wingdings"/>
              </a:rPr>
              <a:t>Create newspaper   </a:t>
            </a:r>
            <a:r>
              <a:rPr lang="en-US" sz="1800" b="1" dirty="0">
                <a:latin typeface="Avenir Light"/>
                <a:cs typeface="Avenir Light"/>
                <a:sym typeface="Wingdings"/>
              </a:rPr>
              <a:t></a:t>
            </a:r>
          </a:p>
          <a:p>
            <a:pPr lvl="1"/>
            <a:r>
              <a:rPr lang="en-US" sz="1800" dirty="0" smtClean="0">
                <a:latin typeface="Avenir Light"/>
                <a:cs typeface="Avenir Light"/>
                <a:sym typeface="Wingdings"/>
              </a:rPr>
              <a:t>Edit newspaper   </a:t>
            </a:r>
            <a:r>
              <a:rPr lang="en-US" sz="1800" b="1" dirty="0">
                <a:latin typeface="Avenir Light"/>
                <a:cs typeface="Avenir Light"/>
                <a:sym typeface="Wingdings"/>
              </a:rPr>
              <a:t></a:t>
            </a:r>
          </a:p>
          <a:p>
            <a:pPr lvl="1"/>
            <a:r>
              <a:rPr lang="en-US" sz="1800" dirty="0" smtClean="0">
                <a:latin typeface="Avenir Light"/>
                <a:cs typeface="Avenir Light"/>
                <a:sym typeface="Wingdings"/>
              </a:rPr>
              <a:t>Format newspaper   </a:t>
            </a:r>
            <a:r>
              <a:rPr lang="en-US" sz="1800" b="1" dirty="0">
                <a:latin typeface="Avenir Light"/>
                <a:cs typeface="Avenir Light"/>
                <a:sym typeface="Wingdings"/>
              </a:rPr>
              <a:t></a:t>
            </a:r>
          </a:p>
          <a:p>
            <a:pPr lvl="1"/>
            <a:r>
              <a:rPr lang="en-US" sz="1800" dirty="0" smtClean="0">
                <a:latin typeface="Avenir Light"/>
                <a:cs typeface="Avenir Light"/>
                <a:sym typeface="Wingdings"/>
              </a:rPr>
              <a:t>Save work   </a:t>
            </a:r>
            <a:r>
              <a:rPr lang="en-US" sz="1800" b="1" dirty="0">
                <a:latin typeface="Avenir Light"/>
                <a:cs typeface="Avenir Light"/>
                <a:sym typeface="Wingdings"/>
              </a:rPr>
              <a:t></a:t>
            </a:r>
          </a:p>
          <a:p>
            <a:pPr lvl="1"/>
            <a:r>
              <a:rPr lang="en-US" sz="1800" dirty="0" smtClean="0">
                <a:latin typeface="Avenir Light"/>
                <a:cs typeface="Avenir Light"/>
                <a:sym typeface="Wingdings"/>
              </a:rPr>
              <a:t>Navigate through pages   </a:t>
            </a:r>
            <a:r>
              <a:rPr lang="en-US" sz="1800" b="1" dirty="0">
                <a:latin typeface="Avenir Light"/>
                <a:cs typeface="Avenir Light"/>
                <a:sym typeface="Wingdings"/>
              </a:rPr>
              <a:t></a:t>
            </a:r>
          </a:p>
          <a:p>
            <a:pPr lvl="1"/>
            <a:r>
              <a:rPr lang="en-US" sz="1800" dirty="0" smtClean="0">
                <a:latin typeface="Avenir Light"/>
                <a:cs typeface="Avenir Light"/>
                <a:sym typeface="Wingdings"/>
              </a:rPr>
              <a:t>Add / remove images   </a:t>
            </a:r>
            <a:r>
              <a:rPr lang="en-US" sz="1800" b="1" dirty="0">
                <a:latin typeface="Avenir Light"/>
                <a:cs typeface="Avenir Light"/>
                <a:sym typeface="Wingdings"/>
              </a:rPr>
              <a:t></a:t>
            </a:r>
          </a:p>
          <a:p>
            <a:pPr lvl="1"/>
            <a:r>
              <a:rPr lang="en-US" sz="1800" dirty="0" smtClean="0">
                <a:latin typeface="Avenir Light"/>
                <a:cs typeface="Avenir Light"/>
                <a:sym typeface="Wingdings"/>
              </a:rPr>
              <a:t>Run a spell check   </a:t>
            </a:r>
            <a:r>
              <a:rPr lang="en-US" sz="1800" b="1" dirty="0" smtClean="0">
                <a:latin typeface="Avenir Light"/>
                <a:cs typeface="Avenir Light"/>
                <a:sym typeface="Wingdings"/>
              </a:rPr>
              <a:t></a:t>
            </a:r>
          </a:p>
          <a:p>
            <a:pPr lvl="1"/>
            <a:r>
              <a:rPr lang="en-US" sz="1800" b="1" dirty="0" smtClean="0">
                <a:latin typeface="Avenir Light"/>
                <a:cs typeface="Avenir Light"/>
                <a:sym typeface="Wingdings"/>
              </a:rPr>
              <a:t>View other classmates pages </a:t>
            </a:r>
          </a:p>
          <a:p>
            <a:pPr marL="457200" lvl="1" indent="0">
              <a:buNone/>
            </a:pPr>
            <a:endParaRPr lang="en-US" sz="1800" b="1" dirty="0">
              <a:latin typeface="Avenir Light"/>
              <a:cs typeface="Avenir Light"/>
              <a:sym typeface="Wingdings"/>
            </a:endParaRPr>
          </a:p>
          <a:p>
            <a:pPr marL="463550" indent="-296863"/>
            <a:r>
              <a:rPr lang="en-US" sz="2400" b="1" dirty="0" smtClean="0">
                <a:latin typeface="Avenir Light"/>
                <a:cs typeface="Avenir Light"/>
                <a:sym typeface="Wingdings"/>
              </a:rPr>
              <a:t>Admin Use Cases</a:t>
            </a:r>
          </a:p>
          <a:p>
            <a:pPr marL="863600" lvl="1" indent="-296863"/>
            <a:r>
              <a:rPr lang="en-US" sz="1800" b="1" dirty="0" smtClean="0">
                <a:latin typeface="Avenir Light"/>
                <a:cs typeface="Avenir Light"/>
                <a:sym typeface="Wingdings"/>
              </a:rPr>
              <a:t>Login / logout   </a:t>
            </a:r>
            <a:r>
              <a:rPr lang="en-US" sz="1800" b="1" dirty="0">
                <a:latin typeface="Avenir Light"/>
                <a:cs typeface="Avenir Light"/>
                <a:sym typeface="Wingdings"/>
              </a:rPr>
              <a:t></a:t>
            </a:r>
          </a:p>
          <a:p>
            <a:pPr marL="863600" lvl="1" indent="-296863"/>
            <a:r>
              <a:rPr lang="en-US" sz="1800" b="1" dirty="0" smtClean="0">
                <a:latin typeface="Avenir Light"/>
                <a:cs typeface="Avenir Light"/>
                <a:sym typeface="Wingdings"/>
              </a:rPr>
              <a:t>Add / </a:t>
            </a:r>
            <a:r>
              <a:rPr lang="en-US" sz="1800" b="1" dirty="0">
                <a:latin typeface="Avenir Light"/>
                <a:cs typeface="Avenir Light"/>
                <a:sym typeface="Wingdings"/>
              </a:rPr>
              <a:t>remove students   </a:t>
            </a:r>
          </a:p>
          <a:p>
            <a:pPr marL="863600" lvl="1" indent="-296863"/>
            <a:r>
              <a:rPr lang="en-US" sz="1800" b="1" dirty="0" smtClean="0">
                <a:latin typeface="Avenir Light"/>
                <a:cs typeface="Avenir Light"/>
                <a:sym typeface="Wingdings"/>
              </a:rPr>
              <a:t>Check recently submitted work   </a:t>
            </a:r>
            <a:r>
              <a:rPr lang="en-US" sz="1800" b="1" dirty="0">
                <a:latin typeface="Avenir Light"/>
                <a:cs typeface="Avenir Light"/>
                <a:sym typeface="Wingdings"/>
              </a:rPr>
              <a:t></a:t>
            </a:r>
          </a:p>
          <a:p>
            <a:pPr marL="566737" lvl="1" indent="0">
              <a:buNone/>
            </a:pPr>
            <a:endParaRPr lang="en-US" sz="2000" b="1" dirty="0" smtClean="0">
              <a:latin typeface="Avenir Light"/>
              <a:cs typeface="Avenir Light"/>
              <a:sym typeface="Wingdings"/>
            </a:endParaRPr>
          </a:p>
          <a:p>
            <a:pPr marL="566737" lvl="1" indent="0">
              <a:buNone/>
            </a:pPr>
            <a:endParaRPr lang="en-US" sz="2000" b="1" dirty="0" smtClean="0">
              <a:latin typeface="Avenir Light"/>
              <a:cs typeface="Avenir Light"/>
              <a:sym typeface="Wingdings"/>
            </a:endParaRPr>
          </a:p>
          <a:p>
            <a:pPr marL="457200" lvl="1" indent="0">
              <a:buNone/>
            </a:pPr>
            <a:endParaRPr lang="en-US" sz="2000" b="1" dirty="0" smtClean="0">
              <a:latin typeface="Avenir Light"/>
              <a:cs typeface="Avenir Light"/>
              <a:sym typeface="Wingdings"/>
            </a:endParaRPr>
          </a:p>
          <a:p>
            <a:pPr lvl="1"/>
            <a:endParaRPr lang="en-US" sz="2000" b="1" dirty="0" smtClean="0">
              <a:latin typeface="Avenir Light"/>
              <a:cs typeface="Avenir Light"/>
              <a:sym typeface="Wingdings"/>
            </a:endParaRPr>
          </a:p>
          <a:p>
            <a:pPr lvl="1"/>
            <a:endParaRPr lang="en-US" sz="2000" b="1" dirty="0">
              <a:latin typeface="Avenir Light"/>
              <a:cs typeface="Avenir Light"/>
              <a:sym typeface="Wingdings"/>
            </a:endParaRPr>
          </a:p>
          <a:p>
            <a:endParaRPr lang="en-US" sz="2400" b="1" dirty="0">
              <a:latin typeface="Avenir Light"/>
              <a:cs typeface="Avenir Light"/>
              <a:sym typeface="Wingdings"/>
            </a:endParaRPr>
          </a:p>
          <a:p>
            <a:endParaRPr lang="en-US" sz="40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77091" y="3905250"/>
            <a:ext cx="8763000" cy="5143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  <p:pic>
        <p:nvPicPr>
          <p:cNvPr id="9" name="Picture 8" descr="VaultBoy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76400"/>
            <a:ext cx="2840736" cy="251475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6152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534400" cy="70064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venir Light"/>
                <a:cs typeface="Avenir Light"/>
              </a:rPr>
              <a:t> Quality Assurance – UI Features </a:t>
            </a:r>
            <a:endParaRPr lang="en-US" sz="2200" dirty="0">
              <a:latin typeface="Avenir Light"/>
              <a:cs typeface="Avenir Ligh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34291" y="929244"/>
            <a:ext cx="8305800" cy="472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1683" y="1066800"/>
            <a:ext cx="8343900" cy="5029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6688" lvl="1" indent="290513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venir Light"/>
                <a:cs typeface="Avenir Light"/>
                <a:sym typeface="Wingdings"/>
              </a:rPr>
              <a:t>iOS standards are met</a:t>
            </a:r>
          </a:p>
          <a:p>
            <a:pPr marL="166688" lvl="1" indent="290513">
              <a:buFont typeface="Arial" panose="020B0604020202020204" pitchFamily="34" charset="0"/>
              <a:buChar char="•"/>
            </a:pPr>
            <a:endParaRPr lang="en-US" sz="2400" b="1" dirty="0" smtClean="0">
              <a:latin typeface="Avenir Light"/>
              <a:cs typeface="Avenir Light"/>
              <a:sym typeface="Wingdings"/>
            </a:endParaRPr>
          </a:p>
          <a:p>
            <a:pPr marL="166688" lvl="1" indent="290513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venir Light"/>
                <a:cs typeface="Avenir Light"/>
                <a:sym typeface="Wingdings"/>
              </a:rPr>
              <a:t>Easy of use – gesture based</a:t>
            </a:r>
          </a:p>
          <a:p>
            <a:pPr marL="566738" lvl="2" indent="0">
              <a:buNone/>
            </a:pPr>
            <a:endParaRPr lang="en-US" sz="2000" b="1" dirty="0" smtClean="0">
              <a:latin typeface="Avenir Light"/>
              <a:cs typeface="Avenir Light"/>
              <a:sym typeface="Wingdings"/>
            </a:endParaRPr>
          </a:p>
          <a:p>
            <a:pPr marL="166688" lvl="1" indent="290513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venir Light"/>
                <a:cs typeface="Avenir Light"/>
                <a:sym typeface="Wingdings"/>
              </a:rPr>
              <a:t>User Feedback </a:t>
            </a:r>
            <a:endParaRPr lang="en-US" sz="1600" b="1" dirty="0" smtClean="0">
              <a:latin typeface="Avenir Light"/>
              <a:cs typeface="Avenir Light"/>
              <a:sym typeface="Wingdings"/>
            </a:endParaRPr>
          </a:p>
          <a:p>
            <a:pPr marL="909638" lvl="2" indent="-342900">
              <a:buFontTx/>
              <a:buChar char="-"/>
            </a:pPr>
            <a:r>
              <a:rPr lang="en-US" sz="2000" b="1" dirty="0" smtClean="0">
                <a:latin typeface="Avenir Light"/>
                <a:cs typeface="Avenir Light"/>
                <a:sym typeface="Wingdings"/>
              </a:rPr>
              <a:t>Pop </a:t>
            </a:r>
            <a:r>
              <a:rPr lang="en-US" sz="2000" b="1" dirty="0">
                <a:latin typeface="Avenir Light"/>
                <a:cs typeface="Avenir Light"/>
                <a:sym typeface="Wingdings"/>
              </a:rPr>
              <a:t>up </a:t>
            </a:r>
            <a:r>
              <a:rPr lang="en-US" sz="2000" b="1" dirty="0" smtClean="0">
                <a:latin typeface="Avenir Light"/>
                <a:cs typeface="Avenir Light"/>
                <a:sym typeface="Wingdings"/>
              </a:rPr>
              <a:t>messages</a:t>
            </a:r>
          </a:p>
          <a:p>
            <a:pPr marL="909638" lvl="2" indent="-342900">
              <a:buFontTx/>
              <a:buChar char="-"/>
            </a:pPr>
            <a:r>
              <a:rPr lang="en-US" sz="2000" b="1" dirty="0" smtClean="0">
                <a:latin typeface="Avenir Light"/>
                <a:cs typeface="Avenir Light"/>
                <a:sym typeface="Wingdings"/>
              </a:rPr>
              <a:t>Progress indicator </a:t>
            </a:r>
          </a:p>
          <a:p>
            <a:pPr marL="566738" lvl="2" indent="0">
              <a:buNone/>
            </a:pPr>
            <a:endParaRPr lang="en-US" sz="2000" b="1" dirty="0" smtClean="0">
              <a:latin typeface="Avenir Light"/>
              <a:cs typeface="Avenir Light"/>
              <a:sym typeface="Wingdings"/>
            </a:endParaRPr>
          </a:p>
          <a:p>
            <a:pPr marL="166688" lvl="2" indent="4000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venir Light"/>
                <a:cs typeface="Avenir Light"/>
                <a:sym typeface="Wingdings"/>
              </a:rPr>
              <a:t>Elegant look</a:t>
            </a:r>
            <a:endParaRPr lang="en-US" b="1" dirty="0">
              <a:latin typeface="Avenir Light"/>
              <a:cs typeface="Avenir Light"/>
              <a:sym typeface="Wingdings"/>
            </a:endParaRPr>
          </a:p>
          <a:p>
            <a:pPr marL="457200" lvl="1" indent="0">
              <a:buNone/>
            </a:pPr>
            <a:endParaRPr lang="en-US" sz="2000" b="1" dirty="0">
              <a:latin typeface="Avenir Light"/>
              <a:cs typeface="Avenir Light"/>
              <a:sym typeface="Wingdings"/>
            </a:endParaRPr>
          </a:p>
          <a:p>
            <a:endParaRPr lang="en-US" sz="2400" b="1" dirty="0">
              <a:latin typeface="Avenir Light"/>
              <a:cs typeface="Avenir Light"/>
              <a:sym typeface="Wingdings"/>
            </a:endParaRPr>
          </a:p>
          <a:p>
            <a:endParaRPr lang="en-US" sz="40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77091" y="3905250"/>
            <a:ext cx="8763000" cy="5143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  <p:pic>
        <p:nvPicPr>
          <p:cNvPr id="9" name="Picture 8" descr="VaultBoy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438400"/>
            <a:ext cx="2840736" cy="251475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4421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62484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228600"/>
            <a:ext cx="85344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venir Light"/>
                <a:cs typeface="Avenir Light"/>
              </a:rPr>
              <a:t>Software Design</a:t>
            </a:r>
            <a:endParaRPr lang="en-US" sz="3600" dirty="0"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5343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</TotalTime>
  <Words>239</Words>
  <Application>Microsoft Office PowerPoint</Application>
  <PresentationFormat>On-screen Show (4:3)</PresentationFormat>
  <Paragraphs>104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iNewsies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Central Washington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iNewsies P</dc:title>
  <dc:creator>cs312001_ta2</dc:creator>
  <cp:lastModifiedBy>cs480001_05</cp:lastModifiedBy>
  <cp:revision>201</cp:revision>
  <cp:lastPrinted>2014-03-13T06:20:58Z</cp:lastPrinted>
  <dcterms:created xsi:type="dcterms:W3CDTF">2013-12-02T22:58:41Z</dcterms:created>
  <dcterms:modified xsi:type="dcterms:W3CDTF">2014-03-13T06:26:42Z</dcterms:modified>
</cp:coreProperties>
</file>