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3"/>
  </p:handoutMasterIdLst>
  <p:sldIdLst>
    <p:sldId id="256" r:id="rId2"/>
    <p:sldId id="273" r:id="rId3"/>
    <p:sldId id="272" r:id="rId4"/>
    <p:sldId id="289" r:id="rId5"/>
    <p:sldId id="290" r:id="rId6"/>
    <p:sldId id="275" r:id="rId7"/>
    <p:sldId id="281" r:id="rId8"/>
    <p:sldId id="277" r:id="rId9"/>
    <p:sldId id="280" r:id="rId10"/>
    <p:sldId id="282" r:id="rId11"/>
    <p:sldId id="28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E170AFC-0438-314B-8FD7-C8A293406F0A}">
          <p14:sldIdLst>
            <p14:sldId id="256"/>
            <p14:sldId id="273"/>
            <p14:sldId id="272"/>
            <p14:sldId id="289"/>
            <p14:sldId id="290"/>
            <p14:sldId id="275"/>
            <p14:sldId id="281"/>
            <p14:sldId id="277"/>
            <p14:sldId id="280"/>
            <p14:sldId id="282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0010"/>
    <a:srgbClr val="65001A"/>
    <a:srgbClr val="930026"/>
    <a:srgbClr val="5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272" y="-13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75AB8-DE94-EC4E-8A25-1FEE7D314844}" type="datetimeFigureOut">
              <a:rPr lang="en-US" smtClean="0"/>
              <a:t>2/4/14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904F5-B907-5649-AE77-E7233F829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6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4FCA-E7D1-46BC-864E-E4358E06F00B}" type="datetimeFigureOut">
              <a:rPr lang="en-US" smtClean="0"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dirty="0" smtClean="0">
                <a:solidFill>
                  <a:srgbClr val="FFFFFF"/>
                </a:solidFill>
                <a:latin typeface="Avenir Light"/>
                <a:cs typeface="Avenir Light"/>
              </a:rPr>
              <a:t>iNewsies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BAE7-3A5F-45DD-85E9-A42C9D77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65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4FCA-E7D1-46BC-864E-E4358E06F00B}" type="datetimeFigureOut">
              <a:rPr lang="en-US" smtClean="0"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BAE7-3A5F-45DD-85E9-A42C9D77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9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4FCA-E7D1-46BC-864E-E4358E06F00B}" type="datetimeFigureOut">
              <a:rPr lang="en-US" smtClean="0"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BAE7-3A5F-45DD-85E9-A42C9D77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0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hot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096000"/>
            <a:ext cx="413290" cy="685800"/>
          </a:xfrm>
          <a:prstGeom prst="rect">
            <a:avLst/>
          </a:prstGeom>
          <a:effectLst/>
        </p:spPr>
      </p:pic>
      <p:sp>
        <p:nvSpPr>
          <p:cNvPr id="16" name="TextBox 15"/>
          <p:cNvSpPr txBox="1"/>
          <p:nvPr userDrawn="1"/>
        </p:nvSpPr>
        <p:spPr>
          <a:xfrm>
            <a:off x="457200" y="6336268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venir Light"/>
              </a:rPr>
              <a:t>iNewsies</a:t>
            </a:r>
            <a:endParaRPr lang="en-US" sz="2000" dirty="0">
              <a:solidFill>
                <a:schemeClr val="bg1"/>
              </a:solidFill>
              <a:latin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127348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4FCA-E7D1-46BC-864E-E4358E06F00B}" type="datetimeFigureOut">
              <a:rPr lang="en-US" smtClean="0"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BAE7-3A5F-45DD-85E9-A42C9D77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0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4FCA-E7D1-46BC-864E-E4358E06F00B}" type="datetimeFigureOut">
              <a:rPr lang="en-US" smtClean="0"/>
              <a:t>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BAE7-3A5F-45DD-85E9-A42C9D77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4FCA-E7D1-46BC-864E-E4358E06F00B}" type="datetimeFigureOut">
              <a:rPr lang="en-US" smtClean="0"/>
              <a:t>2/4/14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BAE7-3A5F-45DD-85E9-A42C9D77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4FCA-E7D1-46BC-864E-E4358E06F00B}" type="datetimeFigureOut">
              <a:rPr lang="en-US" smtClean="0"/>
              <a:t>2/4/14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BAE7-3A5F-45DD-85E9-A42C9D77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4FCA-E7D1-46BC-864E-E4358E06F00B}" type="datetimeFigureOut">
              <a:rPr lang="en-US" smtClean="0"/>
              <a:t>2/4/14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BAE7-3A5F-45DD-85E9-A42C9D77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69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4FCA-E7D1-46BC-864E-E4358E06F00B}" type="datetimeFigureOut">
              <a:rPr lang="en-US" smtClean="0"/>
              <a:t>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BAE7-3A5F-45DD-85E9-A42C9D77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80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4FCA-E7D1-46BC-864E-E4358E06F00B}" type="datetimeFigureOut">
              <a:rPr lang="en-US" smtClean="0"/>
              <a:t>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BAE7-3A5F-45DD-85E9-A42C9D77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30026"/>
            </a:gs>
            <a:gs pos="100000">
              <a:srgbClr val="40001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B4FCA-E7D1-46BC-864E-E4358E06F00B}" type="datetimeFigureOut">
              <a:rPr lang="en-US" smtClean="0"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6BAE7-3A5F-45DD-85E9-A42C9D77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5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019800"/>
            <a:ext cx="8305800" cy="457200"/>
          </a:xfrm>
        </p:spPr>
        <p:txBody>
          <a:bodyPr>
            <a:normAutofit fontScale="92500" lnSpcReduction="10000"/>
          </a:bodyPr>
          <a:lstStyle/>
          <a:p>
            <a:pPr algn="r">
              <a:tabLst>
                <a:tab pos="3484563" algn="l"/>
              </a:tabLst>
            </a:pPr>
            <a:r>
              <a:rPr lang="en-US" sz="1400" dirty="0" smtClean="0">
                <a:solidFill>
                  <a:srgbClr val="FFFFFF"/>
                </a:solidFill>
                <a:latin typeface="Avenir Light"/>
                <a:cs typeface="Avenir Light"/>
              </a:rPr>
              <a:t>Client: Mr. Wilbert Ochoa</a:t>
            </a:r>
            <a:br>
              <a:rPr lang="en-US" sz="1400" dirty="0" smtClean="0">
                <a:solidFill>
                  <a:srgbClr val="FFFFFF"/>
                </a:solidFill>
                <a:latin typeface="Avenir Light"/>
                <a:cs typeface="Avenir Light"/>
              </a:rPr>
            </a:br>
            <a:r>
              <a:rPr lang="en-US" sz="1400" dirty="0" smtClean="0">
                <a:solidFill>
                  <a:srgbClr val="FFFFFF"/>
                </a:solidFill>
                <a:latin typeface="Avenir Light"/>
                <a:cs typeface="Avenir Light"/>
              </a:rPr>
              <a:t> Advisor: Dr. John </a:t>
            </a:r>
            <a:r>
              <a:rPr lang="en-US" sz="1400" dirty="0" err="1" smtClean="0">
                <a:solidFill>
                  <a:srgbClr val="FFFFFF"/>
                </a:solidFill>
                <a:latin typeface="Avenir Light"/>
                <a:cs typeface="Avenir Light"/>
              </a:rPr>
              <a:t>Anvik</a:t>
            </a:r>
            <a:endParaRPr lang="en-US" sz="1400" dirty="0">
              <a:solidFill>
                <a:srgbClr val="FFFFFF"/>
              </a:solidFill>
              <a:latin typeface="Avenir Light"/>
              <a:cs typeface="Avenir Ligh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178175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venir Light"/>
                <a:cs typeface="Avenir Light"/>
              </a:rPr>
              <a:t>iNewsies</a:t>
            </a:r>
            <a:endParaRPr lang="en-US" dirty="0">
              <a:latin typeface="Avenir Light"/>
              <a:cs typeface="Avenir Light"/>
            </a:endParaRPr>
          </a:p>
        </p:txBody>
      </p:sp>
      <p:pic>
        <p:nvPicPr>
          <p:cNvPr id="7" name="Picture 6" descr="pho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762000"/>
            <a:ext cx="1836844" cy="3048000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8" name="Rectangle 7"/>
          <p:cNvSpPr/>
          <p:nvPr/>
        </p:nvSpPr>
        <p:spPr>
          <a:xfrm>
            <a:off x="2286000" y="41910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457200">
              <a:spcBef>
                <a:spcPct val="20000"/>
              </a:spcBef>
            </a:pPr>
            <a:r>
              <a:rPr lang="en-US" sz="1400" dirty="0">
                <a:solidFill>
                  <a:srgbClr val="FFFFFF"/>
                </a:solidFill>
                <a:latin typeface="Avenir Light"/>
                <a:cs typeface="Avenir Light"/>
              </a:rPr>
              <a:t>Gabriel </a:t>
            </a:r>
            <a:r>
              <a:rPr lang="en-US" sz="1400" dirty="0" err="1">
                <a:solidFill>
                  <a:srgbClr val="FFFFFF"/>
                </a:solidFill>
                <a:latin typeface="Avenir Light"/>
                <a:cs typeface="Avenir Light"/>
              </a:rPr>
              <a:t>McFann</a:t>
            </a:r>
            <a:r>
              <a:rPr lang="en-US" sz="1400" dirty="0">
                <a:solidFill>
                  <a:srgbClr val="FFFFFF"/>
                </a:solidFill>
                <a:latin typeface="Avenir Light"/>
                <a:cs typeface="Avenir Light"/>
              </a:rPr>
              <a:t>  </a:t>
            </a:r>
            <a:r>
              <a:rPr lang="en-US" sz="1400" dirty="0" smtClean="0">
                <a:solidFill>
                  <a:srgbClr val="FFFFFF"/>
                </a:solidFill>
                <a:latin typeface="Avenir Light"/>
                <a:ea typeface="Wingdings"/>
                <a:cs typeface="Avenir Light"/>
                <a:sym typeface="Wingdings"/>
              </a:rPr>
              <a:t> </a:t>
            </a:r>
            <a:r>
              <a:rPr lang="en-US" sz="1400" dirty="0" smtClean="0">
                <a:solidFill>
                  <a:srgbClr val="FFFFFF"/>
                </a:solidFill>
                <a:latin typeface="Avenir Light"/>
                <a:cs typeface="Avenir Light"/>
              </a:rPr>
              <a:t>Kyle </a:t>
            </a:r>
            <a:r>
              <a:rPr lang="en-US" sz="1400" dirty="0">
                <a:solidFill>
                  <a:srgbClr val="FFFFFF"/>
                </a:solidFill>
                <a:latin typeface="Avenir Light"/>
                <a:cs typeface="Avenir Light"/>
              </a:rPr>
              <a:t>Hart  </a:t>
            </a:r>
            <a:r>
              <a:rPr lang="en-US" sz="1400" dirty="0" smtClean="0">
                <a:solidFill>
                  <a:srgbClr val="FFFFFF"/>
                </a:solidFill>
                <a:latin typeface="Avenir Light"/>
                <a:ea typeface="Wingdings"/>
                <a:cs typeface="Avenir Light"/>
                <a:sym typeface="Wingdings"/>
              </a:rPr>
              <a:t> </a:t>
            </a:r>
            <a:r>
              <a:rPr lang="en-US" sz="1400" dirty="0" smtClean="0">
                <a:solidFill>
                  <a:srgbClr val="FFFFFF"/>
                </a:solidFill>
                <a:latin typeface="Avenir Light"/>
                <a:cs typeface="Avenir Light"/>
              </a:rPr>
              <a:t>Deep </a:t>
            </a:r>
            <a:r>
              <a:rPr lang="en-US" sz="1400" dirty="0" err="1">
                <a:solidFill>
                  <a:srgbClr val="FFFFFF"/>
                </a:solidFill>
                <a:latin typeface="Avenir Light"/>
                <a:cs typeface="Avenir Light"/>
              </a:rPr>
              <a:t>Bajwa</a:t>
            </a:r>
            <a:endParaRPr lang="en-US" sz="1400" dirty="0">
              <a:solidFill>
                <a:srgbClr val="FFFFFF"/>
              </a:solidFill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377636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28600"/>
            <a:ext cx="85344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 smtClean="0">
                <a:latin typeface="Avenir Light"/>
                <a:cs typeface="Avenir Light"/>
              </a:rPr>
              <a:t>Conclusion</a:t>
            </a:r>
            <a:endParaRPr lang="en-US" sz="2200" dirty="0">
              <a:latin typeface="Avenir Light"/>
              <a:cs typeface="Avenir Light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8600" y="990600"/>
            <a:ext cx="8305800" cy="4724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dirty="0" smtClean="0">
              <a:solidFill>
                <a:srgbClr val="FFFFFF"/>
              </a:solidFill>
              <a:latin typeface="Avenir Light"/>
              <a:cs typeface="Avenir Light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1371600"/>
            <a:ext cx="8763000" cy="4953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Lessons Learned</a:t>
            </a:r>
          </a:p>
          <a:p>
            <a:pPr marL="0" indent="0">
              <a:buNone/>
            </a:pPr>
            <a:endParaRPr lang="en-US" sz="3900" b="1" dirty="0" smtClean="0">
              <a:solidFill>
                <a:srgbClr val="FFFFFF"/>
              </a:solidFill>
              <a:latin typeface="Avenir Light"/>
              <a:cs typeface="Avenir Light"/>
            </a:endParaRPr>
          </a:p>
          <a:p>
            <a:r>
              <a:rPr lang="en-US" sz="36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Database access: Web vs. </a:t>
            </a:r>
            <a:r>
              <a:rPr lang="en-US" sz="3600" b="1" dirty="0" err="1" smtClean="0">
                <a:solidFill>
                  <a:srgbClr val="FFFFFF"/>
                </a:solidFill>
                <a:latin typeface="Avenir Light"/>
                <a:cs typeface="Avenir Light"/>
              </a:rPr>
              <a:t>Obj</a:t>
            </a:r>
            <a:r>
              <a:rPr lang="en-US" sz="36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-C API</a:t>
            </a:r>
          </a:p>
          <a:p>
            <a:r>
              <a:rPr lang="en-US" sz="36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Working with a School District</a:t>
            </a:r>
          </a:p>
          <a:p>
            <a:r>
              <a:rPr lang="en-US" sz="36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Getting the App onto an iPad for Testing</a:t>
            </a:r>
          </a:p>
          <a:p>
            <a:pPr lvl="1"/>
            <a:endParaRPr lang="en-US" sz="1100" b="1" dirty="0" smtClean="0">
              <a:solidFill>
                <a:srgbClr val="FFFFFF"/>
              </a:solidFill>
              <a:latin typeface="Avenir Light"/>
              <a:cs typeface="Avenir Light"/>
            </a:endParaRPr>
          </a:p>
          <a:p>
            <a:pPr marL="0" indent="0">
              <a:buNone/>
            </a:pPr>
            <a:endParaRPr lang="en-US" sz="4000" b="1" dirty="0" smtClean="0">
              <a:solidFill>
                <a:srgbClr val="FFFFFF"/>
              </a:solidFill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1856371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28600"/>
            <a:ext cx="85344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 smtClean="0">
                <a:latin typeface="Avenir Light"/>
                <a:cs typeface="Avenir Light"/>
              </a:rPr>
              <a:t>Summary</a:t>
            </a:r>
            <a:endParaRPr lang="en-US" sz="2200" dirty="0">
              <a:latin typeface="Avenir Light"/>
              <a:cs typeface="Avenir Light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8600" y="838200"/>
            <a:ext cx="8763000" cy="4953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Problem</a:t>
            </a:r>
          </a:p>
          <a:p>
            <a:pPr lvl="1"/>
            <a:r>
              <a:rPr lang="en-US" b="1" dirty="0" smtClean="0">
                <a:solidFill>
                  <a:srgbClr val="FFFFFF"/>
                </a:solidFill>
                <a:latin typeface="Avenir Light"/>
                <a:cs typeface="Avenir Light"/>
              </a:rPr>
              <a:t>An app to create E-Newspapers</a:t>
            </a:r>
          </a:p>
          <a:p>
            <a:pPr marL="457200" lvl="1" indent="0">
              <a:buNone/>
            </a:pPr>
            <a:endParaRPr lang="en-US" sz="1100" b="1" dirty="0" smtClean="0">
              <a:solidFill>
                <a:srgbClr val="FFFFFF"/>
              </a:solidFill>
              <a:latin typeface="Avenir Light"/>
              <a:cs typeface="Avenir Light"/>
            </a:endParaRPr>
          </a:p>
          <a:p>
            <a:pPr defTabSz="914400">
              <a:spcBef>
                <a:spcPts val="0"/>
              </a:spcBef>
            </a:pPr>
            <a:r>
              <a:rPr lang="en-US" sz="36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Status</a:t>
            </a:r>
          </a:p>
          <a:p>
            <a:pPr lvl="1" defTabSz="914400">
              <a:spcBef>
                <a:spcPts val="0"/>
              </a:spcBef>
            </a:pPr>
            <a:r>
              <a:rPr lang="en-US" sz="24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Semi-functioning App, minimal communication with database.</a:t>
            </a:r>
          </a:p>
          <a:p>
            <a:pPr lvl="1"/>
            <a:endParaRPr lang="en-US" sz="1100" b="1" dirty="0" smtClean="0">
              <a:solidFill>
                <a:srgbClr val="FFFFFF"/>
              </a:solidFill>
              <a:latin typeface="Avenir Light"/>
              <a:cs typeface="Avenir Light"/>
            </a:endParaRPr>
          </a:p>
          <a:p>
            <a:pPr defTabSz="914400">
              <a:spcBef>
                <a:spcPts val="0"/>
              </a:spcBef>
            </a:pPr>
            <a:r>
              <a:rPr lang="en-US" sz="36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What’s Next</a:t>
            </a:r>
            <a:endParaRPr lang="en-US" sz="3600" b="1" dirty="0">
              <a:solidFill>
                <a:srgbClr val="FFFFFF"/>
              </a:solidFill>
              <a:latin typeface="Avenir Light"/>
              <a:cs typeface="Avenir Light"/>
            </a:endParaRPr>
          </a:p>
          <a:p>
            <a:pPr lvl="1" defTabSz="914400">
              <a:spcBef>
                <a:spcPts val="0"/>
              </a:spcBef>
            </a:pPr>
            <a:r>
              <a:rPr lang="en-US" sz="24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Get App functional, Upload first build to App Store</a:t>
            </a:r>
          </a:p>
          <a:p>
            <a:pPr lvl="1" defTabSz="914400">
              <a:spcBef>
                <a:spcPts val="0"/>
              </a:spcBef>
            </a:pPr>
            <a:r>
              <a:rPr lang="en-US" sz="24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Onsite User Testing with Students</a:t>
            </a:r>
            <a:endParaRPr lang="en-US" sz="4000" b="1" dirty="0" smtClean="0">
              <a:solidFill>
                <a:srgbClr val="FFFFFF"/>
              </a:solidFill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3105451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28600"/>
            <a:ext cx="85344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>
                <a:latin typeface="Avenir Light"/>
                <a:cs typeface="Avenir Light"/>
              </a:rPr>
              <a:t>Presentation Preview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219200"/>
            <a:ext cx="853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Avenir Light"/>
                <a:cs typeface="Avenir Light"/>
              </a:rPr>
              <a:t>Problem &amp; Project review</a:t>
            </a:r>
          </a:p>
          <a:p>
            <a:pPr marL="342900" indent="-342900">
              <a:buFont typeface="Arial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Avenir Light"/>
                <a:cs typeface="Avenir Light"/>
              </a:rPr>
              <a:t>Demonstration</a:t>
            </a:r>
          </a:p>
          <a:p>
            <a:pPr marL="342900" indent="-342900">
              <a:buFont typeface="Arial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Avenir Light"/>
                <a:cs typeface="Avenir Light"/>
              </a:rPr>
              <a:t>Milestones</a:t>
            </a:r>
          </a:p>
          <a:p>
            <a:pPr marL="342900" indent="-342900">
              <a:buFont typeface="Arial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Avenir Light"/>
                <a:cs typeface="Avenir Light"/>
              </a:rPr>
              <a:t>Database Implementation</a:t>
            </a:r>
          </a:p>
          <a:p>
            <a:pPr marL="342900" indent="-342900">
              <a:buFont typeface="Arial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Avenir Light"/>
                <a:cs typeface="Avenir Light"/>
              </a:rPr>
              <a:t>Tools Currently using</a:t>
            </a:r>
          </a:p>
          <a:p>
            <a:pPr marL="342900" indent="-342900">
              <a:buFont typeface="Arial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Avenir Light"/>
                <a:cs typeface="Avenir Light"/>
              </a:rPr>
              <a:t>Lessons Learned</a:t>
            </a:r>
          </a:p>
          <a:p>
            <a:pPr marL="342900" indent="-342900">
              <a:buFont typeface="Arial"/>
              <a:buChar char="•"/>
            </a:pPr>
            <a:endParaRPr lang="en-US" sz="4000" dirty="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9600" y="4462046"/>
            <a:ext cx="1886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 </a:t>
            </a:r>
            <a:r>
              <a:rPr lang="en-US" sz="1600" dirty="0" err="1">
                <a:solidFill>
                  <a:schemeClr val="bg1"/>
                </a:solidFill>
              </a:rPr>
              <a:t>N</a:t>
            </a:r>
            <a:r>
              <a:rPr lang="en-US" sz="1600" dirty="0" err="1" smtClean="0">
                <a:solidFill>
                  <a:schemeClr val="bg1"/>
                </a:solidFill>
              </a:rPr>
              <a:t>ewsie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097578"/>
            <a:ext cx="277733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05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28600"/>
            <a:ext cx="85344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 smtClean="0">
                <a:latin typeface="Avenir Light"/>
                <a:cs typeface="Avenir Light"/>
              </a:rPr>
              <a:t>Real </a:t>
            </a:r>
            <a:r>
              <a:rPr lang="en-US" sz="2200" dirty="0">
                <a:latin typeface="Avenir Light"/>
                <a:cs typeface="Avenir Light"/>
              </a:rPr>
              <a:t>World </a:t>
            </a:r>
            <a:r>
              <a:rPr lang="en-US" sz="2200" dirty="0" smtClean="0">
                <a:latin typeface="Avenir Light"/>
                <a:cs typeface="Avenir Light"/>
              </a:rPr>
              <a:t>Problem &amp; Review </a:t>
            </a:r>
            <a:endParaRPr lang="en-US" sz="2200" dirty="0">
              <a:latin typeface="Avenir Light"/>
              <a:cs typeface="Avenir Light"/>
            </a:endParaRPr>
          </a:p>
          <a:p>
            <a:pPr algn="l"/>
            <a:endParaRPr lang="en-US" sz="3600" dirty="0">
              <a:latin typeface="Avenir Light"/>
              <a:cs typeface="Avenir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192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venir Light"/>
                <a:cs typeface="Avenir Light"/>
              </a:rPr>
              <a:t>An iPad Application for young journalism students does not exist.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colorTemperature colorTemp="6174"/>
                    </a14:imgEffect>
                    <a14:imgEffect>
                      <a14:saturation sat="139000"/>
                    </a14:imgEffect>
                    <a14:imgEffect>
                      <a14:brightnessContrast bright="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9200" y="3733800"/>
            <a:ext cx="3810000" cy="2552700"/>
          </a:xfrm>
          <a:prstGeom prst="rect">
            <a:avLst/>
          </a:prstGeom>
          <a:effectLst>
            <a:outerShdw blurRad="165100" dir="2700000" sx="102000" sy="102000" algn="tl" rotWithShape="0">
              <a:srgbClr val="000000">
                <a:alpha val="43000"/>
              </a:srgbClr>
            </a:outerShdw>
            <a:softEdge rad="38100"/>
          </a:effectLst>
        </p:spPr>
      </p:pic>
      <p:sp>
        <p:nvSpPr>
          <p:cNvPr id="6" name="Rectangle 5"/>
          <p:cNvSpPr/>
          <p:nvPr/>
        </p:nvSpPr>
        <p:spPr>
          <a:xfrm>
            <a:off x="457200" y="3499991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Avenir Light"/>
                <a:cs typeface="Avenir Light"/>
              </a:rPr>
              <a:t>Create/Edit/Design an </a:t>
            </a:r>
          </a:p>
          <a:p>
            <a:pPr lvl="0"/>
            <a:r>
              <a:rPr lang="en-US" sz="2400" dirty="0">
                <a:solidFill>
                  <a:prstClr val="white"/>
                </a:solidFill>
                <a:latin typeface="Avenir Light"/>
                <a:cs typeface="Avenir Light"/>
              </a:rPr>
              <a:t>	</a:t>
            </a:r>
            <a:r>
              <a:rPr lang="en-US" sz="2400" dirty="0" smtClean="0">
                <a:solidFill>
                  <a:prstClr val="white"/>
                </a:solidFill>
                <a:latin typeface="Avenir Light"/>
                <a:cs typeface="Avenir Light"/>
              </a:rPr>
              <a:t>E-Newspaper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Avenir Light"/>
                <a:cs typeface="Avenir Light"/>
              </a:rPr>
              <a:t>Share/View Newspapers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Avenir Light"/>
                <a:cs typeface="Avenir Light"/>
              </a:rPr>
              <a:t>App Named: </a:t>
            </a:r>
            <a:r>
              <a:rPr lang="en-US" sz="2400" dirty="0" err="1" smtClean="0">
                <a:solidFill>
                  <a:prstClr val="white"/>
                </a:solidFill>
                <a:latin typeface="Avenir Light"/>
                <a:cs typeface="Avenir Light"/>
              </a:rPr>
              <a:t>Analect</a:t>
            </a:r>
            <a:endParaRPr lang="en-US" sz="2400" dirty="0" smtClean="0">
              <a:solidFill>
                <a:prstClr val="white"/>
              </a:solidFill>
              <a:latin typeface="Avenir Light"/>
              <a:cs typeface="Avenir Light"/>
            </a:endParaRPr>
          </a:p>
          <a:p>
            <a:pPr lvl="0"/>
            <a:endParaRPr lang="en-US" sz="2400" dirty="0" smtClean="0">
              <a:solidFill>
                <a:prstClr val="white"/>
              </a:solidFill>
              <a:latin typeface="Avenir Light"/>
              <a:cs typeface="Avenir Light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white"/>
              </a:solidFill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2338185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25908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4000" dirty="0" smtClean="0">
                <a:solidFill>
                  <a:prstClr val="white"/>
                </a:solidFill>
                <a:latin typeface="Avenir Light"/>
                <a:cs typeface="Avenir Light"/>
              </a:rPr>
              <a:t>Demo</a:t>
            </a:r>
            <a:endParaRPr lang="en-US" sz="4000" dirty="0">
              <a:solidFill>
                <a:prstClr val="white"/>
              </a:solidFill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792620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28600"/>
            <a:ext cx="85344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 smtClean="0">
                <a:latin typeface="Avenir Light"/>
                <a:cs typeface="Avenir Light"/>
              </a:rPr>
              <a:t>Risks</a:t>
            </a:r>
            <a:endParaRPr lang="en-US" sz="3600" dirty="0">
              <a:latin typeface="Avenir Light"/>
              <a:cs typeface="Avenir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114961"/>
            <a:ext cx="853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Avenir Light"/>
                <a:cs typeface="Avenir Light"/>
              </a:rPr>
              <a:t>Repo compatibility issues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Avenir Light"/>
                <a:cs typeface="Avenir Light"/>
              </a:rPr>
              <a:t>Apple </a:t>
            </a:r>
            <a:r>
              <a:rPr lang="en-US" sz="4000" dirty="0" err="1" smtClean="0">
                <a:solidFill>
                  <a:schemeClr val="bg1"/>
                </a:solidFill>
                <a:latin typeface="Avenir Light"/>
                <a:cs typeface="Avenir Light"/>
              </a:rPr>
              <a:t>Dev</a:t>
            </a:r>
            <a:r>
              <a:rPr lang="en-US" sz="4000" dirty="0" smtClean="0">
                <a:solidFill>
                  <a:schemeClr val="bg1"/>
                </a:solidFill>
                <a:latin typeface="Avenir Light"/>
                <a:cs typeface="Avenir Light"/>
              </a:rPr>
              <a:t> Account issues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Avenir Light"/>
                <a:cs typeface="Avenir Light"/>
              </a:rPr>
              <a:t>Communication with School District issues </a:t>
            </a:r>
            <a:endParaRPr lang="en-US" sz="4000" dirty="0" smtClean="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118405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28600"/>
            <a:ext cx="85344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 smtClean="0">
                <a:latin typeface="Avenir Light"/>
                <a:cs typeface="Avenir Light"/>
              </a:rPr>
              <a:t>Schedule and Progress milestones</a:t>
            </a:r>
            <a:endParaRPr lang="en-US" sz="2200" dirty="0">
              <a:latin typeface="Avenir Light"/>
              <a:cs typeface="Avenir Ligh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6" y="1066800"/>
            <a:ext cx="8970221" cy="47244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649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28600"/>
            <a:ext cx="85344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 smtClean="0">
                <a:latin typeface="Avenir Light"/>
                <a:cs typeface="Avenir Light"/>
              </a:rPr>
              <a:t>Software Development Tools</a:t>
            </a:r>
            <a:endParaRPr lang="en-US" sz="2200" dirty="0">
              <a:latin typeface="Avenir Light"/>
              <a:cs typeface="Avenir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90459"/>
            <a:ext cx="85344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Avenir Light"/>
                <a:cs typeface="Avenir Light"/>
              </a:rPr>
              <a:t>Visual Studio &amp; MVC 4</a:t>
            </a:r>
          </a:p>
          <a:p>
            <a:pPr marL="342900" indent="-342900">
              <a:buFont typeface="Arial"/>
              <a:buChar char="•"/>
            </a:pPr>
            <a:endParaRPr lang="en-US" sz="3600" dirty="0">
              <a:solidFill>
                <a:schemeClr val="bg1"/>
              </a:solidFill>
              <a:latin typeface="Avenir Light"/>
              <a:cs typeface="Avenir Light"/>
            </a:endParaRPr>
          </a:p>
          <a:p>
            <a:pPr marL="342900" indent="-342900"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Avenir Light"/>
                <a:cs typeface="Avenir Light"/>
              </a:rPr>
              <a:t>Toad  for SQL Server</a:t>
            </a:r>
            <a:endParaRPr lang="en-US" sz="1600" dirty="0">
              <a:solidFill>
                <a:schemeClr val="bg1"/>
              </a:solidFill>
              <a:latin typeface="Avenir Light"/>
              <a:cs typeface="Avenir Light"/>
            </a:endParaRPr>
          </a:p>
          <a:p>
            <a:pPr marL="342900" indent="-342900">
              <a:buFont typeface="Arial"/>
              <a:buChar char="•"/>
            </a:pPr>
            <a:endParaRPr lang="en-US" sz="3600" dirty="0" smtClean="0">
              <a:solidFill>
                <a:schemeClr val="bg1"/>
              </a:solidFill>
              <a:latin typeface="Avenir Light"/>
              <a:cs typeface="Avenir Light"/>
            </a:endParaRPr>
          </a:p>
          <a:p>
            <a:pPr marL="342900" indent="-342900"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Avenir Light"/>
                <a:cs typeface="Avenir Light"/>
              </a:rPr>
              <a:t>SSL </a:t>
            </a:r>
          </a:p>
          <a:p>
            <a:pPr marL="342900" indent="-342900">
              <a:buFont typeface="Arial"/>
              <a:buChar char="•"/>
            </a:pPr>
            <a:endParaRPr lang="en-US" sz="3600" dirty="0" smtClean="0">
              <a:solidFill>
                <a:schemeClr val="bg1"/>
              </a:solidFill>
              <a:latin typeface="Avenir Light"/>
              <a:cs typeface="Avenir Light"/>
            </a:endParaRPr>
          </a:p>
          <a:p>
            <a:pPr marL="342900" indent="-342900"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Avenir Light"/>
                <a:cs typeface="Avenir Light"/>
              </a:rPr>
              <a:t>Go Daddy</a:t>
            </a:r>
            <a:endParaRPr lang="en-US" sz="3600" dirty="0">
              <a:solidFill>
                <a:schemeClr val="bg1"/>
              </a:solidFill>
              <a:latin typeface="Avenir Light"/>
              <a:cs typeface="Avenir Light"/>
            </a:endParaRPr>
          </a:p>
          <a:p>
            <a:endParaRPr lang="en-US" sz="1600" dirty="0">
              <a:solidFill>
                <a:schemeClr val="bg1"/>
              </a:solidFill>
              <a:latin typeface="Avenir Light"/>
              <a:cs typeface="Avenir Light"/>
            </a:endParaRPr>
          </a:p>
          <a:p>
            <a:pPr marL="342900" indent="-342900">
              <a:buFont typeface="Arial"/>
              <a:buChar char="•"/>
            </a:pPr>
            <a:endParaRPr lang="en-US" sz="3600" dirty="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pic>
        <p:nvPicPr>
          <p:cNvPr id="4" name="Picture 3" descr="katrinaff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389" y="1638300"/>
            <a:ext cx="3817811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07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28600"/>
            <a:ext cx="85344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 smtClean="0">
                <a:latin typeface="Avenir Light"/>
                <a:cs typeface="Avenir Light"/>
              </a:rPr>
              <a:t>Database Implementation</a:t>
            </a:r>
            <a:endParaRPr lang="en-US" sz="2200" dirty="0">
              <a:latin typeface="Avenir Light"/>
              <a:cs typeface="Avenir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838200"/>
            <a:ext cx="7543800" cy="550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98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28600"/>
            <a:ext cx="85344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 smtClean="0">
                <a:latin typeface="Avenir Light"/>
                <a:cs typeface="Avenir Light"/>
              </a:rPr>
              <a:t>Testing </a:t>
            </a:r>
            <a:endParaRPr lang="en-US" sz="2200" dirty="0">
              <a:latin typeface="Avenir Light"/>
              <a:cs typeface="Avenir Light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8600" y="990600"/>
            <a:ext cx="8305800" cy="4724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dirty="0" smtClean="0">
              <a:solidFill>
                <a:srgbClr val="FFFFFF"/>
              </a:solidFill>
              <a:latin typeface="Avenir Light"/>
              <a:cs typeface="Avenir Light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1143000"/>
            <a:ext cx="8763000" cy="480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Smoke Testing</a:t>
            </a:r>
          </a:p>
          <a:p>
            <a:r>
              <a:rPr lang="en-US" sz="36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White Hat</a:t>
            </a:r>
          </a:p>
          <a:p>
            <a:r>
              <a:rPr lang="en-US" sz="36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Acceptance testing – weekly with Client</a:t>
            </a:r>
          </a:p>
          <a:p>
            <a:r>
              <a:rPr lang="en-US" sz="3600" b="1" dirty="0" smtClean="0">
                <a:solidFill>
                  <a:srgbClr val="FFFFFF"/>
                </a:solidFill>
                <a:latin typeface="Avenir Light"/>
                <a:cs typeface="Avenir Light"/>
              </a:rPr>
              <a:t>User Testing</a:t>
            </a:r>
          </a:p>
          <a:p>
            <a:endParaRPr lang="en-US" sz="4000" b="1" dirty="0" smtClean="0">
              <a:solidFill>
                <a:srgbClr val="FFFFFF"/>
              </a:solidFill>
              <a:latin typeface="Avenir Light"/>
              <a:cs typeface="Avenir Light"/>
            </a:endParaRPr>
          </a:p>
        </p:txBody>
      </p:sp>
      <p:pic>
        <p:nvPicPr>
          <p:cNvPr id="1026" name="Picture 2" descr="http://www.todayifoundout.com/wp-content/uploads/2010/10/scantr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6200"/>
            <a:ext cx="2171700" cy="23812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36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</TotalTime>
  <Words>166</Words>
  <Application>Microsoft Macintosh PowerPoint</Application>
  <PresentationFormat>On-screen Show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iNewsies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Central Washington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iNewsies P</dc:title>
  <dc:creator>cs312001_ta2</dc:creator>
  <cp:lastModifiedBy>cs480001_15</cp:lastModifiedBy>
  <cp:revision>120</cp:revision>
  <dcterms:created xsi:type="dcterms:W3CDTF">2013-12-02T22:58:41Z</dcterms:created>
  <dcterms:modified xsi:type="dcterms:W3CDTF">2014-02-05T05:27:34Z</dcterms:modified>
</cp:coreProperties>
</file>