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8"/>
  </p:handoutMasterIdLst>
  <p:sldIdLst>
    <p:sldId id="256" r:id="rId2"/>
    <p:sldId id="273" r:id="rId3"/>
    <p:sldId id="272" r:id="rId4"/>
    <p:sldId id="274" r:id="rId5"/>
    <p:sldId id="275" r:id="rId6"/>
    <p:sldId id="281" r:id="rId7"/>
    <p:sldId id="277" r:id="rId8"/>
    <p:sldId id="278" r:id="rId9"/>
    <p:sldId id="276" r:id="rId10"/>
    <p:sldId id="280" r:id="rId11"/>
    <p:sldId id="288" r:id="rId12"/>
    <p:sldId id="287" r:id="rId13"/>
    <p:sldId id="286" r:id="rId14"/>
    <p:sldId id="279" r:id="rId15"/>
    <p:sldId id="282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170AFC-0438-314B-8FD7-C8A293406F0A}">
          <p14:sldIdLst>
            <p14:sldId id="256"/>
            <p14:sldId id="273"/>
            <p14:sldId id="272"/>
            <p14:sldId id="274"/>
            <p14:sldId id="275"/>
            <p14:sldId id="281"/>
            <p14:sldId id="277"/>
            <p14:sldId id="278"/>
            <p14:sldId id="276"/>
            <p14:sldId id="280"/>
            <p14:sldId id="288"/>
            <p14:sldId id="287"/>
            <p14:sldId id="286"/>
            <p14:sldId id="279"/>
            <p14:sldId id="282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0010"/>
    <a:srgbClr val="65001A"/>
    <a:srgbClr val="930026"/>
    <a:srgbClr val="5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75AB8-DE94-EC4E-8A25-1FEE7D314844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904F5-B907-5649-AE77-E7233F82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6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4FCA-E7D1-46BC-864E-E4358E06F00B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Avenir Light"/>
                <a:cs typeface="Avenir Light"/>
              </a:rPr>
              <a:t>iNewsies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BAE7-3A5F-45DD-85E9-A42C9D77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65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4FCA-E7D1-46BC-864E-E4358E06F00B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BAE7-3A5F-45DD-85E9-A42C9D77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9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4FCA-E7D1-46BC-864E-E4358E06F00B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BAE7-3A5F-45DD-85E9-A42C9D77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0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hot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96000"/>
            <a:ext cx="413290" cy="685800"/>
          </a:xfrm>
          <a:prstGeom prst="rect">
            <a:avLst/>
          </a:prstGeom>
          <a:effectLst/>
        </p:spPr>
      </p:pic>
      <p:sp>
        <p:nvSpPr>
          <p:cNvPr id="16" name="TextBox 15"/>
          <p:cNvSpPr txBox="1"/>
          <p:nvPr userDrawn="1"/>
        </p:nvSpPr>
        <p:spPr>
          <a:xfrm>
            <a:off x="457200" y="6336268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venir Light"/>
              </a:rPr>
              <a:t>iNewsies</a:t>
            </a:r>
            <a:endParaRPr lang="en-US" sz="2000" dirty="0">
              <a:solidFill>
                <a:schemeClr val="bg1"/>
              </a:solidFill>
              <a:latin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127348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4FCA-E7D1-46BC-864E-E4358E06F00B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BAE7-3A5F-45DD-85E9-A42C9D77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0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4FCA-E7D1-46BC-864E-E4358E06F00B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BAE7-3A5F-45DD-85E9-A42C9D77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4FCA-E7D1-46BC-864E-E4358E06F00B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BAE7-3A5F-45DD-85E9-A42C9D77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4FCA-E7D1-46BC-864E-E4358E06F00B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BAE7-3A5F-45DD-85E9-A42C9D77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4FCA-E7D1-46BC-864E-E4358E06F00B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BAE7-3A5F-45DD-85E9-A42C9D77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6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4FCA-E7D1-46BC-864E-E4358E06F00B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BAE7-3A5F-45DD-85E9-A42C9D77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80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4FCA-E7D1-46BC-864E-E4358E06F00B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BAE7-3A5F-45DD-85E9-A42C9D77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30026"/>
            </a:gs>
            <a:gs pos="100000">
              <a:srgbClr val="40001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B4FCA-E7D1-46BC-864E-E4358E06F00B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6BAE7-3A5F-45DD-85E9-A42C9D77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019800"/>
            <a:ext cx="8305800" cy="457200"/>
          </a:xfrm>
        </p:spPr>
        <p:txBody>
          <a:bodyPr>
            <a:normAutofit fontScale="92500" lnSpcReduction="10000"/>
          </a:bodyPr>
          <a:lstStyle/>
          <a:p>
            <a:pPr algn="r">
              <a:tabLst>
                <a:tab pos="3484563" algn="l"/>
              </a:tabLst>
            </a:pPr>
            <a:r>
              <a:rPr lang="en-US" sz="1400" dirty="0" smtClean="0">
                <a:solidFill>
                  <a:srgbClr val="FFFFFF"/>
                </a:solidFill>
                <a:latin typeface="Avenir Light"/>
                <a:cs typeface="Avenir Light"/>
              </a:rPr>
              <a:t>Client: Mr. Wilbert Ochoa</a:t>
            </a:r>
            <a:br>
              <a:rPr lang="en-US" sz="1400" dirty="0" smtClean="0">
                <a:solidFill>
                  <a:srgbClr val="FFFFFF"/>
                </a:solidFill>
                <a:latin typeface="Avenir Light"/>
                <a:cs typeface="Avenir Light"/>
              </a:rPr>
            </a:br>
            <a:r>
              <a:rPr lang="en-US" sz="1400" dirty="0" smtClean="0">
                <a:solidFill>
                  <a:srgbClr val="FFFFFF"/>
                </a:solidFill>
                <a:latin typeface="Avenir Light"/>
                <a:cs typeface="Avenir Light"/>
              </a:rPr>
              <a:t> Advisor: Dr. John </a:t>
            </a:r>
            <a:r>
              <a:rPr lang="en-US" sz="1400" dirty="0" err="1" smtClean="0">
                <a:solidFill>
                  <a:srgbClr val="FFFFFF"/>
                </a:solidFill>
                <a:latin typeface="Avenir Light"/>
                <a:cs typeface="Avenir Light"/>
              </a:rPr>
              <a:t>Anvik</a:t>
            </a:r>
            <a:endParaRPr lang="en-US" sz="1400" dirty="0">
              <a:solidFill>
                <a:srgbClr val="FFFFFF"/>
              </a:solidFill>
              <a:latin typeface="Avenir Light"/>
              <a:cs typeface="Avenir Ligh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178175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venir Light"/>
                <a:cs typeface="Avenir Light"/>
              </a:rPr>
              <a:t>iNewsies</a:t>
            </a:r>
            <a:endParaRPr lang="en-US" dirty="0">
              <a:latin typeface="Avenir Light"/>
              <a:cs typeface="Avenir Light"/>
            </a:endParaRPr>
          </a:p>
        </p:txBody>
      </p:sp>
      <p:pic>
        <p:nvPicPr>
          <p:cNvPr id="7" name="Picture 6" descr="pho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762000"/>
            <a:ext cx="1836844" cy="3048000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8" name="Rectangle 7"/>
          <p:cNvSpPr/>
          <p:nvPr/>
        </p:nvSpPr>
        <p:spPr>
          <a:xfrm>
            <a:off x="2286000" y="41910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457200">
              <a:spcBef>
                <a:spcPct val="20000"/>
              </a:spcBef>
            </a:pPr>
            <a:r>
              <a:rPr lang="en-US" sz="1400" dirty="0">
                <a:solidFill>
                  <a:srgbClr val="FFFFFF"/>
                </a:solidFill>
                <a:latin typeface="Avenir Light"/>
                <a:cs typeface="Avenir Light"/>
              </a:rPr>
              <a:t>Gabriel </a:t>
            </a:r>
            <a:r>
              <a:rPr lang="en-US" sz="1400" dirty="0" err="1">
                <a:solidFill>
                  <a:srgbClr val="FFFFFF"/>
                </a:solidFill>
                <a:latin typeface="Avenir Light"/>
                <a:cs typeface="Avenir Light"/>
              </a:rPr>
              <a:t>McFann</a:t>
            </a:r>
            <a:r>
              <a:rPr lang="en-US" sz="1400" dirty="0">
                <a:solidFill>
                  <a:srgbClr val="FFFFFF"/>
                </a:solidFill>
                <a:latin typeface="Avenir Light"/>
                <a:cs typeface="Avenir Light"/>
              </a:rPr>
              <a:t>  </a:t>
            </a:r>
            <a:r>
              <a:rPr lang="en-US" sz="1400" dirty="0" smtClean="0">
                <a:solidFill>
                  <a:srgbClr val="FFFFFF"/>
                </a:solidFill>
                <a:latin typeface="Avenir Light"/>
                <a:ea typeface="Wingdings"/>
                <a:cs typeface="Avenir Light"/>
                <a:sym typeface="Wingdings"/>
              </a:rPr>
              <a:t> </a:t>
            </a:r>
            <a:r>
              <a:rPr lang="en-US" sz="1400" dirty="0" smtClean="0">
                <a:solidFill>
                  <a:srgbClr val="FFFFFF"/>
                </a:solidFill>
                <a:latin typeface="Avenir Light"/>
                <a:cs typeface="Avenir Light"/>
              </a:rPr>
              <a:t>Kyle </a:t>
            </a:r>
            <a:r>
              <a:rPr lang="en-US" sz="1400" dirty="0">
                <a:solidFill>
                  <a:srgbClr val="FFFFFF"/>
                </a:solidFill>
                <a:latin typeface="Avenir Light"/>
                <a:cs typeface="Avenir Light"/>
              </a:rPr>
              <a:t>Hart  </a:t>
            </a:r>
            <a:r>
              <a:rPr lang="en-US" sz="1400" dirty="0" smtClean="0">
                <a:solidFill>
                  <a:srgbClr val="FFFFFF"/>
                </a:solidFill>
                <a:latin typeface="Avenir Light"/>
                <a:ea typeface="Wingdings"/>
                <a:cs typeface="Avenir Light"/>
                <a:sym typeface="Wingdings"/>
              </a:rPr>
              <a:t> </a:t>
            </a:r>
            <a:r>
              <a:rPr lang="en-US" sz="1400" dirty="0" smtClean="0">
                <a:solidFill>
                  <a:srgbClr val="FFFFFF"/>
                </a:solidFill>
                <a:latin typeface="Avenir Light"/>
                <a:cs typeface="Avenir Light"/>
              </a:rPr>
              <a:t>Deep </a:t>
            </a:r>
            <a:r>
              <a:rPr lang="en-US" sz="1400" dirty="0" err="1">
                <a:solidFill>
                  <a:srgbClr val="FFFFFF"/>
                </a:solidFill>
                <a:latin typeface="Avenir Light"/>
                <a:cs typeface="Avenir Light"/>
              </a:rPr>
              <a:t>Bajwa</a:t>
            </a:r>
            <a:endParaRPr lang="en-US" sz="1400" dirty="0">
              <a:solidFill>
                <a:srgbClr val="FFFFFF"/>
              </a:solidFill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37763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85344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latin typeface="Avenir Light"/>
                <a:cs typeface="Avenir Light"/>
              </a:rPr>
              <a:t>Testing </a:t>
            </a:r>
            <a:endParaRPr lang="en-US" sz="2200" dirty="0">
              <a:latin typeface="Avenir Light"/>
              <a:cs typeface="Avenir Ligh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8600" y="990600"/>
            <a:ext cx="8305800" cy="4724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914400"/>
            <a:ext cx="8763000" cy="480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Unit Testing – </a:t>
            </a:r>
            <a:r>
              <a:rPr lang="en-US" sz="3600" b="1" dirty="0" err="1" smtClean="0">
                <a:solidFill>
                  <a:srgbClr val="FFFFFF"/>
                </a:solidFill>
                <a:latin typeface="Avenir Light"/>
                <a:cs typeface="Avenir Light"/>
              </a:rPr>
              <a:t>XcTest</a:t>
            </a:r>
            <a:endParaRPr lang="en-US" sz="36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  <a:p>
            <a:r>
              <a:rPr lang="en-US" sz="36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Integration testing – App &amp; </a:t>
            </a:r>
            <a:r>
              <a:rPr lang="en-US" sz="36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Database</a:t>
            </a:r>
          </a:p>
          <a:p>
            <a:r>
              <a:rPr lang="en-US" sz="36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Code Coverage – </a:t>
            </a:r>
            <a:r>
              <a:rPr lang="en-US" sz="3600" dirty="0" err="1" smtClean="0">
                <a:latin typeface="Avenir Light"/>
                <a:cs typeface="Avenir Light"/>
              </a:rPr>
              <a:t>Gcov</a:t>
            </a:r>
            <a:r>
              <a:rPr lang="en-US" sz="3600" dirty="0" smtClean="0">
                <a:latin typeface="Avenir Light"/>
                <a:cs typeface="Avenir Light"/>
              </a:rPr>
              <a:t>/Cover </a:t>
            </a:r>
            <a:r>
              <a:rPr lang="en-US" sz="3600" dirty="0">
                <a:latin typeface="Avenir Light"/>
                <a:cs typeface="Avenir Light"/>
              </a:rPr>
              <a:t>Story </a:t>
            </a:r>
            <a:endParaRPr lang="en-US" sz="36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  <a:p>
            <a:r>
              <a:rPr lang="en-US" sz="36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Acceptance testing – weekly with Client</a:t>
            </a:r>
          </a:p>
          <a:p>
            <a:r>
              <a:rPr lang="en-US" sz="36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Installation test – </a:t>
            </a:r>
            <a:r>
              <a:rPr lang="en-US" sz="36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iPad2</a:t>
            </a:r>
            <a:endParaRPr lang="en-US" sz="36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  <a:p>
            <a:r>
              <a:rPr lang="en-US" sz="36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Usability Tests</a:t>
            </a:r>
          </a:p>
          <a:p>
            <a:endParaRPr lang="en-US" sz="40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14123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62000"/>
            <a:ext cx="4572000" cy="562272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228600"/>
            <a:ext cx="85344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latin typeface="Avenir Light"/>
                <a:cs typeface="Avenir Light"/>
              </a:rPr>
              <a:t>Paper Prototype </a:t>
            </a:r>
            <a:endParaRPr lang="en-US" sz="2200" dirty="0"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3371568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s480001_15\Downloads\MockuPixs\MockuPixs\newspaperCanv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47712"/>
            <a:ext cx="4367128" cy="559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85344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latin typeface="Avenir Light"/>
                <a:cs typeface="Avenir Light"/>
              </a:rPr>
              <a:t>Paper Prototype </a:t>
            </a:r>
            <a:endParaRPr lang="en-US" sz="2200" dirty="0"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191349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747712"/>
            <a:ext cx="4353436" cy="557784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85344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latin typeface="Avenir Light"/>
                <a:cs typeface="Avenir Light"/>
              </a:rPr>
              <a:t>Paper Prototype </a:t>
            </a:r>
            <a:endParaRPr lang="en-US" sz="2200" dirty="0"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876278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1066800"/>
            <a:ext cx="36631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Avenir Light"/>
                <a:ea typeface="+mj-ea"/>
                <a:cs typeface="Avenir Light"/>
              </a:rPr>
              <a:t>Live Use Case </a:t>
            </a:r>
            <a:endParaRPr lang="en-US" dirty="0">
              <a:solidFill>
                <a:srgbClr val="FFFFFF"/>
              </a:solidFill>
              <a:latin typeface="Avenir Light"/>
              <a:cs typeface="Avenir Light"/>
            </a:endParaRPr>
          </a:p>
        </p:txBody>
      </p:sp>
      <p:pic>
        <p:nvPicPr>
          <p:cNvPr id="3" name="Picture 2" descr="ipad_ios_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057400"/>
            <a:ext cx="24288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8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85344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latin typeface="Avenir Light"/>
                <a:cs typeface="Avenir Light"/>
              </a:rPr>
              <a:t>Conclusion</a:t>
            </a:r>
            <a:endParaRPr lang="en-US" sz="2200" dirty="0">
              <a:latin typeface="Avenir Light"/>
              <a:cs typeface="Avenir Ligh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8600" y="990600"/>
            <a:ext cx="8305800" cy="4724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1371600"/>
            <a:ext cx="8763000" cy="4953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Lessons </a:t>
            </a:r>
            <a:r>
              <a:rPr lang="en-US" sz="40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Learned</a:t>
            </a:r>
          </a:p>
          <a:p>
            <a:pPr marL="0" indent="0">
              <a:buNone/>
            </a:pPr>
            <a:endParaRPr lang="en-US" sz="39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  <a:p>
            <a:r>
              <a:rPr lang="en-US" sz="36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Communication </a:t>
            </a:r>
            <a:endParaRPr lang="en-US" sz="36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  <a:p>
            <a:endParaRPr lang="en-US" sz="36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  <a:p>
            <a:r>
              <a:rPr lang="en-US" sz="36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Working </a:t>
            </a:r>
            <a:r>
              <a:rPr lang="en-US" sz="36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with Macs</a:t>
            </a:r>
          </a:p>
          <a:p>
            <a:pPr lvl="1"/>
            <a:endParaRPr lang="en-US" sz="11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  <a:p>
            <a:pPr marL="0" indent="0">
              <a:buNone/>
            </a:pPr>
            <a:endParaRPr lang="en-US" sz="40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18563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85344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latin typeface="Avenir Light"/>
                <a:cs typeface="Avenir Light"/>
              </a:rPr>
              <a:t>Summary</a:t>
            </a:r>
            <a:endParaRPr lang="en-US" sz="2200" dirty="0">
              <a:latin typeface="Avenir Light"/>
              <a:cs typeface="Avenir Light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838200"/>
            <a:ext cx="8763000" cy="4953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Problem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FFFF"/>
                </a:solidFill>
                <a:latin typeface="Avenir Light"/>
                <a:cs typeface="Avenir Light"/>
              </a:rPr>
              <a:t>A Journalism </a:t>
            </a:r>
            <a:r>
              <a:rPr lang="en-US" b="1" dirty="0" err="1" smtClean="0">
                <a:solidFill>
                  <a:srgbClr val="FFFFFF"/>
                </a:solidFill>
                <a:latin typeface="Avenir Light"/>
                <a:cs typeface="Avenir Light"/>
              </a:rPr>
              <a:t>iPad</a:t>
            </a:r>
            <a:r>
              <a:rPr lang="en-US" b="1" dirty="0" smtClean="0">
                <a:solidFill>
                  <a:srgbClr val="FFFFFF"/>
                </a:solidFill>
                <a:latin typeface="Avenir Light"/>
                <a:cs typeface="Avenir Light"/>
              </a:rPr>
              <a:t> App does not exist</a:t>
            </a:r>
          </a:p>
          <a:p>
            <a:pPr marL="457200" lvl="1" indent="0">
              <a:buNone/>
            </a:pPr>
            <a:endParaRPr lang="en-US" sz="11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  <a:p>
            <a:pPr defTabSz="914400">
              <a:spcBef>
                <a:spcPts val="0"/>
              </a:spcBef>
            </a:pPr>
            <a:r>
              <a:rPr lang="en-US" sz="36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Requirements</a:t>
            </a:r>
            <a:endParaRPr lang="en-US" sz="3600" b="1" dirty="0">
              <a:solidFill>
                <a:srgbClr val="FFFFFF"/>
              </a:solidFill>
              <a:latin typeface="Avenir Light"/>
              <a:cs typeface="Avenir Light"/>
            </a:endParaRP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FFFF"/>
                </a:solidFill>
                <a:latin typeface="Avenir Light"/>
                <a:cs typeface="Avenir Light"/>
              </a:rPr>
              <a:t>Create and Edit a Full Newspaper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FFFF"/>
                </a:solidFill>
                <a:latin typeface="Avenir Light"/>
                <a:cs typeface="Avenir Light"/>
              </a:rPr>
              <a:t>App is Secure and Easy to use</a:t>
            </a:r>
          </a:p>
          <a:p>
            <a:pPr marL="457200" lvl="1" indent="0">
              <a:buNone/>
            </a:pPr>
            <a:endParaRPr lang="en-US" sz="11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  <a:p>
            <a:r>
              <a:rPr lang="en-US" sz="36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Approach</a:t>
            </a:r>
            <a:endParaRPr lang="en-US" sz="3600" b="1" dirty="0">
              <a:solidFill>
                <a:srgbClr val="FFFFFF"/>
              </a:solidFill>
              <a:latin typeface="Avenir Light"/>
              <a:cs typeface="Avenir Light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Avenir Light"/>
                <a:cs typeface="Avenir Light"/>
              </a:rPr>
              <a:t>	</a:t>
            </a:r>
            <a:r>
              <a:rPr lang="en-US" sz="28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An Agile process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Avenir Light"/>
                <a:cs typeface="Avenir Light"/>
              </a:rPr>
              <a:t>	</a:t>
            </a:r>
            <a:r>
              <a:rPr lang="en-US" sz="28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Objective-C</a:t>
            </a:r>
          </a:p>
          <a:p>
            <a:pPr lvl="1"/>
            <a:endParaRPr lang="en-US" sz="11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  <a:p>
            <a:pPr marL="0" indent="0">
              <a:buNone/>
            </a:pPr>
            <a:endParaRPr lang="en-US" sz="40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3105451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85344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latin typeface="Avenir Light"/>
                <a:cs typeface="Avenir Light"/>
              </a:rPr>
              <a:t>Presentation Preview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venir Light"/>
                <a:cs typeface="Avenir Light"/>
              </a:rPr>
              <a:t>Problem</a:t>
            </a:r>
          </a:p>
          <a:p>
            <a:pPr marL="342900" indent="-342900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venir Light"/>
                <a:cs typeface="Avenir Light"/>
              </a:rPr>
              <a:t>Project </a:t>
            </a:r>
            <a:r>
              <a:rPr lang="en-US" sz="4000" dirty="0">
                <a:solidFill>
                  <a:schemeClr val="bg1"/>
                </a:solidFill>
                <a:latin typeface="Avenir Light"/>
                <a:cs typeface="Avenir Light"/>
              </a:rPr>
              <a:t>Overview</a:t>
            </a:r>
          </a:p>
          <a:p>
            <a:pPr marL="342900" indent="-342900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venir Light"/>
                <a:cs typeface="Avenir Light"/>
              </a:rPr>
              <a:t>Risks</a:t>
            </a:r>
          </a:p>
          <a:p>
            <a:pPr marL="342900" indent="-342900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venir Light"/>
                <a:cs typeface="Avenir Light"/>
              </a:rPr>
              <a:t>Project Requirements</a:t>
            </a:r>
          </a:p>
          <a:p>
            <a:pPr marL="342900" indent="-342900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venir Light"/>
                <a:cs typeface="Avenir Light"/>
              </a:rPr>
              <a:t>High Level Design</a:t>
            </a:r>
          </a:p>
          <a:p>
            <a:pPr marL="342900" indent="-342900">
              <a:buFont typeface="Arial"/>
              <a:buChar char="•"/>
            </a:pPr>
            <a:r>
              <a:rPr lang="en-US" sz="4000" smtClean="0">
                <a:solidFill>
                  <a:schemeClr val="bg1"/>
                </a:solidFill>
                <a:latin typeface="Avenir Light"/>
                <a:cs typeface="Avenir Light"/>
              </a:rPr>
              <a:t>Lessons Learned</a:t>
            </a:r>
            <a:endParaRPr lang="en-US" sz="4000" dirty="0" smtClean="0">
              <a:solidFill>
                <a:schemeClr val="bg1"/>
              </a:solidFill>
              <a:latin typeface="Avenir Light"/>
              <a:cs typeface="Avenir Light"/>
            </a:endParaRPr>
          </a:p>
          <a:p>
            <a:pPr marL="342900" indent="-342900">
              <a:buFont typeface="Arial"/>
              <a:buChar char="•"/>
            </a:pPr>
            <a:endParaRPr lang="en-US" sz="4000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pic>
        <p:nvPicPr>
          <p:cNvPr id="6" name="Picture 5" descr="paperairpla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990600"/>
            <a:ext cx="2926080" cy="192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85344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latin typeface="Avenir Light"/>
                <a:cs typeface="Avenir Light"/>
              </a:rPr>
              <a:t>Real </a:t>
            </a:r>
            <a:r>
              <a:rPr lang="en-US" sz="2200" dirty="0">
                <a:latin typeface="Avenir Light"/>
                <a:cs typeface="Avenir Light"/>
              </a:rPr>
              <a:t>World Problem </a:t>
            </a:r>
          </a:p>
          <a:p>
            <a:pPr algn="l"/>
            <a:endParaRPr lang="en-US" sz="3600" dirty="0">
              <a:latin typeface="Avenir Light"/>
              <a:cs typeface="Avenir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venir Light"/>
                <a:cs typeface="Avenir Light"/>
              </a:rPr>
              <a:t>An </a:t>
            </a:r>
            <a:r>
              <a:rPr lang="en-US" sz="4000" dirty="0" err="1" smtClean="0">
                <a:solidFill>
                  <a:schemeClr val="bg1"/>
                </a:solidFill>
                <a:latin typeface="Avenir Light"/>
                <a:cs typeface="Avenir Light"/>
              </a:rPr>
              <a:t>iPad</a:t>
            </a:r>
            <a:r>
              <a:rPr lang="en-US" sz="4000" dirty="0" smtClean="0">
                <a:solidFill>
                  <a:schemeClr val="bg1"/>
                </a:solidFill>
                <a:latin typeface="Avenir Light"/>
                <a:cs typeface="Avenir Light"/>
              </a:rPr>
              <a:t> Application for young journalism students does not exist.</a:t>
            </a:r>
            <a:endParaRPr lang="en-US" sz="4000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colorTemperature colorTemp="6174"/>
                    </a14:imgEffect>
                    <a14:imgEffect>
                      <a14:saturation sat="139000"/>
                    </a14:imgEffect>
                    <a14:imgEffect>
                      <a14:brightnessContrast bright="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9200" y="4038600"/>
            <a:ext cx="3810000" cy="2552700"/>
          </a:xfrm>
          <a:prstGeom prst="rect">
            <a:avLst/>
          </a:prstGeom>
          <a:effectLst>
            <a:outerShdw blurRad="165100" dir="2700000" sx="102000" sy="102000" algn="tl" rotWithShape="0">
              <a:srgbClr val="000000">
                <a:alpha val="43000"/>
              </a:srgbClr>
            </a:outerShdw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33818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85344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latin typeface="Avenir Light"/>
                <a:cs typeface="Avenir Light"/>
              </a:rPr>
              <a:t>Project Overview</a:t>
            </a:r>
            <a:endParaRPr lang="en-US" sz="2200" dirty="0">
              <a:latin typeface="Avenir Light"/>
              <a:cs typeface="Avenir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392972"/>
            <a:ext cx="8534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venir Light"/>
                <a:cs typeface="Avenir Light"/>
              </a:rPr>
              <a:t>Journalism </a:t>
            </a:r>
            <a:r>
              <a:rPr lang="en-US" sz="4000" dirty="0" err="1" smtClean="0">
                <a:solidFill>
                  <a:schemeClr val="bg1"/>
                </a:solidFill>
                <a:latin typeface="Avenir Light"/>
                <a:cs typeface="Avenir Light"/>
              </a:rPr>
              <a:t>iPad</a:t>
            </a:r>
            <a:r>
              <a:rPr lang="en-US" sz="4000" dirty="0" smtClean="0">
                <a:solidFill>
                  <a:schemeClr val="bg1"/>
                </a:solidFill>
                <a:latin typeface="Avenir Light"/>
                <a:cs typeface="Avenir Light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venir Light"/>
                <a:cs typeface="Avenir Light"/>
              </a:rPr>
              <a:t>Application </a:t>
            </a:r>
          </a:p>
          <a:p>
            <a:pPr marL="342900" indent="-342900">
              <a:buFont typeface="Arial"/>
              <a:buChar char="•"/>
            </a:pPr>
            <a:endParaRPr lang="en-US" sz="4000" dirty="0">
              <a:solidFill>
                <a:schemeClr val="bg1"/>
              </a:solidFill>
              <a:latin typeface="Avenir Light"/>
              <a:cs typeface="Avenir Light"/>
            </a:endParaRPr>
          </a:p>
          <a:p>
            <a:pPr marL="342900" indent="-342900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venir Light"/>
                <a:cs typeface="Avenir Light"/>
              </a:rPr>
              <a:t>The </a:t>
            </a:r>
            <a:r>
              <a:rPr lang="en-US" sz="4000" dirty="0" smtClean="0">
                <a:solidFill>
                  <a:schemeClr val="bg1"/>
                </a:solidFill>
                <a:latin typeface="Avenir Light"/>
                <a:cs typeface="Avenir Light"/>
              </a:rPr>
              <a:t>Stakeholder: Mr. Ochoa</a:t>
            </a:r>
          </a:p>
          <a:p>
            <a:pPr marL="342900" indent="-342900">
              <a:buFont typeface="Arial"/>
              <a:buChar char="•"/>
            </a:pPr>
            <a:endParaRPr lang="en-US" sz="4000" dirty="0" smtClean="0">
              <a:solidFill>
                <a:schemeClr val="bg1"/>
              </a:solidFill>
              <a:latin typeface="Avenir Light"/>
              <a:cs typeface="Avenir Light"/>
            </a:endParaRPr>
          </a:p>
          <a:p>
            <a:pPr marL="342900" indent="-342900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venir Light"/>
                <a:cs typeface="Avenir Light"/>
              </a:rPr>
              <a:t>Project Process - Agile</a:t>
            </a:r>
          </a:p>
          <a:p>
            <a:endParaRPr lang="en-US" sz="3000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403241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85344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latin typeface="Avenir Light"/>
                <a:cs typeface="Avenir Light"/>
              </a:rPr>
              <a:t>Risks</a:t>
            </a:r>
            <a:endParaRPr lang="en-US" sz="2200" dirty="0">
              <a:latin typeface="Avenir Light"/>
              <a:cs typeface="Avenir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161395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venir Light"/>
                <a:cs typeface="Avenir Light"/>
              </a:rPr>
              <a:t>Client geographic location 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chemeClr val="bg1"/>
              </a:solidFill>
              <a:latin typeface="Avenir Light"/>
              <a:cs typeface="Avenir Light"/>
            </a:endParaRPr>
          </a:p>
          <a:p>
            <a:pPr marL="342900" indent="-342900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venir Light"/>
                <a:cs typeface="Avenir Light"/>
              </a:rPr>
              <a:t>Our App not </a:t>
            </a:r>
            <a:r>
              <a:rPr lang="en-US" sz="4000" dirty="0">
                <a:solidFill>
                  <a:schemeClr val="bg1"/>
                </a:solidFill>
                <a:latin typeface="Avenir Light"/>
                <a:cs typeface="Avenir Light"/>
              </a:rPr>
              <a:t>compatible </a:t>
            </a:r>
            <a:endParaRPr lang="en-US" sz="4000" dirty="0" smtClean="0">
              <a:solidFill>
                <a:schemeClr val="bg1"/>
              </a:solidFill>
              <a:latin typeface="Avenir Light"/>
              <a:cs typeface="Avenir Light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Avenir Light"/>
                <a:cs typeface="Avenir Light"/>
              </a:rPr>
              <a:t>	with </a:t>
            </a:r>
            <a:r>
              <a:rPr lang="en-US" sz="4000" dirty="0">
                <a:solidFill>
                  <a:schemeClr val="bg1"/>
                </a:solidFill>
                <a:latin typeface="Avenir Light"/>
                <a:cs typeface="Avenir Light"/>
              </a:rPr>
              <a:t>older </a:t>
            </a:r>
            <a:r>
              <a:rPr lang="en-US" sz="4000" dirty="0" smtClean="0">
                <a:solidFill>
                  <a:schemeClr val="bg1"/>
                </a:solidFill>
                <a:latin typeface="Avenir Light"/>
                <a:cs typeface="Avenir Light"/>
              </a:rPr>
              <a:t>iPad2</a:t>
            </a:r>
            <a:endParaRPr lang="en-US" sz="4000" dirty="0" smtClean="0">
              <a:solidFill>
                <a:schemeClr val="bg1"/>
              </a:solidFill>
              <a:latin typeface="Avenir Light"/>
              <a:cs typeface="Avenir Light"/>
            </a:endParaRPr>
          </a:p>
          <a:p>
            <a:endParaRPr lang="en-US" sz="2000" dirty="0">
              <a:solidFill>
                <a:schemeClr val="bg1"/>
              </a:solidFill>
              <a:latin typeface="Avenir Light"/>
              <a:cs typeface="Avenir Light"/>
            </a:endParaRPr>
          </a:p>
          <a:p>
            <a:pPr marL="342900" indent="-342900">
              <a:buFont typeface="Arial"/>
              <a:buChar char="•"/>
            </a:pPr>
            <a:r>
              <a:rPr lang="en-US" sz="4000" dirty="0">
                <a:solidFill>
                  <a:schemeClr val="bg1"/>
                </a:solidFill>
                <a:latin typeface="Avenir Light"/>
                <a:cs typeface="Avenir Light"/>
              </a:rPr>
              <a:t>Loss of </a:t>
            </a:r>
            <a:r>
              <a:rPr lang="en-US" sz="4000" dirty="0" smtClean="0">
                <a:solidFill>
                  <a:schemeClr val="bg1"/>
                </a:solidFill>
                <a:latin typeface="Avenir Light"/>
                <a:cs typeface="Avenir Light"/>
              </a:rPr>
              <a:t>Data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chemeClr val="bg1"/>
              </a:solidFill>
              <a:latin typeface="Avenir Light"/>
              <a:cs typeface="Avenir Light"/>
            </a:endParaRPr>
          </a:p>
          <a:p>
            <a:pPr marL="342900" indent="-342900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venir Light"/>
                <a:cs typeface="Avenir Light"/>
              </a:rPr>
              <a:t>Learning Objective-C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pic>
        <p:nvPicPr>
          <p:cNvPr id="5" name="Picture 4" descr="nosferatu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0"/>
          <a:stretch/>
        </p:blipFill>
        <p:spPr>
          <a:xfrm>
            <a:off x="6553200" y="228600"/>
            <a:ext cx="2276856" cy="3218688"/>
          </a:xfrm>
          <a:prstGeom prst="rect">
            <a:avLst/>
          </a:prstGeom>
          <a:effectLst>
            <a:glow rad="101600">
              <a:srgbClr val="800000">
                <a:alpha val="75000"/>
              </a:srgbClr>
            </a:glo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52764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85344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latin typeface="Avenir Light"/>
                <a:cs typeface="Avenir Light"/>
              </a:rPr>
              <a:t>Software Development Tools</a:t>
            </a:r>
            <a:endParaRPr lang="en-US" sz="2200" dirty="0">
              <a:latin typeface="Avenir Light"/>
              <a:cs typeface="Avenir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600" dirty="0" err="1" smtClean="0">
                <a:solidFill>
                  <a:schemeClr val="bg1"/>
                </a:solidFill>
                <a:latin typeface="Avenir Light"/>
                <a:cs typeface="Avenir Light"/>
              </a:rPr>
              <a:t>Jira</a:t>
            </a:r>
            <a:r>
              <a:rPr lang="en-US" sz="3600" dirty="0" smtClean="0">
                <a:solidFill>
                  <a:schemeClr val="bg1"/>
                </a:solidFill>
                <a:latin typeface="Avenir Light"/>
                <a:cs typeface="Avenir Light"/>
              </a:rPr>
              <a:t> </a:t>
            </a:r>
            <a:endParaRPr lang="en-US" sz="3600" dirty="0">
              <a:solidFill>
                <a:schemeClr val="bg1"/>
              </a:solidFill>
              <a:latin typeface="Avenir Light"/>
              <a:cs typeface="Avenir Light"/>
            </a:endParaRPr>
          </a:p>
          <a:p>
            <a:pPr marL="342900" indent="-342900">
              <a:buFont typeface="Arial"/>
              <a:buChar char="•"/>
            </a:pPr>
            <a:endParaRPr lang="en-US" sz="1600" dirty="0">
              <a:solidFill>
                <a:schemeClr val="bg1"/>
              </a:solidFill>
              <a:latin typeface="Avenir Light"/>
              <a:cs typeface="Avenir Light"/>
            </a:endParaRPr>
          </a:p>
          <a:p>
            <a:pPr marL="342900" indent="-342900">
              <a:buFont typeface="Arial"/>
              <a:buChar char="•"/>
            </a:pPr>
            <a:r>
              <a:rPr lang="en-US" sz="3600" dirty="0">
                <a:solidFill>
                  <a:schemeClr val="bg1"/>
                </a:solidFill>
                <a:latin typeface="Avenir Light"/>
                <a:cs typeface="Avenir Light"/>
              </a:rPr>
              <a:t>Mercurial </a:t>
            </a:r>
            <a:r>
              <a:rPr lang="en-US" sz="3600" dirty="0" smtClean="0">
                <a:solidFill>
                  <a:schemeClr val="bg1"/>
                </a:solidFill>
                <a:latin typeface="Avenir Light"/>
                <a:cs typeface="Avenir Light"/>
              </a:rPr>
              <a:t> 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Avenir Light"/>
                <a:cs typeface="Avenir Light"/>
              </a:rPr>
              <a:t>  (</a:t>
            </a:r>
            <a:r>
              <a:rPr lang="en-US" sz="3600" dirty="0" err="1" smtClean="0">
                <a:solidFill>
                  <a:schemeClr val="bg1"/>
                </a:solidFill>
                <a:latin typeface="Avenir Light"/>
                <a:cs typeface="Avenir Light"/>
              </a:rPr>
              <a:t>Atlassian</a:t>
            </a:r>
            <a:r>
              <a:rPr lang="en-US" sz="3600" dirty="0" smtClean="0">
                <a:solidFill>
                  <a:schemeClr val="bg1"/>
                </a:solidFill>
                <a:latin typeface="Avenir Light"/>
                <a:cs typeface="Avenir Light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Avenir Light"/>
                <a:cs typeface="Avenir Light"/>
              </a:rPr>
              <a:t>Source </a:t>
            </a:r>
            <a:r>
              <a:rPr lang="en-US" sz="3600" dirty="0" smtClean="0">
                <a:solidFill>
                  <a:schemeClr val="bg1"/>
                </a:solidFill>
                <a:latin typeface="Avenir Light"/>
                <a:cs typeface="Avenir Light"/>
              </a:rPr>
              <a:t>Tree)</a:t>
            </a:r>
            <a:endParaRPr lang="en-US" sz="3600" dirty="0">
              <a:solidFill>
                <a:schemeClr val="bg1"/>
              </a:solidFill>
              <a:latin typeface="Avenir Light"/>
              <a:cs typeface="Avenir Light"/>
            </a:endParaRPr>
          </a:p>
          <a:p>
            <a:pPr marL="342900" indent="-342900">
              <a:buFont typeface="Arial"/>
              <a:buChar char="•"/>
            </a:pPr>
            <a:endParaRPr lang="en-US" sz="1600" dirty="0">
              <a:solidFill>
                <a:schemeClr val="bg1"/>
              </a:solidFill>
              <a:latin typeface="Avenir Light"/>
              <a:cs typeface="Avenir Light"/>
            </a:endParaRPr>
          </a:p>
          <a:p>
            <a:pPr marL="342900" indent="-342900">
              <a:buFont typeface="Arial"/>
              <a:buChar char="•"/>
            </a:pPr>
            <a:r>
              <a:rPr lang="en-US" sz="3600" dirty="0" err="1" smtClean="0">
                <a:solidFill>
                  <a:schemeClr val="bg1"/>
                </a:solidFill>
                <a:latin typeface="Avenir Light"/>
                <a:cs typeface="Avenir Light"/>
              </a:rPr>
              <a:t>Xcode</a:t>
            </a:r>
            <a:endParaRPr lang="en-US" sz="3600" dirty="0">
              <a:solidFill>
                <a:schemeClr val="bg1"/>
              </a:solidFill>
              <a:latin typeface="Avenir Light"/>
              <a:cs typeface="Avenir Light"/>
            </a:endParaRPr>
          </a:p>
          <a:p>
            <a:endParaRPr lang="en-US" sz="1600" dirty="0">
              <a:solidFill>
                <a:schemeClr val="bg1"/>
              </a:solidFill>
              <a:latin typeface="Avenir Light"/>
              <a:cs typeface="Avenir Light"/>
            </a:endParaRPr>
          </a:p>
          <a:p>
            <a:pPr marL="342900" indent="-342900">
              <a:buFont typeface="Arial"/>
              <a:buChar char="•"/>
            </a:pPr>
            <a:r>
              <a:rPr lang="en-US" sz="3600" dirty="0">
                <a:solidFill>
                  <a:schemeClr val="bg1"/>
                </a:solidFill>
                <a:latin typeface="Avenir Light"/>
                <a:cs typeface="Avenir Light"/>
              </a:rPr>
              <a:t>Design Tools – Microsoft Visio, </a:t>
            </a:r>
            <a:r>
              <a:rPr lang="en-US" sz="3600" dirty="0" smtClean="0">
                <a:solidFill>
                  <a:schemeClr val="bg1"/>
                </a:solidFill>
                <a:latin typeface="Avenir Light"/>
                <a:cs typeface="Avenir Light"/>
              </a:rPr>
              <a:t>Pencil, GIMP</a:t>
            </a:r>
            <a:endParaRPr lang="en-US" sz="3600" dirty="0">
              <a:solidFill>
                <a:schemeClr val="bg1"/>
              </a:solidFill>
              <a:latin typeface="Avenir Light"/>
              <a:cs typeface="Avenir Light"/>
            </a:endParaRPr>
          </a:p>
          <a:p>
            <a:pPr marL="342900" indent="-342900">
              <a:buFont typeface="Arial"/>
              <a:buChar char="•"/>
            </a:pPr>
            <a:endParaRPr lang="en-US" sz="3600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pic>
        <p:nvPicPr>
          <p:cNvPr id="4" name="Picture 3" descr="katrinaff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389" y="609600"/>
            <a:ext cx="3817811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0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85344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latin typeface="Avenir Light"/>
                <a:cs typeface="Avenir Light"/>
              </a:rPr>
              <a:t>Functional Requirements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8600" y="762000"/>
            <a:ext cx="8305800" cy="4724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Essentials: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Avenir Light"/>
                <a:cs typeface="Avenir Light"/>
              </a:rPr>
              <a:t>Edit newspaper </a:t>
            </a:r>
          </a:p>
          <a:p>
            <a:r>
              <a:rPr lang="en-US" sz="2000" dirty="0">
                <a:solidFill>
                  <a:srgbClr val="FFFFFF"/>
                </a:solidFill>
                <a:latin typeface="Avenir Light"/>
                <a:cs typeface="Avenir Light"/>
              </a:rPr>
              <a:t>F</a:t>
            </a:r>
            <a:r>
              <a:rPr lang="en-US" sz="2000" dirty="0" smtClean="0">
                <a:solidFill>
                  <a:srgbClr val="FFFFFF"/>
                </a:solidFill>
                <a:latin typeface="Avenir Light"/>
                <a:cs typeface="Avenir Light"/>
              </a:rPr>
              <a:t>ormat the newspaper in different ways 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Avenir Light"/>
                <a:cs typeface="Avenir Light"/>
              </a:rPr>
              <a:t>Edit the text directly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Avenir Light"/>
                <a:cs typeface="Avenir Light"/>
              </a:rPr>
              <a:t>Add photos</a:t>
            </a:r>
          </a:p>
          <a:p>
            <a:endParaRPr lang="en-US" sz="2000" dirty="0" smtClean="0">
              <a:solidFill>
                <a:srgbClr val="FFFFFF"/>
              </a:solidFill>
              <a:latin typeface="Avenir Light"/>
              <a:cs typeface="Avenir Light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Desirables:</a:t>
            </a:r>
            <a:endParaRPr lang="en-US" sz="2000" dirty="0" smtClean="0">
              <a:solidFill>
                <a:srgbClr val="FFFFFF"/>
              </a:solidFill>
              <a:latin typeface="Avenir Light"/>
              <a:cs typeface="Avenir Light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Avenir Light"/>
                <a:cs typeface="Avenir Light"/>
              </a:rPr>
              <a:t>Spell check </a:t>
            </a:r>
            <a:r>
              <a:rPr lang="en-US" sz="2000" dirty="0" smtClean="0">
                <a:solidFill>
                  <a:srgbClr val="FFFFFF"/>
                </a:solidFill>
                <a:latin typeface="Avenir Light"/>
                <a:cs typeface="Avenir Light"/>
              </a:rPr>
              <a:t>work &amp; dictionary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Avenir Light"/>
                <a:cs typeface="Avenir Light"/>
              </a:rPr>
              <a:t>I</a:t>
            </a:r>
            <a:r>
              <a:rPr lang="en-US" sz="2000" dirty="0" smtClean="0">
                <a:solidFill>
                  <a:srgbClr val="FFFFFF"/>
                </a:solidFill>
                <a:latin typeface="Avenir Light"/>
                <a:cs typeface="Avenir Light"/>
              </a:rPr>
              <a:t>mport audio and video</a:t>
            </a:r>
            <a:endParaRPr lang="en-US" sz="2000" dirty="0">
              <a:solidFill>
                <a:srgbClr val="FFFFFF"/>
              </a:solidFill>
              <a:latin typeface="Avenir Light"/>
              <a:cs typeface="Avenir Light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Avenir Light"/>
                <a:cs typeface="Avenir Light"/>
              </a:rPr>
              <a:t>Deadline notification of current assignments 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Avenir Light"/>
                <a:cs typeface="Avenir Light"/>
              </a:rPr>
              <a:t>A</a:t>
            </a:r>
            <a:r>
              <a:rPr lang="en-US" sz="2000" dirty="0" smtClean="0">
                <a:solidFill>
                  <a:srgbClr val="FFFFFF"/>
                </a:solidFill>
                <a:latin typeface="Avenir Light"/>
                <a:cs typeface="Avenir Light"/>
              </a:rPr>
              <a:t>ccess other classrooms' newspapers</a:t>
            </a:r>
          </a:p>
          <a:p>
            <a:endParaRPr lang="en-US" sz="2000" dirty="0" smtClean="0">
              <a:solidFill>
                <a:srgbClr val="FFFFFF"/>
              </a:solidFill>
              <a:latin typeface="Avenir Light"/>
              <a:cs typeface="Avenir Light"/>
            </a:endParaRPr>
          </a:p>
          <a:p>
            <a:endParaRPr lang="en-US" sz="2000" dirty="0">
              <a:solidFill>
                <a:srgbClr val="FFFFFF"/>
              </a:solidFill>
              <a:latin typeface="Avenir Light"/>
              <a:cs typeface="Avenir Light"/>
            </a:endParaRPr>
          </a:p>
        </p:txBody>
      </p:sp>
      <p:pic>
        <p:nvPicPr>
          <p:cNvPr id="3" name="Picture 2" descr="VaultBoy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676400"/>
            <a:ext cx="2840736" cy="251475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26889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85344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latin typeface="Avenir Light"/>
                <a:cs typeface="Avenir Light"/>
              </a:rPr>
              <a:t>Non-Functional Requirements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8600" y="1219200"/>
            <a:ext cx="8305800" cy="4724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Interface </a:t>
            </a:r>
            <a:r>
              <a:rPr lang="en-US" sz="30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is easy </a:t>
            </a:r>
            <a:r>
              <a:rPr lang="en-US" sz="30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use</a:t>
            </a:r>
          </a:p>
          <a:p>
            <a:pPr lvl="1"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Icons </a:t>
            </a:r>
            <a:r>
              <a:rPr lang="en-US" sz="2600" b="1" dirty="0">
                <a:solidFill>
                  <a:srgbClr val="FFFFFF"/>
                </a:solidFill>
                <a:latin typeface="Avenir Light"/>
                <a:cs typeface="Avenir Light"/>
              </a:rPr>
              <a:t>instead of labels</a:t>
            </a:r>
          </a:p>
          <a:p>
            <a:endParaRPr lang="en-US" sz="3000" b="1" dirty="0">
              <a:solidFill>
                <a:srgbClr val="FFFFFF"/>
              </a:solidFill>
              <a:latin typeface="Avenir Light"/>
              <a:cs typeface="Avenir Light"/>
            </a:endParaRPr>
          </a:p>
          <a:p>
            <a:r>
              <a:rPr lang="en-US" sz="30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Secure</a:t>
            </a:r>
            <a:endParaRPr lang="en-US" sz="3000" b="1" dirty="0">
              <a:solidFill>
                <a:srgbClr val="FFFFFF"/>
              </a:solidFill>
              <a:latin typeface="Avenir Light"/>
              <a:cs typeface="Avenir Ligh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Admin and Student </a:t>
            </a:r>
            <a:r>
              <a:rPr lang="en-US" sz="26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accounts</a:t>
            </a:r>
          </a:p>
          <a:p>
            <a:pPr lvl="1">
              <a:buFont typeface="Arial" pitchFamily="34" charset="0"/>
              <a:buChar char="•"/>
            </a:pPr>
            <a:endParaRPr lang="en-US" sz="2600" b="1" dirty="0">
              <a:solidFill>
                <a:srgbClr val="FFFFFF"/>
              </a:solidFill>
              <a:latin typeface="Avenir Light"/>
              <a:cs typeface="Avenir Light"/>
            </a:endParaRPr>
          </a:p>
          <a:p>
            <a:r>
              <a:rPr lang="en-US" sz="3000" b="1" dirty="0">
                <a:solidFill>
                  <a:srgbClr val="FFFFFF"/>
                </a:solidFill>
                <a:latin typeface="Avenir Light"/>
                <a:cs typeface="Avenir Light"/>
              </a:rPr>
              <a:t>Integration of Google Drive </a:t>
            </a:r>
          </a:p>
        </p:txBody>
      </p:sp>
    </p:spTree>
    <p:extLst>
      <p:ext uri="{BB962C8B-B14F-4D97-AF65-F5344CB8AC3E}">
        <p14:creationId xmlns:p14="http://schemas.microsoft.com/office/powerpoint/2010/main" val="20614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85344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latin typeface="Avenir Light"/>
                <a:cs typeface="Avenir Light"/>
              </a:rPr>
              <a:t>High Level Design</a:t>
            </a:r>
            <a:endParaRPr lang="en-US" sz="2200" dirty="0">
              <a:latin typeface="Avenir Light"/>
              <a:cs typeface="Avenir Light"/>
            </a:endParaRPr>
          </a:p>
        </p:txBody>
      </p:sp>
      <p:grpSp>
        <p:nvGrpSpPr>
          <p:cNvPr id="1041" name="Group 1040"/>
          <p:cNvGrpSpPr/>
          <p:nvPr/>
        </p:nvGrpSpPr>
        <p:grpSpPr>
          <a:xfrm>
            <a:off x="1600200" y="609600"/>
            <a:ext cx="6446837" cy="5867400"/>
            <a:chOff x="2697163" y="990600"/>
            <a:chExt cx="6446837" cy="5867400"/>
          </a:xfrm>
        </p:grpSpPr>
        <p:sp>
          <p:nvSpPr>
            <p:cNvPr id="55" name="Rectangle 66"/>
            <p:cNvSpPr>
              <a:spLocks noChangeArrowheads="1"/>
            </p:cNvSpPr>
            <p:nvPr/>
          </p:nvSpPr>
          <p:spPr bwMode="auto">
            <a:xfrm>
              <a:off x="3697288" y="1033463"/>
              <a:ext cx="1816100" cy="1282700"/>
            </a:xfrm>
            <a:prstGeom prst="rect">
              <a:avLst/>
            </a:prstGeom>
            <a:solidFill>
              <a:srgbClr val="FFFF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Text Box 67"/>
            <p:cNvSpPr txBox="1">
              <a:spLocks noChangeArrowheads="1"/>
            </p:cNvSpPr>
            <p:nvPr/>
          </p:nvSpPr>
          <p:spPr bwMode="auto">
            <a:xfrm>
              <a:off x="3763963" y="1371600"/>
              <a:ext cx="1739900" cy="520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Newspaper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68"/>
            <p:cNvSpPr>
              <a:spLocks noChangeArrowheads="1"/>
            </p:cNvSpPr>
            <p:nvPr/>
          </p:nvSpPr>
          <p:spPr bwMode="auto">
            <a:xfrm>
              <a:off x="2697163" y="3357563"/>
              <a:ext cx="1663700" cy="1306512"/>
            </a:xfrm>
            <a:prstGeom prst="rect">
              <a:avLst/>
            </a:prstGeom>
            <a:solidFill>
              <a:srgbClr val="FFFF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Text Box 69"/>
            <p:cNvSpPr txBox="1">
              <a:spLocks noChangeArrowheads="1"/>
            </p:cNvSpPr>
            <p:nvPr/>
          </p:nvSpPr>
          <p:spPr bwMode="auto">
            <a:xfrm>
              <a:off x="2736850" y="3822700"/>
              <a:ext cx="1587500" cy="520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Article Collection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70"/>
            <p:cNvSpPr>
              <a:spLocks noChangeArrowheads="1"/>
            </p:cNvSpPr>
            <p:nvPr/>
          </p:nvSpPr>
          <p:spPr bwMode="auto">
            <a:xfrm>
              <a:off x="2857500" y="5854700"/>
              <a:ext cx="1409700" cy="977900"/>
            </a:xfrm>
            <a:prstGeom prst="rect">
              <a:avLst/>
            </a:prstGeom>
            <a:solidFill>
              <a:srgbClr val="FFFF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71"/>
            <p:cNvSpPr>
              <a:spLocks noChangeArrowheads="1"/>
            </p:cNvSpPr>
            <p:nvPr/>
          </p:nvSpPr>
          <p:spPr bwMode="auto">
            <a:xfrm>
              <a:off x="2997200" y="5753100"/>
              <a:ext cx="1409700" cy="977900"/>
            </a:xfrm>
            <a:prstGeom prst="rect">
              <a:avLst/>
            </a:prstGeom>
            <a:solidFill>
              <a:srgbClr val="FFFF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72"/>
            <p:cNvSpPr>
              <a:spLocks noChangeArrowheads="1"/>
            </p:cNvSpPr>
            <p:nvPr/>
          </p:nvSpPr>
          <p:spPr bwMode="auto">
            <a:xfrm>
              <a:off x="3149600" y="5626100"/>
              <a:ext cx="1409700" cy="977900"/>
            </a:xfrm>
            <a:prstGeom prst="rect">
              <a:avLst/>
            </a:prstGeom>
            <a:solidFill>
              <a:srgbClr val="FFFF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73"/>
            <p:cNvSpPr>
              <a:spLocks noChangeArrowheads="1"/>
            </p:cNvSpPr>
            <p:nvPr/>
          </p:nvSpPr>
          <p:spPr bwMode="auto">
            <a:xfrm>
              <a:off x="3276600" y="5499100"/>
              <a:ext cx="1409700" cy="977900"/>
            </a:xfrm>
            <a:prstGeom prst="rect">
              <a:avLst/>
            </a:prstGeom>
            <a:solidFill>
              <a:srgbClr val="FFFF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74"/>
            <p:cNvSpPr>
              <a:spLocks noChangeArrowheads="1"/>
            </p:cNvSpPr>
            <p:nvPr/>
          </p:nvSpPr>
          <p:spPr bwMode="auto">
            <a:xfrm>
              <a:off x="3403600" y="5370513"/>
              <a:ext cx="1409700" cy="977900"/>
            </a:xfrm>
            <a:prstGeom prst="rect">
              <a:avLst/>
            </a:prstGeom>
            <a:solidFill>
              <a:srgbClr val="FFFF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" name="Text Box 75"/>
            <p:cNvSpPr txBox="1">
              <a:spLocks noChangeArrowheads="1"/>
            </p:cNvSpPr>
            <p:nvPr/>
          </p:nvSpPr>
          <p:spPr bwMode="auto">
            <a:xfrm>
              <a:off x="3467100" y="5664200"/>
              <a:ext cx="127000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Articles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" name="Rectangle 76"/>
            <p:cNvSpPr>
              <a:spLocks noChangeArrowheads="1"/>
            </p:cNvSpPr>
            <p:nvPr/>
          </p:nvSpPr>
          <p:spPr bwMode="auto">
            <a:xfrm>
              <a:off x="4978400" y="5880100"/>
              <a:ext cx="1409700" cy="977900"/>
            </a:xfrm>
            <a:prstGeom prst="rect">
              <a:avLst/>
            </a:prstGeom>
            <a:solidFill>
              <a:srgbClr val="FFFF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" name="Rectangle 77"/>
            <p:cNvSpPr>
              <a:spLocks noChangeArrowheads="1"/>
            </p:cNvSpPr>
            <p:nvPr/>
          </p:nvSpPr>
          <p:spPr bwMode="auto">
            <a:xfrm>
              <a:off x="5118100" y="5778500"/>
              <a:ext cx="1409700" cy="977900"/>
            </a:xfrm>
            <a:prstGeom prst="rect">
              <a:avLst/>
            </a:prstGeom>
            <a:solidFill>
              <a:srgbClr val="FFFF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" name="Rectangle 78"/>
            <p:cNvSpPr>
              <a:spLocks noChangeArrowheads="1"/>
            </p:cNvSpPr>
            <p:nvPr/>
          </p:nvSpPr>
          <p:spPr bwMode="auto">
            <a:xfrm>
              <a:off x="5270500" y="5651500"/>
              <a:ext cx="1409700" cy="977900"/>
            </a:xfrm>
            <a:prstGeom prst="rect">
              <a:avLst/>
            </a:prstGeom>
            <a:solidFill>
              <a:srgbClr val="FFFF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Rectangle 79"/>
            <p:cNvSpPr>
              <a:spLocks noChangeArrowheads="1"/>
            </p:cNvSpPr>
            <p:nvPr/>
          </p:nvSpPr>
          <p:spPr bwMode="auto">
            <a:xfrm>
              <a:off x="5397500" y="5524500"/>
              <a:ext cx="1409700" cy="977900"/>
            </a:xfrm>
            <a:prstGeom prst="rect">
              <a:avLst/>
            </a:prstGeom>
            <a:solidFill>
              <a:srgbClr val="FFFF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Rectangle 80"/>
            <p:cNvSpPr>
              <a:spLocks noChangeArrowheads="1"/>
            </p:cNvSpPr>
            <p:nvPr/>
          </p:nvSpPr>
          <p:spPr bwMode="auto">
            <a:xfrm>
              <a:off x="5524500" y="5395913"/>
              <a:ext cx="1409700" cy="977900"/>
            </a:xfrm>
            <a:prstGeom prst="rect">
              <a:avLst/>
            </a:prstGeom>
            <a:solidFill>
              <a:srgbClr val="FFFF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81"/>
            <p:cNvSpPr txBox="1">
              <a:spLocks noChangeArrowheads="1"/>
            </p:cNvSpPr>
            <p:nvPr/>
          </p:nvSpPr>
          <p:spPr bwMode="auto">
            <a:xfrm>
              <a:off x="5600700" y="5689600"/>
              <a:ext cx="127000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Images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Rectangle 82"/>
            <p:cNvSpPr>
              <a:spLocks noChangeArrowheads="1"/>
            </p:cNvSpPr>
            <p:nvPr/>
          </p:nvSpPr>
          <p:spPr bwMode="auto">
            <a:xfrm>
              <a:off x="7188200" y="3763963"/>
              <a:ext cx="1409700" cy="977900"/>
            </a:xfrm>
            <a:prstGeom prst="rect">
              <a:avLst/>
            </a:prstGeom>
            <a:solidFill>
              <a:srgbClr val="FFFF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Rectangle 83"/>
            <p:cNvSpPr>
              <a:spLocks noChangeArrowheads="1"/>
            </p:cNvSpPr>
            <p:nvPr/>
          </p:nvSpPr>
          <p:spPr bwMode="auto">
            <a:xfrm>
              <a:off x="7327900" y="3662363"/>
              <a:ext cx="1409700" cy="977900"/>
            </a:xfrm>
            <a:prstGeom prst="rect">
              <a:avLst/>
            </a:prstGeom>
            <a:solidFill>
              <a:srgbClr val="FFFF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Rectangle 84"/>
            <p:cNvSpPr>
              <a:spLocks noChangeArrowheads="1"/>
            </p:cNvSpPr>
            <p:nvPr/>
          </p:nvSpPr>
          <p:spPr bwMode="auto">
            <a:xfrm>
              <a:off x="7480300" y="3535363"/>
              <a:ext cx="1409700" cy="977900"/>
            </a:xfrm>
            <a:prstGeom prst="rect">
              <a:avLst/>
            </a:prstGeom>
            <a:solidFill>
              <a:srgbClr val="FFFF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Rectangle 85"/>
            <p:cNvSpPr>
              <a:spLocks noChangeArrowheads="1"/>
            </p:cNvSpPr>
            <p:nvPr/>
          </p:nvSpPr>
          <p:spPr bwMode="auto">
            <a:xfrm>
              <a:off x="7607300" y="3408363"/>
              <a:ext cx="1409700" cy="977900"/>
            </a:xfrm>
            <a:prstGeom prst="rect">
              <a:avLst/>
            </a:prstGeom>
            <a:solidFill>
              <a:srgbClr val="FFFF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Rectangle 86"/>
            <p:cNvSpPr>
              <a:spLocks noChangeArrowheads="1"/>
            </p:cNvSpPr>
            <p:nvPr/>
          </p:nvSpPr>
          <p:spPr bwMode="auto">
            <a:xfrm>
              <a:off x="7734300" y="3294063"/>
              <a:ext cx="1409700" cy="977900"/>
            </a:xfrm>
            <a:prstGeom prst="rect">
              <a:avLst/>
            </a:prstGeom>
            <a:solidFill>
              <a:srgbClr val="FFFF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Text Box 87"/>
            <p:cNvSpPr txBox="1">
              <a:spLocks noChangeArrowheads="1"/>
            </p:cNvSpPr>
            <p:nvPr/>
          </p:nvSpPr>
          <p:spPr bwMode="auto">
            <a:xfrm>
              <a:off x="7797800" y="3573463"/>
              <a:ext cx="1270000" cy="401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Views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Rectangle 88"/>
            <p:cNvSpPr>
              <a:spLocks noChangeArrowheads="1"/>
            </p:cNvSpPr>
            <p:nvPr/>
          </p:nvSpPr>
          <p:spPr bwMode="auto">
            <a:xfrm>
              <a:off x="7205663" y="990600"/>
              <a:ext cx="1663700" cy="1347788"/>
            </a:xfrm>
            <a:prstGeom prst="rect">
              <a:avLst/>
            </a:prstGeom>
            <a:solidFill>
              <a:srgbClr val="FFFF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Text Box 89"/>
            <p:cNvSpPr txBox="1">
              <a:spLocks noChangeArrowheads="1"/>
            </p:cNvSpPr>
            <p:nvPr/>
          </p:nvSpPr>
          <p:spPr bwMode="auto">
            <a:xfrm>
              <a:off x="7281863" y="1460500"/>
              <a:ext cx="1587500" cy="520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View Collection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Rectangle 90"/>
            <p:cNvSpPr>
              <a:spLocks noChangeArrowheads="1"/>
            </p:cNvSpPr>
            <p:nvPr/>
          </p:nvSpPr>
          <p:spPr bwMode="auto">
            <a:xfrm>
              <a:off x="4965700" y="3357563"/>
              <a:ext cx="1663700" cy="1320800"/>
            </a:xfrm>
            <a:prstGeom prst="rect">
              <a:avLst/>
            </a:prstGeom>
            <a:solidFill>
              <a:srgbClr val="FFFF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Text Box 91"/>
            <p:cNvSpPr txBox="1">
              <a:spLocks noChangeArrowheads="1"/>
            </p:cNvSpPr>
            <p:nvPr/>
          </p:nvSpPr>
          <p:spPr bwMode="auto">
            <a:xfrm>
              <a:off x="4983163" y="3822700"/>
              <a:ext cx="1587500" cy="520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Image Collection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16" name="AutoShape 92"/>
            <p:cNvCxnSpPr>
              <a:cxnSpLocks noChangeShapeType="1"/>
            </p:cNvCxnSpPr>
            <p:nvPr/>
          </p:nvCxnSpPr>
          <p:spPr bwMode="auto">
            <a:xfrm rot="16200000">
              <a:off x="3546476" y="2298700"/>
              <a:ext cx="1041400" cy="107632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1117" name="AutoShape 93"/>
            <p:cNvCxnSpPr>
              <a:cxnSpLocks noChangeShapeType="1"/>
            </p:cNvCxnSpPr>
            <p:nvPr/>
          </p:nvCxnSpPr>
          <p:spPr bwMode="auto">
            <a:xfrm rot="5400000" flipH="1">
              <a:off x="4564063" y="2357438"/>
              <a:ext cx="1054100" cy="97155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1118" name="AutoShape 94"/>
            <p:cNvCxnSpPr>
              <a:cxnSpLocks noChangeShapeType="1"/>
            </p:cNvCxnSpPr>
            <p:nvPr/>
          </p:nvCxnSpPr>
          <p:spPr bwMode="auto">
            <a:xfrm rot="16200000" flipH="1">
              <a:off x="7760494" y="2615407"/>
              <a:ext cx="955675" cy="40163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1119" name="AutoShape 95"/>
            <p:cNvCxnSpPr>
              <a:cxnSpLocks noChangeShapeType="1"/>
            </p:cNvCxnSpPr>
            <p:nvPr/>
          </p:nvCxnSpPr>
          <p:spPr bwMode="auto">
            <a:xfrm rot="16200000" flipH="1">
              <a:off x="3465513" y="4727575"/>
              <a:ext cx="706438" cy="57943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1120" name="AutoShape 96"/>
            <p:cNvCxnSpPr>
              <a:cxnSpLocks noChangeShapeType="1"/>
            </p:cNvCxnSpPr>
            <p:nvPr/>
          </p:nvCxnSpPr>
          <p:spPr bwMode="auto">
            <a:xfrm rot="16200000" flipH="1">
              <a:off x="5654675" y="4821238"/>
              <a:ext cx="717550" cy="4318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1121" name="AutoShape 97"/>
            <p:cNvCxnSpPr>
              <a:cxnSpLocks noChangeShapeType="1"/>
            </p:cNvCxnSpPr>
            <p:nvPr/>
          </p:nvCxnSpPr>
          <p:spPr bwMode="auto">
            <a:xfrm flipV="1">
              <a:off x="5513388" y="1663700"/>
              <a:ext cx="1692275" cy="1111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4551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</TotalTime>
  <Words>225</Words>
  <Application>Microsoft Office PowerPoint</Application>
  <PresentationFormat>On-screen Show 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iNewsies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Central Washington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iNewsies P </dc:title>
  <dc:creator>cs312001_ta2</dc:creator>
  <cp:lastModifiedBy>cs480001_15</cp:lastModifiedBy>
  <cp:revision>104</cp:revision>
  <dcterms:created xsi:type="dcterms:W3CDTF">2013-12-02T22:58:41Z</dcterms:created>
  <dcterms:modified xsi:type="dcterms:W3CDTF">2013-12-05T03:20:51Z</dcterms:modified>
</cp:coreProperties>
</file>