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jpg" ContentType="image/jpeg"/>
  <Default Extension="mp4" ContentType="video/unknown"/>
  <Default Extension="rels" ContentType="application/vnd.openxmlformats-package.relationships+xml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324" r:id="rId3"/>
    <p:sldId id="325" r:id="rId4"/>
    <p:sldId id="326" r:id="rId5"/>
    <p:sldId id="329" r:id="rId6"/>
    <p:sldId id="327" r:id="rId7"/>
    <p:sldId id="306" r:id="rId8"/>
    <p:sldId id="307" r:id="rId9"/>
    <p:sldId id="308" r:id="rId10"/>
    <p:sldId id="309" r:id="rId11"/>
    <p:sldId id="310" r:id="rId12"/>
    <p:sldId id="311" r:id="rId13"/>
    <p:sldId id="312" r:id="rId14"/>
    <p:sldId id="321" r:id="rId15"/>
    <p:sldId id="322" r:id="rId16"/>
    <p:sldId id="323" r:id="rId17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1FFB5"/>
    <a:srgbClr val="005AFF"/>
    <a:srgbClr val="5BFFB1"/>
    <a:srgbClr val="4AB98A"/>
    <a:srgbClr val="6EDC87"/>
    <a:srgbClr val="FC9849"/>
    <a:srgbClr val="FEC69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34" d="100"/>
          <a:sy n="134" d="100"/>
        </p:scale>
        <p:origin x="-203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viewProps" Target="viewProps.xml"/><Relationship Id="rId21" Type="http://schemas.openxmlformats.org/officeDocument/2006/relationships/theme" Target="theme/theme1.xml"/><Relationship Id="rId22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printerSettings" Target="printerSettings/printerSettings1.bin"/><Relationship Id="rId1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x-none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x-none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098C84-DD40-DE46-B671-85A25A5F0F94}" type="datetimeFigureOut">
              <a:rPr lang="en-US" smtClean="0"/>
              <a:t>06.05.14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2FD95-4D22-004A-8B8F-06E9DD5EB2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217721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098C84-DD40-DE46-B671-85A25A5F0F94}" type="datetimeFigureOut">
              <a:rPr lang="en-US" smtClean="0"/>
              <a:t>06.05.14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2FD95-4D22-004A-8B8F-06E9DD5EB2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86045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x-none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098C84-DD40-DE46-B671-85A25A5F0F94}" type="datetimeFigureOut">
              <a:rPr lang="en-US" smtClean="0"/>
              <a:t>06.05.14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2FD95-4D22-004A-8B8F-06E9DD5EB2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69899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x-none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098C84-DD40-DE46-B671-85A25A5F0F94}" type="datetimeFigureOut">
              <a:rPr lang="en-US" smtClean="0"/>
              <a:t>06.05.14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2FD95-4D22-004A-8B8F-06E9DD5EB2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375053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x-none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x-none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098C84-DD40-DE46-B671-85A25A5F0F94}" type="datetimeFigureOut">
              <a:rPr lang="en-US" smtClean="0"/>
              <a:t>06.05.14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2FD95-4D22-004A-8B8F-06E9DD5EB2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02278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098C84-DD40-DE46-B671-85A25A5F0F94}" type="datetimeFigureOut">
              <a:rPr lang="en-US" smtClean="0"/>
              <a:t>06.05.14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2FD95-4D22-004A-8B8F-06E9DD5EB2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11383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x-none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x-none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x-none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098C84-DD40-DE46-B671-85A25A5F0F94}" type="datetimeFigureOut">
              <a:rPr lang="en-US" smtClean="0"/>
              <a:t>06.05.14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2FD95-4D22-004A-8B8F-06E9DD5EB2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17884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098C84-DD40-DE46-B671-85A25A5F0F94}" type="datetimeFigureOut">
              <a:rPr lang="en-US" smtClean="0"/>
              <a:t>06.05.14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2FD95-4D22-004A-8B8F-06E9DD5EB2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80629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098C84-DD40-DE46-B671-85A25A5F0F94}" type="datetimeFigureOut">
              <a:rPr lang="en-US" smtClean="0"/>
              <a:t>06.05.14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2FD95-4D22-004A-8B8F-06E9DD5EB2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17313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x-none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x-none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098C84-DD40-DE46-B671-85A25A5F0F94}" type="datetimeFigureOut">
              <a:rPr lang="en-US" smtClean="0"/>
              <a:t>06.05.14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2FD95-4D22-004A-8B8F-06E9DD5EB2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93522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x-none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x-none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098C84-DD40-DE46-B671-85A25A5F0F94}" type="datetimeFigureOut">
              <a:rPr lang="en-US" smtClean="0"/>
              <a:t>06.05.14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2FD95-4D22-004A-8B8F-06E9DD5EB2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7804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x-none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x-none" dirty="0" smtClean="0"/>
              <a:t>Click to edit Master text styles</a:t>
            </a:r>
          </a:p>
          <a:p>
            <a:pPr lvl="1"/>
            <a:r>
              <a:rPr lang="x-none" dirty="0" smtClean="0"/>
              <a:t>Second level</a:t>
            </a:r>
          </a:p>
          <a:p>
            <a:pPr lvl="2"/>
            <a:r>
              <a:rPr lang="x-none" dirty="0" smtClean="0"/>
              <a:t>Third level</a:t>
            </a:r>
          </a:p>
          <a:p>
            <a:pPr lvl="3"/>
            <a:r>
              <a:rPr lang="x-none" dirty="0" smtClean="0"/>
              <a:t>Fourth level</a:t>
            </a:r>
          </a:p>
          <a:p>
            <a:pPr lvl="4"/>
            <a:r>
              <a:rPr lang="x-none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Franklin Gothic Book"/>
                <a:cs typeface="Franklin Gothic Book"/>
              </a:defRPr>
            </a:lvl1pPr>
          </a:lstStyle>
          <a:p>
            <a:fld id="{BF098C84-DD40-DE46-B671-85A25A5F0F94}" type="datetimeFigureOut">
              <a:rPr lang="en-US" smtClean="0"/>
              <a:pPr/>
              <a:t>06.05.14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Franklin Gothic Book"/>
                <a:cs typeface="Franklin Gothic Book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Franklin Gothic Book"/>
                <a:cs typeface="Franklin Gothic Book"/>
              </a:defRPr>
            </a:lvl1pPr>
          </a:lstStyle>
          <a:p>
            <a:fld id="{AF92FD95-4D22-004A-8B8F-06E9DD5EB2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07628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xmlns:p14="http://schemas.microsoft.com/office/powerpoint/2010/main" id="1" dur="indefinite" restart="never" nodeType="tmRoot"/>
      </p:par>
    </p:tnLst>
  </p:timing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Franklin Gothic Medium"/>
          <a:ea typeface="+mj-ea"/>
          <a:cs typeface="Franklin Gothic Medium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Franklin Gothic Book"/>
          <a:ea typeface="+mn-ea"/>
          <a:cs typeface="Franklin Gothic Book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Franklin Gothic Book"/>
          <a:ea typeface="+mn-ea"/>
          <a:cs typeface="Franklin Gothic Book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Franklin Gothic Book"/>
          <a:ea typeface="+mn-ea"/>
          <a:cs typeface="Franklin Gothic Book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Franklin Gothic Book"/>
          <a:ea typeface="+mn-ea"/>
          <a:cs typeface="Franklin Gothic Book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Franklin Gothic Book"/>
          <a:ea typeface="+mn-ea"/>
          <a:cs typeface="Franklin Gothic Book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4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4" Type="http://schemas.openxmlformats.org/officeDocument/2006/relationships/image" Target="../media/image19.png"/><Relationship Id="rId5" Type="http://schemas.openxmlformats.org/officeDocument/2006/relationships/image" Target="../media/image20.png"/><Relationship Id="rId6" Type="http://schemas.openxmlformats.org/officeDocument/2006/relationships/image" Target="../media/image22.png"/><Relationship Id="rId7" Type="http://schemas.openxmlformats.org/officeDocument/2006/relationships/image" Target="../media/image23.png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4" Type="http://schemas.openxmlformats.org/officeDocument/2006/relationships/image" Target="../media/image20.png"/><Relationship Id="rId5" Type="http://schemas.openxmlformats.org/officeDocument/2006/relationships/image" Target="../media/image24.png"/><Relationship Id="rId6" Type="http://schemas.openxmlformats.org/officeDocument/2006/relationships/image" Target="../media/image25.png"/><Relationship Id="rId7" Type="http://schemas.openxmlformats.org/officeDocument/2006/relationships/image" Target="../media/image23.png"/><Relationship Id="rId1" Type="http://schemas.microsoft.com/office/2007/relationships/media" Target="../media/media2.mp4"/><Relationship Id="rId2" Type="http://schemas.openxmlformats.org/officeDocument/2006/relationships/video" Target="../media/media2.mp4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4" Type="http://schemas.openxmlformats.org/officeDocument/2006/relationships/image" Target="../media/image20.png"/><Relationship Id="rId5" Type="http://schemas.openxmlformats.org/officeDocument/2006/relationships/image" Target="../media/image26.png"/><Relationship Id="rId6" Type="http://schemas.openxmlformats.org/officeDocument/2006/relationships/image" Target="../media/image25.png"/><Relationship Id="rId7" Type="http://schemas.openxmlformats.org/officeDocument/2006/relationships/image" Target="../media/image27.png"/><Relationship Id="rId1" Type="http://schemas.microsoft.com/office/2007/relationships/media" Target="../media/media3.mp4"/><Relationship Id="rId2" Type="http://schemas.openxmlformats.org/officeDocument/2006/relationships/video" Target="../media/media3.mp4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4" Type="http://schemas.openxmlformats.org/officeDocument/2006/relationships/image" Target="../media/image20.png"/><Relationship Id="rId5" Type="http://schemas.openxmlformats.org/officeDocument/2006/relationships/image" Target="../media/image28.png"/><Relationship Id="rId6" Type="http://schemas.openxmlformats.org/officeDocument/2006/relationships/image" Target="../media/image27.png"/><Relationship Id="rId7" Type="http://schemas.openxmlformats.org/officeDocument/2006/relationships/image" Target="../media/image29.png"/><Relationship Id="rId1" Type="http://schemas.microsoft.com/office/2007/relationships/media" Target="../media/media4.mp4"/><Relationship Id="rId2" Type="http://schemas.openxmlformats.org/officeDocument/2006/relationships/video" Target="../media/media4.mp4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0.JP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4" Type="http://schemas.openxmlformats.org/officeDocument/2006/relationships/image" Target="../media/image6.jpeg"/><Relationship Id="rId5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4" Type="http://schemas.openxmlformats.org/officeDocument/2006/relationships/image" Target="../media/image11.png"/><Relationship Id="rId5" Type="http://schemas.openxmlformats.org/officeDocument/2006/relationships/image" Target="../media/image12.png"/><Relationship Id="rId6" Type="http://schemas.openxmlformats.org/officeDocument/2006/relationships/image" Target="../media/image13.png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4" Type="http://schemas.openxmlformats.org/officeDocument/2006/relationships/image" Target="../media/image16.PNG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4" Type="http://schemas.openxmlformats.org/officeDocument/2006/relationships/image" Target="../media/image19.png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4" Type="http://schemas.openxmlformats.org/officeDocument/2006/relationships/image" Target="../media/image19.png"/><Relationship Id="rId5" Type="http://schemas.openxmlformats.org/officeDocument/2006/relationships/image" Target="../media/image20.png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4" Type="http://schemas.openxmlformats.org/officeDocument/2006/relationships/image" Target="../media/image17.png"/><Relationship Id="rId5" Type="http://schemas.openxmlformats.org/officeDocument/2006/relationships/image" Target="../media/image18.png"/><Relationship Id="rId6" Type="http://schemas.openxmlformats.org/officeDocument/2006/relationships/image" Target="../media/image19.png"/><Relationship Id="rId7" Type="http://schemas.openxmlformats.org/officeDocument/2006/relationships/image" Target="../media/image20.png"/><Relationship Id="rId8" Type="http://schemas.openxmlformats.org/officeDocument/2006/relationships/image" Target="../media/image21.png"/><Relationship Id="rId9" Type="http://schemas.openxmlformats.org/officeDocument/2006/relationships/image" Target="../media/image22.png"/><Relationship Id="rId1" Type="http://schemas.microsoft.com/office/2007/relationships/media" Target="../media/media1.mp4"/><Relationship Id="rId2" Type="http://schemas.openxmlformats.org/officeDocument/2006/relationships/video" Target="../media/media1.mp4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/>
          <p:cNvGrpSpPr/>
          <p:nvPr/>
        </p:nvGrpSpPr>
        <p:grpSpPr>
          <a:xfrm>
            <a:off x="-680304" y="-175471"/>
            <a:ext cx="9930807" cy="7269522"/>
            <a:chOff x="-680304" y="-175471"/>
            <a:chExt cx="9930807" cy="7269522"/>
          </a:xfrm>
        </p:grpSpPr>
        <p:pic>
          <p:nvPicPr>
            <p:cNvPr id="7" name="Picture 6" descr="P1040818.JPG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-3234"/>
            <a:stretch/>
          </p:blipFill>
          <p:spPr>
            <a:xfrm>
              <a:off x="-680304" y="-175471"/>
              <a:ext cx="9930807" cy="7269522"/>
            </a:xfrm>
            <a:prstGeom prst="rect">
              <a:avLst/>
            </a:prstGeom>
          </p:spPr>
        </p:pic>
        <p:pic>
          <p:nvPicPr>
            <p:cNvPr id="8" name="Picture 7" descr="P1040818.JP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30501" y="1361293"/>
              <a:ext cx="186148" cy="172689"/>
            </a:xfrm>
            <a:prstGeom prst="rect">
              <a:avLst/>
            </a:prstGeom>
          </p:spPr>
        </p:pic>
        <p:pic>
          <p:nvPicPr>
            <p:cNvPr id="17" name="Picture 16" descr="P1040818.JPG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206194" y="1629376"/>
              <a:ext cx="557123" cy="250674"/>
            </a:xfrm>
            <a:prstGeom prst="trapezoid">
              <a:avLst>
                <a:gd name="adj" fmla="val 51172"/>
              </a:avLst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88050" y="4412450"/>
            <a:ext cx="7772400" cy="1470025"/>
          </a:xfrm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txBody>
          <a:bodyPr>
            <a:normAutofit/>
          </a:bodyPr>
          <a:lstStyle/>
          <a:p>
            <a:pPr algn="r"/>
            <a:r>
              <a:rPr lang="en-US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bg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cs typeface="Calibri (Heading)"/>
              </a:rPr>
              <a:t>slide2pay</a:t>
            </a:r>
            <a:endParaRPr lang="en-US" sz="5400" dirty="0">
              <a:ln w="18415" cmpd="sng">
                <a:solidFill>
                  <a:srgbClr val="FFFFFF"/>
                </a:solidFill>
                <a:prstDash val="solid"/>
              </a:ln>
              <a:solidFill>
                <a:schemeClr val="bg1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cs typeface="Calibri (Heading)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59650" y="5742080"/>
            <a:ext cx="6400800" cy="1752600"/>
          </a:xfrm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txBody>
          <a:bodyPr/>
          <a:lstStyle/>
          <a:p>
            <a:pPr algn="r"/>
            <a:r>
              <a:rPr lang="en-US" sz="36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bg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Bitcoin</a:t>
            </a:r>
            <a:r>
              <a:rPr lang="en-US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bg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for the masses</a:t>
            </a:r>
            <a:endParaRPr lang="en-US" sz="3600" dirty="0">
              <a:ln w="18415" cmpd="sng">
                <a:solidFill>
                  <a:srgbClr val="FFFFFF"/>
                </a:solidFill>
                <a:prstDash val="solid"/>
              </a:ln>
              <a:solidFill>
                <a:schemeClr val="bg1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4466458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Oval 20"/>
          <p:cNvSpPr/>
          <p:nvPr/>
        </p:nvSpPr>
        <p:spPr>
          <a:xfrm>
            <a:off x="364374" y="-3771000"/>
            <a:ext cx="14400000" cy="14400000"/>
          </a:xfrm>
          <a:prstGeom prst="ellipse">
            <a:avLst/>
          </a:prstGeom>
          <a:gradFill flip="none" rotWithShape="1">
            <a:gsLst>
              <a:gs pos="0">
                <a:schemeClr val="accent3">
                  <a:tint val="100000"/>
                  <a:shade val="100000"/>
                  <a:satMod val="130000"/>
                </a:schemeClr>
              </a:gs>
              <a:gs pos="46000">
                <a:schemeClr val="accent3">
                  <a:tint val="50000"/>
                  <a:shade val="100000"/>
                  <a:satMod val="350000"/>
                </a:schemeClr>
              </a:gs>
              <a:gs pos="63000">
                <a:schemeClr val="bg1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0000" y="274638"/>
            <a:ext cx="8229600" cy="1143000"/>
          </a:xfrm>
        </p:spPr>
        <p:txBody>
          <a:bodyPr/>
          <a:lstStyle/>
          <a:p>
            <a:pPr algn="l"/>
            <a:r>
              <a:rPr lang="en-US" dirty="0" smtClean="0"/>
              <a:t>slide2pay</a:t>
            </a:r>
            <a:endParaRPr lang="en-US" dirty="0"/>
          </a:p>
        </p:txBody>
      </p:sp>
      <p:pic>
        <p:nvPicPr>
          <p:cNvPr id="4" name="Picture 3" descr="IPad_Air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9594" y="1326494"/>
            <a:ext cx="3188332" cy="4717982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11" name="TextBox 10"/>
          <p:cNvSpPr txBox="1"/>
          <p:nvPr/>
        </p:nvSpPr>
        <p:spPr>
          <a:xfrm>
            <a:off x="7277934" y="4989873"/>
            <a:ext cx="135165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b="1" dirty="0" smtClean="0">
                <a:solidFill>
                  <a:schemeClr val="bg1"/>
                </a:solidFill>
                <a:latin typeface="Franklin Gothic Medium"/>
                <a:cs typeface="Franklin Gothic Medium"/>
              </a:rPr>
              <a:t>Cashier</a:t>
            </a:r>
            <a:endParaRPr lang="en-US" sz="2800" b="1" dirty="0">
              <a:solidFill>
                <a:schemeClr val="bg1"/>
              </a:solidFill>
              <a:latin typeface="Franklin Gothic Medium"/>
              <a:cs typeface="Franklin Gothic Medium"/>
            </a:endParaRPr>
          </a:p>
        </p:txBody>
      </p:sp>
      <p:pic>
        <p:nvPicPr>
          <p:cNvPr id="12" name="Picture 11" descr="Bitcoin.svg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02433" y="2535682"/>
            <a:ext cx="2302654" cy="2302654"/>
          </a:xfrm>
          <a:prstGeom prst="rect">
            <a:avLst/>
          </a:prstGeom>
        </p:spPr>
      </p:pic>
      <p:sp>
        <p:nvSpPr>
          <p:cNvPr id="14" name="Arc 13"/>
          <p:cNvSpPr/>
          <p:nvPr/>
        </p:nvSpPr>
        <p:spPr>
          <a:xfrm rot="13500000">
            <a:off x="5887144" y="3153356"/>
            <a:ext cx="1080000" cy="1080000"/>
          </a:xfrm>
          <a:prstGeom prst="arc">
            <a:avLst/>
          </a:prstGeom>
          <a:ln w="127000" cmpd="sng">
            <a:solidFill>
              <a:srgbClr val="3366FF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Arc 14"/>
          <p:cNvSpPr/>
          <p:nvPr/>
        </p:nvSpPr>
        <p:spPr>
          <a:xfrm rot="13500000">
            <a:off x="5617144" y="2883356"/>
            <a:ext cx="1620000" cy="1620000"/>
          </a:xfrm>
          <a:prstGeom prst="arc">
            <a:avLst/>
          </a:prstGeom>
          <a:ln w="127000" cmpd="sng">
            <a:solidFill>
              <a:srgbClr val="3366FF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Arc 17"/>
          <p:cNvSpPr/>
          <p:nvPr/>
        </p:nvSpPr>
        <p:spPr>
          <a:xfrm rot="13500000">
            <a:off x="5347144" y="2613356"/>
            <a:ext cx="2160000" cy="2160000"/>
          </a:xfrm>
          <a:prstGeom prst="arc">
            <a:avLst/>
          </a:prstGeom>
          <a:ln w="127000" cmpd="sng">
            <a:solidFill>
              <a:srgbClr val="3366FF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9" name="Picture 18" descr="1000px-BluetoothLogo.svg.png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415741" y="1835283"/>
            <a:ext cx="495454" cy="661444"/>
          </a:xfrm>
          <a:prstGeom prst="rect">
            <a:avLst/>
          </a:prstGeom>
        </p:spPr>
      </p:pic>
      <p:grpSp>
        <p:nvGrpSpPr>
          <p:cNvPr id="5" name="Group 4"/>
          <p:cNvGrpSpPr/>
          <p:nvPr/>
        </p:nvGrpSpPr>
        <p:grpSpPr>
          <a:xfrm>
            <a:off x="180000" y="2699371"/>
            <a:ext cx="4794992" cy="2278747"/>
            <a:chOff x="180000" y="2699371"/>
            <a:chExt cx="4794992" cy="2278747"/>
          </a:xfrm>
        </p:grpSpPr>
        <p:grpSp>
          <p:nvGrpSpPr>
            <p:cNvPr id="3" name="Group 2"/>
            <p:cNvGrpSpPr/>
            <p:nvPr/>
          </p:nvGrpSpPr>
          <p:grpSpPr>
            <a:xfrm>
              <a:off x="180000" y="2699371"/>
              <a:ext cx="4794992" cy="2278747"/>
              <a:chOff x="180000" y="2699371"/>
              <a:chExt cx="4794992" cy="2278747"/>
            </a:xfrm>
          </p:grpSpPr>
          <p:pic>
            <p:nvPicPr>
              <p:cNvPr id="26" name="Picture 25" descr="IPhone_5s.png"/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5400000">
                <a:off x="1438122" y="1441249"/>
                <a:ext cx="2278747" cy="4794992"/>
              </a:xfrm>
              <a:prstGeom prst="rect">
                <a:avLst/>
              </a:prstGeom>
            </p:spPr>
          </p:pic>
          <p:sp>
            <p:nvSpPr>
              <p:cNvPr id="27" name="Rectangle 26"/>
              <p:cNvSpPr>
                <a:spLocks noChangeAspect="1"/>
              </p:cNvSpPr>
              <p:nvPr/>
            </p:nvSpPr>
            <p:spPr>
              <a:xfrm>
                <a:off x="840626" y="2887993"/>
                <a:ext cx="3430800" cy="1934161"/>
              </a:xfrm>
              <a:prstGeom prst="rect">
                <a:avLst/>
              </a:prstGeom>
              <a:solidFill>
                <a:schemeClr val="tx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pic>
          <p:nvPicPr>
            <p:cNvPr id="16" name="Picture 15" descr="Screen Shot 2014-05-05 at 17.58.15.png"/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 rot="5400000">
              <a:off x="1593831" y="2134786"/>
              <a:ext cx="1941099" cy="3430800"/>
            </a:xfrm>
            <a:prstGeom prst="rect">
              <a:avLst/>
            </a:prstGeom>
          </p:spPr>
        </p:pic>
      </p:grpSp>
      <p:grpSp>
        <p:nvGrpSpPr>
          <p:cNvPr id="35" name="Group 34"/>
          <p:cNvGrpSpPr/>
          <p:nvPr/>
        </p:nvGrpSpPr>
        <p:grpSpPr>
          <a:xfrm rot="16200000">
            <a:off x="982533" y="1701257"/>
            <a:ext cx="7192488" cy="3418121"/>
            <a:chOff x="180000" y="2699371"/>
            <a:chExt cx="4794992" cy="2278747"/>
          </a:xfrm>
        </p:grpSpPr>
        <p:grpSp>
          <p:nvGrpSpPr>
            <p:cNvPr id="36" name="Group 35"/>
            <p:cNvGrpSpPr/>
            <p:nvPr/>
          </p:nvGrpSpPr>
          <p:grpSpPr>
            <a:xfrm>
              <a:off x="180000" y="2699371"/>
              <a:ext cx="4794992" cy="2278747"/>
              <a:chOff x="180000" y="2699371"/>
              <a:chExt cx="4794992" cy="2278747"/>
            </a:xfrm>
          </p:grpSpPr>
          <p:pic>
            <p:nvPicPr>
              <p:cNvPr id="38" name="Picture 37" descr="IPhone_5s.png"/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5400000">
                <a:off x="1438122" y="1441249"/>
                <a:ext cx="2278747" cy="4794992"/>
              </a:xfrm>
              <a:prstGeom prst="rect">
                <a:avLst/>
              </a:prstGeom>
            </p:spPr>
          </p:pic>
          <p:sp>
            <p:nvSpPr>
              <p:cNvPr id="39" name="Rectangle 38"/>
              <p:cNvSpPr>
                <a:spLocks noChangeAspect="1"/>
              </p:cNvSpPr>
              <p:nvPr/>
            </p:nvSpPr>
            <p:spPr>
              <a:xfrm>
                <a:off x="840626" y="2887993"/>
                <a:ext cx="3430800" cy="1934161"/>
              </a:xfrm>
              <a:prstGeom prst="rect">
                <a:avLst/>
              </a:prstGeom>
              <a:solidFill>
                <a:schemeClr val="tx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pic>
          <p:nvPicPr>
            <p:cNvPr id="37" name="Picture 36" descr="Screen Shot 2014-05-05 at 17.58.15.png"/>
            <p:cNvPicPr>
              <a:picLocks noChangeAspect="1"/>
            </p:cNvPicPr>
            <p:nvPr/>
          </p:nvPicPr>
          <p:blipFill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 rot="5400000">
              <a:off x="1593831" y="2134786"/>
              <a:ext cx="1941099" cy="34308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3980813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 advTm="0">
        <p:cut/>
      </p:transition>
    </mc:Choice>
    <mc:Fallback xmlns="">
      <p:transition xmlns:p14="http://schemas.microsoft.com/office/powerpoint/2010/main" advTm="0">
        <p:cut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00"/>
                            </p:stCondLst>
                            <p:childTnLst>
                              <p:par>
                                <p:cTn id="33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3001E-6 -1.42328E-6 L 0.21935 -0.06318 " pathEditMode="relative" ptsTypes="AA">
                                      <p:cBhvr>
                                        <p:cTn id="3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-5400000">
                                      <p:cBhvr>
                                        <p:cTn id="3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8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9" dur="1000" fill="hold"/>
                                        <p:tgtEl>
                                          <p:spTgt spid="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" grpId="0"/>
      <p:bldP spid="11" grpId="0"/>
      <p:bldP spid="14" grpId="0" animBg="1"/>
      <p:bldP spid="15" grpId="0" animBg="1"/>
      <p:bldP spid="1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Arc 17"/>
          <p:cNvSpPr/>
          <p:nvPr/>
        </p:nvSpPr>
        <p:spPr>
          <a:xfrm rot="13500000">
            <a:off x="5347144" y="2613356"/>
            <a:ext cx="2160000" cy="2160000"/>
          </a:xfrm>
          <a:prstGeom prst="arc">
            <a:avLst/>
          </a:prstGeom>
          <a:ln w="127000" cmpd="sng">
            <a:solidFill>
              <a:srgbClr val="3366FF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6" name="Group 35"/>
          <p:cNvGrpSpPr/>
          <p:nvPr/>
        </p:nvGrpSpPr>
        <p:grpSpPr>
          <a:xfrm rot="16200000">
            <a:off x="982533" y="1701256"/>
            <a:ext cx="7192488" cy="3418121"/>
            <a:chOff x="180001" y="2699371"/>
            <a:chExt cx="4794992" cy="2278747"/>
          </a:xfrm>
        </p:grpSpPr>
        <p:pic>
          <p:nvPicPr>
            <p:cNvPr id="38" name="Picture 37" descr="IPhone_5s.png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1438123" y="1441249"/>
              <a:ext cx="2278747" cy="4794992"/>
            </a:xfrm>
            <a:prstGeom prst="rect">
              <a:avLst/>
            </a:prstGeom>
          </p:spPr>
        </p:pic>
        <p:sp>
          <p:nvSpPr>
            <p:cNvPr id="39" name="Rectangle 38"/>
            <p:cNvSpPr>
              <a:spLocks noChangeAspect="1"/>
            </p:cNvSpPr>
            <p:nvPr/>
          </p:nvSpPr>
          <p:spPr>
            <a:xfrm>
              <a:off x="840626" y="2887993"/>
              <a:ext cx="3430800" cy="1934161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6" name="slide2pay_slide.mp4"/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3152184" y="867623"/>
            <a:ext cx="2901709" cy="5148000"/>
          </a:xfrm>
          <a:prstGeom prst="rect">
            <a:avLst/>
          </a:prstGeom>
        </p:spPr>
      </p:pic>
      <p:pic>
        <p:nvPicPr>
          <p:cNvPr id="7" name="Picture 6" descr="Screen Shot 2014-05-05 at 18.37.26.png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161004" y="861067"/>
            <a:ext cx="2902633" cy="5148000"/>
          </a:xfrm>
          <a:prstGeom prst="rect">
            <a:avLst/>
          </a:prstGeom>
        </p:spPr>
      </p:pic>
      <p:pic>
        <p:nvPicPr>
          <p:cNvPr id="24" name="Picture 23" descr="Screen Shot 2014-05-05 at 17.58.15.png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140115" y="856891"/>
            <a:ext cx="2911649" cy="5146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79329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 advTm="0">
        <p:cut/>
      </p:transition>
    </mc:Choice>
    <mc:Fallback xmlns="">
      <p:transition xmlns:p14="http://schemas.microsoft.com/office/powerpoint/2010/main" advTm="0">
        <p:cut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50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0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29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3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8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Arc 17"/>
          <p:cNvSpPr/>
          <p:nvPr/>
        </p:nvSpPr>
        <p:spPr>
          <a:xfrm rot="13500000">
            <a:off x="5347144" y="2613356"/>
            <a:ext cx="2160000" cy="2160000"/>
          </a:xfrm>
          <a:prstGeom prst="arc">
            <a:avLst/>
          </a:prstGeom>
          <a:ln w="127000" cmpd="sng">
            <a:solidFill>
              <a:srgbClr val="3366FF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6" name="Group 35"/>
          <p:cNvGrpSpPr/>
          <p:nvPr/>
        </p:nvGrpSpPr>
        <p:grpSpPr>
          <a:xfrm rot="16200000">
            <a:off x="982533" y="1701256"/>
            <a:ext cx="7192488" cy="3418121"/>
            <a:chOff x="180001" y="2699371"/>
            <a:chExt cx="4794992" cy="2278747"/>
          </a:xfrm>
        </p:grpSpPr>
        <p:pic>
          <p:nvPicPr>
            <p:cNvPr id="38" name="Picture 37" descr="IPhone_5s.png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1438123" y="1441249"/>
              <a:ext cx="2278747" cy="4794992"/>
            </a:xfrm>
            <a:prstGeom prst="rect">
              <a:avLst/>
            </a:prstGeom>
          </p:spPr>
        </p:pic>
        <p:sp>
          <p:nvSpPr>
            <p:cNvPr id="39" name="Rectangle 38"/>
            <p:cNvSpPr>
              <a:spLocks noChangeAspect="1"/>
            </p:cNvSpPr>
            <p:nvPr/>
          </p:nvSpPr>
          <p:spPr>
            <a:xfrm>
              <a:off x="840626" y="2887993"/>
              <a:ext cx="3430800" cy="1934161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2" name="slide2pay_unlock.mp4"/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3145540" y="867623"/>
            <a:ext cx="2901709" cy="5148000"/>
          </a:xfrm>
          <a:prstGeom prst="rect">
            <a:avLst/>
          </a:prstGeom>
        </p:spPr>
      </p:pic>
      <p:pic>
        <p:nvPicPr>
          <p:cNvPr id="7" name="Picture 6" descr="Screen Shot 2014-05-05 at 18.37.26.png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161004" y="861067"/>
            <a:ext cx="2902633" cy="5148000"/>
          </a:xfrm>
          <a:prstGeom prst="rect">
            <a:avLst/>
          </a:prstGeom>
        </p:spPr>
      </p:pic>
      <p:pic>
        <p:nvPicPr>
          <p:cNvPr id="3" name="Picture 2" descr="Screen Shot 2014-05-05 at 18.59.45.png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161928" y="877617"/>
            <a:ext cx="2901600" cy="5146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77524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 advTm="0">
        <p:cut/>
      </p:transition>
    </mc:Choice>
    <mc:Fallback xmlns="">
      <p:transition xmlns:p14="http://schemas.microsoft.com/office/powerpoint/2010/main" advTm="0">
        <p:cut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66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46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3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8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Group 35"/>
          <p:cNvGrpSpPr/>
          <p:nvPr/>
        </p:nvGrpSpPr>
        <p:grpSpPr>
          <a:xfrm rot="16200000">
            <a:off x="982533" y="1701256"/>
            <a:ext cx="7192488" cy="3418121"/>
            <a:chOff x="180001" y="2699371"/>
            <a:chExt cx="4794992" cy="2278747"/>
          </a:xfrm>
        </p:grpSpPr>
        <p:pic>
          <p:nvPicPr>
            <p:cNvPr id="38" name="Picture 37" descr="IPhone_5s.png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1438123" y="1441249"/>
              <a:ext cx="2278747" cy="4794992"/>
            </a:xfrm>
            <a:prstGeom prst="rect">
              <a:avLst/>
            </a:prstGeom>
          </p:spPr>
        </p:pic>
        <p:sp>
          <p:nvSpPr>
            <p:cNvPr id="39" name="Rectangle 38"/>
            <p:cNvSpPr>
              <a:spLocks noChangeAspect="1"/>
            </p:cNvSpPr>
            <p:nvPr/>
          </p:nvSpPr>
          <p:spPr>
            <a:xfrm>
              <a:off x="840626" y="2887993"/>
              <a:ext cx="3430800" cy="1934161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5" name="slide2pay_confirm.mp4"/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3145540" y="861868"/>
            <a:ext cx="2901600" cy="5147807"/>
          </a:xfrm>
          <a:prstGeom prst="rect">
            <a:avLst/>
          </a:prstGeom>
        </p:spPr>
      </p:pic>
      <p:pic>
        <p:nvPicPr>
          <p:cNvPr id="3" name="Picture 2" descr="Screen Shot 2014-05-05 at 18.59.45.png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161928" y="877617"/>
            <a:ext cx="2901600" cy="5146200"/>
          </a:xfrm>
          <a:prstGeom prst="rect">
            <a:avLst/>
          </a:prstGeom>
        </p:spPr>
      </p:pic>
      <p:pic>
        <p:nvPicPr>
          <p:cNvPr id="2" name="Picture 1" descr="Screen Shot 2014-05-05 at 19.11.13.png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66" t="3227" r="8642" b="7288"/>
          <a:stretch/>
        </p:blipFill>
        <p:spPr>
          <a:xfrm>
            <a:off x="3153734" y="861228"/>
            <a:ext cx="2901802" cy="51625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9826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 xmlns:p14="http://schemas.microsoft.com/office/powerpoint/2010/main">
        <p:cut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5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3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8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people say</a:t>
            </a:r>
            <a:endParaRPr lang="en-US" dirty="0"/>
          </a:p>
        </p:txBody>
      </p:sp>
      <p:grpSp>
        <p:nvGrpSpPr>
          <p:cNvPr id="18" name="Group 17"/>
          <p:cNvGrpSpPr/>
          <p:nvPr/>
        </p:nvGrpSpPr>
        <p:grpSpPr>
          <a:xfrm>
            <a:off x="188456" y="1885692"/>
            <a:ext cx="5308484" cy="1411145"/>
            <a:chOff x="55717" y="2226790"/>
            <a:chExt cx="5308484" cy="1411145"/>
          </a:xfrm>
        </p:grpSpPr>
        <p:sp>
          <p:nvSpPr>
            <p:cNvPr id="11" name="Rounded Rectangle 10"/>
            <p:cNvSpPr/>
            <p:nvPr/>
          </p:nvSpPr>
          <p:spPr>
            <a:xfrm>
              <a:off x="114710" y="2458218"/>
              <a:ext cx="5249491" cy="1179717"/>
            </a:xfrm>
            <a:prstGeom prst="roundRect">
              <a:avLst>
                <a:gd name="adj" fmla="val 38888"/>
              </a:avLst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Franklin Gothic Book"/>
                <a:cs typeface="Franklin Gothic Book"/>
              </a:endParaRPr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315846" y="2712061"/>
              <a:ext cx="4946787" cy="58477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200" dirty="0" smtClean="0">
                  <a:latin typeface="Franklin Gothic Book"/>
                  <a:cs typeface="Franklin Gothic Book"/>
                </a:rPr>
                <a:t>“</a:t>
              </a:r>
              <a:r>
                <a:rPr lang="en-US" sz="3200" dirty="0"/>
                <a:t> </a:t>
              </a:r>
              <a:r>
                <a:rPr lang="en-US" sz="3200" dirty="0" smtClean="0">
                  <a:latin typeface="Franklin Gothic Book"/>
                  <a:cs typeface="Franklin Gothic Book"/>
                </a:rPr>
                <a:t>How </a:t>
              </a:r>
              <a:r>
                <a:rPr lang="en-US" sz="3200" dirty="0">
                  <a:latin typeface="Franklin Gothic Book"/>
                  <a:cs typeface="Franklin Gothic Book"/>
                </a:rPr>
                <a:t>can it be improved</a:t>
              </a:r>
              <a:r>
                <a:rPr lang="en-US" sz="3200" dirty="0" smtClean="0">
                  <a:latin typeface="Franklin Gothic Book"/>
                  <a:cs typeface="Franklin Gothic Book"/>
                </a:rPr>
                <a:t>?</a:t>
              </a:r>
              <a:r>
                <a:rPr lang="en-US" sz="3200" dirty="0">
                  <a:latin typeface="Franklin Gothic Book"/>
                  <a:cs typeface="Franklin Gothic Book"/>
                </a:rPr>
                <a:t> ”</a:t>
              </a:r>
            </a:p>
          </p:txBody>
        </p:sp>
        <p:sp>
          <p:nvSpPr>
            <p:cNvPr id="12" name="Freeform 11"/>
            <p:cNvSpPr/>
            <p:nvPr/>
          </p:nvSpPr>
          <p:spPr>
            <a:xfrm flipV="1">
              <a:off x="55717" y="2226790"/>
              <a:ext cx="756264" cy="462856"/>
            </a:xfrm>
            <a:custGeom>
              <a:avLst/>
              <a:gdLst>
                <a:gd name="connsiteX0" fmla="*/ 294968 w 598129"/>
                <a:gd name="connsiteY0" fmla="*/ 0 h 491613"/>
                <a:gd name="connsiteX1" fmla="*/ 0 w 598129"/>
                <a:gd name="connsiteY1" fmla="*/ 491613 h 491613"/>
                <a:gd name="connsiteX2" fmla="*/ 598129 w 598129"/>
                <a:gd name="connsiteY2" fmla="*/ 147484 h 4916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8129" h="491613">
                  <a:moveTo>
                    <a:pt x="294968" y="0"/>
                  </a:moveTo>
                  <a:lnTo>
                    <a:pt x="0" y="491613"/>
                  </a:lnTo>
                  <a:lnTo>
                    <a:pt x="598129" y="147484"/>
                  </a:lnTo>
                </a:path>
              </a:pathLst>
            </a:custGeom>
            <a:solidFill>
              <a:srgbClr val="DCE6F2"/>
            </a:solidFill>
            <a:ln>
              <a:noFill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latin typeface="Franklin Gothic Book"/>
                <a:cs typeface="Franklin Gothic Book"/>
              </a:endParaRPr>
            </a:p>
          </p:txBody>
        </p:sp>
      </p:grpSp>
      <p:grpSp>
        <p:nvGrpSpPr>
          <p:cNvPr id="17" name="Group 16"/>
          <p:cNvGrpSpPr/>
          <p:nvPr/>
        </p:nvGrpSpPr>
        <p:grpSpPr>
          <a:xfrm>
            <a:off x="3121743" y="3968709"/>
            <a:ext cx="5832357" cy="1984693"/>
            <a:chOff x="3121743" y="4309807"/>
            <a:chExt cx="5832357" cy="1984693"/>
          </a:xfrm>
        </p:grpSpPr>
        <p:sp>
          <p:nvSpPr>
            <p:cNvPr id="13" name="Rounded Rectangle 12"/>
            <p:cNvSpPr/>
            <p:nvPr/>
          </p:nvSpPr>
          <p:spPr>
            <a:xfrm>
              <a:off x="3121743" y="4309807"/>
              <a:ext cx="5686322" cy="1753266"/>
            </a:xfrm>
            <a:prstGeom prst="roundRect">
              <a:avLst>
                <a:gd name="adj" fmla="val 38888"/>
              </a:avLst>
            </a:prstGeom>
            <a:solidFill>
              <a:srgbClr val="71FFB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Franklin Gothic Book"/>
                <a:cs typeface="Franklin Gothic Book"/>
              </a:endParaRPr>
            </a:p>
          </p:txBody>
        </p:sp>
        <p:sp>
          <p:nvSpPr>
            <p:cNvPr id="15" name="Freeform 14"/>
            <p:cNvSpPr/>
            <p:nvPr/>
          </p:nvSpPr>
          <p:spPr>
            <a:xfrm flipH="1">
              <a:off x="8197836" y="5831644"/>
              <a:ext cx="756264" cy="462856"/>
            </a:xfrm>
            <a:custGeom>
              <a:avLst/>
              <a:gdLst>
                <a:gd name="connsiteX0" fmla="*/ 294968 w 598129"/>
                <a:gd name="connsiteY0" fmla="*/ 0 h 491613"/>
                <a:gd name="connsiteX1" fmla="*/ 0 w 598129"/>
                <a:gd name="connsiteY1" fmla="*/ 491613 h 491613"/>
                <a:gd name="connsiteX2" fmla="*/ 598129 w 598129"/>
                <a:gd name="connsiteY2" fmla="*/ 147484 h 4916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8129" h="491613">
                  <a:moveTo>
                    <a:pt x="294968" y="0"/>
                  </a:moveTo>
                  <a:lnTo>
                    <a:pt x="0" y="491613"/>
                  </a:lnTo>
                  <a:lnTo>
                    <a:pt x="598129" y="147484"/>
                  </a:lnTo>
                </a:path>
              </a:pathLst>
            </a:custGeom>
            <a:solidFill>
              <a:srgbClr val="71FFB5"/>
            </a:solidFill>
            <a:ln>
              <a:noFill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latin typeface="Franklin Gothic Book"/>
                <a:cs typeface="Franklin Gothic Book"/>
              </a:endParaRP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3390759" y="4604776"/>
              <a:ext cx="4996279" cy="107721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200" dirty="0" smtClean="0">
                  <a:latin typeface="Franklin Gothic Book"/>
                  <a:cs typeface="Franklin Gothic Book"/>
                </a:rPr>
                <a:t>“</a:t>
              </a:r>
              <a:r>
                <a:rPr lang="en-US" sz="3200" dirty="0"/>
                <a:t> </a:t>
              </a:r>
              <a:r>
                <a:rPr lang="en-US" sz="3200" dirty="0" smtClean="0">
                  <a:latin typeface="Franklin Gothic Book"/>
                  <a:cs typeface="Franklin Gothic Book"/>
                </a:rPr>
                <a:t>It’s </a:t>
              </a:r>
              <a:r>
                <a:rPr lang="en-US" sz="3200" dirty="0">
                  <a:latin typeface="Franklin Gothic Book"/>
                  <a:cs typeface="Franklin Gothic Book"/>
                </a:rPr>
                <a:t>already so </a:t>
              </a:r>
              <a:r>
                <a:rPr lang="en-US" sz="3200" dirty="0" smtClean="0">
                  <a:latin typeface="Franklin Gothic Book"/>
                  <a:cs typeface="Franklin Gothic Book"/>
                </a:rPr>
                <a:t>simple that </a:t>
              </a:r>
            </a:p>
            <a:p>
              <a:pPr algn="r"/>
              <a:r>
                <a:rPr lang="en-US" sz="3200" dirty="0" smtClean="0">
                  <a:solidFill>
                    <a:srgbClr val="71FFB5"/>
                  </a:solidFill>
                  <a:latin typeface="Franklin Gothic Book"/>
                  <a:cs typeface="Franklin Gothic Book"/>
                </a:rPr>
                <a:t>“</a:t>
              </a:r>
              <a:r>
                <a:rPr lang="en-US" sz="3200" dirty="0"/>
                <a:t> </a:t>
              </a:r>
              <a:r>
                <a:rPr lang="en-US" sz="3200" dirty="0" smtClean="0">
                  <a:latin typeface="Franklin Gothic Book"/>
                  <a:cs typeface="Franklin Gothic Book"/>
                </a:rPr>
                <a:t>everyone </a:t>
              </a:r>
              <a:r>
                <a:rPr lang="en-US" sz="3200" dirty="0">
                  <a:latin typeface="Franklin Gothic Book"/>
                  <a:cs typeface="Franklin Gothic Book"/>
                </a:rPr>
                <a:t>understands </a:t>
              </a:r>
              <a:r>
                <a:rPr lang="en-US" sz="3200" dirty="0" smtClean="0">
                  <a:latin typeface="Franklin Gothic Book"/>
                  <a:cs typeface="Franklin Gothic Book"/>
                </a:rPr>
                <a:t>it!</a:t>
              </a:r>
              <a:r>
                <a:rPr lang="en-US" sz="3200" dirty="0"/>
                <a:t> </a:t>
              </a:r>
              <a:r>
                <a:rPr lang="en-US" sz="3200" dirty="0" smtClean="0">
                  <a:latin typeface="Franklin Gothic Book"/>
                  <a:cs typeface="Franklin Gothic Book"/>
                </a:rPr>
                <a:t>”</a:t>
              </a:r>
              <a:endParaRPr lang="en-US" sz="3200" dirty="0">
                <a:latin typeface="Franklin Gothic Book"/>
                <a:cs typeface="Franklin Gothic Book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4353018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 descr="P1040821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516"/>
          <a:stretch/>
        </p:blipFill>
        <p:spPr>
          <a:xfrm>
            <a:off x="0" y="270402"/>
            <a:ext cx="9144000" cy="4906336"/>
          </a:xfrm>
          <a:prstGeom prst="rect">
            <a:avLst/>
          </a:prstGeom>
        </p:spPr>
      </p:pic>
      <p:grpSp>
        <p:nvGrpSpPr>
          <p:cNvPr id="5" name="Group 4"/>
          <p:cNvGrpSpPr/>
          <p:nvPr/>
        </p:nvGrpSpPr>
        <p:grpSpPr>
          <a:xfrm>
            <a:off x="0" y="0"/>
            <a:ext cx="9144000" cy="7120208"/>
            <a:chOff x="0" y="0"/>
            <a:chExt cx="9144000" cy="7120208"/>
          </a:xfrm>
        </p:grpSpPr>
        <p:pic>
          <p:nvPicPr>
            <p:cNvPr id="6" name="Picture 5" descr="P1040821.JPG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80485"/>
            <a:stretch/>
          </p:blipFill>
          <p:spPr>
            <a:xfrm>
              <a:off x="0" y="5168544"/>
              <a:ext cx="9144000" cy="1951664"/>
            </a:xfrm>
            <a:prstGeom prst="rect">
              <a:avLst/>
            </a:prstGeom>
          </p:spPr>
        </p:pic>
        <p:pic>
          <p:nvPicPr>
            <p:cNvPr id="7" name="Picture 6" descr="P1040821.JPG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95769"/>
            <a:stretch/>
          </p:blipFill>
          <p:spPr>
            <a:xfrm>
              <a:off x="0" y="0"/>
              <a:ext cx="9144000" cy="532581"/>
            </a:xfrm>
            <a:prstGeom prst="rect">
              <a:avLst/>
            </a:prstGeom>
          </p:spPr>
        </p:pic>
        <p:sp>
          <p:nvSpPr>
            <p:cNvPr id="8" name="Rectangle 7"/>
            <p:cNvSpPr/>
            <p:nvPr/>
          </p:nvSpPr>
          <p:spPr>
            <a:xfrm>
              <a:off x="0" y="1"/>
              <a:ext cx="9144000" cy="274638"/>
            </a:xfrm>
            <a:prstGeom prst="rect">
              <a:avLst/>
            </a:prstGeom>
            <a:gradFill>
              <a:gsLst>
                <a:gs pos="0">
                  <a:schemeClr val="tx1">
                    <a:alpha val="38000"/>
                  </a:schemeClr>
                </a:gs>
                <a:gs pos="100000">
                  <a:schemeClr val="tx1">
                    <a:alpha val="0"/>
                  </a:schemeClr>
                </a:gs>
              </a:gsLst>
              <a:lin ang="5400000" scaled="0"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" name="Title 1"/>
          <p:cNvSpPr txBox="1">
            <a:spLocks/>
          </p:cNvSpPr>
          <p:nvPr/>
        </p:nvSpPr>
        <p:spPr>
          <a:xfrm>
            <a:off x="1288050" y="4412450"/>
            <a:ext cx="7772400" cy="1470025"/>
          </a:xfrm>
          <a:prstGeom prst="rect">
            <a:avLst/>
          </a:prstGeom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Franklin Gothic Medium"/>
                <a:ea typeface="+mj-ea"/>
                <a:cs typeface="Franklin Gothic Medium"/>
              </a:defRPr>
            </a:lvl1pPr>
          </a:lstStyle>
          <a:p>
            <a:pPr algn="r"/>
            <a:r>
              <a:rPr lang="en-US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bg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cs typeface="Calibri (Heading)"/>
              </a:rPr>
              <a:t>Thanks</a:t>
            </a:r>
            <a:endParaRPr lang="en-US" sz="5400" dirty="0">
              <a:ln w="18415" cmpd="sng">
                <a:solidFill>
                  <a:srgbClr val="FFFFFF"/>
                </a:solidFill>
                <a:prstDash val="solid"/>
              </a:ln>
              <a:solidFill>
                <a:schemeClr val="bg1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cs typeface="Calibri (Heading)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285690" y="6481095"/>
            <a:ext cx="78583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i="1" dirty="0" smtClean="0">
                <a:solidFill>
                  <a:schemeClr val="bg1">
                    <a:lumMod val="75000"/>
                  </a:schemeClr>
                </a:solidFill>
                <a:latin typeface="Franklin Gothic Book"/>
                <a:cs typeface="Franklin Gothic Book"/>
              </a:rPr>
              <a:t>Apple </a:t>
            </a:r>
            <a:r>
              <a:rPr lang="en-US" i="1" dirty="0">
                <a:solidFill>
                  <a:schemeClr val="bg1">
                    <a:lumMod val="75000"/>
                  </a:schemeClr>
                </a:solidFill>
                <a:latin typeface="Franklin Gothic Book"/>
                <a:cs typeface="Franklin Gothic Book"/>
              </a:rPr>
              <a:t>product pictures: https://</a:t>
            </a:r>
            <a:r>
              <a:rPr lang="en-US" i="1" dirty="0" err="1">
                <a:solidFill>
                  <a:schemeClr val="bg1">
                    <a:lumMod val="75000"/>
                  </a:schemeClr>
                </a:solidFill>
                <a:latin typeface="Franklin Gothic Book"/>
                <a:cs typeface="Franklin Gothic Book"/>
              </a:rPr>
              <a:t>commons.wikimedia.org</a:t>
            </a:r>
            <a:r>
              <a:rPr lang="en-US" i="1" dirty="0">
                <a:solidFill>
                  <a:schemeClr val="bg1">
                    <a:lumMod val="75000"/>
                  </a:schemeClr>
                </a:solidFill>
                <a:latin typeface="Franklin Gothic Book"/>
                <a:cs typeface="Franklin Gothic Book"/>
              </a:rPr>
              <a:t>/wiki/</a:t>
            </a:r>
            <a:r>
              <a:rPr lang="en-US" i="1" dirty="0" err="1">
                <a:solidFill>
                  <a:schemeClr val="bg1">
                    <a:lumMod val="75000"/>
                  </a:schemeClr>
                </a:solidFill>
                <a:latin typeface="Franklin Gothic Book"/>
                <a:cs typeface="Franklin Gothic Book"/>
              </a:rPr>
              <a:t>User:Zach_Vega</a:t>
            </a:r>
            <a:endParaRPr lang="en-US" i="1" dirty="0">
              <a:solidFill>
                <a:schemeClr val="bg1">
                  <a:lumMod val="75000"/>
                </a:schemeClr>
              </a:solidFill>
              <a:latin typeface="Franklin Gothic Book"/>
              <a:cs typeface="Franklin Gothic Book"/>
            </a:endParaRPr>
          </a:p>
        </p:txBody>
      </p:sp>
      <p:sp>
        <p:nvSpPr>
          <p:cNvPr id="12" name="Subtitle 2"/>
          <p:cNvSpPr txBox="1">
            <a:spLocks/>
          </p:cNvSpPr>
          <p:nvPr/>
        </p:nvSpPr>
        <p:spPr>
          <a:xfrm>
            <a:off x="0" y="5742080"/>
            <a:ext cx="9060450" cy="1752600"/>
          </a:xfrm>
          <a:prstGeom prst="rect">
            <a:avLst/>
          </a:prstGeom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Franklin Gothic Book"/>
                <a:ea typeface="+mn-ea"/>
                <a:cs typeface="Franklin Gothic Book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Franklin Gothic Book"/>
                <a:ea typeface="+mn-ea"/>
                <a:cs typeface="Franklin Gothic Book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Franklin Gothic Book"/>
                <a:ea typeface="+mn-ea"/>
                <a:cs typeface="Franklin Gothic Book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Franklin Gothic Book"/>
                <a:ea typeface="+mn-ea"/>
                <a:cs typeface="Franklin Gothic Book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Franklin Gothic Book"/>
                <a:ea typeface="+mn-ea"/>
                <a:cs typeface="Franklin Gothic Book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None/>
            </a:pPr>
            <a:r>
              <a:rPr lang="en-US" sz="36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bg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kissling@oberon.ch</a:t>
            </a:r>
            <a:r>
              <a:rPr lang="en-US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bg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, rm2kpro@gmail.com</a:t>
            </a:r>
            <a:endParaRPr lang="en-US" sz="3600" dirty="0">
              <a:ln w="18415" cmpd="sng">
                <a:solidFill>
                  <a:srgbClr val="FFFFFF"/>
                </a:solidFill>
                <a:prstDash val="solid"/>
              </a:ln>
              <a:solidFill>
                <a:schemeClr val="bg1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05595952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1584400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1235542_718374838189423_268244001_n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952455" y="1617649"/>
            <a:ext cx="10503525" cy="5270587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0" y="1617648"/>
            <a:ext cx="9159120" cy="5270587"/>
          </a:xfrm>
          <a:prstGeom prst="rect">
            <a:avLst/>
          </a:prstGeom>
          <a:solidFill>
            <a:schemeClr val="tx1">
              <a:alpha val="29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Festival payment is hard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6882926" y="6481095"/>
            <a:ext cx="22610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i="1" dirty="0" smtClean="0">
                <a:solidFill>
                  <a:schemeClr val="bg1">
                    <a:lumMod val="75000"/>
                  </a:schemeClr>
                </a:solidFill>
                <a:latin typeface="Franklin Gothic Book"/>
                <a:cs typeface="Franklin Gothic Book"/>
              </a:rPr>
              <a:t>Sound Circle Festival</a:t>
            </a:r>
            <a:endParaRPr lang="en-US" i="1" dirty="0">
              <a:solidFill>
                <a:schemeClr val="bg1">
                  <a:lumMod val="75000"/>
                </a:schemeClr>
              </a:solidFill>
              <a:latin typeface="Franklin Gothic Book"/>
              <a:cs typeface="Franklin Gothic Book"/>
            </a:endParaRPr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221418" y="2443530"/>
            <a:ext cx="8229600" cy="421797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 smtClean="0">
                <a:solidFill>
                  <a:schemeClr val="bg1"/>
                </a:solidFill>
              </a:rPr>
              <a:t>Visitors hate queues</a:t>
            </a:r>
          </a:p>
          <a:p>
            <a:pPr marL="0" indent="0">
              <a:buNone/>
            </a:pPr>
            <a:r>
              <a:rPr lang="en-US" dirty="0" smtClean="0">
                <a:solidFill>
                  <a:schemeClr val="bg1"/>
                </a:solidFill>
              </a:rPr>
              <a:t>and lack of ATMs</a:t>
            </a:r>
          </a:p>
          <a:p>
            <a:pPr marL="0" indent="0">
              <a:buNone/>
            </a:pPr>
            <a:endParaRPr lang="en-US" dirty="0" smtClean="0">
              <a:solidFill>
                <a:schemeClr val="bg1"/>
              </a:solidFill>
            </a:endParaRPr>
          </a:p>
          <a:p>
            <a:pPr marL="0" indent="0">
              <a:buNone/>
            </a:pPr>
            <a:r>
              <a:rPr lang="en-US" dirty="0" smtClean="0">
                <a:solidFill>
                  <a:schemeClr val="bg1"/>
                </a:solidFill>
              </a:rPr>
              <a:t>Organizers fear</a:t>
            </a:r>
          </a:p>
          <a:p>
            <a:pPr marL="0" indent="0">
              <a:buNone/>
            </a:pPr>
            <a:r>
              <a:rPr lang="en-US" dirty="0" smtClean="0">
                <a:solidFill>
                  <a:schemeClr val="bg1"/>
                </a:solidFill>
              </a:rPr>
              <a:t>foreign currencies,</a:t>
            </a:r>
          </a:p>
          <a:p>
            <a:pPr marL="0" indent="0">
              <a:buNone/>
            </a:pPr>
            <a:r>
              <a:rPr lang="en-US" dirty="0" smtClean="0">
                <a:solidFill>
                  <a:schemeClr val="bg1"/>
                </a:solidFill>
              </a:rPr>
              <a:t>micro-managing cash stock,</a:t>
            </a:r>
          </a:p>
          <a:p>
            <a:pPr marL="0" indent="0">
              <a:buNone/>
            </a:pPr>
            <a:r>
              <a:rPr lang="en-US" dirty="0" smtClean="0">
                <a:solidFill>
                  <a:schemeClr val="bg1"/>
                </a:solidFill>
              </a:rPr>
              <a:t>renting expensive POS terminals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302471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1235542_718374838189423_268244001_n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1015167" y="1617649"/>
            <a:ext cx="10503525" cy="5270587"/>
          </a:xfrm>
          <a:prstGeom prst="rect">
            <a:avLst/>
          </a:prstGeom>
        </p:spPr>
      </p:pic>
      <p:pic>
        <p:nvPicPr>
          <p:cNvPr id="13" name="Picture 12" descr="10339517_10152318143897936_4093873391765429217_o.jp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" t="11218" r="7257" b="30862"/>
          <a:stretch/>
        </p:blipFill>
        <p:spPr>
          <a:xfrm>
            <a:off x="-313560" y="1632980"/>
            <a:ext cx="11897662" cy="522502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0" y="1617648"/>
            <a:ext cx="9159120" cy="5270587"/>
          </a:xfrm>
          <a:prstGeom prst="rect">
            <a:avLst/>
          </a:prstGeom>
          <a:solidFill>
            <a:schemeClr val="tx1">
              <a:alpha val="4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State of the art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6882926" y="6481095"/>
            <a:ext cx="22610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i="1" dirty="0" smtClean="0">
                <a:solidFill>
                  <a:schemeClr val="bg1">
                    <a:lumMod val="75000"/>
                  </a:schemeClr>
                </a:solidFill>
                <a:latin typeface="Franklin Gothic Book"/>
                <a:cs typeface="Franklin Gothic Book"/>
              </a:rPr>
              <a:t>Sound Circle Festival</a:t>
            </a:r>
            <a:endParaRPr lang="en-US" i="1" dirty="0">
              <a:solidFill>
                <a:schemeClr val="bg1">
                  <a:lumMod val="75000"/>
                </a:schemeClr>
              </a:solidFill>
              <a:latin typeface="Franklin Gothic Book"/>
              <a:cs typeface="Franklin Gothic Book"/>
            </a:endParaRPr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221418" y="2443530"/>
            <a:ext cx="8229600" cy="421797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 smtClean="0">
                <a:solidFill>
                  <a:schemeClr val="bg1"/>
                </a:solidFill>
              </a:rPr>
              <a:t>Plastic </a:t>
            </a:r>
            <a:r>
              <a:rPr lang="en-US" dirty="0">
                <a:solidFill>
                  <a:schemeClr val="bg1"/>
                </a:solidFill>
              </a:rPr>
              <a:t>tokens</a:t>
            </a:r>
          </a:p>
          <a:p>
            <a:pPr marL="0" indent="0">
              <a:buNone/>
            </a:pPr>
            <a:r>
              <a:rPr lang="en-US" dirty="0" smtClean="0">
                <a:solidFill>
                  <a:schemeClr val="bg1"/>
                </a:solidFill>
              </a:rPr>
              <a:t>Food / drink coupons</a:t>
            </a:r>
          </a:p>
          <a:p>
            <a:pPr marL="0" indent="0">
              <a:buNone/>
            </a:pPr>
            <a:r>
              <a:rPr lang="en-US" dirty="0" smtClean="0">
                <a:solidFill>
                  <a:schemeClr val="bg1"/>
                </a:solidFill>
              </a:rPr>
              <a:t>Paper credit / debit cards</a:t>
            </a:r>
          </a:p>
          <a:p>
            <a:pPr marL="0" indent="0">
              <a:buNone/>
            </a:pPr>
            <a:endParaRPr lang="en-US" dirty="0">
              <a:solidFill>
                <a:schemeClr val="bg1"/>
              </a:solidFill>
            </a:endParaRPr>
          </a:p>
          <a:p>
            <a:pPr marL="0" indent="0">
              <a:buNone/>
            </a:pPr>
            <a:r>
              <a:rPr lang="en-US" dirty="0" smtClean="0">
                <a:solidFill>
                  <a:schemeClr val="bg1"/>
                </a:solidFill>
              </a:rPr>
              <a:t>Fast payment!</a:t>
            </a:r>
          </a:p>
          <a:p>
            <a:pPr marL="0" indent="0">
              <a:buNone/>
            </a:pPr>
            <a:endParaRPr lang="en-US" dirty="0">
              <a:solidFill>
                <a:schemeClr val="bg1"/>
              </a:solidFill>
            </a:endParaRPr>
          </a:p>
        </p:txBody>
      </p:sp>
      <p:grpSp>
        <p:nvGrpSpPr>
          <p:cNvPr id="8" name="Group 7"/>
          <p:cNvGrpSpPr>
            <a:grpSpLocks noChangeAspect="1"/>
          </p:cNvGrpSpPr>
          <p:nvPr/>
        </p:nvGrpSpPr>
        <p:grpSpPr>
          <a:xfrm>
            <a:off x="4885833" y="1784837"/>
            <a:ext cx="4038041" cy="4440087"/>
            <a:chOff x="4055806" y="1237226"/>
            <a:chExt cx="5014452" cy="5513713"/>
          </a:xfrm>
        </p:grpSpPr>
        <p:pic>
          <p:nvPicPr>
            <p:cNvPr id="9" name="Picture 8" descr="photo 1-1.JPG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4055806" y="3928340"/>
              <a:ext cx="5014452" cy="2822599"/>
            </a:xfrm>
            <a:prstGeom prst="rect">
              <a:avLst/>
            </a:prstGeom>
          </p:spPr>
        </p:pic>
        <p:pic>
          <p:nvPicPr>
            <p:cNvPr id="11" name="Picture 10" descr="photo 2-1.JPG"/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4055806" y="1237226"/>
              <a:ext cx="5014452" cy="269567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78051840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0674" y="2446920"/>
            <a:ext cx="8620176" cy="427976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 smtClean="0"/>
              <a:t>Purchase </a:t>
            </a:r>
            <a:r>
              <a:rPr lang="en-US" dirty="0" err="1"/>
              <a:t>b</a:t>
            </a:r>
            <a:r>
              <a:rPr lang="en-US" dirty="0" err="1" smtClean="0"/>
              <a:t>itcoins</a:t>
            </a:r>
            <a:r>
              <a:rPr lang="en-US" dirty="0" smtClean="0"/>
              <a:t> </a:t>
            </a:r>
            <a:r>
              <a:rPr lang="en-US" dirty="0" smtClean="0"/>
              <a:t>in advance</a:t>
            </a:r>
          </a:p>
          <a:p>
            <a:pPr marL="0" indent="0">
              <a:buNone/>
            </a:pPr>
            <a:r>
              <a:rPr lang="en-US" dirty="0" err="1" smtClean="0"/>
              <a:t>Bitcoins</a:t>
            </a:r>
            <a:r>
              <a:rPr lang="en-US" dirty="0" smtClean="0"/>
              <a:t> retain value after event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Less queuing for visitors, more time to consume</a:t>
            </a:r>
          </a:p>
          <a:p>
            <a:pPr marL="0" indent="0">
              <a:buNone/>
            </a:pPr>
            <a:r>
              <a:rPr lang="en-US" dirty="0" smtClean="0"/>
              <a:t>Off-the-shelf </a:t>
            </a:r>
            <a:r>
              <a:rPr lang="en-US" dirty="0" err="1" smtClean="0"/>
              <a:t>iOS</a:t>
            </a:r>
            <a:r>
              <a:rPr lang="en-US" dirty="0" smtClean="0"/>
              <a:t> or Android “POS terminal”</a:t>
            </a: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b="1" dirty="0">
                <a:latin typeface="Franklin Gothic Medium"/>
                <a:cs typeface="Franklin Gothic Medium"/>
              </a:rPr>
              <a:t>Plus </a:t>
            </a:r>
            <a:r>
              <a:rPr lang="en-US" b="1" dirty="0" err="1">
                <a:latin typeface="Franklin Gothic Medium"/>
                <a:cs typeface="Franklin Gothic Medium"/>
              </a:rPr>
              <a:t>Bitcoin</a:t>
            </a:r>
            <a:r>
              <a:rPr lang="en-US" b="1" dirty="0">
                <a:latin typeface="Franklin Gothic Medium"/>
                <a:cs typeface="Franklin Gothic Medium"/>
              </a:rPr>
              <a:t> is cool </a:t>
            </a:r>
            <a:r>
              <a:rPr lang="en-US" b="1" dirty="0">
                <a:latin typeface="Franklin Gothic Medium"/>
                <a:cs typeface="Franklin Gothic Medium"/>
                <a:sym typeface="Wingdings"/>
              </a:rPr>
              <a:t>:-)</a:t>
            </a:r>
            <a:endParaRPr lang="en-US" b="1" dirty="0">
              <a:latin typeface="Franklin Gothic Medium"/>
              <a:cs typeface="Franklin Gothic Medium"/>
            </a:endParaRPr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4" name="Picture 3" descr="Bitcoin_logo.sv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5103" y="428635"/>
            <a:ext cx="4055806" cy="843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838310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Existing </a:t>
            </a:r>
            <a:r>
              <a:rPr lang="en-US" dirty="0" err="1" smtClean="0"/>
              <a:t>Bitcoin</a:t>
            </a:r>
            <a:r>
              <a:rPr lang="en-US" dirty="0" smtClean="0"/>
              <a:t> wallet</a:t>
            </a:r>
            <a:endParaRPr lang="en-US" dirty="0"/>
          </a:p>
        </p:txBody>
      </p:sp>
      <p:sp>
        <p:nvSpPr>
          <p:cNvPr id="20" name="Right Arrow 19"/>
          <p:cNvSpPr/>
          <p:nvPr/>
        </p:nvSpPr>
        <p:spPr>
          <a:xfrm>
            <a:off x="1" y="2963515"/>
            <a:ext cx="9144000" cy="1188065"/>
          </a:xfrm>
          <a:prstGeom prst="rightArrow">
            <a:avLst>
              <a:gd name="adj1" fmla="val 50000"/>
              <a:gd name="adj2" fmla="val 36207"/>
            </a:avLst>
          </a:prstGeom>
          <a:gradFill>
            <a:gsLst>
              <a:gs pos="100000">
                <a:schemeClr val="accent6">
                  <a:tint val="100000"/>
                  <a:shade val="100000"/>
                  <a:satMod val="130000"/>
                </a:schemeClr>
              </a:gs>
              <a:gs pos="41000">
                <a:srgbClr val="FEC693"/>
              </a:gs>
            </a:gsLst>
            <a:lin ang="0" scaled="0"/>
          </a:gradFill>
          <a:ln>
            <a:noFill/>
          </a:ln>
          <a:effectLst/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1" name="Picture 2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124" y="2155790"/>
            <a:ext cx="1624327" cy="2887694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54" name="Picture 5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2236" y="2155790"/>
            <a:ext cx="1624327" cy="2887694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58" name="Picture 5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0907" y="2155790"/>
            <a:ext cx="1624327" cy="2887694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60" name="Picture 5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70019" y="2155788"/>
            <a:ext cx="1624328" cy="2887695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56" name="Picture 5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1795" y="2155789"/>
            <a:ext cx="1624328" cy="2887695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22" name="TextBox 21"/>
          <p:cNvSpPr txBox="1"/>
          <p:nvPr/>
        </p:nvSpPr>
        <p:spPr>
          <a:xfrm>
            <a:off x="372163" y="5206416"/>
            <a:ext cx="106471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dirty="0" smtClean="0">
                <a:latin typeface="Franklin Gothic Book"/>
                <a:cs typeface="Franklin Gothic Book"/>
              </a:rPr>
              <a:t>Unlock</a:t>
            </a:r>
            <a:endParaRPr lang="en-US" sz="2400" dirty="0">
              <a:latin typeface="Franklin Gothic Book"/>
              <a:cs typeface="Franklin Gothic Book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2057077" y="5206416"/>
            <a:ext cx="114120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dirty="0" smtClean="0">
                <a:latin typeface="Franklin Gothic Book"/>
                <a:cs typeface="Franklin Gothic Book"/>
              </a:rPr>
              <a:t>Launch</a:t>
            </a:r>
            <a:endParaRPr lang="en-US" sz="2400" dirty="0">
              <a:latin typeface="Franklin Gothic Book"/>
              <a:cs typeface="Franklin Gothic Book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3932877" y="5206416"/>
            <a:ext cx="83283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dirty="0" smtClean="0">
                <a:latin typeface="Franklin Gothic Book"/>
                <a:cs typeface="Franklin Gothic Book"/>
              </a:rPr>
              <a:t>Scan</a:t>
            </a:r>
            <a:endParaRPr lang="en-US" sz="2400" dirty="0">
              <a:latin typeface="Franklin Gothic Book"/>
              <a:cs typeface="Franklin Gothic Book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5463847" y="5206416"/>
            <a:ext cx="119741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dirty="0" smtClean="0">
                <a:latin typeface="Franklin Gothic Book"/>
                <a:cs typeface="Franklin Gothic Book"/>
              </a:rPr>
              <a:t>Amount</a:t>
            </a:r>
            <a:endParaRPr lang="en-US" sz="2400" dirty="0">
              <a:latin typeface="Franklin Gothic Book"/>
              <a:cs typeface="Franklin Gothic Book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7181029" y="5206416"/>
            <a:ext cx="120628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dirty="0" smtClean="0">
                <a:latin typeface="Franklin Gothic Book"/>
                <a:cs typeface="Franklin Gothic Book"/>
              </a:rPr>
              <a:t>Confirm</a:t>
            </a:r>
            <a:endParaRPr lang="en-US" sz="2400" dirty="0">
              <a:latin typeface="Franklin Gothic Book"/>
              <a:cs typeface="Franklin Gothic Book"/>
            </a:endParaRPr>
          </a:p>
        </p:txBody>
      </p:sp>
    </p:spTree>
    <p:extLst>
      <p:ext uri="{BB962C8B-B14F-4D97-AF65-F5344CB8AC3E}">
        <p14:creationId xmlns:p14="http://schemas.microsoft.com/office/powerpoint/2010/main" val="360004286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9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9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9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9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4" grpId="0"/>
      <p:bldP spid="25" grpId="0"/>
      <p:bldP spid="26" grpId="0"/>
      <p:bldP spid="2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ight Arrow 22"/>
          <p:cNvSpPr/>
          <p:nvPr/>
        </p:nvSpPr>
        <p:spPr>
          <a:xfrm>
            <a:off x="1" y="2963515"/>
            <a:ext cx="5710903" cy="1188065"/>
          </a:xfrm>
          <a:prstGeom prst="rightArrow">
            <a:avLst>
              <a:gd name="adj1" fmla="val 50000"/>
              <a:gd name="adj2" fmla="val 36207"/>
            </a:avLst>
          </a:prstGeom>
          <a:gradFill>
            <a:gsLst>
              <a:gs pos="100000">
                <a:schemeClr val="accent6">
                  <a:tint val="100000"/>
                  <a:shade val="100000"/>
                  <a:satMod val="130000"/>
                </a:schemeClr>
              </a:gs>
              <a:gs pos="41000">
                <a:srgbClr val="FEC693"/>
              </a:gs>
            </a:gsLst>
            <a:lin ang="0" scaled="0"/>
          </a:gradFill>
          <a:ln>
            <a:noFill/>
          </a:ln>
          <a:effectLst/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slide2pay</a:t>
            </a:r>
            <a:endParaRPr lang="en-US" dirty="0"/>
          </a:p>
        </p:txBody>
      </p:sp>
      <p:sp>
        <p:nvSpPr>
          <p:cNvPr id="48" name="TextBox 47"/>
          <p:cNvSpPr txBox="1"/>
          <p:nvPr/>
        </p:nvSpPr>
        <p:spPr>
          <a:xfrm>
            <a:off x="498002" y="5204660"/>
            <a:ext cx="8130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dirty="0" smtClean="0">
                <a:latin typeface="Franklin Gothic Book"/>
                <a:cs typeface="Franklin Gothic Book"/>
              </a:rPr>
              <a:t>Near</a:t>
            </a:r>
            <a:endParaRPr lang="en-US" sz="2400" dirty="0">
              <a:latin typeface="Franklin Gothic Book"/>
              <a:cs typeface="Franklin Gothic Book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2214047" y="5204660"/>
            <a:ext cx="82727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dirty="0" smtClean="0">
                <a:latin typeface="Franklin Gothic Book"/>
                <a:cs typeface="Franklin Gothic Book"/>
              </a:rPr>
              <a:t>Slide</a:t>
            </a:r>
            <a:endParaRPr lang="en-US" sz="2400" dirty="0">
              <a:latin typeface="Franklin Gothic Book"/>
              <a:cs typeface="Franklin Gothic Book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4026127" y="5204660"/>
            <a:ext cx="64633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dirty="0" smtClean="0">
                <a:latin typeface="Franklin Gothic Book"/>
                <a:cs typeface="Franklin Gothic Book"/>
              </a:rPr>
              <a:t>Pay</a:t>
            </a:r>
            <a:endParaRPr lang="en-US" sz="2400" dirty="0">
              <a:latin typeface="Franklin Gothic Book"/>
              <a:cs typeface="Franklin Gothic Book"/>
            </a:endParaRPr>
          </a:p>
        </p:txBody>
      </p:sp>
      <p:grpSp>
        <p:nvGrpSpPr>
          <p:cNvPr id="14" name="Group 13"/>
          <p:cNvGrpSpPr/>
          <p:nvPr/>
        </p:nvGrpSpPr>
        <p:grpSpPr>
          <a:xfrm>
            <a:off x="93124" y="2155791"/>
            <a:ext cx="1624327" cy="2883180"/>
            <a:chOff x="561999" y="2381931"/>
            <a:chExt cx="2334929" cy="4144499"/>
          </a:xfrm>
        </p:grpSpPr>
        <p:sp>
          <p:nvSpPr>
            <p:cNvPr id="15" name="Rectangle 14"/>
            <p:cNvSpPr/>
            <p:nvPr/>
          </p:nvSpPr>
          <p:spPr>
            <a:xfrm>
              <a:off x="561999" y="2381931"/>
              <a:ext cx="2334929" cy="4144499"/>
            </a:xfrm>
            <a:prstGeom prst="rect">
              <a:avLst/>
            </a:prstGeom>
            <a:solidFill>
              <a:srgbClr val="FFFFFF"/>
            </a:solidFill>
            <a:ln>
              <a:solidFill>
                <a:srgbClr val="00000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6" name="Picture 15" descr="proximity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93813" y="2584367"/>
              <a:ext cx="1471301" cy="3856770"/>
            </a:xfrm>
            <a:prstGeom prst="rect">
              <a:avLst/>
            </a:prstGeom>
          </p:spPr>
        </p:pic>
      </p:grpSp>
      <p:pic>
        <p:nvPicPr>
          <p:cNvPr id="17" name="Picture 1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2236" y="2155789"/>
            <a:ext cx="1629943" cy="2887695"/>
          </a:xfrm>
          <a:prstGeom prst="rect">
            <a:avLst/>
          </a:prstGeom>
          <a:ln>
            <a:solidFill>
              <a:srgbClr val="000000"/>
            </a:solidFill>
          </a:ln>
        </p:spPr>
      </p:pic>
      <p:pic>
        <p:nvPicPr>
          <p:cNvPr id="18" name="Picture 17" descr="photo 4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1796" y="2155790"/>
            <a:ext cx="1624328" cy="2883182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07932954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9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/>
      <p:bldP spid="49" grpId="0"/>
      <p:bldP spid="5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Oval 20"/>
          <p:cNvSpPr/>
          <p:nvPr/>
        </p:nvSpPr>
        <p:spPr>
          <a:xfrm>
            <a:off x="364374" y="-3771000"/>
            <a:ext cx="14400000" cy="14400000"/>
          </a:xfrm>
          <a:prstGeom prst="ellipse">
            <a:avLst/>
          </a:prstGeom>
          <a:gradFill flip="none" rotWithShape="1">
            <a:gsLst>
              <a:gs pos="0">
                <a:schemeClr val="accent3">
                  <a:tint val="100000"/>
                  <a:shade val="100000"/>
                  <a:satMod val="130000"/>
                </a:schemeClr>
              </a:gs>
              <a:gs pos="46000">
                <a:schemeClr val="accent3">
                  <a:tint val="50000"/>
                  <a:shade val="100000"/>
                  <a:satMod val="350000"/>
                </a:schemeClr>
              </a:gs>
              <a:gs pos="63000">
                <a:schemeClr val="bg1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0000" y="274638"/>
            <a:ext cx="8229600" cy="1143000"/>
          </a:xfrm>
        </p:spPr>
        <p:txBody>
          <a:bodyPr/>
          <a:lstStyle/>
          <a:p>
            <a:pPr algn="l"/>
            <a:r>
              <a:rPr lang="en-US" dirty="0" smtClean="0"/>
              <a:t>slide2pay</a:t>
            </a:r>
            <a:endParaRPr lang="en-US" dirty="0"/>
          </a:p>
        </p:txBody>
      </p:sp>
      <p:pic>
        <p:nvPicPr>
          <p:cNvPr id="4" name="Picture 3" descr="IPad_Air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9594" y="1326494"/>
            <a:ext cx="3188332" cy="4717982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11" name="TextBox 10"/>
          <p:cNvSpPr txBox="1"/>
          <p:nvPr/>
        </p:nvSpPr>
        <p:spPr>
          <a:xfrm>
            <a:off x="7277935" y="4989873"/>
            <a:ext cx="135165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b="1" dirty="0" smtClean="0">
                <a:solidFill>
                  <a:schemeClr val="bg1"/>
                </a:solidFill>
                <a:latin typeface="Franklin Gothic Medium"/>
                <a:cs typeface="Franklin Gothic Medium"/>
              </a:rPr>
              <a:t>Cashier</a:t>
            </a:r>
            <a:endParaRPr lang="en-US" sz="2800" b="1" dirty="0">
              <a:solidFill>
                <a:schemeClr val="bg1"/>
              </a:solidFill>
              <a:latin typeface="Franklin Gothic Medium"/>
              <a:cs typeface="Franklin Gothic Medium"/>
            </a:endParaRPr>
          </a:p>
        </p:txBody>
      </p:sp>
      <p:pic>
        <p:nvPicPr>
          <p:cNvPr id="12" name="Picture 11" descr="Bitcoin.svg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02433" y="2535682"/>
            <a:ext cx="2302654" cy="2302654"/>
          </a:xfrm>
          <a:prstGeom prst="rect">
            <a:avLst/>
          </a:prstGeom>
        </p:spPr>
      </p:pic>
      <p:sp>
        <p:nvSpPr>
          <p:cNvPr id="14" name="Arc 13"/>
          <p:cNvSpPr/>
          <p:nvPr/>
        </p:nvSpPr>
        <p:spPr>
          <a:xfrm rot="13500000">
            <a:off x="5887144" y="3153356"/>
            <a:ext cx="1080000" cy="1080000"/>
          </a:xfrm>
          <a:prstGeom prst="arc">
            <a:avLst/>
          </a:prstGeom>
          <a:ln w="127000" cmpd="sng">
            <a:solidFill>
              <a:srgbClr val="3366FF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Arc 14"/>
          <p:cNvSpPr/>
          <p:nvPr/>
        </p:nvSpPr>
        <p:spPr>
          <a:xfrm rot="13500000">
            <a:off x="5617144" y="2883356"/>
            <a:ext cx="1620000" cy="1620000"/>
          </a:xfrm>
          <a:prstGeom prst="arc">
            <a:avLst/>
          </a:prstGeom>
          <a:ln w="127000" cmpd="sng">
            <a:solidFill>
              <a:srgbClr val="3366FF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Arc 17"/>
          <p:cNvSpPr/>
          <p:nvPr/>
        </p:nvSpPr>
        <p:spPr>
          <a:xfrm rot="13500000">
            <a:off x="5347144" y="2613356"/>
            <a:ext cx="2160000" cy="2160000"/>
          </a:xfrm>
          <a:prstGeom prst="arc">
            <a:avLst/>
          </a:prstGeom>
          <a:ln w="127000" cmpd="sng">
            <a:solidFill>
              <a:srgbClr val="3366FF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9" name="Picture 18" descr="1000px-BluetoothLogo.svg.png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415741" y="1835283"/>
            <a:ext cx="495454" cy="6614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9812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xmlns:p14="http://schemas.microsoft.com/office/powerpoint/2010/main" spd="slow" advTm="2000"/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9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25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75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25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6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33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11" grpId="0"/>
      <p:bldP spid="14" grpId="0" animBg="1"/>
      <p:bldP spid="15" grpId="0" animBg="1"/>
      <p:bldP spid="1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Oval 20"/>
          <p:cNvSpPr/>
          <p:nvPr/>
        </p:nvSpPr>
        <p:spPr>
          <a:xfrm>
            <a:off x="364374" y="-3771000"/>
            <a:ext cx="14400000" cy="14400000"/>
          </a:xfrm>
          <a:prstGeom prst="ellipse">
            <a:avLst/>
          </a:prstGeom>
          <a:gradFill flip="none" rotWithShape="1">
            <a:gsLst>
              <a:gs pos="0">
                <a:schemeClr val="accent3">
                  <a:tint val="100000"/>
                  <a:shade val="100000"/>
                  <a:satMod val="130000"/>
                </a:schemeClr>
              </a:gs>
              <a:gs pos="46000">
                <a:schemeClr val="accent3">
                  <a:tint val="50000"/>
                  <a:shade val="100000"/>
                  <a:satMod val="350000"/>
                </a:schemeClr>
              </a:gs>
              <a:gs pos="63000">
                <a:schemeClr val="bg1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0000" y="274638"/>
            <a:ext cx="8229600" cy="1143000"/>
          </a:xfrm>
        </p:spPr>
        <p:txBody>
          <a:bodyPr/>
          <a:lstStyle/>
          <a:p>
            <a:pPr algn="l"/>
            <a:r>
              <a:rPr lang="en-US" dirty="0" smtClean="0"/>
              <a:t>slide2pay</a:t>
            </a:r>
            <a:endParaRPr lang="en-US" dirty="0"/>
          </a:p>
        </p:txBody>
      </p:sp>
      <p:pic>
        <p:nvPicPr>
          <p:cNvPr id="4" name="Picture 3" descr="IPad_Air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9594" y="1326494"/>
            <a:ext cx="3188332" cy="4717982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11" name="TextBox 10"/>
          <p:cNvSpPr txBox="1"/>
          <p:nvPr/>
        </p:nvSpPr>
        <p:spPr>
          <a:xfrm>
            <a:off x="7277935" y="4989873"/>
            <a:ext cx="135165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b="1" dirty="0" smtClean="0">
                <a:solidFill>
                  <a:schemeClr val="bg1"/>
                </a:solidFill>
                <a:latin typeface="Franklin Gothic Medium"/>
                <a:cs typeface="Franklin Gothic Medium"/>
              </a:rPr>
              <a:t>Cashier</a:t>
            </a:r>
            <a:endParaRPr lang="en-US" sz="2800" b="1" dirty="0">
              <a:solidFill>
                <a:schemeClr val="bg1"/>
              </a:solidFill>
              <a:latin typeface="Franklin Gothic Medium"/>
              <a:cs typeface="Franklin Gothic Medium"/>
            </a:endParaRPr>
          </a:p>
        </p:txBody>
      </p:sp>
      <p:pic>
        <p:nvPicPr>
          <p:cNvPr id="12" name="Picture 11" descr="Bitcoin.svg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02433" y="2535682"/>
            <a:ext cx="2302654" cy="2302654"/>
          </a:xfrm>
          <a:prstGeom prst="rect">
            <a:avLst/>
          </a:prstGeom>
        </p:spPr>
      </p:pic>
      <p:sp>
        <p:nvSpPr>
          <p:cNvPr id="14" name="Arc 13"/>
          <p:cNvSpPr/>
          <p:nvPr/>
        </p:nvSpPr>
        <p:spPr>
          <a:xfrm rot="13500000">
            <a:off x="5887144" y="3153356"/>
            <a:ext cx="1080000" cy="1080000"/>
          </a:xfrm>
          <a:prstGeom prst="arc">
            <a:avLst/>
          </a:prstGeom>
          <a:ln w="127000" cmpd="sng">
            <a:solidFill>
              <a:srgbClr val="3366FF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Arc 14"/>
          <p:cNvSpPr/>
          <p:nvPr/>
        </p:nvSpPr>
        <p:spPr>
          <a:xfrm rot="13500000">
            <a:off x="5617144" y="2883356"/>
            <a:ext cx="1620000" cy="1620000"/>
          </a:xfrm>
          <a:prstGeom prst="arc">
            <a:avLst/>
          </a:prstGeom>
          <a:ln w="127000" cmpd="sng">
            <a:solidFill>
              <a:srgbClr val="3366FF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Arc 17"/>
          <p:cNvSpPr/>
          <p:nvPr/>
        </p:nvSpPr>
        <p:spPr>
          <a:xfrm rot="13500000">
            <a:off x="5347144" y="2613356"/>
            <a:ext cx="2160000" cy="2160000"/>
          </a:xfrm>
          <a:prstGeom prst="arc">
            <a:avLst/>
          </a:prstGeom>
          <a:ln w="127000" cmpd="sng">
            <a:solidFill>
              <a:srgbClr val="3366FF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9" name="Picture 18" descr="1000px-BluetoothLogo.svg.png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415741" y="1835283"/>
            <a:ext cx="495454" cy="661444"/>
          </a:xfrm>
          <a:prstGeom prst="rect">
            <a:avLst/>
          </a:prstGeom>
        </p:spPr>
      </p:pic>
      <p:grpSp>
        <p:nvGrpSpPr>
          <p:cNvPr id="3" name="Group 2"/>
          <p:cNvGrpSpPr/>
          <p:nvPr/>
        </p:nvGrpSpPr>
        <p:grpSpPr>
          <a:xfrm>
            <a:off x="180000" y="2699371"/>
            <a:ext cx="4794992" cy="2278747"/>
            <a:chOff x="180000" y="2699371"/>
            <a:chExt cx="4794992" cy="2278747"/>
          </a:xfrm>
        </p:grpSpPr>
        <p:pic>
          <p:nvPicPr>
            <p:cNvPr id="26" name="Picture 25" descr="IPhone_5s.png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1438122" y="1441249"/>
              <a:ext cx="2278747" cy="4794992"/>
            </a:xfrm>
            <a:prstGeom prst="rect">
              <a:avLst/>
            </a:prstGeom>
          </p:spPr>
        </p:pic>
        <p:sp>
          <p:nvSpPr>
            <p:cNvPr id="27" name="Rectangle 26"/>
            <p:cNvSpPr>
              <a:spLocks noChangeAspect="1"/>
            </p:cNvSpPr>
            <p:nvPr/>
          </p:nvSpPr>
          <p:spPr>
            <a:xfrm>
              <a:off x="840626" y="2887993"/>
              <a:ext cx="3430800" cy="1934161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4951694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 advTm="0">
        <p:cut/>
      </p:transition>
    </mc:Choice>
    <mc:Fallback xmlns="">
      <p:transition xmlns:p14="http://schemas.microsoft.com/office/powerpoint/2010/main" advTm="0">
        <p:cut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Oval 20"/>
          <p:cNvSpPr/>
          <p:nvPr/>
        </p:nvSpPr>
        <p:spPr>
          <a:xfrm>
            <a:off x="364374" y="-3771000"/>
            <a:ext cx="14400000" cy="14400000"/>
          </a:xfrm>
          <a:prstGeom prst="ellipse">
            <a:avLst/>
          </a:prstGeom>
          <a:gradFill flip="none" rotWithShape="1">
            <a:gsLst>
              <a:gs pos="0">
                <a:schemeClr val="accent3">
                  <a:tint val="100000"/>
                  <a:shade val="100000"/>
                  <a:satMod val="130000"/>
                </a:schemeClr>
              </a:gs>
              <a:gs pos="46000">
                <a:schemeClr val="accent3">
                  <a:tint val="50000"/>
                  <a:shade val="100000"/>
                  <a:satMod val="350000"/>
                </a:schemeClr>
              </a:gs>
              <a:gs pos="63000">
                <a:schemeClr val="bg1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0000" y="274638"/>
            <a:ext cx="8229600" cy="1143000"/>
          </a:xfrm>
        </p:spPr>
        <p:txBody>
          <a:bodyPr>
            <a:normAutofit/>
          </a:bodyPr>
          <a:lstStyle/>
          <a:p>
            <a:pPr algn="l"/>
            <a:r>
              <a:rPr lang="en-US" dirty="0" smtClean="0"/>
              <a:t>slide2pay</a:t>
            </a:r>
            <a:endParaRPr lang="en-US" dirty="0"/>
          </a:p>
        </p:txBody>
      </p:sp>
      <p:pic>
        <p:nvPicPr>
          <p:cNvPr id="4" name="Picture 3" descr="IPad_Air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9594" y="1326494"/>
            <a:ext cx="3188332" cy="4717982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11" name="TextBox 10"/>
          <p:cNvSpPr txBox="1"/>
          <p:nvPr/>
        </p:nvSpPr>
        <p:spPr>
          <a:xfrm>
            <a:off x="7277934" y="4989873"/>
            <a:ext cx="135165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b="1" dirty="0" smtClean="0">
                <a:solidFill>
                  <a:schemeClr val="bg1"/>
                </a:solidFill>
                <a:latin typeface="Franklin Gothic Medium"/>
                <a:cs typeface="Franklin Gothic Medium"/>
              </a:rPr>
              <a:t>Cashier</a:t>
            </a:r>
            <a:endParaRPr lang="en-US" sz="2800" b="1" dirty="0">
              <a:solidFill>
                <a:schemeClr val="bg1"/>
              </a:solidFill>
              <a:latin typeface="Franklin Gothic Medium"/>
              <a:cs typeface="Franklin Gothic Medium"/>
            </a:endParaRPr>
          </a:p>
        </p:txBody>
      </p:sp>
      <p:pic>
        <p:nvPicPr>
          <p:cNvPr id="12" name="Picture 11" descr="Bitcoin.svg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02433" y="2535682"/>
            <a:ext cx="2302654" cy="2302654"/>
          </a:xfrm>
          <a:prstGeom prst="rect">
            <a:avLst/>
          </a:prstGeom>
        </p:spPr>
      </p:pic>
      <p:sp>
        <p:nvSpPr>
          <p:cNvPr id="14" name="Arc 13"/>
          <p:cNvSpPr/>
          <p:nvPr/>
        </p:nvSpPr>
        <p:spPr>
          <a:xfrm rot="13500000">
            <a:off x="5887144" y="3153356"/>
            <a:ext cx="1080000" cy="1080000"/>
          </a:xfrm>
          <a:prstGeom prst="arc">
            <a:avLst/>
          </a:prstGeom>
          <a:ln w="127000" cmpd="sng">
            <a:solidFill>
              <a:srgbClr val="3366FF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Arc 14"/>
          <p:cNvSpPr/>
          <p:nvPr/>
        </p:nvSpPr>
        <p:spPr>
          <a:xfrm rot="13500000">
            <a:off x="5617144" y="2883356"/>
            <a:ext cx="1620000" cy="1620000"/>
          </a:xfrm>
          <a:prstGeom prst="arc">
            <a:avLst/>
          </a:prstGeom>
          <a:ln w="127000" cmpd="sng">
            <a:solidFill>
              <a:srgbClr val="3366FF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Arc 17"/>
          <p:cNvSpPr/>
          <p:nvPr/>
        </p:nvSpPr>
        <p:spPr>
          <a:xfrm rot="13500000">
            <a:off x="5347144" y="2613356"/>
            <a:ext cx="2160000" cy="2160000"/>
          </a:xfrm>
          <a:prstGeom prst="arc">
            <a:avLst/>
          </a:prstGeom>
          <a:ln w="127000" cmpd="sng">
            <a:solidFill>
              <a:srgbClr val="3366FF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9" name="Picture 18" descr="1000px-BluetoothLogo.svg.png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415741" y="1835283"/>
            <a:ext cx="495454" cy="661444"/>
          </a:xfrm>
          <a:prstGeom prst="rect">
            <a:avLst/>
          </a:prstGeom>
        </p:spPr>
      </p:pic>
      <p:grpSp>
        <p:nvGrpSpPr>
          <p:cNvPr id="3" name="Group 2"/>
          <p:cNvGrpSpPr/>
          <p:nvPr/>
        </p:nvGrpSpPr>
        <p:grpSpPr>
          <a:xfrm>
            <a:off x="180000" y="2699371"/>
            <a:ext cx="4794992" cy="2278747"/>
            <a:chOff x="180000" y="2699371"/>
            <a:chExt cx="4794992" cy="2278747"/>
          </a:xfrm>
        </p:grpSpPr>
        <p:pic>
          <p:nvPicPr>
            <p:cNvPr id="26" name="Picture 25" descr="IPhone_5s.png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1438122" y="1441249"/>
              <a:ext cx="2278747" cy="4794992"/>
            </a:xfrm>
            <a:prstGeom prst="rect">
              <a:avLst/>
            </a:prstGeom>
          </p:spPr>
        </p:pic>
        <p:sp>
          <p:nvSpPr>
            <p:cNvPr id="27" name="Rectangle 26"/>
            <p:cNvSpPr>
              <a:spLocks noChangeAspect="1"/>
            </p:cNvSpPr>
            <p:nvPr/>
          </p:nvSpPr>
          <p:spPr>
            <a:xfrm>
              <a:off x="840626" y="2887993"/>
              <a:ext cx="3430800" cy="1934161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6" name="slide2pay_magic.mp4"/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 rot="5400000">
            <a:off x="1589128" y="2139491"/>
            <a:ext cx="1933796" cy="3430800"/>
          </a:xfrm>
          <a:prstGeom prst="rect">
            <a:avLst/>
          </a:prstGeom>
        </p:spPr>
      </p:pic>
      <p:pic>
        <p:nvPicPr>
          <p:cNvPr id="23" name="Picture 22" descr="Screen Shot 2014-05-05 at 17.58.15.png"/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5400000">
            <a:off x="1593831" y="2134786"/>
            <a:ext cx="1941099" cy="3430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13384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 advTm="0">
        <p:cut/>
      </p:transition>
    </mc:Choice>
    <mc:Fallback xmlns="">
      <p:transition xmlns:p14="http://schemas.microsoft.com/office/powerpoint/2010/main" advTm="0">
        <p:cut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388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0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5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1520</TotalTime>
  <Words>138</Words>
  <Application>Microsoft Macintosh PowerPoint</Application>
  <PresentationFormat>On-screen Show (4:3)</PresentationFormat>
  <Paragraphs>50</Paragraphs>
  <Slides>16</Slides>
  <Notes>0</Notes>
  <HiddenSlides>0</HiddenSlides>
  <MMClips>4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7" baseType="lpstr">
      <vt:lpstr>Office Theme</vt:lpstr>
      <vt:lpstr>slide2pay</vt:lpstr>
      <vt:lpstr>Festival payment is hard</vt:lpstr>
      <vt:lpstr>State of the art</vt:lpstr>
      <vt:lpstr>PowerPoint Presentation</vt:lpstr>
      <vt:lpstr>Existing Bitcoin wallet</vt:lpstr>
      <vt:lpstr>slide2pay</vt:lpstr>
      <vt:lpstr>slide2pay</vt:lpstr>
      <vt:lpstr>slide2pay</vt:lpstr>
      <vt:lpstr>slide2pay</vt:lpstr>
      <vt:lpstr>slide2pay</vt:lpstr>
      <vt:lpstr>PowerPoint Presentation</vt:lpstr>
      <vt:lpstr>PowerPoint Presentation</vt:lpstr>
      <vt:lpstr>PowerPoint Presentation</vt:lpstr>
      <vt:lpstr>What people say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slide2pay</dc:title>
  <dc:creator>Etan Kissling</dc:creator>
  <cp:lastModifiedBy>Etan Kissling</cp:lastModifiedBy>
  <cp:revision>385</cp:revision>
  <dcterms:created xsi:type="dcterms:W3CDTF">2014-05-02T09:16:12Z</dcterms:created>
  <dcterms:modified xsi:type="dcterms:W3CDTF">2014-05-06T17:00:59Z</dcterms:modified>
</cp:coreProperties>
</file>