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59" r:id="rId4"/>
    <p:sldId id="260" r:id="rId5"/>
    <p:sldId id="261" r:id="rId6"/>
    <p:sldId id="262" r:id="rId7"/>
    <p:sldId id="264" r:id="rId8"/>
    <p:sldId id="263" r:id="rId9"/>
    <p:sldId id="273" r:id="rId10"/>
    <p:sldId id="274" r:id="rId11"/>
    <p:sldId id="275" r:id="rId12"/>
    <p:sldId id="258" r:id="rId13"/>
    <p:sldId id="278" r:id="rId14"/>
    <p:sldId id="272" r:id="rId15"/>
    <p:sldId id="281" r:id="rId16"/>
    <p:sldId id="279" r:id="rId17"/>
    <p:sldId id="282" r:id="rId18"/>
    <p:sldId id="284" r:id="rId19"/>
    <p:sldId id="283" r:id="rId20"/>
    <p:sldId id="285" r:id="rId21"/>
    <p:sldId id="286" r:id="rId22"/>
    <p:sldId id="277" r:id="rId23"/>
    <p:sldId id="280" r:id="rId24"/>
    <p:sldId id="265" r:id="rId25"/>
    <p:sldId id="268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E95B-5EA8-48CF-A27B-DC24F2DF21B7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6BAC-8F99-4596-9036-FCE184AAF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8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7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8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0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6BAC-8F99-4596-9036-FCE184AAFE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5E6CD5-79D8-41A9-862F-79EDAB1C2B72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209F-5F4A-4B41-B77D-9BA20F980173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FC031C-3634-44A9-9E7B-2E9EDE319670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BA53F5-B4DA-4508-9759-B311CCC5A0A6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0758AB-1249-4FD0-BC39-045ACDF6DB93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B21B-32F0-4253-99E9-8AB66547870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843-85A6-476E-AB68-48B31B0E8C14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4B05-3F74-4837-966B-9CF23B5F703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D1E55A-AC4D-4840-BA80-19F390A7350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0179"/>
            <a:ext cx="8610600" cy="1293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3208"/>
            <a:ext cx="10820400" cy="43654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8E2E-98FA-4D65-BE10-440F1124411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122936-16E0-44FB-9508-750D941CC7CD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1C98-C44A-46FE-86AC-AB1D116F38A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7B5F-3820-4FF0-9307-6434393D165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3CA-BB1B-4E3C-9ECA-7F1AA7C45542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FFFB-696E-4DFF-ACF8-554E6CE98DC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FDE5-3422-42D0-B168-3330CAE5833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ABD-CD92-4C19-8ADB-025B7D89635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849D-DBF6-45B0-8807-71844125A952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88808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 smtClean="0"/>
              <a:t>Facial re-recognition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1847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Jared Beekman</a:t>
            </a:r>
          </a:p>
          <a:p>
            <a:pPr algn="ctr"/>
            <a:r>
              <a:rPr lang="en-US" dirty="0" smtClean="0"/>
              <a:t>Mentor: Dr. Paul Bender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3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Opencv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Fischer Faces</a:t>
            </a:r>
          </a:p>
          <a:p>
            <a:pPr lvl="1"/>
            <a:r>
              <a:rPr lang="en-US" dirty="0" smtClean="0"/>
              <a:t>PCA components may not actually contain relevant data</a:t>
            </a:r>
          </a:p>
          <a:p>
            <a:pPr lvl="1"/>
            <a:r>
              <a:rPr lang="en-US" dirty="0" smtClean="0"/>
              <a:t>Discriminant data may be lost in PCA</a:t>
            </a:r>
          </a:p>
          <a:p>
            <a:pPr lvl="1"/>
            <a:r>
              <a:rPr lang="en-US" dirty="0"/>
              <a:t>Uses Discriminant Analysis which maximizes the spread between </a:t>
            </a:r>
            <a:r>
              <a:rPr lang="en-US" dirty="0" smtClean="0"/>
              <a:t>classes </a:t>
            </a:r>
          </a:p>
          <a:p>
            <a:pPr lvl="1"/>
            <a:r>
              <a:rPr lang="en-US" dirty="0" smtClean="0"/>
              <a:t>Tightens the intra class connections (like with like)</a:t>
            </a:r>
          </a:p>
          <a:p>
            <a:pPr lvl="1"/>
            <a:r>
              <a:rPr lang="en-US" dirty="0" smtClean="0"/>
              <a:t>Very sensitive to quality of input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34349"/>
            <a:ext cx="4801270" cy="248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62" y="3915296"/>
            <a:ext cx="4753638" cy="25054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http://docs.opencv.org/modules/contrib/doc/facerec/facerec_tutorial.html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0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OpenCV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Lesser Binary Patterns Histogram (LBPH)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2" y="2822068"/>
            <a:ext cx="5283878" cy="121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57" y="2822067"/>
            <a:ext cx="5111716" cy="292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2" y="4520832"/>
            <a:ext cx="5283878" cy="1226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http://docs.opencv.org/modules/contrib/doc/facerec/facerec_tutorial.html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2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faked person data with real images from AT&amp;T library</a:t>
            </a:r>
          </a:p>
          <a:p>
            <a:r>
              <a:rPr lang="en-US" dirty="0" smtClean="0"/>
              <a:t>Calculate the three main image deconstructions from OpenCV library</a:t>
            </a:r>
          </a:p>
          <a:p>
            <a:pPr lvl="1"/>
            <a:r>
              <a:rPr lang="en-US" dirty="0" smtClean="0"/>
              <a:t>Eigenfaces</a:t>
            </a:r>
          </a:p>
          <a:p>
            <a:pPr lvl="1"/>
            <a:r>
              <a:rPr lang="en-US" dirty="0" smtClean="0"/>
              <a:t>Fischer Faces</a:t>
            </a:r>
          </a:p>
          <a:p>
            <a:pPr lvl="1"/>
            <a:r>
              <a:rPr lang="en-US" dirty="0" smtClean="0"/>
              <a:t>Lesser Binary Pattern</a:t>
            </a:r>
          </a:p>
          <a:p>
            <a:r>
              <a:rPr lang="en-US" dirty="0" smtClean="0"/>
              <a:t>Store person data and known deconstructions in graph database</a:t>
            </a:r>
          </a:p>
          <a:p>
            <a:r>
              <a:rPr lang="en-US" dirty="0" smtClean="0"/>
              <a:t>Store remaining images in graph database</a:t>
            </a:r>
          </a:p>
          <a:p>
            <a:r>
              <a:rPr lang="en-US" dirty="0" smtClean="0"/>
              <a:t>Execute program against orphaned images</a:t>
            </a:r>
          </a:p>
          <a:p>
            <a:r>
              <a:rPr lang="en-US" dirty="0" smtClean="0"/>
              <a:t>Train against myself using large set of personal images from Lethal Arts’ work</a:t>
            </a:r>
          </a:p>
          <a:p>
            <a:r>
              <a:rPr lang="en-US" dirty="0"/>
              <a:t>Pray it works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Add Person to Database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" y="1409700"/>
            <a:ext cx="4290051" cy="5257644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2166" y="2293034"/>
            <a:ext cx="6484034" cy="3925651"/>
          </a:xfrm>
        </p:spPr>
        <p:txBody>
          <a:bodyPr/>
          <a:lstStyle/>
          <a:p>
            <a:r>
              <a:rPr lang="en-US" dirty="0" smtClean="0"/>
              <a:t>Create Nodes</a:t>
            </a:r>
          </a:p>
          <a:p>
            <a:pPr lvl="1"/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Deconstruction</a:t>
            </a:r>
          </a:p>
          <a:p>
            <a:pPr lvl="1"/>
            <a:r>
              <a:rPr lang="en-US" dirty="0" smtClean="0"/>
              <a:t>All images</a:t>
            </a:r>
          </a:p>
          <a:p>
            <a:r>
              <a:rPr lang="en-US" dirty="0" smtClean="0"/>
              <a:t>Generate Resized Versions of Images</a:t>
            </a:r>
          </a:p>
          <a:p>
            <a:r>
              <a:rPr lang="en-US" dirty="0" smtClean="0"/>
              <a:t>Execute two queries as opposed to N+1</a:t>
            </a:r>
          </a:p>
          <a:p>
            <a:r>
              <a:rPr lang="en-US" dirty="0" smtClean="0"/>
              <a:t>Create, Train and Store Deconstructions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Pulling Faces From Group Photo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95" y="1853207"/>
            <a:ext cx="8837811" cy="495639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2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68" y="560179"/>
            <a:ext cx="9003632" cy="1293028"/>
          </a:xfrm>
        </p:spPr>
        <p:txBody>
          <a:bodyPr>
            <a:normAutofit/>
          </a:bodyPr>
          <a:lstStyle/>
          <a:p>
            <a:r>
              <a:rPr lang="en-US" dirty="0"/>
              <a:t>Algorithm: Search and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59" y="1688515"/>
            <a:ext cx="9215688" cy="4756086"/>
          </a:xfrm>
        </p:spPr>
      </p:pic>
    </p:spTree>
    <p:extLst>
      <p:ext uri="{BB962C8B-B14F-4D97-AF65-F5344CB8AC3E}">
        <p14:creationId xmlns:p14="http://schemas.microsoft.com/office/powerpoint/2010/main" val="179846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21" y="560179"/>
            <a:ext cx="9516979" cy="1293028"/>
          </a:xfrm>
        </p:spPr>
        <p:txBody>
          <a:bodyPr/>
          <a:lstStyle/>
          <a:p>
            <a:r>
              <a:rPr lang="en-US" dirty="0"/>
              <a:t>Experiment: Source Data: 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" y="4419297"/>
            <a:ext cx="2438401" cy="22240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3" y="1610765"/>
            <a:ext cx="2899871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42" y="1610765"/>
            <a:ext cx="2109537" cy="249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0" y="1610765"/>
            <a:ext cx="24384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42" y="1610765"/>
            <a:ext cx="2078910" cy="249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47" y="4419296"/>
            <a:ext cx="2227448" cy="2224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64" y="4433000"/>
            <a:ext cx="2414850" cy="2193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42" y="4419296"/>
            <a:ext cx="1995142" cy="21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Source Data: Me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52" y="3009906"/>
            <a:ext cx="2232142" cy="22824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8" y="3011976"/>
            <a:ext cx="2423320" cy="228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0" y="3009906"/>
            <a:ext cx="2759622" cy="228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6" y="3009905"/>
            <a:ext cx="2627263" cy="23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Person Add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5" y="1621637"/>
            <a:ext cx="6393170" cy="49136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8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3" y="560179"/>
            <a:ext cx="9500937" cy="1293028"/>
          </a:xfrm>
        </p:spPr>
        <p:txBody>
          <a:bodyPr/>
          <a:lstStyle/>
          <a:p>
            <a:r>
              <a:rPr lang="en-US" dirty="0" smtClean="0"/>
              <a:t>Experiment: Source Data: Testing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2" y="1853207"/>
            <a:ext cx="5820833" cy="4365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06" y="2441326"/>
            <a:ext cx="1594693" cy="1594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77" y="2375325"/>
            <a:ext cx="1594693" cy="1594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78" y="4624139"/>
            <a:ext cx="1594693" cy="1594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07" y="4624139"/>
            <a:ext cx="1594693" cy="15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Technologies Employed</a:t>
            </a:r>
          </a:p>
          <a:p>
            <a:r>
              <a:rPr lang="en-US" dirty="0" smtClean="0"/>
              <a:t>Graph Databases</a:t>
            </a:r>
          </a:p>
          <a:p>
            <a:r>
              <a:rPr lang="en-US" dirty="0" smtClean="0"/>
              <a:t>Facial Recognition Algorithms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System Implementation</a:t>
            </a:r>
          </a:p>
          <a:p>
            <a:r>
              <a:rPr lang="en-US" dirty="0" smtClean="0"/>
              <a:t>Experiment and Results</a:t>
            </a:r>
          </a:p>
          <a:p>
            <a:r>
              <a:rPr lang="en-US" dirty="0" smtClean="0"/>
              <a:t>Ethical Concerns</a:t>
            </a:r>
          </a:p>
          <a:p>
            <a:r>
              <a:rPr lang="en-US" dirty="0" smtClean="0"/>
              <a:t>Future </a:t>
            </a:r>
            <a:r>
              <a:rPr lang="en-US" dirty="0"/>
              <a:t>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Face Ripper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40" y="1852613"/>
            <a:ext cx="8044319" cy="4365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Search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9" y="2023382"/>
            <a:ext cx="5079991" cy="823912"/>
          </a:xfrm>
        </p:spPr>
        <p:txBody>
          <a:bodyPr/>
          <a:lstStyle/>
          <a:p>
            <a:r>
              <a:rPr lang="en-US" dirty="0" smtClean="0"/>
              <a:t>Eigenface Algorithm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7039237"/>
              </p:ext>
            </p:extLst>
          </p:nvPr>
        </p:nvGraphicFramePr>
        <p:xfrm>
          <a:off x="685800" y="2971718"/>
          <a:ext cx="53117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88"/>
                <a:gridCol w="2655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10094.18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7479.20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8101.02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11148.14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400800" y="2023382"/>
            <a:ext cx="5105400" cy="823912"/>
          </a:xfrm>
        </p:spPr>
        <p:txBody>
          <a:bodyPr/>
          <a:lstStyle/>
          <a:p>
            <a:r>
              <a:rPr lang="en-US" dirty="0" smtClean="0"/>
              <a:t>LBPH Algorithm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72607760"/>
              </p:ext>
            </p:extLst>
          </p:nvPr>
        </p:nvGraphicFramePr>
        <p:xfrm>
          <a:off x="6172200" y="2971718"/>
          <a:ext cx="533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258.71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272.27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07" y="5054758"/>
            <a:ext cx="1594693" cy="159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71" y="5054759"/>
            <a:ext cx="1594693" cy="1594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34" y="5054760"/>
            <a:ext cx="1594693" cy="1594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7" y="5054760"/>
            <a:ext cx="1594693" cy="15946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4391" y="5667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8141" y="5667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8824" y="5667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8601" y="5667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2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91" y="746125"/>
            <a:ext cx="5152288" cy="1084385"/>
          </a:xfrm>
        </p:spPr>
        <p:txBody>
          <a:bodyPr anchor="t"/>
          <a:lstStyle/>
          <a:p>
            <a:r>
              <a:rPr lang="en-US" dirty="0" smtClean="0"/>
              <a:t>Ethical Concerns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5" y="1111774"/>
            <a:ext cx="5331325" cy="533132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5800" y="1830511"/>
            <a:ext cx="4114800" cy="43881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Data acquisition without permission or </a:t>
            </a:r>
            <a:r>
              <a:rPr lang="en-US" sz="2200" dirty="0" smtClean="0"/>
              <a:t>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Feature </a:t>
            </a:r>
            <a:r>
              <a:rPr lang="en-US" sz="2200" dirty="0"/>
              <a:t>creep on properly acquired </a:t>
            </a:r>
            <a:r>
              <a:rPr lang="en-US" sz="22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Allows </a:t>
            </a:r>
            <a:r>
              <a:rPr lang="en-US" sz="2200" dirty="0"/>
              <a:t>anyone to collect this sort of </a:t>
            </a:r>
            <a:r>
              <a:rPr lang="en-US" sz="22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Easily associated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Particularly powerful when combined with augmented reality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http://www.bywayofbicycle.com/1984-today-essay-necessary-vigilance/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5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Redo totally in C++</a:t>
            </a:r>
          </a:p>
          <a:p>
            <a:r>
              <a:rPr lang="en-US" dirty="0" smtClean="0"/>
              <a:t>Move away from embedded database to distributed client/server framework</a:t>
            </a:r>
          </a:p>
          <a:p>
            <a:r>
              <a:rPr lang="en-US" dirty="0" smtClean="0"/>
              <a:t>Figure out how to properly perform analytics properly</a:t>
            </a:r>
          </a:p>
          <a:p>
            <a:r>
              <a:rPr lang="en-US" dirty="0" smtClean="0"/>
              <a:t>Figure out a proper labeling system</a:t>
            </a:r>
          </a:p>
          <a:p>
            <a:r>
              <a:rPr lang="en-US" dirty="0" smtClean="0"/>
              <a:t>Implement GUI system to tweak OpenCV algorithm parameters</a:t>
            </a:r>
          </a:p>
          <a:p>
            <a:r>
              <a:rPr lang="en-US" dirty="0" smtClean="0"/>
              <a:t>Consider abandoning OpenCV, at least in part, for </a:t>
            </a:r>
            <a:r>
              <a:rPr lang="en-US" dirty="0" err="1" smtClean="0"/>
              <a:t>Sci</a:t>
            </a:r>
            <a:r>
              <a:rPr lang="en-US" dirty="0" smtClean="0"/>
              <a:t> Kit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5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Robinson, Ian and Jim Webber and Emil Eifrem. </a:t>
            </a:r>
            <a:r>
              <a:rPr lang="en-US" i="1" dirty="0" smtClean="0"/>
              <a:t>Graph Databases</a:t>
            </a:r>
            <a:r>
              <a:rPr lang="en-US" dirty="0" smtClean="0"/>
              <a:t>. Cambridge: O’Reilly, 2015. Pre-release, Web.</a:t>
            </a:r>
          </a:p>
          <a:p>
            <a:r>
              <a:rPr lang="en-US" dirty="0" smtClean="0"/>
              <a:t>“Face </a:t>
            </a:r>
            <a:r>
              <a:rPr lang="en-US" dirty="0"/>
              <a:t>Recognition with OpenCV</a:t>
            </a:r>
            <a:r>
              <a:rPr lang="en-US" dirty="0" smtClean="0"/>
              <a:t>.” </a:t>
            </a:r>
            <a:r>
              <a:rPr lang="en-US" i="1" dirty="0"/>
              <a:t>Docs.OpenCV.org</a:t>
            </a:r>
            <a:r>
              <a:rPr lang="en-US" dirty="0"/>
              <a:t>. OpenCV Documentation, </a:t>
            </a:r>
            <a:r>
              <a:rPr lang="en-US" dirty="0" smtClean="0"/>
              <a:t>25 Feb. 2015. </a:t>
            </a:r>
            <a:r>
              <a:rPr lang="en-US" dirty="0"/>
              <a:t>Web. </a:t>
            </a:r>
            <a:r>
              <a:rPr lang="en-US" dirty="0" smtClean="0"/>
              <a:t>25 Apr. </a:t>
            </a:r>
            <a:r>
              <a:rPr lang="en-US" dirty="0"/>
              <a:t>2015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Small, Nigel. “The Py2neo 2.0 Handbook.” </a:t>
            </a:r>
            <a:r>
              <a:rPr lang="en-US" i="1" dirty="0" smtClean="0"/>
              <a:t>Py2neo.org</a:t>
            </a:r>
            <a:r>
              <a:rPr lang="en-US" dirty="0" smtClean="0"/>
              <a:t>. Py2neo 2.0, 2014. Web. 27 Apr. 2015.</a:t>
            </a:r>
          </a:p>
          <a:p>
            <a:r>
              <a:rPr lang="en-US" dirty="0" smtClean="0"/>
              <a:t>Neo4j Team. “The Neo4j Manual v2.2.1.” </a:t>
            </a:r>
            <a:r>
              <a:rPr lang="en-US" i="1" dirty="0" smtClean="0"/>
              <a:t>Neo4j.com</a:t>
            </a:r>
            <a:r>
              <a:rPr lang="en-US" dirty="0" smtClean="0"/>
              <a:t>. Neo Technology, 2015. Web. 27 Apr. 2015.</a:t>
            </a:r>
          </a:p>
          <a:p>
            <a:r>
              <a:rPr lang="en-US" dirty="0" smtClean="0"/>
              <a:t>“Python Documentation contents (2.7.10 rc0).” </a:t>
            </a:r>
            <a:r>
              <a:rPr lang="en-US" i="1" dirty="0" smtClean="0"/>
              <a:t>Docs.Python.org.</a:t>
            </a:r>
            <a:r>
              <a:rPr lang="en-US" dirty="0" smtClean="0"/>
              <a:t> Python Software Foundation, 26 Apr. 2015. Web. 27 Apr. 2015.</a:t>
            </a:r>
          </a:p>
          <a:p>
            <a:r>
              <a:rPr lang="en-US" dirty="0" smtClean="0"/>
              <a:t>“Getting Started with Neo4j.” </a:t>
            </a:r>
            <a:r>
              <a:rPr lang="en-US" i="1" dirty="0" smtClean="0"/>
              <a:t>Neo4j.com/</a:t>
            </a:r>
            <a:r>
              <a:rPr lang="en-US" i="1" dirty="0" err="1" smtClean="0"/>
              <a:t>GraphAcademy</a:t>
            </a:r>
            <a:r>
              <a:rPr lang="en-US" i="1" dirty="0" smtClean="0"/>
              <a:t>/</a:t>
            </a:r>
            <a:r>
              <a:rPr lang="en-US" dirty="0" smtClean="0"/>
              <a:t>. Neo Technology, 2015. Web. 10 Jan. 2015.</a:t>
            </a:r>
          </a:p>
          <a:p>
            <a:r>
              <a:rPr lang="en-US" i="1" dirty="0" smtClean="0"/>
              <a:t>“Saving and Loading a </a:t>
            </a:r>
            <a:r>
              <a:rPr lang="en-US" i="1" dirty="0" err="1" smtClean="0"/>
              <a:t>FaceRecognizer</a:t>
            </a:r>
            <a:r>
              <a:rPr lang="en-US" i="1" dirty="0" smtClean="0"/>
              <a:t>.” Docs.OpenCV.org. </a:t>
            </a:r>
            <a:r>
              <a:rPr lang="en-US" dirty="0" smtClean="0"/>
              <a:t>OpenCV Documentation, 2014. Web. 25 Apr. 2015.</a:t>
            </a:r>
          </a:p>
          <a:p>
            <a:r>
              <a:rPr lang="en-US" i="1" dirty="0" smtClean="0"/>
              <a:t>“Welcome to OpenCV Documentation!” Swarthmore.edu</a:t>
            </a:r>
            <a:r>
              <a:rPr lang="en-US" dirty="0" smtClean="0"/>
              <a:t>. OpenCV Dev Team, 14 Feb. 2015. Web. 25 Apr. 2015.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147721"/>
              </p:ext>
            </p:extLst>
          </p:nvPr>
        </p:nvGraphicFramePr>
        <p:xfrm>
          <a:off x="3542270" y="1539574"/>
          <a:ext cx="5239265" cy="43418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39265"/>
              </a:tblGrid>
              <a:tr h="11050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Computer</a:t>
                      </a:r>
                      <a:br>
                        <a:rPr lang="en-US" sz="4000" dirty="0" smtClean="0"/>
                      </a:br>
                      <a:r>
                        <a:rPr lang="en-US" sz="4000" dirty="0" smtClean="0"/>
                        <a:t>Vision</a:t>
                      </a:r>
                      <a:endParaRPr lang="en-US" sz="4000" dirty="0"/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31244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sz="9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21041"/>
              </p:ext>
            </p:extLst>
          </p:nvPr>
        </p:nvGraphicFramePr>
        <p:xfrm>
          <a:off x="3542270" y="1539574"/>
          <a:ext cx="5239265" cy="43418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39265"/>
              </a:tblGrid>
              <a:tr h="11050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Computer</a:t>
                      </a:r>
                      <a:br>
                        <a:rPr lang="en-US" sz="4000" dirty="0" smtClean="0"/>
                      </a:br>
                      <a:r>
                        <a:rPr lang="en-US" sz="4000" dirty="0" smtClean="0"/>
                        <a:t>Vision</a:t>
                      </a:r>
                      <a:endParaRPr lang="en-US" sz="4000" dirty="0"/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31244">
                <a:tc>
                  <a:txBody>
                    <a:bodyPr/>
                    <a:lstStyle/>
                    <a:p>
                      <a:pPr algn="ctr"/>
                      <a:r>
                        <a:rPr lang="en-US" sz="9600" b="1" dirty="0" smtClean="0">
                          <a:solidFill>
                            <a:schemeClr val="tx1"/>
                          </a:solidFill>
                        </a:rPr>
                        <a:t>Answers</a:t>
                      </a:r>
                      <a:endParaRPr lang="en-US" sz="9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Employed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OpenCV Computer Vision Library</a:t>
            </a:r>
          </a:p>
          <a:p>
            <a:pPr lvl="1"/>
            <a:r>
              <a:rPr lang="en-US" dirty="0" smtClean="0"/>
              <a:t>C/C++/Java/Python/MATLAB</a:t>
            </a:r>
          </a:p>
          <a:p>
            <a:pPr lvl="1"/>
            <a:r>
              <a:rPr lang="en-US" dirty="0" smtClean="0"/>
              <a:t>~2500 optimized algorithms</a:t>
            </a:r>
          </a:p>
          <a:p>
            <a:pPr lvl="1"/>
            <a:r>
              <a:rPr lang="en-US" dirty="0" smtClean="0"/>
              <a:t>Designed originally by Intel and subsequently made open source</a:t>
            </a:r>
          </a:p>
          <a:p>
            <a:r>
              <a:rPr lang="en-US" dirty="0" smtClean="0"/>
              <a:t>Hardware: Raspberry Pi 2.B</a:t>
            </a:r>
            <a:endParaRPr lang="en-US" dirty="0"/>
          </a:p>
          <a:p>
            <a:r>
              <a:rPr lang="en-US" dirty="0"/>
              <a:t>Python, </a:t>
            </a:r>
            <a:r>
              <a:rPr lang="en-US" dirty="0" smtClean="0"/>
              <a:t>Others </a:t>
            </a:r>
            <a:r>
              <a:rPr lang="en-US" dirty="0"/>
              <a:t>dependent upon runtime necessity</a:t>
            </a:r>
            <a:endParaRPr lang="en-US" dirty="0" smtClean="0"/>
          </a:p>
          <a:p>
            <a:r>
              <a:rPr lang="en-US" dirty="0" smtClean="0"/>
              <a:t>Neo4j Graph Database, Py2neo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Graph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RDBMS, and traditional NoSQL, database are not good at handling… relationship models</a:t>
            </a:r>
          </a:p>
          <a:p>
            <a:r>
              <a:rPr lang="en-US" dirty="0" smtClean="0"/>
              <a:t>Join tables add complexity</a:t>
            </a:r>
          </a:p>
          <a:p>
            <a:r>
              <a:rPr lang="en-US" dirty="0" smtClean="0"/>
              <a:t>Monolithic and essentially unchangeable once past design stage</a:t>
            </a:r>
          </a:p>
          <a:p>
            <a:r>
              <a:rPr lang="en-US" dirty="0" smtClean="0"/>
              <a:t>Slow when processing relationship style queries</a:t>
            </a:r>
          </a:p>
          <a:p>
            <a:r>
              <a:rPr lang="en-US" dirty="0" smtClean="0"/>
              <a:t>Very large database end up requiring denormalization for speed</a:t>
            </a:r>
          </a:p>
          <a:p>
            <a:r>
              <a:rPr lang="en-US" dirty="0" smtClean="0"/>
              <a:t>RDMS’s show exponential execution time for depth style searches</a:t>
            </a:r>
          </a:p>
          <a:p>
            <a:r>
              <a:rPr lang="en-US" dirty="0" smtClean="0"/>
              <a:t>Neo4j has a shallow learning curve due to implementation of Cypher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Time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100,000,000 people with ~50 relationships on average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99814"/>
              </p:ext>
            </p:extLst>
          </p:nvPr>
        </p:nvGraphicFramePr>
        <p:xfrm>
          <a:off x="685800" y="2245665"/>
          <a:ext cx="10787949" cy="397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955"/>
                <a:gridCol w="2894330"/>
                <a:gridCol w="2793332"/>
                <a:gridCol w="2793332"/>
              </a:tblGrid>
              <a:tr h="675394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Relationship Depth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RDBMS </a:t>
                      </a:r>
                      <a:r>
                        <a:rPr lang="en-US" dirty="0" smtClean="0">
                          <a:effectLst/>
                        </a:rPr>
                        <a:t>exec time </a:t>
                      </a:r>
                      <a:r>
                        <a:rPr lang="en-US" dirty="0">
                          <a:effectLst/>
                        </a:rPr>
                        <a:t>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GDB exec time </a:t>
                      </a:r>
                      <a:r>
                        <a:rPr lang="en-US" dirty="0">
                          <a:effectLst/>
                        </a:rPr>
                        <a:t>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Records returned</a:t>
                      </a:r>
                    </a:p>
                  </a:txBody>
                  <a:tcPr anchor="ctr"/>
                </a:tc>
              </a:tr>
              <a:tr h="554427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0.016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~2500</a:t>
                      </a:r>
                    </a:p>
                  </a:txBody>
                  <a:tcPr anchor="ctr"/>
                </a:tc>
              </a:tr>
              <a:tr h="554427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30.267 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(189,068.75 %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baseline="0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0.168 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(1,580 %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~</a:t>
                      </a:r>
                      <a:r>
                        <a:rPr lang="en-US" dirty="0" smtClean="0">
                          <a:effectLst/>
                        </a:rPr>
                        <a:t>110,000</a:t>
                      </a:r>
                      <a:r>
                        <a:rPr lang="en-US" baseline="0" dirty="0" smtClean="0">
                          <a:effectLst/>
                        </a:rPr>
                        <a:t> (4,300 % </a:t>
                      </a:r>
                      <a:r>
                        <a:rPr lang="en-US" baseline="0" dirty="0" err="1" smtClean="0">
                          <a:effectLst/>
                        </a:rPr>
                        <a:t>inc</a:t>
                      </a:r>
                      <a:r>
                        <a:rPr lang="en-US" baseline="0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554427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1543.505 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(4,999.63 %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</a:t>
                      </a:r>
                      <a:r>
                        <a:rPr lang="en-US" baseline="0" dirty="0" smtClean="0">
                          <a:effectLst/>
                        </a:rPr>
                        <a:t> 3</a:t>
                      </a:r>
                      <a:endParaRPr lang="en-US" dirty="0" smtClean="0">
                        <a:effectLst/>
                      </a:endParaRP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(9,665,556.25 %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1.359 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(708.93 %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3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(13,490 %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~</a:t>
                      </a:r>
                      <a:r>
                        <a:rPr lang="en-US" dirty="0" smtClean="0">
                          <a:effectLst/>
                        </a:rPr>
                        <a:t>600,000 (445.45 %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554427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Unfinished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2.132 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(56.88 %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</a:t>
                      </a:r>
                      <a:r>
                        <a:rPr lang="en-US" baseline="0" dirty="0" smtClean="0">
                          <a:effectLst/>
                        </a:rPr>
                        <a:t> 4</a:t>
                      </a:r>
                      <a:endParaRPr lang="en-US" dirty="0" smtClean="0">
                        <a:effectLst/>
                      </a:endParaRP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(1,169.05 %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3</a:t>
                      </a:r>
                    </a:p>
                    <a:p>
                      <a:pPr algn="l" fontAlgn="base"/>
                      <a:r>
                        <a:rPr lang="en-US" dirty="0" smtClean="0">
                          <a:effectLst/>
                        </a:rPr>
                        <a:t>( 21,220 %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 -&gt; 2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~</a:t>
                      </a:r>
                      <a:r>
                        <a:rPr lang="en-US" dirty="0" smtClean="0">
                          <a:effectLst/>
                        </a:rPr>
                        <a:t>800,000 (33.33 % </a:t>
                      </a:r>
                      <a:r>
                        <a:rPr lang="en-US" dirty="0" err="1" smtClean="0">
                          <a:effectLst/>
                        </a:rPr>
                        <a:t>inc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100((new-old)/old)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8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5053"/>
            <a:ext cx="5334000" cy="429363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Nodes</a:t>
            </a:r>
          </a:p>
          <a:p>
            <a:pPr lvl="1"/>
            <a:r>
              <a:rPr lang="en-US" sz="3200" dirty="0"/>
              <a:t>Person</a:t>
            </a:r>
          </a:p>
          <a:p>
            <a:pPr lvl="2"/>
            <a:r>
              <a:rPr lang="en-US" sz="3200" dirty="0"/>
              <a:t>Name</a:t>
            </a:r>
          </a:p>
          <a:p>
            <a:pPr lvl="1"/>
            <a:r>
              <a:rPr lang="en-US" sz="3200" dirty="0" smtClean="0"/>
              <a:t>Image</a:t>
            </a:r>
            <a:endParaRPr lang="en-US" sz="3200" dirty="0"/>
          </a:p>
          <a:p>
            <a:pPr lvl="2"/>
            <a:r>
              <a:rPr lang="en-US" sz="3200" dirty="0" smtClean="0"/>
              <a:t>Path</a:t>
            </a:r>
          </a:p>
          <a:p>
            <a:pPr lvl="2"/>
            <a:r>
              <a:rPr lang="en-US" sz="3200" dirty="0" smtClean="0"/>
              <a:t>Id</a:t>
            </a:r>
          </a:p>
          <a:p>
            <a:pPr lvl="2"/>
            <a:r>
              <a:rPr lang="en-US" sz="3200" dirty="0" smtClean="0"/>
              <a:t>File name</a:t>
            </a:r>
          </a:p>
          <a:p>
            <a:pPr lvl="1"/>
            <a:r>
              <a:rPr lang="en-US" sz="3400" dirty="0" err="1" smtClean="0"/>
              <a:t>Decon</a:t>
            </a:r>
            <a:endParaRPr lang="en-US" sz="3400" dirty="0" smtClean="0"/>
          </a:p>
          <a:p>
            <a:pPr lvl="2"/>
            <a:r>
              <a:rPr lang="en-US" sz="3200" dirty="0" smtClean="0"/>
              <a:t>Path</a:t>
            </a:r>
          </a:p>
          <a:p>
            <a:pPr lvl="2"/>
            <a:r>
              <a:rPr lang="en-US" sz="3200" dirty="0" smtClean="0"/>
              <a:t>id</a:t>
            </a:r>
          </a:p>
          <a:p>
            <a:pPr lvl="1"/>
            <a:endParaRPr lang="en-US" sz="3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925053"/>
            <a:ext cx="5334000" cy="429363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Relationships/Edges</a:t>
            </a:r>
          </a:p>
          <a:p>
            <a:pPr lvl="1"/>
            <a:r>
              <a:rPr lang="en-US" sz="3200" dirty="0" smtClean="0"/>
              <a:t>SOURCE_OF</a:t>
            </a:r>
          </a:p>
          <a:p>
            <a:pPr lvl="1"/>
            <a:r>
              <a:rPr lang="en-US" sz="3200" dirty="0" smtClean="0"/>
              <a:t>DECON_OF *</a:t>
            </a:r>
          </a:p>
          <a:p>
            <a:pPr lvl="1"/>
            <a:r>
              <a:rPr lang="en-US" sz="3200" dirty="0" smtClean="0"/>
              <a:t>SUBJECT_IN</a:t>
            </a:r>
          </a:p>
          <a:p>
            <a:pPr lvl="1"/>
            <a:r>
              <a:rPr lang="en-US" sz="3200" dirty="0" smtClean="0"/>
              <a:t>USED_IN</a:t>
            </a:r>
          </a:p>
          <a:p>
            <a:r>
              <a:rPr lang="en-US" sz="3400" dirty="0" smtClean="0"/>
              <a:t>* Back edges have been done away with as they are implied by CQL</a:t>
            </a:r>
          </a:p>
          <a:p>
            <a:pPr lvl="1"/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Cypher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(</a:t>
            </a:r>
            <a:r>
              <a:rPr lang="en-US" dirty="0" err="1" smtClean="0"/>
              <a:t>oim:Image:Original</a:t>
            </a:r>
            <a:r>
              <a:rPr lang="en-US" dirty="0" smtClean="0"/>
              <a:t>)-[*..2]-&gt;(</a:t>
            </a:r>
            <a:r>
              <a:rPr lang="en-US" dirty="0" err="1" smtClean="0"/>
              <a:t>face:Image:Decon:Subimage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RETURN oim.id as </a:t>
            </a:r>
            <a:r>
              <a:rPr lang="en-US" dirty="0" err="1" smtClean="0"/>
              <a:t>oim_id</a:t>
            </a:r>
            <a:r>
              <a:rPr lang="en-US" dirty="0" smtClean="0"/>
              <a:t>, face.id as </a:t>
            </a:r>
            <a:r>
              <a:rPr lang="en-US" dirty="0" err="1" smtClean="0"/>
              <a:t>face_id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dirty="0" err="1" smtClean="0"/>
              <a:t>face.path</a:t>
            </a:r>
            <a:r>
              <a:rPr lang="en-US" dirty="0" smtClean="0"/>
              <a:t> + </a:t>
            </a:r>
            <a:r>
              <a:rPr lang="en-US" dirty="0" err="1" smtClean="0"/>
              <a:t>face.fname</a:t>
            </a:r>
            <a:r>
              <a:rPr lang="en-US" dirty="0" smtClean="0"/>
              <a:t> as </a:t>
            </a:r>
            <a:r>
              <a:rPr lang="en-US" dirty="0" err="1" smtClean="0"/>
              <a:t>face_path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80" y="2940782"/>
            <a:ext cx="9857040" cy="32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92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7" y="381000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Data View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6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OpenCV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Eigenfaces</a:t>
            </a:r>
          </a:p>
          <a:p>
            <a:pPr lvl="1"/>
            <a:r>
              <a:rPr lang="en-US" dirty="0" smtClean="0"/>
              <a:t>Uses Principal Component Analysis (PCA) to deconstruct image</a:t>
            </a:r>
          </a:p>
          <a:p>
            <a:pPr lvl="1"/>
            <a:r>
              <a:rPr lang="en-US" dirty="0" smtClean="0"/>
              <a:t>Principal components will carry most data</a:t>
            </a:r>
          </a:p>
          <a:p>
            <a:pPr lvl="1"/>
            <a:r>
              <a:rPr lang="en-US" dirty="0" smtClean="0"/>
              <a:t>The components will be the Eigen matrix</a:t>
            </a:r>
          </a:p>
          <a:p>
            <a:pPr lvl="2"/>
            <a:r>
              <a:rPr lang="en-US" dirty="0" smtClean="0"/>
              <a:t>For an MxN matrix with M &gt; N guaranteed non-zero eigenvalues only for NxN</a:t>
            </a:r>
          </a:p>
          <a:p>
            <a:pPr lvl="1"/>
            <a:r>
              <a:rPr lang="en-US" dirty="0" smtClean="0"/>
              <a:t>Light may provide some of the principal components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8" y="4067858"/>
            <a:ext cx="4401164" cy="2143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61" y="4063095"/>
            <a:ext cx="4401164" cy="21529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http://docs.opencv.org/modules/contrib/doc/facerec/facerec_tutorial.html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72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531</TotalTime>
  <Words>897</Words>
  <Application>Microsoft Office PowerPoint</Application>
  <PresentationFormat>Widescreen</PresentationFormat>
  <Paragraphs>212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Vapor Trail</vt:lpstr>
      <vt:lpstr>Facial re-recognition</vt:lpstr>
      <vt:lpstr>Introduction</vt:lpstr>
      <vt:lpstr>Technologies Employed</vt:lpstr>
      <vt:lpstr>Why a Graph Database</vt:lpstr>
      <vt:lpstr>Run Time Comparison</vt:lpstr>
      <vt:lpstr>Data Layout</vt:lpstr>
      <vt:lpstr>Example of Cypher Query</vt:lpstr>
      <vt:lpstr>Data View</vt:lpstr>
      <vt:lpstr>OpenCV Algorithms</vt:lpstr>
      <vt:lpstr>Opencv Algorithms</vt:lpstr>
      <vt:lpstr>OpenCV Algorithms</vt:lpstr>
      <vt:lpstr>System Overview</vt:lpstr>
      <vt:lpstr>Algorithm: Add Person to Database</vt:lpstr>
      <vt:lpstr>Algorithm: Pulling Faces From Group Photo</vt:lpstr>
      <vt:lpstr>Algorithm: Search and Update</vt:lpstr>
      <vt:lpstr>Experiment: Source Data: Me</vt:lpstr>
      <vt:lpstr>Experiment: Source Data: Me </vt:lpstr>
      <vt:lpstr>Results: Person Add</vt:lpstr>
      <vt:lpstr>Experiment: Source Data: Testing</vt:lpstr>
      <vt:lpstr>Results: Face Ripper</vt:lpstr>
      <vt:lpstr>Results: Search</vt:lpstr>
      <vt:lpstr>Ethical Concerns</vt:lpstr>
      <vt:lpstr>Future Work</vt:lpstr>
      <vt:lpstr>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re-recognition with opencv and graph databases</dc:title>
  <dc:creator>Jared Beekman</dc:creator>
  <cp:lastModifiedBy>Jared Beekman</cp:lastModifiedBy>
  <cp:revision>46</cp:revision>
  <dcterms:created xsi:type="dcterms:W3CDTF">2015-02-27T01:09:23Z</dcterms:created>
  <dcterms:modified xsi:type="dcterms:W3CDTF">2015-04-28T00:06:04Z</dcterms:modified>
</cp:coreProperties>
</file>