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409" autoAdjust="0"/>
    <p:restoredTop sz="94576" autoAdjust="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77E65-1AF3-40CD-B586-F42A7FBBC4E1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FECEC-10E6-48EF-8680-5DCEB6AC32A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9B41A-DFC2-448A-B6D0-74A421DAA538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EC77F-F260-4B6D-AA12-A7ABA6A1F1D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170F-93A7-4DC8-B061-466572E97461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F1016-6FA9-48C9-A1F3-855E6C87E7D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90328-1B67-4C5B-AAED-589B2BABB737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2E5F-D8C3-405F-B084-26EF182F355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FF169-BF9C-4494-B8B9-CD0304DD6C0D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31920-4F7B-4AA5-B96E-EEAC5FA8782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E14BE-E279-410F-A08A-C55FFF451DFE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9E8DC-0652-4A47-9D34-5B6E44BE124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A3818-D870-4DBF-9A14-14CC209B05A7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9F65C-69ED-4F8D-A566-6EEEE246194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DF3B0-088E-4766-8060-43671412ABE9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15A66-B1C2-44B8-8A12-98F6B288A99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1EFB2-331E-4401-9A38-AAE80BAA67D3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F36DF-A0E5-4453-A8F8-979158B1C83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5451E-C4DB-4865-931F-D078F3711BC8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C54B4-BA4C-4B43-95A7-CBC11757463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C677-E2F9-42F8-9347-502FB00F4408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EE88-A844-422D-93D0-47E6DFF22A9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8ECDDA-D35F-4854-9785-E972705843C2}" type="datetimeFigureOut">
              <a:rPr lang="he-IL"/>
              <a:pPr>
                <a:defRPr/>
              </a:pPr>
              <a:t>י"ג/חשון/תשע"א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E118BD-798C-496A-ABCF-53870C7A559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כותרת 1"/>
          <p:cNvSpPr>
            <a:spLocks noGrp="1"/>
          </p:cNvSpPr>
          <p:nvPr>
            <p:ph type="ctrTitle"/>
          </p:nvPr>
        </p:nvSpPr>
        <p:spPr>
          <a:xfrm>
            <a:off x="685800" y="692150"/>
            <a:ext cx="7772400" cy="3816350"/>
          </a:xfrm>
        </p:spPr>
        <p:txBody>
          <a:bodyPr/>
          <a:lstStyle/>
          <a:p>
            <a:r>
              <a:rPr lang="he-IL" sz="6000" b="1" smtClean="0"/>
              <a:t>הצעת פרויקט:</a:t>
            </a:r>
            <a:r>
              <a:rPr lang="en-US" sz="6000" b="1" smtClean="0">
                <a:cs typeface="Times New Roman" pitchFamily="18" charset="0"/>
              </a:rPr>
              <a:t>On line </a:t>
            </a:r>
            <a:r>
              <a:rPr lang="he-IL" sz="6000" b="1" smtClean="0"/>
              <a:t> </a:t>
            </a:r>
            <a:r>
              <a:rPr lang="en-US" sz="6000" b="1" smtClean="0">
                <a:cs typeface="Times New Roman" pitchFamily="18" charset="0"/>
              </a:rPr>
              <a:t> Stock Tracker </a:t>
            </a:r>
            <a:r>
              <a:rPr lang="he-IL" sz="6000" b="1" smtClean="0"/>
              <a:t> - מערכת מעקב זמן אמת אחר ניירות ערך</a:t>
            </a:r>
          </a:p>
        </p:txBody>
      </p:sp>
      <p:pic>
        <p:nvPicPr>
          <p:cNvPr id="13314" name="Picture 2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4581525"/>
            <a:ext cx="45354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1341438"/>
            <a:ext cx="9144000" cy="5516562"/>
          </a:xfrm>
        </p:spPr>
        <p:txBody>
          <a:bodyPr rtlCol="1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sz="4000" dirty="0" smtClean="0">
                <a:solidFill>
                  <a:srgbClr val="0070C0"/>
                </a:solidFill>
              </a:rPr>
              <a:t>                    </a:t>
            </a:r>
            <a:br>
              <a:rPr lang="he-IL" sz="4000" dirty="0" smtClean="0">
                <a:solidFill>
                  <a:srgbClr val="0070C0"/>
                </a:solidFill>
              </a:rPr>
            </a:br>
            <a:r>
              <a:rPr lang="he-IL" sz="4000" dirty="0" smtClean="0">
                <a:solidFill>
                  <a:srgbClr val="0070C0"/>
                </a:solidFill>
              </a:rPr>
              <a:t>                     </a:t>
            </a:r>
            <a:r>
              <a:rPr lang="he-IL" sz="4000" b="1" dirty="0" smtClean="0"/>
              <a:t>תיאור המוצר:  </a:t>
            </a:r>
            <a:br>
              <a:rPr lang="he-IL" sz="4000" b="1" dirty="0" smtClean="0"/>
            </a:br>
            <a:r>
              <a:rPr lang="he-IL" sz="3600" dirty="0" smtClean="0"/>
              <a:t>כלי עבור משקיע בניירות ערך - מערכת המספקת ידיעות בזמן אמת על מניות אליהם נרשם המשתמש.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dirty="0" smtClean="0"/>
              <a:t>                </a:t>
            </a:r>
            <a:r>
              <a:rPr lang="he-IL" sz="2200" dirty="0" smtClean="0"/>
              <a:t>     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dirty="0" smtClean="0"/>
              <a:t>                     </a:t>
            </a:r>
            <a:r>
              <a:rPr lang="he-IL" sz="4000" b="1" dirty="0" smtClean="0"/>
              <a:t>איך זה עובד? 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3600" dirty="0" smtClean="0"/>
              <a:t>המשתמש מתחבר לחשבון שלו בו הוא בוחר מניות עבורם הוא מעוניין לקבל עדכונים, לדוגמא: "טבע" ו "אפריקה".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dirty="0" smtClean="0"/>
              <a:t>                   </a:t>
            </a:r>
            <a:br>
              <a:rPr lang="he-IL" sz="4000" dirty="0" smtClean="0"/>
            </a:br>
            <a:r>
              <a:rPr lang="he-IL" sz="4000" b="1" dirty="0" smtClean="0"/>
              <a:t>                    דוגמא לידיעה: </a:t>
            </a:r>
            <a:r>
              <a:rPr lang="he-IL" sz="4000" dirty="0" smtClean="0">
                <a:solidFill>
                  <a:srgbClr val="0070C0"/>
                </a:solidFill>
              </a:rPr>
              <a:t/>
            </a:r>
            <a:br>
              <a:rPr lang="he-IL" sz="4000" dirty="0" smtClean="0">
                <a:solidFill>
                  <a:srgbClr val="0070C0"/>
                </a:solidFill>
              </a:rPr>
            </a:br>
            <a:r>
              <a:rPr lang="en-US" sz="2700" b="1" dirty="0" smtClean="0">
                <a:solidFill>
                  <a:srgbClr val="0070C0"/>
                </a:solidFill>
              </a:rPr>
              <a:t>13\10\2010 </a:t>
            </a:r>
            <a:r>
              <a:rPr lang="he-IL" sz="2700" b="1" dirty="0" smtClean="0">
                <a:solidFill>
                  <a:srgbClr val="0070C0"/>
                </a:solidFill>
              </a:rPr>
              <a:t> שעה 12:23.</a:t>
            </a:r>
            <a:r>
              <a:rPr lang="he-IL" sz="4000" dirty="0" smtClean="0">
                <a:solidFill>
                  <a:srgbClr val="0070C0"/>
                </a:solidFill>
              </a:rPr>
              <a:t/>
            </a:r>
            <a:br>
              <a:rPr lang="he-IL" sz="4000" dirty="0" smtClean="0">
                <a:solidFill>
                  <a:srgbClr val="0070C0"/>
                </a:solidFill>
              </a:rPr>
            </a:br>
            <a:r>
              <a:rPr lang="he-IL" sz="3600" dirty="0" smtClean="0"/>
              <a:t>אלביט מערכות: הסכם למכירת מערכות ראיית לילה לצבא </a:t>
            </a:r>
            <a:r>
              <a:rPr lang="he-IL" sz="3600" dirty="0" err="1" smtClean="0"/>
              <a:t>ארה''ב</a:t>
            </a:r>
            <a:r>
              <a:rPr lang="he-IL" sz="3600" dirty="0" smtClean="0"/>
              <a:t>. היקף העסקה </a:t>
            </a:r>
            <a:r>
              <a:rPr lang="he-IL" sz="3600" dirty="0" err="1" smtClean="0"/>
              <a:t>68מ</a:t>
            </a:r>
            <a:r>
              <a:rPr lang="he-IL" sz="3600" dirty="0" smtClean="0"/>
              <a:t>' דולר. 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b="1" u="sng" dirty="0" smtClean="0">
                <a:solidFill>
                  <a:srgbClr val="0070C0"/>
                </a:solidFill>
              </a:rPr>
              <a:t/>
            </a:r>
            <a:br>
              <a:rPr lang="he-IL" sz="4000" b="1" u="sng" dirty="0" smtClean="0">
                <a:solidFill>
                  <a:srgbClr val="0070C0"/>
                </a:solidFill>
              </a:rPr>
            </a:b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dirty="0"/>
              <a:t/>
            </a:r>
            <a:br>
              <a:rPr lang="he-IL" sz="4000" dirty="0"/>
            </a:br>
            <a:endParaRPr lang="he-IL" sz="4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smtClean="0"/>
              <a:t>למה זה טוב?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9750" y="1484313"/>
            <a:ext cx="4040188" cy="4032250"/>
          </a:xfrm>
        </p:spPr>
        <p:txBody>
          <a:bodyPr rtlCol="1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e-IL" sz="2800" dirty="0" smtClean="0">
                <a:solidFill>
                  <a:srgbClr val="FF0000"/>
                </a:solidFill>
              </a:rPr>
              <a:t>יתרונות ופתרונות המוצר: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e-IL" sz="2600" b="0" dirty="0" smtClean="0"/>
              <a:t>התוכנה "תעבוד בשבילך" ותחפש מידע באתרים המובילים.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e-IL" sz="2600" b="0" dirty="0" smtClean="0"/>
              <a:t> להיות "הראשון לדעת" – קבלת מידע ברגע פרסומו.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e-IL" sz="2600" b="0" dirty="0" smtClean="0"/>
              <a:t> ממשק פשוט וממוקד.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e-IL" sz="2600" b="0" dirty="0" smtClean="0"/>
              <a:t> כלי נוסף בידי המשקיע לקבלת החלטת השקעה מושכלת.</a:t>
            </a:r>
            <a:endParaRPr lang="he-IL" sz="2600" b="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 flipV="1">
            <a:off x="457200" y="6126163"/>
            <a:ext cx="4043363" cy="46037"/>
          </a:xfrm>
        </p:spPr>
        <p:txBody>
          <a:bodyPr rtlCol="1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412875"/>
            <a:ext cx="4041775" cy="4464050"/>
          </a:xfrm>
        </p:spPr>
        <p:txBody>
          <a:bodyPr/>
          <a:lstStyle/>
          <a:p>
            <a:r>
              <a:rPr lang="he-IL" sz="2800" smtClean="0">
                <a:solidFill>
                  <a:srgbClr val="FF0000"/>
                </a:solidFill>
              </a:rPr>
              <a:t>המצב כיום: </a:t>
            </a:r>
          </a:p>
          <a:p>
            <a:pPr>
              <a:buFontTx/>
              <a:buChar char="-"/>
            </a:pPr>
            <a:r>
              <a:rPr lang="he-IL" b="0" smtClean="0"/>
              <a:t> </a:t>
            </a:r>
            <a:r>
              <a:rPr lang="he-IL" sz="2600" b="0" smtClean="0"/>
              <a:t>אתרים רבים המספקים מידע רב.</a:t>
            </a:r>
          </a:p>
          <a:p>
            <a:pPr>
              <a:buFontTx/>
              <a:buChar char="-"/>
            </a:pPr>
            <a:r>
              <a:rPr lang="he-IL" sz="2600" b="0" smtClean="0"/>
              <a:t> מציאת מידע על מנייה ספציפית כרוך בחיפוש פרטני באתרים הנ''ל.</a:t>
            </a:r>
          </a:p>
          <a:p>
            <a:pPr>
              <a:buFontTx/>
              <a:buChar char="-"/>
            </a:pPr>
            <a:r>
              <a:rPr lang="he-IL" sz="2600" b="0" smtClean="0"/>
              <a:t>  על מנת להיות מעודכן מחוייבים להיות מחוברים תמידית. </a:t>
            </a:r>
          </a:p>
          <a:p>
            <a:endParaRPr lang="he-IL" smtClean="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 flipV="1">
            <a:off x="4645025" y="6126163"/>
            <a:ext cx="4030663" cy="46037"/>
          </a:xfrm>
        </p:spPr>
        <p:txBody>
          <a:bodyPr rtlCol="1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/>
            <a:r>
              <a:rPr lang="he-IL" b="1" smtClean="0"/>
              <a:t>     אז למה לי להיות מעודכן בזמן אמת?</a:t>
            </a:r>
            <a:r>
              <a:rPr lang="he-IL" smtClean="0"/>
              <a:t/>
            </a:r>
            <a:br>
              <a:rPr lang="he-IL" smtClean="0"/>
            </a:br>
            <a:r>
              <a:rPr lang="he-IL" sz="2400" smtClean="0"/>
              <a:t>- </a:t>
            </a:r>
            <a:r>
              <a:rPr lang="he-IL" sz="2400" b="1" smtClean="0"/>
              <a:t>דוגמא קצת קיצונית אבל בהחלט לא בודדת.</a:t>
            </a:r>
            <a:r>
              <a:rPr lang="he-IL" smtClean="0"/>
              <a:t/>
            </a:r>
            <a:br>
              <a:rPr lang="he-IL" smtClean="0"/>
            </a:br>
            <a:r>
              <a:rPr lang="he-IL" smtClean="0"/>
              <a:t/>
            </a:r>
            <a:br>
              <a:rPr lang="he-IL" smtClean="0"/>
            </a:br>
            <a:r>
              <a:rPr lang="he-IL" sz="2800" b="1" smtClean="0"/>
              <a:t>בתאריך </a:t>
            </a:r>
            <a:r>
              <a:rPr lang="en-US" sz="2800" b="1" smtClean="0">
                <a:cs typeface="Times New Roman" pitchFamily="18" charset="0"/>
              </a:rPr>
              <a:t>24/12/2009</a:t>
            </a:r>
            <a:r>
              <a:rPr lang="he-IL" sz="2800" b="1" smtClean="0"/>
              <a:t> כשעה לאחר פתיחת המסחר בבורסה, </a:t>
            </a:r>
            <a:r>
              <a:rPr lang="he-IL" sz="4000" b="1" smtClean="0"/>
              <a:t/>
            </a:r>
            <a:br>
              <a:rPr lang="he-IL" sz="4000" b="1" smtClean="0"/>
            </a:br>
            <a:r>
              <a:rPr lang="he-IL" sz="3600" b="1" smtClean="0"/>
              <a:t>מודיעה חברת גבעות עולם על גילוי נפט בקידוח "מגד 5" שבאיזור ים המלח.</a:t>
            </a:r>
            <a:r>
              <a:rPr lang="he-IL" sz="4000" smtClean="0"/>
              <a:t/>
            </a:r>
            <a:br>
              <a:rPr lang="he-IL" sz="4000" smtClean="0"/>
            </a:br>
            <a:r>
              <a:rPr lang="he-IL" sz="4000" smtClean="0"/>
              <a:t/>
            </a:r>
            <a:br>
              <a:rPr lang="he-IL" sz="4000" smtClean="0"/>
            </a:br>
            <a:r>
              <a:rPr lang="he-IL" sz="3200" b="1" smtClean="0"/>
              <a:t>התנהגות המנייה: </a:t>
            </a:r>
            <a:r>
              <a:rPr lang="he-IL" sz="3200" smtClean="0"/>
              <a:t/>
            </a:r>
            <a:br>
              <a:rPr lang="he-IL" sz="3200" smtClean="0"/>
            </a:br>
            <a:r>
              <a:rPr lang="he-IL" sz="3200" b="1" smtClean="0"/>
              <a:t>לאחר 5 דקות: </a:t>
            </a:r>
            <a:r>
              <a:rPr lang="he-IL" sz="3200" smtClean="0">
                <a:solidFill>
                  <a:srgbClr val="00B050"/>
                </a:solidFill>
              </a:rPr>
              <a:t>המנייה עולה 60%.</a:t>
            </a:r>
            <a:r>
              <a:rPr lang="he-IL" sz="3200" smtClean="0"/>
              <a:t/>
            </a:r>
            <a:br>
              <a:rPr lang="he-IL" sz="3200" smtClean="0"/>
            </a:br>
            <a:r>
              <a:rPr lang="he-IL" sz="3200" b="1" smtClean="0"/>
              <a:t>לאחר כשעה: </a:t>
            </a:r>
            <a:r>
              <a:rPr lang="he-IL" sz="3200" smtClean="0">
                <a:solidFill>
                  <a:srgbClr val="00B050"/>
                </a:solidFill>
              </a:rPr>
              <a:t>עלייה של 360%.</a:t>
            </a:r>
            <a:r>
              <a:rPr lang="he-IL" sz="3200" smtClean="0"/>
              <a:t/>
            </a:r>
            <a:br>
              <a:rPr lang="he-IL" sz="3200" smtClean="0"/>
            </a:br>
            <a:r>
              <a:rPr lang="he-IL" sz="3200" b="1" smtClean="0"/>
              <a:t>סיום יום המסחר: </a:t>
            </a:r>
            <a:r>
              <a:rPr lang="he-IL" sz="3200" smtClean="0">
                <a:solidFill>
                  <a:srgbClr val="00B050"/>
                </a:solidFill>
              </a:rPr>
              <a:t>עלייה של 230%.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כותרת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1925"/>
          </a:xfrm>
        </p:spPr>
        <p:txBody>
          <a:bodyPr/>
          <a:lstStyle/>
          <a:p>
            <a:r>
              <a:rPr lang="he-IL" sz="3200" b="1" smtClean="0"/>
              <a:t>חברי הצוות:</a:t>
            </a:r>
            <a:br>
              <a:rPr lang="he-IL" sz="3200" b="1" smtClean="0"/>
            </a:br>
            <a:r>
              <a:rPr lang="he-IL" sz="2400" b="1" smtClean="0"/>
              <a:t>מיכאל אשרף ת''ז: 039413729</a:t>
            </a:r>
            <a:br>
              <a:rPr lang="he-IL" sz="2400" b="1" smtClean="0"/>
            </a:br>
            <a:r>
              <a:rPr lang="he-IL" sz="2400" b="1" smtClean="0"/>
              <a:t>אייל סופר ת''ז: 21977897</a:t>
            </a:r>
            <a:br>
              <a:rPr lang="he-IL" sz="2400" b="1" smtClean="0"/>
            </a:br>
            <a:r>
              <a:rPr lang="he-IL" sz="2400" b="1" smtClean="0"/>
              <a:t> עידן פרחי ת''ז: 201641826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196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תבנית עיצוב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Calibri</vt:lpstr>
      <vt:lpstr>Arial</vt:lpstr>
      <vt:lpstr>Times New Roman</vt:lpstr>
      <vt:lpstr>ערכת נושא Office</vt:lpstr>
      <vt:lpstr>הצעת פרויקט:On line   Stock Tracker  - מערכת מעקב זמן אמת אחר ניירות ערך</vt:lpstr>
      <vt:lpstr>                                          תיאור המוצר:   כלי עבור משקיע בניירות ערך - מערכת המספקת ידיעות בזמן אמת על מניות אליהם נרשם המשתמש.                                            איך זה עובד?  המשתמש מתחבר לחשבון שלו בו הוא בוחר מניות עבורם הוא מעוניין לקבל עדכונים, לדוגמא: "טבע" ו "אפריקה".                                         דוגמא לידיעה:  13\10\2010  שעה 12:23. אלביט מערכות: הסכם למכירת מערכות ראיית לילה לצבא ארה''ב. היקף העסקה 68מ' דולר.     </vt:lpstr>
      <vt:lpstr>למה זה טוב?</vt:lpstr>
      <vt:lpstr>     אז למה לי להיות מעודכן בזמן אמת? - דוגמא קצת קיצונית אבל בהחלט לא בודדת.  בתאריך 24/12/2009 כשעה לאחר פתיחת המסחר בבורסה,  מודיעה חברת גבעות עולם על גילוי נפט בקידוח "מגד 5" שבאיזור ים המלח.  התנהגות המנייה:  לאחר 5 דקות: המנייה עולה 60%. לאחר כשעה: עלייה של 360%. סיום יום המסחר: עלייה של 230%.</vt:lpstr>
      <vt:lpstr>חברי הצוות: מיכאל אשרף ת''ז: 039413729 אייל סופר ת''ז: 21977897  עידן פרחי ת''ז: 201641826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הצעת פרויקט: On line Stock News teller</dc:title>
  <dc:creator>מיכאלומיכל</dc:creator>
  <cp:lastModifiedBy>Ministry Of Industry Trade And Labour</cp:lastModifiedBy>
  <cp:revision>31</cp:revision>
  <dcterms:created xsi:type="dcterms:W3CDTF">2010-10-13T16:49:11Z</dcterms:created>
  <dcterms:modified xsi:type="dcterms:W3CDTF">2010-10-21T15:52:29Z</dcterms:modified>
</cp:coreProperties>
</file>