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9" r:id="rId5"/>
    <p:sldId id="275" r:id="rId6"/>
    <p:sldId id="267" r:id="rId7"/>
    <p:sldId id="280" r:id="rId8"/>
    <p:sldId id="290" r:id="rId9"/>
    <p:sldId id="259" r:id="rId10"/>
    <p:sldId id="260" r:id="rId11"/>
    <p:sldId id="261" r:id="rId12"/>
    <p:sldId id="281" r:id="rId13"/>
    <p:sldId id="273" r:id="rId14"/>
    <p:sldId id="265" r:id="rId15"/>
    <p:sldId id="278" r:id="rId16"/>
    <p:sldId id="277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66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astasia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>
      <p:cViewPr>
        <p:scale>
          <a:sx n="81" d="100"/>
          <a:sy n="81" d="100"/>
        </p:scale>
        <p:origin x="-1110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7-11-05T23:45:13.668" idx="2">
    <p:pos x="-25" y="2052"/>
    <p:text>Не знаю, как на проекторе видно красный шрифт, если что поменять на черный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B94A-891E-40D3-8994-638D97000516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66D8-9861-4153-B2D8-81A93F606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690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B94A-891E-40D3-8994-638D97000516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66D8-9861-4153-B2D8-81A93F606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021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B94A-891E-40D3-8994-638D97000516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66D8-9861-4153-B2D8-81A93F606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20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B94A-891E-40D3-8994-638D97000516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66D8-9861-4153-B2D8-81A93F606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0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B94A-891E-40D3-8994-638D97000516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66D8-9861-4153-B2D8-81A93F606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158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B94A-891E-40D3-8994-638D97000516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66D8-9861-4153-B2D8-81A93F606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464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B94A-891E-40D3-8994-638D97000516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66D8-9861-4153-B2D8-81A93F606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98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B94A-891E-40D3-8994-638D97000516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66D8-9861-4153-B2D8-81A93F606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619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B94A-891E-40D3-8994-638D97000516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66D8-9861-4153-B2D8-81A93F606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031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B94A-891E-40D3-8994-638D97000516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66D8-9861-4153-B2D8-81A93F606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198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9B94A-891E-40D3-8994-638D97000516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066D8-9861-4153-B2D8-81A93F606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726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9B94A-891E-40D3-8994-638D97000516}" type="datetimeFigureOut">
              <a:rPr lang="ru-RU" smtClean="0"/>
              <a:t>15.12.2017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066D8-9861-4153-B2D8-81A93F6069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158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1470025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и науки Российской Федерации</a:t>
            </a:r>
            <a:b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</a:t>
            </a:r>
            <a:b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«Волгоградский государственный технический университет»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916832"/>
            <a:ext cx="6400800" cy="17526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Автоматизация бизнес-процесса сказки «Теремок»</a:t>
            </a:r>
            <a:endParaRPr lang="ru-RU" sz="4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4149080"/>
            <a:ext cx="60486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Разработчики:</a:t>
            </a:r>
          </a:p>
          <a:p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Шалиевская А.А. </a:t>
            </a:r>
          </a:p>
          <a:p>
            <a:r>
              <a:rPr lang="ru-RU" sz="3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Тажибова</a:t>
            </a: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А.В.</a:t>
            </a:r>
            <a:b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Островский Д.С.</a:t>
            </a:r>
            <a:endParaRPr lang="ru-RU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76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011" y="-15517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Используемые технологии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5573" y="5689752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3284" y="1113283"/>
            <a:ext cx="19431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Клиент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089" y="3933056"/>
            <a:ext cx="18953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Сервер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-1132" y="5487407"/>
            <a:ext cx="35089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естирование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Левая фигурная скобка 12"/>
          <p:cNvSpPr/>
          <p:nvPr/>
        </p:nvSpPr>
        <p:spPr>
          <a:xfrm>
            <a:off x="1896233" y="3280064"/>
            <a:ext cx="504056" cy="200698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00289" y="3345484"/>
            <a:ext cx="66876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MySQL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реляционная СУБД;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программирования;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Maven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система сборки проекта;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Jetty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библиотека для веб – сервера;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Hibernate</a:t>
            </a:r>
            <a:r>
              <a:rPr lang="ru-RU" sz="2400" dirty="0" smtClean="0"/>
              <a:t> 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ORM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фреймворк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Java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Левая фигурная скобка 14"/>
          <p:cNvSpPr/>
          <p:nvPr/>
        </p:nvSpPr>
        <p:spPr>
          <a:xfrm>
            <a:off x="1974480" y="713173"/>
            <a:ext cx="648072" cy="230832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Левая фигурная скобка 15"/>
          <p:cNvSpPr/>
          <p:nvPr/>
        </p:nvSpPr>
        <p:spPr>
          <a:xfrm>
            <a:off x="3391094" y="5317491"/>
            <a:ext cx="288032" cy="150877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2594778" y="713173"/>
            <a:ext cx="65339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Studio Code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редактор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кода;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Chrome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браузер (отображение полученных результатов верстки, исполнение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js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Ajax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–обмен данных между клиентом и сервером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Яндекс.Карты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56721" y="5287049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API –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Postman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тестирование запросов;</a:t>
            </a: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JUnit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тестирование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сервера.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58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3" y="274638"/>
            <a:ext cx="8866143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разработки и распределение ролей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00392" y="5805264"/>
            <a:ext cx="873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8557862"/>
              </p:ext>
            </p:extLst>
          </p:nvPr>
        </p:nvGraphicFramePr>
        <p:xfrm>
          <a:off x="0" y="2213088"/>
          <a:ext cx="9144000" cy="4644911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4087">
                <a:tc>
                  <a:txBody>
                    <a:bodyPr/>
                    <a:lstStyle/>
                    <a:p>
                      <a:r>
                        <a:rPr lang="ru-RU" dirty="0" smtClean="0"/>
                        <a:t>Участник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Обязанности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89869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Шалиевская А.А.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руководитель, </a:t>
                      </a:r>
                      <a:r>
                        <a:rPr lang="ru-RU" sz="3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back-end</a:t>
                      </a: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разработчик, проектировщик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89869">
                <a:tc>
                  <a:txBody>
                    <a:bodyPr/>
                    <a:lstStyle/>
                    <a:p>
                      <a:r>
                        <a:rPr lang="ru-RU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Тажибова</a:t>
                      </a:r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А.В.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документация, </a:t>
                      </a:r>
                      <a:r>
                        <a:rPr lang="ru-RU" sz="3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front-end</a:t>
                      </a: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разработчик, проектировщик</a:t>
                      </a:r>
                      <a:endParaRPr lang="ru-RU" sz="3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1086">
                <a:tc>
                  <a:txBody>
                    <a:bodyPr/>
                    <a:lstStyle/>
                    <a:p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Островский Д.С.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тестировщик</a:t>
                      </a:r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</a:t>
                      </a:r>
                    </a:p>
                    <a:p>
                      <a:r>
                        <a:rPr lang="ru-RU" sz="32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разработчик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1590335"/>
            <a:ext cx="83810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Эволюционная модель разработки с 2-мя итерациями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90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7213575"/>
              </p:ext>
            </p:extLst>
          </p:nvPr>
        </p:nvGraphicFramePr>
        <p:xfrm>
          <a:off x="0" y="692696"/>
          <a:ext cx="9144000" cy="602445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09924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Шалиевская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Тажибова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Островский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2204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Постраничный</a:t>
                      </a:r>
                      <a:r>
                        <a:rPr lang="ru-RU" sz="2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просмотр теремов</a:t>
                      </a:r>
                      <a:endParaRPr lang="ru-RU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Разр.Проектир</a:t>
                      </a:r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Разр.Проектир.Док</a:t>
                      </a:r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Тест.</a:t>
                      </a:r>
                      <a:r>
                        <a:rPr lang="ru-RU" sz="2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</a:t>
                      </a:r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2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Администратор</a:t>
                      </a:r>
                      <a:endParaRPr lang="ru-RU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Разр.Проектир</a:t>
                      </a:r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</a:t>
                      </a:r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Проектир.Док</a:t>
                      </a:r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Тест. </a:t>
                      </a:r>
                      <a:r>
                        <a:rPr lang="ru-RU" sz="2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</a:t>
                      </a:r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56064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Поделиться </a:t>
                      </a:r>
                      <a:endParaRPr lang="ru-RU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</a:t>
                      </a:r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Проектир.Анализ</a:t>
                      </a:r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</a:t>
                      </a:r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Проектир.Док</a:t>
                      </a:r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Тест. </a:t>
                      </a:r>
                      <a:r>
                        <a:rPr lang="ru-RU" sz="2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</a:t>
                      </a:r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9270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Адреса теремов</a:t>
                      </a:r>
                      <a:endParaRPr lang="ru-RU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</a:t>
                      </a:r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</a:t>
                      </a:r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</a:t>
                      </a:r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Проектир.Док</a:t>
                      </a:r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Тест. </a:t>
                      </a:r>
                      <a:r>
                        <a:rPr lang="ru-RU" sz="2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</a:t>
                      </a:r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Анализ.</a:t>
                      </a:r>
                      <a:endParaRPr lang="ru-RU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59270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Фильтры</a:t>
                      </a:r>
                      <a:endParaRPr lang="ru-RU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</a:t>
                      </a:r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Проектир.Анализ</a:t>
                      </a:r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</a:t>
                      </a:r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Проектир.Док</a:t>
                      </a:r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Тест. </a:t>
                      </a:r>
                      <a:r>
                        <a:rPr lang="ru-RU" sz="2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</a:t>
                      </a:r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49874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Премиум теремки</a:t>
                      </a:r>
                      <a:endParaRPr lang="ru-RU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</a:t>
                      </a:r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Проектир.Анализ</a:t>
                      </a:r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</a:t>
                      </a:r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Проектир.Док</a:t>
                      </a:r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Тест. </a:t>
                      </a:r>
                      <a:r>
                        <a:rPr lang="ru-RU" sz="2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</a:t>
                      </a:r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49874"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Эргономика</a:t>
                      </a:r>
                      <a:endParaRPr lang="ru-RU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</a:t>
                      </a:r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</a:t>
                      </a:r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</a:t>
                      </a:r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Проектир.Док</a:t>
                      </a:r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Анализ.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Тест. </a:t>
                      </a:r>
                      <a:r>
                        <a:rPr lang="ru-RU" sz="21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</a:t>
                      </a:r>
                      <a:r>
                        <a:rPr lang="ru-RU" sz="2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277857" y="-243408"/>
            <a:ext cx="88661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Фактическое участие в проекте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00392" y="5805264"/>
            <a:ext cx="8732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1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016" y="-29375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классов*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85328" y="6374650"/>
            <a:ext cx="7308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*Подробности в документе «Проектные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п.5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6" y="836711"/>
            <a:ext cx="9082105" cy="5608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00392" y="5805264"/>
            <a:ext cx="873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04249" y="4365104"/>
            <a:ext cx="2169398" cy="14401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82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8" y="476672"/>
            <a:ext cx="8651304" cy="616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12360" y="5828990"/>
            <a:ext cx="1090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2372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ER-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284984"/>
            <a:ext cx="2232248" cy="33572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804248" y="4077072"/>
            <a:ext cx="1944216" cy="5760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4737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Экранные формы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028384" y="5805264"/>
            <a:ext cx="9452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192"/>
            <a:ext cx="9144000" cy="44256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608"/>
            <a:ext cx="9144000" cy="442519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5227"/>
            <a:ext cx="9144000" cy="45275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8"/>
          <a:stretch/>
        </p:blipFill>
        <p:spPr>
          <a:xfrm>
            <a:off x="0" y="1207346"/>
            <a:ext cx="9144000" cy="448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59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тестирования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тестирования: 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модульное, 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ручное. 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запросов – API –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Postman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(10 тестов, все пройдены). 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Тестирование методов – </a:t>
            </a:r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JUnit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(8 тестов, все пройдены). </a:t>
            </a:r>
            <a:b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ручном тестировании ошибок не найдено.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100392" y="5805264"/>
            <a:ext cx="873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15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89248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качества полученной программы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Программа соответствует заданной модели качества. 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Запланированный функционал реализован.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Достигнуто требуемое качество.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Эргономичность повышена благодаря общению с заказчиками и исправлению их замечаний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00392" y="5805264"/>
            <a:ext cx="873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3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Contributors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13568"/>
            <a:ext cx="9144000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00392" y="5805264"/>
            <a:ext cx="873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3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 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Commits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00392" y="5805264"/>
            <a:ext cx="873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765120"/>
            <a:ext cx="3648760" cy="574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84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011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Постановка задачи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Автоматизировать бизнес-процесс в сказке «Теремок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>
              <a:buNone/>
            </a:pPr>
            <a:endParaRPr lang="ru-RU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5575" y="5805264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996952"/>
            <a:ext cx="1080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9512" y="4947922"/>
            <a:ext cx="2376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кого</a:t>
            </a:r>
            <a:endParaRPr lang="ru-RU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4759056"/>
            <a:ext cx="6660232" cy="1077218"/>
          </a:xfrm>
          <a:custGeom>
            <a:avLst/>
            <a:gdLst>
              <a:gd name="connsiteX0" fmla="*/ 0 w 6660232"/>
              <a:gd name="connsiteY0" fmla="*/ 0 h 1077218"/>
              <a:gd name="connsiteX1" fmla="*/ 6660232 w 6660232"/>
              <a:gd name="connsiteY1" fmla="*/ 0 h 1077218"/>
              <a:gd name="connsiteX2" fmla="*/ 6660232 w 6660232"/>
              <a:gd name="connsiteY2" fmla="*/ 1077218 h 1077218"/>
              <a:gd name="connsiteX3" fmla="*/ 0 w 6660232"/>
              <a:gd name="connsiteY3" fmla="*/ 1077218 h 1077218"/>
              <a:gd name="connsiteX4" fmla="*/ 0 w 6660232"/>
              <a:gd name="connsiteY4" fmla="*/ 0 h 1077218"/>
              <a:gd name="connsiteX0" fmla="*/ 83128 w 6660232"/>
              <a:gd name="connsiteY0" fmla="*/ 96982 h 1077218"/>
              <a:gd name="connsiteX1" fmla="*/ 6660232 w 6660232"/>
              <a:gd name="connsiteY1" fmla="*/ 0 h 1077218"/>
              <a:gd name="connsiteX2" fmla="*/ 6660232 w 6660232"/>
              <a:gd name="connsiteY2" fmla="*/ 1077218 h 1077218"/>
              <a:gd name="connsiteX3" fmla="*/ 0 w 6660232"/>
              <a:gd name="connsiteY3" fmla="*/ 1077218 h 1077218"/>
              <a:gd name="connsiteX4" fmla="*/ 83128 w 6660232"/>
              <a:gd name="connsiteY4" fmla="*/ 96982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0232" h="1077218">
                <a:moveTo>
                  <a:pt x="83128" y="96982"/>
                </a:moveTo>
                <a:lnTo>
                  <a:pt x="6660232" y="0"/>
                </a:lnTo>
                <a:lnTo>
                  <a:pt x="6660232" y="1077218"/>
                </a:lnTo>
                <a:lnTo>
                  <a:pt x="0" y="1077218"/>
                </a:lnTo>
                <a:lnTo>
                  <a:pt x="83128" y="96982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оциальные службы, занимающиеся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раздачей бесплатного жилья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67644" y="2996952"/>
            <a:ext cx="76060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программу расселения бездомных животных по свободным теремкам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62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Punchcard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Шалиевская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00392" y="5805264"/>
            <a:ext cx="873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3853"/>
            <a:ext cx="9017074" cy="487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369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Punchcard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Тажибова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58" y="1285403"/>
            <a:ext cx="9019042" cy="481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00392" y="5805264"/>
            <a:ext cx="873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574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Punchcard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Островский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" y="908720"/>
            <a:ext cx="9170542" cy="5052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00392" y="5805264"/>
            <a:ext cx="873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75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Качественная оценка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00392" y="5805264"/>
            <a:ext cx="873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8215" y="980728"/>
            <a:ext cx="819880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основании данных графов можно сделать следующие выводы: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продуктивные дни недели – вторник и воскресенье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велась на всем промежутке работы над проектом, хотя в некоторые моменты менее активно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Ближе к декабрю активность разработки снизилась, потому что основной функционал был реализован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Самое продуктивное время разработки у каждого члена команды различное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60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100392" y="5805264"/>
            <a:ext cx="873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7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-75156"/>
            <a:ext cx="8964487" cy="10081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требования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692695"/>
            <a:ext cx="9144000" cy="61584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должна предоставлять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возможность: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и авторизации, просмотра и изменения личной информации, информации о своем тереме и соседях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Просмотра подходящих теремов и заселения в них, фильтрацию списков теремков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Выселения из текущего терема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Разрушения терема неподходящим по размеру медведем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Оповещения в личном кабинете о разрушении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Подачи заявки на новый терем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администратора, который обрабатывает заявки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должна быть клиент-серверным веб-приложением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теремках, пользователях и заявках должна храниться в БД</a:t>
            </a:r>
          </a:p>
          <a:p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495928" y="5927857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94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-75156"/>
            <a:ext cx="8964487" cy="1008112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ограничения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5575" y="5805264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1749" y="6396335"/>
            <a:ext cx="7718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*Подробности в документе «Анализ требований» п.10,14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32404" y="1052736"/>
            <a:ext cx="8229600" cy="5112568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Животное может заселиться только в тот теремок, высота которого больше его роста, а свободная площадь больше необходимой животному площади (кроме медведя)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каждом тереме может жить максимум 6 животных, по одному каждого типа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Подать заявку на теремок может только бездомное животное, у которого нет активной заявки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506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620688"/>
            <a:ext cx="9055177" cy="6180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8424" y="5952909"/>
            <a:ext cx="8732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93562"/>
            <a:ext cx="8866143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вариантов использования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4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6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деятельности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94" y="1124744"/>
            <a:ext cx="8424936" cy="5620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29922" y="593467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66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29922" y="593467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12218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Макеты экранов, реализующих успешный сценарий основного варианта использования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47" y="1850002"/>
            <a:ext cx="8012941" cy="455908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082" y="1822126"/>
            <a:ext cx="8008840" cy="45538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16" y="1822126"/>
            <a:ext cx="8008840" cy="458171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969" y="1850002"/>
            <a:ext cx="7983984" cy="45691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455" y="1850002"/>
            <a:ext cx="8002901" cy="456913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369" y="1850002"/>
            <a:ext cx="8002058" cy="45691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69" y="1850002"/>
            <a:ext cx="7988987" cy="455383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551" y="1850002"/>
            <a:ext cx="7966866" cy="45700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8969" y="1849081"/>
            <a:ext cx="7971448" cy="45624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8969" y="1848159"/>
            <a:ext cx="7971448" cy="456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5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23" y="-99392"/>
            <a:ext cx="9143999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Реализуемые функции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500614"/>
              </p:ext>
            </p:extLst>
          </p:nvPr>
        </p:nvGraphicFramePr>
        <p:xfrm>
          <a:off x="107502" y="685934"/>
          <a:ext cx="9036498" cy="60426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2561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803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3025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релиз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релиз</a:t>
                      </a:r>
                      <a:endParaRPr lang="ru-RU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03009">
                <a:tc>
                  <a:txBody>
                    <a:bodyPr/>
                    <a:lstStyle/>
                    <a:p>
                      <a:r>
                        <a:rPr lang="ru-RU" sz="215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Регистрация, авторизация</a:t>
                      </a:r>
                      <a:endParaRPr lang="ru-RU" sz="215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5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Постраничный</a:t>
                      </a:r>
                      <a:r>
                        <a:rPr lang="ru-RU" sz="215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просмотр теремков(27б)</a:t>
                      </a:r>
                      <a:endParaRPr lang="ru-RU" sz="215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4546">
                <a:tc>
                  <a:txBody>
                    <a:bodyPr/>
                    <a:lstStyle/>
                    <a:p>
                      <a:r>
                        <a:rPr lang="ru-RU" sz="215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Личная страница</a:t>
                      </a:r>
                      <a:endParaRPr lang="ru-RU" sz="215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5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Заявка</a:t>
                      </a:r>
                      <a:r>
                        <a:rPr lang="ru-RU" sz="215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новый теремок</a:t>
                      </a:r>
                      <a:endParaRPr lang="ru-RU" sz="215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4546">
                <a:tc>
                  <a:txBody>
                    <a:bodyPr/>
                    <a:lstStyle/>
                    <a:p>
                      <a:r>
                        <a:rPr lang="ru-RU" sz="215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Страница «Мой теремок»</a:t>
                      </a:r>
                      <a:endParaRPr lang="ru-RU" sz="215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5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Режим администратора</a:t>
                      </a:r>
                      <a:endParaRPr lang="ru-RU" sz="215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03009">
                <a:tc>
                  <a:txBody>
                    <a:bodyPr/>
                    <a:lstStyle/>
                    <a:p>
                      <a:r>
                        <a:rPr lang="ru-RU" sz="215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Страница с доступными</a:t>
                      </a:r>
                      <a:r>
                        <a:rPr lang="ru-RU" sz="215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теремками</a:t>
                      </a:r>
                      <a:endParaRPr lang="ru-RU" sz="215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5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Отправка</a:t>
                      </a:r>
                      <a:r>
                        <a:rPr lang="ru-RU" sz="215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ссылки на сайт другу в </a:t>
                      </a:r>
                      <a:r>
                        <a:rPr lang="ru-RU" sz="215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соц.сети</a:t>
                      </a:r>
                      <a:r>
                        <a:rPr lang="ru-RU" sz="215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(22.5б)</a:t>
                      </a:r>
                      <a:endParaRPr lang="ru-RU" sz="215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03009">
                <a:tc>
                  <a:txBody>
                    <a:bodyPr/>
                    <a:lstStyle/>
                    <a:p>
                      <a:r>
                        <a:rPr lang="ru-RU" sz="215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Выселение из текущего теремка</a:t>
                      </a:r>
                      <a:endParaRPr lang="ru-RU" sz="215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5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Адреса</a:t>
                      </a:r>
                      <a:r>
                        <a:rPr lang="ru-RU" sz="215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 теремков, отображаемые на карте(13.5б)</a:t>
                      </a:r>
                      <a:endParaRPr lang="ru-RU" sz="215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03009">
                <a:tc>
                  <a:txBody>
                    <a:bodyPr/>
                    <a:lstStyle/>
                    <a:p>
                      <a:r>
                        <a:rPr lang="ru-RU" sz="215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Заселение в понравившийся</a:t>
                      </a:r>
                      <a:r>
                        <a:rPr lang="ru-RU" sz="215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теремок</a:t>
                      </a:r>
                      <a:endParaRPr lang="ru-RU" sz="215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ru-RU" sz="215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Фильтры:</a:t>
                      </a:r>
                    </a:p>
                    <a:p>
                      <a:r>
                        <a:rPr lang="ru-RU" sz="215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-Свободный/несвободный/все(13.5б)</a:t>
                      </a:r>
                    </a:p>
                    <a:p>
                      <a:r>
                        <a:rPr lang="ru-RU" sz="215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-По</a:t>
                      </a:r>
                      <a:r>
                        <a:rPr lang="ru-RU" sz="215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наличию/отсутствию конкретных животных(22.5б)</a:t>
                      </a:r>
                    </a:p>
                    <a:p>
                      <a:r>
                        <a:rPr lang="ru-RU" sz="215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-По диапазону числа жителей(13.5б)</a:t>
                      </a:r>
                      <a:endParaRPr lang="ru-RU" sz="215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925389">
                <a:tc rowSpan="3">
                  <a:txBody>
                    <a:bodyPr/>
                    <a:lstStyle/>
                    <a:p>
                      <a:r>
                        <a:rPr lang="ru-RU" sz="215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Разрушение теремка медведем с оповещением его жителей</a:t>
                      </a:r>
                      <a:endParaRPr lang="ru-RU" sz="215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4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5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Премиум дома(34.5б)</a:t>
                      </a:r>
                      <a:endParaRPr lang="ru-RU" sz="215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45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15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Улучшить </a:t>
                      </a:r>
                      <a:r>
                        <a:rPr lang="ru-RU" sz="21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эргономику программы(37.5)</a:t>
                      </a:r>
                      <a:endParaRPr lang="ru-RU" sz="21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529425" y="558924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7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качества программы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011" y="1456184"/>
            <a:ext cx="8229600" cy="45799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FUR: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Функциональность – реализована большая часть предложенных функций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Качество – программа протестирована, безотказно работает при стабильном Интернет-соединении, выдает сообщения и предупреждения в случае ошибок пользователя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Эргономика –  стиль интерфейса соответствует выбранной сказке, стилизованный шрифт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25575" y="5805264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6036096"/>
            <a:ext cx="7333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*Подробности в документе «Анализ требований» п.12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124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</TotalTime>
  <Words>705</Words>
  <Application>Microsoft Office PowerPoint</Application>
  <PresentationFormat>Экран (4:3)</PresentationFormat>
  <Paragraphs>166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Министерство образования и науки Российской Федерации Федеральное государственное бюджетное образовательное учреждение высшего образования  «Волгоградский государственный технический университет»</vt:lpstr>
      <vt:lpstr>Постановка задачи</vt:lpstr>
      <vt:lpstr>Основные требования</vt:lpstr>
      <vt:lpstr>Основные ограничения</vt:lpstr>
      <vt:lpstr>Диаграмма вариантов использования</vt:lpstr>
      <vt:lpstr>Диаграмма деятельности </vt:lpstr>
      <vt:lpstr>Презентация PowerPoint</vt:lpstr>
      <vt:lpstr>Реализуемые функции</vt:lpstr>
      <vt:lpstr>Модель качества программы </vt:lpstr>
      <vt:lpstr>Используемые технологии</vt:lpstr>
      <vt:lpstr>Модель разработки и распределение ролей</vt:lpstr>
      <vt:lpstr>Презентация PowerPoint</vt:lpstr>
      <vt:lpstr>Диаграмма классов*</vt:lpstr>
      <vt:lpstr>ER-диаграмма</vt:lpstr>
      <vt:lpstr>Экранные формы</vt:lpstr>
      <vt:lpstr>Результаты тестирования</vt:lpstr>
      <vt:lpstr>Оценка качества полученной программы</vt:lpstr>
      <vt:lpstr>Граф Contributors</vt:lpstr>
      <vt:lpstr>Граф Commits</vt:lpstr>
      <vt:lpstr>Граф Punchcard Шалиевская</vt:lpstr>
      <vt:lpstr>Граф Punchcard Тажибова</vt:lpstr>
      <vt:lpstr>Граф Punchcard Островский</vt:lpstr>
      <vt:lpstr>Качественная оценка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и науки Российской Федерации Федеральное государственное бюджетное образовательное учреждение высшего образования  «Волгоградский государственный технический университет»</dc:title>
  <dc:creator>Anastasia</dc:creator>
  <cp:lastModifiedBy>Anastasia</cp:lastModifiedBy>
  <cp:revision>73</cp:revision>
  <dcterms:created xsi:type="dcterms:W3CDTF">2017-11-05T20:25:36Z</dcterms:created>
  <dcterms:modified xsi:type="dcterms:W3CDTF">2017-12-15T11:39:31Z</dcterms:modified>
</cp:coreProperties>
</file>