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586743"/>
            <a:ext cx="3215640" cy="906779"/>
          </a:xfrm>
        </p:spPr>
        <p:txBody>
          <a:bodyPr>
            <a:normAutofit/>
          </a:bodyPr>
          <a:lstStyle>
            <a:lvl1pPr algn="l">
              <a:defRPr sz="3200" b="1">
                <a:latin typeface="Tw Cen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" y="1672590"/>
            <a:ext cx="3215640" cy="27241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0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3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6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2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1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2E6FF"/>
              </a:gs>
              <a:gs pos="58000">
                <a:srgbClr val="FFFFFF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1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10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BDC8A3-BF30-4A4F-9D8A-A729A9D8DF48}"/>
              </a:ext>
            </a:extLst>
          </p:cNvPr>
          <p:cNvSpPr txBox="1"/>
          <p:nvPr/>
        </p:nvSpPr>
        <p:spPr>
          <a:xfrm>
            <a:off x="1387721" y="4599410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Copyright ©</a:t>
            </a:r>
            <a:r>
              <a:rPr lang="en-US" sz="1200" baseline="0" dirty="0"/>
              <a:t> </a:t>
            </a:r>
            <a:r>
              <a:rPr lang="en-US" sz="1200" dirty="0"/>
              <a:t>2014-2019 Dr. James D. Palmer; http://</a:t>
            </a:r>
            <a:r>
              <a:rPr lang="en-US" sz="1200" dirty="0" err="1"/>
              <a:t>problemspace.neocities.com</a:t>
            </a:r>
            <a:endParaRPr lang="en-US" sz="1200" dirty="0"/>
          </a:p>
          <a:p>
            <a:r>
              <a:rPr lang="en-US" sz="1200" dirty="0"/>
              <a:t>This work is licensed under a Creative Commons Attribution-</a:t>
            </a:r>
            <a:r>
              <a:rPr lang="en-US" sz="1200" dirty="0" err="1"/>
              <a:t>ShareAlike</a:t>
            </a:r>
            <a:r>
              <a:rPr lang="en-US" sz="1200" dirty="0"/>
              <a:t> 4.0 International License.</a:t>
            </a:r>
          </a:p>
        </p:txBody>
      </p:sp>
      <p:pic>
        <p:nvPicPr>
          <p:cNvPr id="5" name="Picture 4" descr="cc.png">
            <a:extLst>
              <a:ext uri="{FF2B5EF4-FFF2-40B4-BE49-F238E27FC236}">
                <a16:creationId xmlns:a16="http://schemas.microsoft.com/office/drawing/2014/main" id="{8D8E3AA3-10EE-F94C-BD86-936EC6E34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64" y="4660607"/>
            <a:ext cx="930521" cy="32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390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  <p:pic>
        <p:nvPicPr>
          <p:cNvPr id="3" name="Picture 2" descr="cs1-logExamp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550" y="1240201"/>
            <a:ext cx="51689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200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Categories</a:t>
            </a:r>
          </a:p>
        </p:txBody>
      </p:sp>
      <p:pic>
        <p:nvPicPr>
          <p:cNvPr id="3" name="Picture 2" descr="log_cat_tab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1069848"/>
            <a:ext cx="4635500" cy="346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38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  <p:pic>
        <p:nvPicPr>
          <p:cNvPr id="3" name="Picture 2" descr="log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54362"/>
            <a:ext cx="41116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32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  <p:pic>
        <p:nvPicPr>
          <p:cNvPr id="4" name="Picture 3" descr="log_1-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635375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2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  <p:pic>
        <p:nvPicPr>
          <p:cNvPr id="3" name="Picture 2" descr="log_1-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54362"/>
            <a:ext cx="496887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64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 Output</a:t>
            </a:r>
          </a:p>
        </p:txBody>
      </p:sp>
      <p:pic>
        <p:nvPicPr>
          <p:cNvPr id="3" name="Picture 2" descr="log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85334"/>
            <a:ext cx="377825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509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pic>
        <p:nvPicPr>
          <p:cNvPr id="4" name="Picture 3" descr="unit_tes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53" y="914401"/>
            <a:ext cx="7135495" cy="329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86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pic>
        <p:nvPicPr>
          <p:cNvPr id="3" name="Picture 2" descr="unit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6987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69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84584" y="24701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unit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1349375" cy="190500"/>
          </a:xfrm>
          <a:prstGeom prst="rect">
            <a:avLst/>
          </a:prstGeom>
        </p:spPr>
      </p:pic>
      <p:pic>
        <p:nvPicPr>
          <p:cNvPr id="5" name="Picture 4" descr="test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638" y="1439591"/>
            <a:ext cx="503872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01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pic>
        <p:nvPicPr>
          <p:cNvPr id="3" name="Picture 2" descr="unit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1746250" cy="41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4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pic>
        <p:nvPicPr>
          <p:cNvPr id="3" name="Picture 2" descr="overview1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8893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79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pic>
        <p:nvPicPr>
          <p:cNvPr id="3" name="Picture 2" descr="unit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1349375" cy="190500"/>
          </a:xfrm>
          <a:prstGeom prst="rect">
            <a:avLst/>
          </a:prstGeom>
        </p:spPr>
      </p:pic>
      <p:pic>
        <p:nvPicPr>
          <p:cNvPr id="4" name="Picture 3" descr="test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638" y="1435608"/>
            <a:ext cx="50387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47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265"/>
            <a:ext cx="8229600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equivalence classes we might consider for this code include: </a:t>
            </a:r>
          </a:p>
          <a:p>
            <a:r>
              <a:rPr lang="en-US" dirty="0"/>
              <a:t>even positive numbers </a:t>
            </a:r>
          </a:p>
          <a:p>
            <a:r>
              <a:rPr lang="en-US" dirty="0"/>
              <a:t>odd positive numbers </a:t>
            </a:r>
          </a:p>
          <a:p>
            <a:r>
              <a:rPr lang="en-US" dirty="0"/>
              <a:t>even negative numbers </a:t>
            </a:r>
          </a:p>
          <a:p>
            <a:r>
              <a:rPr lang="en-US" dirty="0"/>
              <a:t>odd negative numbers </a:t>
            </a:r>
          </a:p>
          <a:p>
            <a:r>
              <a:rPr lang="en-US" dirty="0"/>
              <a:t>zero </a:t>
            </a:r>
          </a:p>
          <a:p>
            <a:endParaRPr lang="en-US" dirty="0"/>
          </a:p>
        </p:txBody>
      </p:sp>
      <p:pic>
        <p:nvPicPr>
          <p:cNvPr id="4" name="Picture 3" descr="equiv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222500" cy="39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65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Classes</a:t>
            </a:r>
          </a:p>
        </p:txBody>
      </p:sp>
      <p:pic>
        <p:nvPicPr>
          <p:cNvPr id="5" name="Picture 4" descr="equiv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25437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499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Testing</a:t>
            </a:r>
          </a:p>
        </p:txBody>
      </p:sp>
      <p:pic>
        <p:nvPicPr>
          <p:cNvPr id="4" name="Picture 3" descr="regress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2066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506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Driven Development</a:t>
            </a:r>
          </a:p>
        </p:txBody>
      </p:sp>
      <p:pic>
        <p:nvPicPr>
          <p:cNvPr id="4" name="Picture 3" descr="test_drive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92" y="1069848"/>
            <a:ext cx="3143250" cy="231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31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Computer Bug</a:t>
            </a:r>
          </a:p>
        </p:txBody>
      </p:sp>
      <p:pic>
        <p:nvPicPr>
          <p:cNvPr id="3" name="Picture 2" descr="bu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275" y="1069848"/>
            <a:ext cx="550545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08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 Early</a:t>
            </a:r>
          </a:p>
        </p:txBody>
      </p:sp>
      <p:pic>
        <p:nvPicPr>
          <p:cNvPr id="3" name="Picture 2" descr="fail_early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206625" cy="428625"/>
          </a:xfrm>
          <a:prstGeom prst="rect">
            <a:avLst/>
          </a:prstGeom>
        </p:spPr>
      </p:pic>
      <p:pic>
        <p:nvPicPr>
          <p:cNvPr id="4" name="Picture 3" descr="fail_early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0"/>
            <a:ext cx="26035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26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Contracts</a:t>
            </a:r>
          </a:p>
        </p:txBody>
      </p:sp>
      <p:pic>
        <p:nvPicPr>
          <p:cNvPr id="4" name="Picture 3" descr="contrac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38" y="1069848"/>
            <a:ext cx="7070725" cy="317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1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9848"/>
            <a:ext cx="8229600" cy="33944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preconditions </a:t>
            </a:r>
            <a:r>
              <a:rPr lang="en-US" dirty="0"/>
              <a:t>- relationships that must hold before a function is executed,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postconditions</a:t>
            </a:r>
            <a:r>
              <a:rPr lang="en-US" b="1" dirty="0"/>
              <a:t> </a:t>
            </a:r>
            <a:r>
              <a:rPr lang="en-US" dirty="0"/>
              <a:t>- relationships that must hold after a function is executed,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invariants </a:t>
            </a:r>
            <a:r>
              <a:rPr lang="en-US" dirty="0"/>
              <a:t>- relationships that must hold while a function is executed.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7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Contracts</a:t>
            </a:r>
          </a:p>
        </p:txBody>
      </p:sp>
      <p:pic>
        <p:nvPicPr>
          <p:cNvPr id="4" name="Picture 3" descr="contr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06387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0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Contracts</a:t>
            </a:r>
          </a:p>
        </p:txBody>
      </p:sp>
      <p:pic>
        <p:nvPicPr>
          <p:cNvPr id="3" name="Picture 2" descr="contr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92" y="1069848"/>
            <a:ext cx="369887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70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  <p:pic>
        <p:nvPicPr>
          <p:cNvPr id="3" name="Picture 2" descr="log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43815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30036"/>
      </p:ext>
    </p:extLst>
  </p:cSld>
  <p:clrMapOvr>
    <a:masterClrMapping/>
  </p:clrMapOvr>
</p:sld>
</file>

<file path=ppt/theme/theme1.xml><?xml version="1.0" encoding="utf-8"?>
<a:theme xmlns:a="http://schemas.openxmlformats.org/drawingml/2006/main" name="problem_space_H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problem_space_HD.thmx</Template>
  <TotalTime>204</TotalTime>
  <Words>132</Words>
  <Application>Microsoft Macintosh PowerPoint</Application>
  <PresentationFormat>On-screen Show (16:9)</PresentationFormat>
  <Paragraphs>36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Tw Cen MT</vt:lpstr>
      <vt:lpstr>problem_space_HD</vt:lpstr>
      <vt:lpstr>Chapter 10 </vt:lpstr>
      <vt:lpstr>Overview</vt:lpstr>
      <vt:lpstr>The First Computer Bug</vt:lpstr>
      <vt:lpstr>Fail Early</vt:lpstr>
      <vt:lpstr>Contracts</vt:lpstr>
      <vt:lpstr>Contracts</vt:lpstr>
      <vt:lpstr>Contracts</vt:lpstr>
      <vt:lpstr>Contracts</vt:lpstr>
      <vt:lpstr>Logging</vt:lpstr>
      <vt:lpstr>Logging</vt:lpstr>
      <vt:lpstr>Log Categories</vt:lpstr>
      <vt:lpstr>Logging</vt:lpstr>
      <vt:lpstr>Logging</vt:lpstr>
      <vt:lpstr>Logging</vt:lpstr>
      <vt:lpstr>Logging Output</vt:lpstr>
      <vt:lpstr>Unit Testing</vt:lpstr>
      <vt:lpstr>Unit Testing</vt:lpstr>
      <vt:lpstr>Unit Testing</vt:lpstr>
      <vt:lpstr>Unit Testing</vt:lpstr>
      <vt:lpstr>Unit Testing</vt:lpstr>
      <vt:lpstr>Equivalence Classes</vt:lpstr>
      <vt:lpstr>Equivalence Classes</vt:lpstr>
      <vt:lpstr>Regression Testing</vt:lpstr>
      <vt:lpstr>Test Driven Development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</dc:title>
  <dc:creator>Jason Hedlund</dc:creator>
  <cp:lastModifiedBy>Microsoft Office User</cp:lastModifiedBy>
  <cp:revision>12</cp:revision>
  <dcterms:created xsi:type="dcterms:W3CDTF">2014-06-24T16:52:34Z</dcterms:created>
  <dcterms:modified xsi:type="dcterms:W3CDTF">2019-01-14T02:52:08Z</dcterms:modified>
</cp:coreProperties>
</file>