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80" r:id="rId17"/>
    <p:sldId id="270" r:id="rId18"/>
    <p:sldId id="271" r:id="rId19"/>
    <p:sldId id="272" r:id="rId20"/>
    <p:sldId id="281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D82AC-0E9D-6F4C-A253-366599EECEA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65CD-67BA-CF45-A3FA-3863BD327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6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365CD-67BA-CF45-A3FA-3863BD3273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1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586743"/>
            <a:ext cx="3215640" cy="906779"/>
          </a:xfrm>
        </p:spPr>
        <p:txBody>
          <a:bodyPr>
            <a:normAutofit/>
          </a:bodyPr>
          <a:lstStyle>
            <a:lvl1pPr algn="l">
              <a:defRPr sz="3200" b="1">
                <a:latin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1672590"/>
            <a:ext cx="3215640" cy="27241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2E6FF"/>
              </a:gs>
              <a:gs pos="58000">
                <a:srgbClr val="FFFFFF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7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2E26A-3FC1-4B44-AAD4-22626E7632CC}"/>
              </a:ext>
            </a:extLst>
          </p:cNvPr>
          <p:cNvSpPr txBox="1"/>
          <p:nvPr/>
        </p:nvSpPr>
        <p:spPr>
          <a:xfrm>
            <a:off x="1387721" y="4599410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Copyright ©</a:t>
            </a:r>
            <a:r>
              <a:rPr lang="en-US" sz="1200" baseline="0" dirty="0"/>
              <a:t> </a:t>
            </a:r>
            <a:r>
              <a:rPr lang="en-US" sz="1200" dirty="0"/>
              <a:t>2014-2019 Dr. James D. Palmer; http://</a:t>
            </a:r>
            <a:r>
              <a:rPr lang="en-US" sz="1200" dirty="0" err="1"/>
              <a:t>problemspace.neocities.com</a:t>
            </a:r>
            <a:endParaRPr lang="en-US" sz="1200" dirty="0"/>
          </a:p>
          <a:p>
            <a:r>
              <a:rPr lang="en-US" sz="1200" dirty="0"/>
              <a:t>This work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</a:t>
            </a:r>
          </a:p>
        </p:txBody>
      </p:sp>
      <p:pic>
        <p:nvPicPr>
          <p:cNvPr id="5" name="Picture 4" descr="cc.png">
            <a:extLst>
              <a:ext uri="{FF2B5EF4-FFF2-40B4-BE49-F238E27FC236}">
                <a16:creationId xmlns:a16="http://schemas.microsoft.com/office/drawing/2014/main" id="{963739E1-5403-6442-80C6-16AA6B584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4" y="4660607"/>
            <a:ext cx="930521" cy="32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5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Ranges</a:t>
            </a:r>
          </a:p>
        </p:txBody>
      </p:sp>
      <p:pic>
        <p:nvPicPr>
          <p:cNvPr id="3" name="Picture 2" descr="rang_par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155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9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Ranges</a:t>
            </a:r>
          </a:p>
        </p:txBody>
      </p:sp>
      <p:pic>
        <p:nvPicPr>
          <p:cNvPr id="7" name="Picture 6" descr="iter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50825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33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Ranges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984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the start, stop and step parameters the range function can generate many linear sequences:</a:t>
            </a:r>
            <a:endParaRPr lang="en-US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93608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sequences can count down as well as up:</a:t>
            </a:r>
            <a:endParaRPr lang="en-US" dirty="0">
              <a:effectLst/>
            </a:endParaRPr>
          </a:p>
        </p:txBody>
      </p:sp>
      <p:pic>
        <p:nvPicPr>
          <p:cNvPr id="7" name="Picture 6" descr="iter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52800"/>
            <a:ext cx="3159125" cy="428625"/>
          </a:xfrm>
          <a:prstGeom prst="rect">
            <a:avLst/>
          </a:prstGeom>
        </p:spPr>
      </p:pic>
      <p:pic>
        <p:nvPicPr>
          <p:cNvPr id="8" name="Picture 7" descr="iter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9270"/>
            <a:ext cx="3063875" cy="428625"/>
          </a:xfrm>
          <a:prstGeom prst="rect">
            <a:avLst/>
          </a:prstGeom>
        </p:spPr>
      </p:pic>
      <p:pic>
        <p:nvPicPr>
          <p:cNvPr id="9" name="Picture 8" descr="iter1_out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" y="2255520"/>
            <a:ext cx="873125" cy="635000"/>
          </a:xfrm>
          <a:prstGeom prst="rect">
            <a:avLst/>
          </a:prstGeom>
        </p:spPr>
      </p:pic>
      <p:pic>
        <p:nvPicPr>
          <p:cNvPr id="10" name="Picture 9" descr="iter2_out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" y="3952240"/>
            <a:ext cx="9525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79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Ranges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06984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also create more complicated sequences by using the range values to parameterize a more complicated calculation. This loop calculates n factorial:</a:t>
            </a:r>
            <a:endParaRPr lang="en-US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85148" y="31046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fac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7088"/>
            <a:ext cx="27781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04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Ranges</a:t>
            </a:r>
          </a:p>
        </p:txBody>
      </p:sp>
      <p:pic>
        <p:nvPicPr>
          <p:cNvPr id="3" name="Picture 2" descr="iter_range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7088"/>
            <a:ext cx="1920875" cy="88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06984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range is a general mechanism for repetition. In this example that draws a square, the variable </a:t>
            </a:r>
            <a:r>
              <a:rPr lang="en-US" dirty="0" err="1"/>
              <a:t>i</a:t>
            </a:r>
            <a:r>
              <a:rPr lang="en-US" dirty="0"/>
              <a:t> isn't used and that's ok.</a:t>
            </a:r>
            <a:endParaRPr lang="en-US" dirty="0">
              <a:effectLst/>
            </a:endParaRPr>
          </a:p>
        </p:txBody>
      </p:sp>
      <p:pic>
        <p:nvPicPr>
          <p:cNvPr id="6" name="Picture 5" descr="outpu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0" y="2827020"/>
            <a:ext cx="650875" cy="174625"/>
          </a:xfrm>
          <a:prstGeom prst="rect">
            <a:avLst/>
          </a:prstGeom>
        </p:spPr>
      </p:pic>
      <p:pic>
        <p:nvPicPr>
          <p:cNvPr id="7" name="Picture 6" descr="turtle_square_loop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19730"/>
            <a:ext cx="12827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58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Ranges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0698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generalize the last example such that it draws a polygon:</a:t>
            </a:r>
            <a:endParaRPr lang="en-US" dirty="0">
              <a:effectLst/>
            </a:endParaRPr>
          </a:p>
        </p:txBody>
      </p:sp>
      <p:pic>
        <p:nvPicPr>
          <p:cNvPr id="5" name="Picture 4" descr="ng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847088"/>
            <a:ext cx="2746375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58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Ranges</a:t>
            </a:r>
          </a:p>
        </p:txBody>
      </p:sp>
      <p:pic>
        <p:nvPicPr>
          <p:cNvPr id="6" name="Picture 5" descr="outpu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0" y="1069848"/>
            <a:ext cx="650875" cy="174625"/>
          </a:xfrm>
          <a:prstGeom prst="rect">
            <a:avLst/>
          </a:prstGeom>
        </p:spPr>
      </p:pic>
      <p:pic>
        <p:nvPicPr>
          <p:cNvPr id="7" name="Picture 6" descr="turtle_ng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0" y="1337310"/>
            <a:ext cx="15367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82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 Loops</a:t>
            </a:r>
          </a:p>
        </p:txBody>
      </p:sp>
      <p:pic>
        <p:nvPicPr>
          <p:cNvPr id="4" name="Picture 3" descr="nest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50641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80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 Loops</a:t>
            </a:r>
          </a:p>
        </p:txBody>
      </p:sp>
      <p:pic>
        <p:nvPicPr>
          <p:cNvPr id="3" name="Picture 2" descr="nest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84702"/>
            <a:ext cx="26987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31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 Loops</a:t>
            </a:r>
          </a:p>
        </p:txBody>
      </p:sp>
      <p:pic>
        <p:nvPicPr>
          <p:cNvPr id="3" name="Picture 2" descr="nest_loop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84702"/>
            <a:ext cx="3159125" cy="207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8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4" name="Picture 3" descr="overview7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73062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82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 Loops</a:t>
            </a:r>
          </a:p>
        </p:txBody>
      </p:sp>
      <p:pic>
        <p:nvPicPr>
          <p:cNvPr id="4" name="Picture 3" descr="turtle_square_spira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2873"/>
            <a:ext cx="1790700" cy="1790700"/>
          </a:xfrm>
          <a:prstGeom prst="rect">
            <a:avLst/>
          </a:prstGeom>
        </p:spPr>
      </p:pic>
      <p:pic>
        <p:nvPicPr>
          <p:cNvPr id="5" name="Picture 4" descr="outpu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0" y="1069848"/>
            <a:ext cx="650875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30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pic>
        <p:nvPicPr>
          <p:cNvPr id="3" name="Picture 2" descr="rr-while-loo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0" y="1069848"/>
            <a:ext cx="34544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0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Method</a:t>
            </a:r>
          </a:p>
        </p:txBody>
      </p:sp>
      <p:pic>
        <p:nvPicPr>
          <p:cNvPr id="3" name="Picture 2" descr="newt_method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438" y="1069848"/>
            <a:ext cx="4937125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78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Loops</a:t>
            </a:r>
          </a:p>
        </p:txBody>
      </p:sp>
      <p:pic>
        <p:nvPicPr>
          <p:cNvPr id="4" name="Picture 3" descr="calc_loop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108634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18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Loops</a:t>
            </a:r>
          </a:p>
        </p:txBody>
      </p:sp>
      <p:pic>
        <p:nvPicPr>
          <p:cNvPr id="4" name="Picture 3" descr="while_tru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635375" cy="412750"/>
          </a:xfrm>
          <a:prstGeom prst="rect">
            <a:avLst/>
          </a:prstGeom>
        </p:spPr>
      </p:pic>
      <p:pic>
        <p:nvPicPr>
          <p:cNvPr id="5" name="Picture 4" descr="while_true_ou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15" y="1633220"/>
            <a:ext cx="2174875" cy="155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97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Loops</a:t>
            </a:r>
          </a:p>
        </p:txBody>
      </p:sp>
      <p:pic>
        <p:nvPicPr>
          <p:cNvPr id="3" name="Picture 2" descr="event_loo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84702"/>
            <a:ext cx="4968875" cy="889000"/>
          </a:xfrm>
          <a:prstGeom prst="rect">
            <a:avLst/>
          </a:prstGeom>
        </p:spPr>
      </p:pic>
      <p:pic>
        <p:nvPicPr>
          <p:cNvPr id="4" name="Picture 3" descr="event_ou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2185416"/>
            <a:ext cx="25876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95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and Continue</a:t>
            </a:r>
          </a:p>
        </p:txBody>
      </p:sp>
      <p:pic>
        <p:nvPicPr>
          <p:cNvPr id="3" name="Picture 2" descr="brea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084702"/>
            <a:ext cx="3603625" cy="255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1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pic>
        <p:nvPicPr>
          <p:cNvPr id="3" name="Picture 2" descr="rr-for-loo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1069848"/>
            <a:ext cx="27940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Lists</a:t>
            </a:r>
          </a:p>
        </p:txBody>
      </p:sp>
      <p:pic>
        <p:nvPicPr>
          <p:cNvPr id="4" name="Picture 3" descr="for_pers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587875" cy="666750"/>
          </a:xfrm>
          <a:prstGeom prst="rect">
            <a:avLst/>
          </a:prstGeom>
        </p:spPr>
      </p:pic>
      <p:pic>
        <p:nvPicPr>
          <p:cNvPr id="5" name="Picture 4" descr="person_ou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" y="1983740"/>
            <a:ext cx="2936875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4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20"/>
            <a:ext cx="8229600" cy="857250"/>
          </a:xfrm>
        </p:spPr>
        <p:txBody>
          <a:bodyPr/>
          <a:lstStyle/>
          <a:p>
            <a:r>
              <a:rPr lang="en-US" dirty="0"/>
              <a:t>Accumulation Variables</a:t>
            </a:r>
          </a:p>
        </p:txBody>
      </p:sp>
      <p:pic>
        <p:nvPicPr>
          <p:cNvPr id="4" name="Picture 3" descr="exam_av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1090168"/>
            <a:ext cx="4460875" cy="255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5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Accumulation Variables</a:t>
            </a:r>
          </a:p>
        </p:txBody>
      </p:sp>
      <p:pic>
        <p:nvPicPr>
          <p:cNvPr id="4" name="Picture 3" descr="accu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90168"/>
            <a:ext cx="43815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9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Strings</a:t>
            </a:r>
          </a:p>
        </p:txBody>
      </p:sp>
      <p:pic>
        <p:nvPicPr>
          <p:cNvPr id="3" name="Picture 2" descr="sup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88136"/>
            <a:ext cx="4302125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8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Strings</a:t>
            </a:r>
          </a:p>
        </p:txBody>
      </p:sp>
      <p:pic>
        <p:nvPicPr>
          <p:cNvPr id="4" name="Picture 3" descr="invert_cas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077976"/>
            <a:ext cx="417512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0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on Substrings</a:t>
            </a:r>
          </a:p>
        </p:txBody>
      </p:sp>
      <p:pic>
        <p:nvPicPr>
          <p:cNvPr id="3" name="Picture 2" descr="iter_su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77976"/>
            <a:ext cx="3571875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51353"/>
      </p:ext>
    </p:extLst>
  </p:cSld>
  <p:clrMapOvr>
    <a:masterClrMapping/>
  </p:clrMapOvr>
</p:sld>
</file>

<file path=ppt/theme/theme1.xml><?xml version="1.0" encoding="utf-8"?>
<a:theme xmlns:a="http://schemas.openxmlformats.org/drawingml/2006/main" name="problem_space_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problem_space_HD.thmx</Template>
  <TotalTime>179</TotalTime>
  <Words>185</Words>
  <Application>Microsoft Macintosh PowerPoint</Application>
  <PresentationFormat>On-screen Show (16:9)</PresentationFormat>
  <Paragraphs>35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Tw Cen MT</vt:lpstr>
      <vt:lpstr>problem_space_HD</vt:lpstr>
      <vt:lpstr>Chapter 7 </vt:lpstr>
      <vt:lpstr>Overview</vt:lpstr>
      <vt:lpstr>for Loops</vt:lpstr>
      <vt:lpstr>Iterating on Lists</vt:lpstr>
      <vt:lpstr>Accumulation Variables</vt:lpstr>
      <vt:lpstr>Accumulation Variables</vt:lpstr>
      <vt:lpstr>Iterating on Strings</vt:lpstr>
      <vt:lpstr>Iterating on Strings</vt:lpstr>
      <vt:lpstr>Iterating on Substrings</vt:lpstr>
      <vt:lpstr>Iterating on Ranges</vt:lpstr>
      <vt:lpstr>Iterating on Ranges</vt:lpstr>
      <vt:lpstr>Iterating on Ranges</vt:lpstr>
      <vt:lpstr>Iterating on Ranges</vt:lpstr>
      <vt:lpstr>Iterating on Ranges</vt:lpstr>
      <vt:lpstr>Iterating on Ranges</vt:lpstr>
      <vt:lpstr>Iterating on Ranges</vt:lpstr>
      <vt:lpstr>Nesting Loops</vt:lpstr>
      <vt:lpstr>Nesting Loops</vt:lpstr>
      <vt:lpstr>Nesting Loops</vt:lpstr>
      <vt:lpstr>Nesting Loops</vt:lpstr>
      <vt:lpstr>while Loops</vt:lpstr>
      <vt:lpstr>Newton’s Method</vt:lpstr>
      <vt:lpstr>Calculating Loops</vt:lpstr>
      <vt:lpstr>Infinite Loops</vt:lpstr>
      <vt:lpstr>Event Loops</vt:lpstr>
      <vt:lpstr>Break and Continue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</dc:title>
  <dc:creator>Jason Hedlund</dc:creator>
  <cp:lastModifiedBy>Microsoft Office User</cp:lastModifiedBy>
  <cp:revision>23</cp:revision>
  <dcterms:created xsi:type="dcterms:W3CDTF">2014-06-20T21:34:30Z</dcterms:created>
  <dcterms:modified xsi:type="dcterms:W3CDTF">2019-01-14T02:50:21Z</dcterms:modified>
</cp:coreProperties>
</file>