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586743"/>
            <a:ext cx="3215640" cy="906779"/>
          </a:xfrm>
        </p:spPr>
        <p:txBody>
          <a:bodyPr>
            <a:normAutofit/>
          </a:bodyPr>
          <a:lstStyle>
            <a:lvl1pPr algn="l">
              <a:defRPr sz="3200" b="1">
                <a:latin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1672590"/>
            <a:ext cx="3215640" cy="27241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2E6FF"/>
              </a:gs>
              <a:gs pos="58000">
                <a:srgbClr val="FFFFFF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93CA98-8985-DF45-A9D3-88A339C8C809}"/>
              </a:ext>
            </a:extLst>
          </p:cNvPr>
          <p:cNvSpPr txBox="1"/>
          <p:nvPr/>
        </p:nvSpPr>
        <p:spPr>
          <a:xfrm>
            <a:off x="1387721" y="4599410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Copyright ©</a:t>
            </a:r>
            <a:r>
              <a:rPr lang="en-US" sz="1200" baseline="0" dirty="0"/>
              <a:t> </a:t>
            </a:r>
            <a:r>
              <a:rPr lang="en-US" sz="1200" dirty="0"/>
              <a:t>2014-2019 Dr. James D. Palmer; http://</a:t>
            </a:r>
            <a:r>
              <a:rPr lang="en-US" sz="1200" dirty="0" err="1"/>
              <a:t>problemspace.neocities.com</a:t>
            </a:r>
            <a:endParaRPr lang="en-US" sz="1200" dirty="0"/>
          </a:p>
          <a:p>
            <a:r>
              <a:rPr lang="en-US" sz="1200" dirty="0"/>
              <a:t>This work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</a:t>
            </a:r>
          </a:p>
        </p:txBody>
      </p:sp>
      <p:pic>
        <p:nvPicPr>
          <p:cNvPr id="5" name="Picture 4" descr="cc.png">
            <a:extLst>
              <a:ext uri="{FF2B5EF4-FFF2-40B4-BE49-F238E27FC236}">
                <a16:creationId xmlns:a16="http://schemas.microsoft.com/office/drawing/2014/main" id="{5813E4FA-571F-1E4F-BD86-80CC8FA60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4" y="4660607"/>
            <a:ext cx="930521" cy="32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7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9848"/>
            <a:ext cx="712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harterBT"/>
              </a:rPr>
              <a:t>If a </a:t>
            </a:r>
            <a:r>
              <a:rPr lang="en-US" dirty="0">
                <a:solidFill>
                  <a:srgbClr val="000099"/>
                </a:solidFill>
                <a:latin typeface="SFSS1000"/>
              </a:rPr>
              <a:t>return </a:t>
            </a:r>
            <a:r>
              <a:rPr lang="en-US" dirty="0">
                <a:latin typeface="CharterBT"/>
              </a:rPr>
              <a:t>statement omits a return value, </a:t>
            </a:r>
            <a:r>
              <a:rPr lang="en-US" dirty="0">
                <a:solidFill>
                  <a:srgbClr val="190066"/>
                </a:solidFill>
                <a:latin typeface="SFSS1000"/>
              </a:rPr>
              <a:t>None </a:t>
            </a:r>
            <a:r>
              <a:rPr lang="en-US" dirty="0">
                <a:latin typeface="CharterBT"/>
              </a:rPr>
              <a:t>is returned implicitly.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15171"/>
            <a:ext cx="772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harterBT"/>
              </a:rPr>
              <a:t>Likewise, if a function reaches the end of its evaluation without reaching a </a:t>
            </a:r>
            <a:endParaRPr lang="en-US" dirty="0"/>
          </a:p>
          <a:p>
            <a:r>
              <a:rPr lang="en-US" dirty="0">
                <a:solidFill>
                  <a:srgbClr val="000099"/>
                </a:solidFill>
                <a:latin typeface="SFSS1000"/>
              </a:rPr>
              <a:t>return </a:t>
            </a:r>
            <a:r>
              <a:rPr lang="en-US" dirty="0">
                <a:latin typeface="CharterBT"/>
              </a:rPr>
              <a:t>statement, the function also returns </a:t>
            </a:r>
            <a:r>
              <a:rPr lang="en-US" dirty="0">
                <a:solidFill>
                  <a:srgbClr val="190066"/>
                </a:solidFill>
                <a:latin typeface="SFSS1000"/>
              </a:rPr>
              <a:t>None</a:t>
            </a:r>
            <a:r>
              <a:rPr lang="en-US" dirty="0">
                <a:latin typeface="CharterBT"/>
              </a:rPr>
              <a:t>.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ret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4480"/>
            <a:ext cx="2127250" cy="904875"/>
          </a:xfrm>
          <a:prstGeom prst="rect">
            <a:avLst/>
          </a:prstGeom>
        </p:spPr>
      </p:pic>
      <p:pic>
        <p:nvPicPr>
          <p:cNvPr id="6" name="Picture 5" descr="ret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83280"/>
            <a:ext cx="21272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92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Docstrings</a:t>
            </a:r>
            <a:endParaRPr lang="en-US" dirty="0"/>
          </a:p>
        </p:txBody>
      </p:sp>
      <p:pic>
        <p:nvPicPr>
          <p:cNvPr id="3" name="Picture 2" descr="docstr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25" y="1069848"/>
            <a:ext cx="46672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6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Docstrings</a:t>
            </a:r>
            <a:endParaRPr lang="en-US" dirty="0"/>
          </a:p>
        </p:txBody>
      </p:sp>
      <p:pic>
        <p:nvPicPr>
          <p:cNvPr id="3" name="Picture 2" descr="doc_str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1069848"/>
            <a:ext cx="4841875" cy="160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7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Docstring</a:t>
            </a:r>
            <a:r>
              <a:rPr lang="en-US" dirty="0"/>
              <a:t>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a matter of consistency always use triple quotes for </a:t>
            </a:r>
            <a:r>
              <a:rPr lang="en-US" dirty="0" err="1"/>
              <a:t>docstrings</a:t>
            </a:r>
            <a:r>
              <a:rPr lang="en-US" dirty="0"/>
              <a:t> even if it is a one line string, </a:t>
            </a:r>
          </a:p>
          <a:p>
            <a:r>
              <a:rPr lang="en-US" dirty="0"/>
              <a:t>The </a:t>
            </a:r>
            <a:r>
              <a:rPr lang="en-US" dirty="0" err="1"/>
              <a:t>docstring</a:t>
            </a:r>
            <a:r>
              <a:rPr lang="en-US" dirty="0"/>
              <a:t> summary should begin with an action verb (e.g., “Return this..”, “Do that..”) </a:t>
            </a:r>
          </a:p>
          <a:p>
            <a:r>
              <a:rPr lang="en-US" dirty="0"/>
              <a:t>The </a:t>
            </a:r>
            <a:r>
              <a:rPr lang="en-US" dirty="0" err="1"/>
              <a:t>docstring</a:t>
            </a:r>
            <a:r>
              <a:rPr lang="en-US" dirty="0"/>
              <a:t> summary should end with a period. </a:t>
            </a:r>
          </a:p>
          <a:p>
            <a:r>
              <a:rPr lang="en-US" dirty="0"/>
              <a:t>For multi-line documentation, the </a:t>
            </a:r>
            <a:r>
              <a:rPr lang="en-US" dirty="0" err="1"/>
              <a:t>docstring</a:t>
            </a:r>
            <a:r>
              <a:rPr lang="en-US" dirty="0"/>
              <a:t> should begin with a one line summary, then one blank line, and then the longer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609699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069848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harterBT"/>
              </a:rPr>
              <a:t>Python has three different kinds of scope: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i="1" dirty="0"/>
              <a:t>built-in scope</a:t>
            </a:r>
            <a:r>
              <a:rPr lang="en-US" dirty="0"/>
              <a:t>, which is made up identifiers defined by Python,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i="1" dirty="0"/>
              <a:t>global scope</a:t>
            </a:r>
            <a:r>
              <a:rPr lang="en-US" dirty="0"/>
              <a:t>, which is made up identifiers defined in a Python file but not within a function, and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i="1" dirty="0"/>
              <a:t>function scope</a:t>
            </a:r>
            <a:r>
              <a:rPr lang="en-US" dirty="0"/>
              <a:t>, which is made up identifiers (including parameters) defined in a function. </a:t>
            </a:r>
          </a:p>
          <a:p>
            <a:endParaRPr lang="en-US" dirty="0"/>
          </a:p>
          <a:p>
            <a:r>
              <a:rPr lang="en-US" dirty="0"/>
              <a:t>Consider this simple example where these three different scopes are being used:</a:t>
            </a:r>
          </a:p>
          <a:p>
            <a:endParaRPr lang="en-US" dirty="0"/>
          </a:p>
        </p:txBody>
      </p:sp>
      <p:pic>
        <p:nvPicPr>
          <p:cNvPr id="6" name="Picture 5" descr="scope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60520"/>
            <a:ext cx="4778375" cy="112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22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pic>
        <p:nvPicPr>
          <p:cNvPr id="4" name="Picture 3" descr="scop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069841"/>
            <a:ext cx="2857500" cy="2924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922646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visualization of the three principle scopes in Python - built-in identifiers form the outermost scope followed by global identifiers and function identifiers.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23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pic>
        <p:nvPicPr>
          <p:cNvPr id="4" name="Picture 3" descr="scope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36537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458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pic>
        <p:nvPicPr>
          <p:cNvPr id="4" name="Picture 3" descr="scope-x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069849"/>
            <a:ext cx="2857500" cy="2924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9375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example the function scope has a variable x which shadows the global scope. The result is two different variables that happen to have the same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77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pic>
        <p:nvPicPr>
          <p:cNvPr id="4" name="Picture 3" descr="scope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069848"/>
            <a:ext cx="23653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13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Repetition</a:t>
            </a:r>
          </a:p>
        </p:txBody>
      </p:sp>
      <p:pic>
        <p:nvPicPr>
          <p:cNvPr id="4" name="Picture 3" descr="rep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3021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5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3" name="Picture 2" descr="overview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5083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72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Repetition</a:t>
            </a:r>
          </a:p>
        </p:txBody>
      </p:sp>
      <p:pic>
        <p:nvPicPr>
          <p:cNvPr id="3" name="Picture 2" descr="rep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51" y="1069848"/>
            <a:ext cx="4270375" cy="255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70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Repetition</a:t>
            </a:r>
          </a:p>
        </p:txBody>
      </p:sp>
      <p:pic>
        <p:nvPicPr>
          <p:cNvPr id="3" name="Picture 2" descr="rep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5429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47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Repetition</a:t>
            </a:r>
          </a:p>
        </p:txBody>
      </p:sp>
      <p:pic>
        <p:nvPicPr>
          <p:cNvPr id="3" name="Picture 2" descr="rep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51" y="1069848"/>
            <a:ext cx="2936875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33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</a:p>
        </p:txBody>
      </p:sp>
      <p:pic>
        <p:nvPicPr>
          <p:cNvPr id="4" name="Picture 3" descr="top_down_pla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00" y="1069848"/>
            <a:ext cx="50038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23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</a:p>
        </p:txBody>
      </p:sp>
      <p:pic>
        <p:nvPicPr>
          <p:cNvPr id="4" name="Picture 3" descr="td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084702"/>
            <a:ext cx="2270125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80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</a:p>
        </p:txBody>
      </p:sp>
      <p:pic>
        <p:nvPicPr>
          <p:cNvPr id="3" name="Picture 2" descr="td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069848"/>
            <a:ext cx="22701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73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</a:p>
        </p:txBody>
      </p:sp>
      <p:pic>
        <p:nvPicPr>
          <p:cNvPr id="3" name="Picture 2" descr="td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16351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02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we break the problem up into smaller parts, we clarify the tasks that need to be done to solve the problem.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smaller part is typically less complicated than the whole, making the problem more approachable.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Smaller parts may be reusable, reducing the implementation size.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Breaking the problem up also allows us to distribute the problem solving work, enabling team work. </a:t>
            </a:r>
          </a:p>
        </p:txBody>
      </p:sp>
    </p:spTree>
    <p:extLst>
      <p:ext uri="{BB962C8B-B14F-4D97-AF65-F5344CB8AC3E}">
        <p14:creationId xmlns:p14="http://schemas.microsoft.com/office/powerpoint/2010/main" val="3858465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pic>
        <p:nvPicPr>
          <p:cNvPr id="3" name="Picture 2" descr="recur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6195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0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pic>
        <p:nvPicPr>
          <p:cNvPr id="3" name="Picture 2" descr="factori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635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1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Declaration</a:t>
            </a:r>
          </a:p>
        </p:txBody>
      </p:sp>
      <p:pic>
        <p:nvPicPr>
          <p:cNvPr id="3" name="Picture 2" descr="rr-function-declar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069848"/>
            <a:ext cx="39624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78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Values</a:t>
            </a:r>
          </a:p>
        </p:txBody>
      </p:sp>
      <p:pic>
        <p:nvPicPr>
          <p:cNvPr id="3" name="Picture 2" descr="func_as_val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222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26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Values</a:t>
            </a:r>
          </a:p>
        </p:txBody>
      </p:sp>
      <p:pic>
        <p:nvPicPr>
          <p:cNvPr id="3" name="Picture 2" descr="make_dx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746625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96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pic>
        <p:nvPicPr>
          <p:cNvPr id="3" name="Picture 2" descr="aden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50641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9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pic>
        <p:nvPicPr>
          <p:cNvPr id="3" name="Picture 2" descr="poplef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4767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3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Arguments</a:t>
            </a:r>
          </a:p>
        </p:txBody>
      </p:sp>
      <p:pic>
        <p:nvPicPr>
          <p:cNvPr id="3" name="Picture 2" descr="positional_arg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6353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6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 Arguments</a:t>
            </a:r>
          </a:p>
        </p:txBody>
      </p:sp>
      <p:pic>
        <p:nvPicPr>
          <p:cNvPr id="3" name="Picture 2" descr="keyword_arg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82088"/>
            <a:ext cx="4397375" cy="904875"/>
          </a:xfrm>
          <a:prstGeom prst="rect">
            <a:avLst/>
          </a:prstGeom>
        </p:spPr>
      </p:pic>
      <p:pic>
        <p:nvPicPr>
          <p:cNvPr id="5" name="Picture 4" descr="rr-argumen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1069848"/>
            <a:ext cx="29718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1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Arguments</a:t>
            </a:r>
          </a:p>
        </p:txBody>
      </p:sp>
      <p:pic>
        <p:nvPicPr>
          <p:cNvPr id="3" name="Picture 2" descr="default_arg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8024"/>
            <a:ext cx="4111625" cy="1381125"/>
          </a:xfrm>
          <a:prstGeom prst="rect">
            <a:avLst/>
          </a:prstGeom>
        </p:spPr>
      </p:pic>
      <p:pic>
        <p:nvPicPr>
          <p:cNvPr id="5" name="Picture 4" descr="rr-paramet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1069848"/>
            <a:ext cx="29718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pic>
        <p:nvPicPr>
          <p:cNvPr id="3" name="Picture 2" descr="ret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8024"/>
            <a:ext cx="2413000" cy="1619250"/>
          </a:xfrm>
          <a:prstGeom prst="rect">
            <a:avLst/>
          </a:prstGeom>
        </p:spPr>
      </p:pic>
      <p:pic>
        <p:nvPicPr>
          <p:cNvPr id="5" name="Picture 4" descr="rr-return-statemen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00" y="1069848"/>
            <a:ext cx="23368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3097"/>
      </p:ext>
    </p:extLst>
  </p:cSld>
  <p:clrMapOvr>
    <a:masterClrMapping/>
  </p:clrMapOvr>
</p:sld>
</file>

<file path=ppt/theme/theme1.xml><?xml version="1.0" encoding="utf-8"?>
<a:theme xmlns:a="http://schemas.openxmlformats.org/drawingml/2006/main" name="problem_space_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problem_space_HD.thmx</Template>
  <TotalTime>65</TotalTime>
  <Words>392</Words>
  <Application>Microsoft Macintosh PowerPoint</Application>
  <PresentationFormat>On-screen Show (16:9)</PresentationFormat>
  <Paragraphs>53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CharterBT</vt:lpstr>
      <vt:lpstr>SFSS1000</vt:lpstr>
      <vt:lpstr>Tw Cen MT</vt:lpstr>
      <vt:lpstr>problem_space_HD</vt:lpstr>
      <vt:lpstr>Chapter 5</vt:lpstr>
      <vt:lpstr>Overview</vt:lpstr>
      <vt:lpstr>Function Declaration</vt:lpstr>
      <vt:lpstr>Parameters</vt:lpstr>
      <vt:lpstr>Parameters</vt:lpstr>
      <vt:lpstr>Positional Arguments</vt:lpstr>
      <vt:lpstr>Keyword Arguments</vt:lpstr>
      <vt:lpstr>Default Arguments</vt:lpstr>
      <vt:lpstr>Return Values</vt:lpstr>
      <vt:lpstr>Return Values</vt:lpstr>
      <vt:lpstr>Docstrings</vt:lpstr>
      <vt:lpstr>Docstrings</vt:lpstr>
      <vt:lpstr>Docstring Conventions</vt:lpstr>
      <vt:lpstr>Scope</vt:lpstr>
      <vt:lpstr>Scope</vt:lpstr>
      <vt:lpstr>Scope</vt:lpstr>
      <vt:lpstr>Scope</vt:lpstr>
      <vt:lpstr>Scope</vt:lpstr>
      <vt:lpstr>Code Repetition</vt:lpstr>
      <vt:lpstr>Code Repetition</vt:lpstr>
      <vt:lpstr>Code Repetition</vt:lpstr>
      <vt:lpstr>Code Repetition</vt:lpstr>
      <vt:lpstr>Top-Down Design</vt:lpstr>
      <vt:lpstr>Top-Down Design</vt:lpstr>
      <vt:lpstr>Top-Down Design</vt:lpstr>
      <vt:lpstr>Top-Down Design</vt:lpstr>
      <vt:lpstr>Top-Down Design</vt:lpstr>
      <vt:lpstr>Recursion</vt:lpstr>
      <vt:lpstr>Recursion</vt:lpstr>
      <vt:lpstr>Functions as Values</vt:lpstr>
      <vt:lpstr>Functions as Values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Jason Hedlund</dc:creator>
  <cp:lastModifiedBy>Microsoft Office User</cp:lastModifiedBy>
  <cp:revision>13</cp:revision>
  <dcterms:created xsi:type="dcterms:W3CDTF">2014-06-20T20:19:08Z</dcterms:created>
  <dcterms:modified xsi:type="dcterms:W3CDTF">2019-01-14T02:49:17Z</dcterms:modified>
</cp:coreProperties>
</file>