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7" r:id="rId7"/>
    <p:sldId id="263" r:id="rId8"/>
    <p:sldId id="264" r:id="rId9"/>
    <p:sldId id="265" r:id="rId10"/>
    <p:sldId id="266" r:id="rId11"/>
    <p:sldId id="267" r:id="rId12"/>
    <p:sldId id="278" r:id="rId13"/>
    <p:sldId id="268" r:id="rId14"/>
    <p:sldId id="269" r:id="rId15"/>
    <p:sldId id="279" r:id="rId16"/>
    <p:sldId id="280" r:id="rId17"/>
    <p:sldId id="270" r:id="rId18"/>
    <p:sldId id="271" r:id="rId19"/>
    <p:sldId id="272" r:id="rId20"/>
    <p:sldId id="273" r:id="rId21"/>
    <p:sldId id="281" r:id="rId22"/>
    <p:sldId id="274" r:id="rId23"/>
    <p:sldId id="275" r:id="rId24"/>
    <p:sldId id="276" r:id="rId2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2"/>
  </p:normalViewPr>
  <p:slideViewPr>
    <p:cSldViewPr snapToGrid="0" snapToObjects="1">
      <p:cViewPr varScale="1">
        <p:scale>
          <a:sx n="159" d="100"/>
          <a:sy n="159" d="100"/>
        </p:scale>
        <p:origin x="28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586743"/>
            <a:ext cx="3215640" cy="906779"/>
          </a:xfrm>
        </p:spPr>
        <p:txBody>
          <a:bodyPr>
            <a:normAutofit/>
          </a:bodyPr>
          <a:lstStyle>
            <a:lvl1pPr algn="l">
              <a:defRPr sz="3200" b="1">
                <a:latin typeface="Tw Cen M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" y="1672590"/>
            <a:ext cx="3215640" cy="27241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7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0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3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0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6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2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0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1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D2E6FF"/>
              </a:gs>
              <a:gs pos="58000">
                <a:srgbClr val="FFFFFF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1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4	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Compound Expressions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36EAB7-61C7-A647-B036-D6478689D138}"/>
              </a:ext>
            </a:extLst>
          </p:cNvPr>
          <p:cNvSpPr txBox="1"/>
          <p:nvPr/>
        </p:nvSpPr>
        <p:spPr>
          <a:xfrm>
            <a:off x="1387721" y="4599410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Copyright ©</a:t>
            </a:r>
            <a:r>
              <a:rPr lang="en-US" sz="1200" baseline="0" dirty="0"/>
              <a:t> </a:t>
            </a:r>
            <a:r>
              <a:rPr lang="en-US" sz="1200" dirty="0"/>
              <a:t>2014-2019 Dr. James D. Palmer; http://</a:t>
            </a:r>
            <a:r>
              <a:rPr lang="en-US" sz="1200" dirty="0" err="1"/>
              <a:t>problemspace.neocities.com</a:t>
            </a:r>
            <a:endParaRPr lang="en-US" sz="1200" dirty="0"/>
          </a:p>
          <a:p>
            <a:r>
              <a:rPr lang="en-US" sz="1200" dirty="0"/>
              <a:t>This work is licensed under a Creative Commons Attribution-</a:t>
            </a:r>
            <a:r>
              <a:rPr lang="en-US" sz="1200" dirty="0" err="1"/>
              <a:t>ShareAlike</a:t>
            </a:r>
            <a:r>
              <a:rPr lang="en-US" sz="1200" dirty="0"/>
              <a:t> 4.0 International License.</a:t>
            </a:r>
          </a:p>
        </p:txBody>
      </p:sp>
      <p:pic>
        <p:nvPicPr>
          <p:cNvPr id="5" name="Picture 4" descr="cc.png">
            <a:extLst>
              <a:ext uri="{FF2B5EF4-FFF2-40B4-BE49-F238E27FC236}">
                <a16:creationId xmlns:a16="http://schemas.microsoft.com/office/drawing/2014/main" id="{188A7F31-3433-5149-99E3-CD08CEB4BD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64" y="4660607"/>
            <a:ext cx="930521" cy="32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33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Precedence</a:t>
            </a:r>
          </a:p>
        </p:txBody>
      </p:sp>
      <p:pic>
        <p:nvPicPr>
          <p:cNvPr id="3" name="Picture 2" descr="op+precendence_tabl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1069848"/>
            <a:ext cx="4635500" cy="334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307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Precedence</a:t>
            </a:r>
          </a:p>
        </p:txBody>
      </p:sp>
      <p:pic>
        <p:nvPicPr>
          <p:cNvPr id="3" name="Picture 2" descr="op_precendence_example_tabl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688" y="1069848"/>
            <a:ext cx="4746625" cy="231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61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Precedence</a:t>
            </a:r>
          </a:p>
        </p:txBody>
      </p:sp>
      <p:pic>
        <p:nvPicPr>
          <p:cNvPr id="3" name="Picture 2" descr="et-infix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350" y="1069848"/>
            <a:ext cx="1511300" cy="296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243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Short-Circuit Evaluation</a:t>
            </a:r>
          </a:p>
        </p:txBody>
      </p:sp>
      <p:pic>
        <p:nvPicPr>
          <p:cNvPr id="3" name="Picture 2" descr="short_cir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258762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50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Short-Circuit Evaluation</a:t>
            </a:r>
          </a:p>
        </p:txBody>
      </p:sp>
      <p:pic>
        <p:nvPicPr>
          <p:cNvPr id="3" name="Picture 2" descr="short_cir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258762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03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Short-Circuit Evaluation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332663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or short-circuits (colored red) if the first operand is True.</a:t>
            </a:r>
          </a:p>
        </p:txBody>
      </p:sp>
      <p:pic>
        <p:nvPicPr>
          <p:cNvPr id="5" name="Picture 4" descr="et-o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0" y="1069848"/>
            <a:ext cx="3111500" cy="193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14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Short-Circuit Evaluation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33284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and short-circuits (colored red) if the first operand is False</a:t>
            </a:r>
          </a:p>
        </p:txBody>
      </p:sp>
      <p:pic>
        <p:nvPicPr>
          <p:cNvPr id="6" name="Picture 5" descr="et-a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0" y="1069848"/>
            <a:ext cx="3111500" cy="193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594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Last-Value Evaluation</a:t>
            </a:r>
          </a:p>
        </p:txBody>
      </p:sp>
      <p:pic>
        <p:nvPicPr>
          <p:cNvPr id="3" name="Picture 2" descr="last_val_ex_tabl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688" y="1069848"/>
            <a:ext cx="474662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82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Last-Value Evaluation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069848"/>
            <a:ext cx="775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Try these examples. Based on last-value evaluation, what should they print? </a:t>
            </a:r>
          </a:p>
          <a:p>
            <a:endParaRPr lang="en-US" dirty="0"/>
          </a:p>
        </p:txBody>
      </p:sp>
      <p:pic>
        <p:nvPicPr>
          <p:cNvPr id="4" name="Picture 3" descr="last_val_exampl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44252"/>
            <a:ext cx="401637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86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Augmented Assignment Operators</a:t>
            </a:r>
          </a:p>
        </p:txBody>
      </p:sp>
      <p:pic>
        <p:nvPicPr>
          <p:cNvPr id="3" name="Picture 2" descr=" comp_assign_op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1069848"/>
            <a:ext cx="463550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251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pic>
        <p:nvPicPr>
          <p:cNvPr id="4" name="Picture 3" descr="overview4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446087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678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Augmented Assignment Operators</a:t>
            </a:r>
          </a:p>
        </p:txBody>
      </p:sp>
      <p:pic>
        <p:nvPicPr>
          <p:cNvPr id="3" name="Picture 2" descr="widge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825875" cy="160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219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Augmented Assignment Statement</a:t>
            </a:r>
          </a:p>
        </p:txBody>
      </p:sp>
      <p:pic>
        <p:nvPicPr>
          <p:cNvPr id="3" name="Picture 2" descr="rr-augmented-assignment-statemen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400" y="1069848"/>
            <a:ext cx="40132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773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Formatting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069848"/>
            <a:ext cx="3863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Implicit Order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106994"/>
            <a:ext cx="3863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Explicit Order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51854"/>
            <a:ext cx="3863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Named Order</a:t>
            </a:r>
          </a:p>
        </p:txBody>
      </p:sp>
      <p:pic>
        <p:nvPicPr>
          <p:cNvPr id="6" name="Picture 5" descr="implicit_orde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99584"/>
            <a:ext cx="3635375" cy="396875"/>
          </a:xfrm>
          <a:prstGeom prst="rect">
            <a:avLst/>
          </a:prstGeom>
        </p:spPr>
      </p:pic>
      <p:pic>
        <p:nvPicPr>
          <p:cNvPr id="7" name="Picture 6" descr="explicit_order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91463"/>
            <a:ext cx="3921125" cy="396875"/>
          </a:xfrm>
          <a:prstGeom prst="rect">
            <a:avLst/>
          </a:prstGeom>
        </p:spPr>
      </p:pic>
      <p:pic>
        <p:nvPicPr>
          <p:cNvPr id="8" name="Picture 7" descr="chapter 02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81029"/>
            <a:ext cx="4492625" cy="39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05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Operations</a:t>
            </a:r>
          </a:p>
        </p:txBody>
      </p:sp>
      <p:pic>
        <p:nvPicPr>
          <p:cNvPr id="3" name="Picture 2" descr="format_code_tabl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1069848"/>
            <a:ext cx="46355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6064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Operations</a:t>
            </a:r>
          </a:p>
        </p:txBody>
      </p:sp>
      <p:pic>
        <p:nvPicPr>
          <p:cNvPr id="3" name="Picture 2" descr="format_exampl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127375" cy="231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32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Composition</a:t>
            </a:r>
          </a:p>
        </p:txBody>
      </p:sp>
      <p:pic>
        <p:nvPicPr>
          <p:cNvPr id="4" name="Picture 3" descr="func_comp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4730750" cy="255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22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Composition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72194"/>
            <a:ext cx="6722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/>
              <a:t>By using function composition, we can combine all of those steps into a</a:t>
            </a:r>
          </a:p>
          <a:p>
            <a:r>
              <a:rPr lang="en-US" baseline="30000" dirty="0"/>
              <a:t>single line:</a:t>
            </a:r>
            <a:endParaRPr lang="en-US" dirty="0"/>
          </a:p>
        </p:txBody>
      </p:sp>
      <p:pic>
        <p:nvPicPr>
          <p:cNvPr id="7" name="Picture 6" descr="func_comp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52638"/>
            <a:ext cx="2492375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29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Composition</a:t>
            </a:r>
          </a:p>
        </p:txBody>
      </p:sp>
      <p:pic>
        <p:nvPicPr>
          <p:cNvPr id="3" name="Picture 2" descr="print_bas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4448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649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Expression Tree Evaluation</a:t>
            </a:r>
          </a:p>
        </p:txBody>
      </p:sp>
      <p:pic>
        <p:nvPicPr>
          <p:cNvPr id="4" name="Picture 3" descr="et-composit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499" y="1069849"/>
            <a:ext cx="1297940" cy="359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477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Chaining</a:t>
            </a:r>
          </a:p>
        </p:txBody>
      </p:sp>
      <p:pic>
        <p:nvPicPr>
          <p:cNvPr id="4" name="Picture 3" descr="method_chain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069849"/>
            <a:ext cx="2397125" cy="207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046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Chaining</a:t>
            </a:r>
          </a:p>
        </p:txBody>
      </p:sp>
      <p:pic>
        <p:nvPicPr>
          <p:cNvPr id="4" name="Picture 3" descr="method_chain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65772"/>
            <a:ext cx="2968625" cy="6508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069848"/>
            <a:ext cx="747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same thing can be accomplished using method chaining:</a:t>
            </a:r>
          </a:p>
        </p:txBody>
      </p:sp>
    </p:spTree>
    <p:extLst>
      <p:ext uri="{BB962C8B-B14F-4D97-AF65-F5344CB8AC3E}">
        <p14:creationId xmlns:p14="http://schemas.microsoft.com/office/powerpoint/2010/main" val="382670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Chaining Expression Tree</a:t>
            </a:r>
          </a:p>
        </p:txBody>
      </p:sp>
      <p:pic>
        <p:nvPicPr>
          <p:cNvPr id="4" name="Picture 3" descr="et-chai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902" y="1069848"/>
            <a:ext cx="817880" cy="296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519782"/>
      </p:ext>
    </p:extLst>
  </p:cSld>
  <p:clrMapOvr>
    <a:masterClrMapping/>
  </p:clrMapOvr>
</p:sld>
</file>

<file path=ppt/theme/theme1.xml><?xml version="1.0" encoding="utf-8"?>
<a:theme xmlns:a="http://schemas.openxmlformats.org/drawingml/2006/main" name="problem_space_H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problem_space_HD.thmx</Template>
  <TotalTime>40</TotalTime>
  <Words>157</Words>
  <Application>Microsoft Macintosh PowerPoint</Application>
  <PresentationFormat>On-screen Show (16:9)</PresentationFormat>
  <Paragraphs>36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Tw Cen MT</vt:lpstr>
      <vt:lpstr>problem_space_HD</vt:lpstr>
      <vt:lpstr>Chapter 4  </vt:lpstr>
      <vt:lpstr>Overview</vt:lpstr>
      <vt:lpstr>Function Composition</vt:lpstr>
      <vt:lpstr>Function Composition</vt:lpstr>
      <vt:lpstr>Function Composition</vt:lpstr>
      <vt:lpstr>Expression Tree Evaluation</vt:lpstr>
      <vt:lpstr>Method Chaining</vt:lpstr>
      <vt:lpstr>Method Chaining</vt:lpstr>
      <vt:lpstr>Method Chaining Expression Tree</vt:lpstr>
      <vt:lpstr>Operator Precedence</vt:lpstr>
      <vt:lpstr>Operator Precedence</vt:lpstr>
      <vt:lpstr>Operator Precedence</vt:lpstr>
      <vt:lpstr>Short-Circuit Evaluation</vt:lpstr>
      <vt:lpstr>Short-Circuit Evaluation</vt:lpstr>
      <vt:lpstr>Short-Circuit Evaluation</vt:lpstr>
      <vt:lpstr>Short-Circuit Evaluation</vt:lpstr>
      <vt:lpstr>Last-Value Evaluation</vt:lpstr>
      <vt:lpstr>Last-Value Evaluation</vt:lpstr>
      <vt:lpstr>Augmented Assignment Operators</vt:lpstr>
      <vt:lpstr>Augmented Assignment Operators</vt:lpstr>
      <vt:lpstr>Augmented Assignment Statement</vt:lpstr>
      <vt:lpstr>String Formatting</vt:lpstr>
      <vt:lpstr>Format Operations</vt:lpstr>
      <vt:lpstr>Format Operations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 </dc:title>
  <dc:creator>Jason Hedlund</dc:creator>
  <cp:lastModifiedBy>Microsoft Office User</cp:lastModifiedBy>
  <cp:revision>9</cp:revision>
  <dcterms:created xsi:type="dcterms:W3CDTF">2014-06-20T19:57:21Z</dcterms:created>
  <dcterms:modified xsi:type="dcterms:W3CDTF">2019-01-14T02:46:50Z</dcterms:modified>
</cp:coreProperties>
</file>