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8" r:id="rId13"/>
    <p:sldId id="269" r:id="rId14"/>
    <p:sldId id="271" r:id="rId15"/>
    <p:sldId id="270" r:id="rId16"/>
    <p:sldId id="265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59" d="100"/>
          <a:sy n="159" d="100"/>
        </p:scale>
        <p:origin x="28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586743"/>
            <a:ext cx="3215640" cy="906779"/>
          </a:xfrm>
        </p:spPr>
        <p:txBody>
          <a:bodyPr>
            <a:normAutofit/>
          </a:bodyPr>
          <a:lstStyle>
            <a:lvl1pPr algn="l">
              <a:defRPr sz="3200" b="1">
                <a:latin typeface="Tw Cen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" y="1672590"/>
            <a:ext cx="3215640" cy="27241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7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0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3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6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2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1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D2E6FF"/>
              </a:gs>
              <a:gs pos="58000">
                <a:srgbClr val="FFFFFF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1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Getting Started with Python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58AA1A-B2AD-D447-AFD8-F58444AE300A}"/>
              </a:ext>
            </a:extLst>
          </p:cNvPr>
          <p:cNvSpPr txBox="1"/>
          <p:nvPr/>
        </p:nvSpPr>
        <p:spPr>
          <a:xfrm>
            <a:off x="1387721" y="4599410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Copyright ©</a:t>
            </a:r>
            <a:r>
              <a:rPr lang="en-US" sz="1200" baseline="0" dirty="0"/>
              <a:t> </a:t>
            </a:r>
            <a:r>
              <a:rPr lang="en-US" sz="1200" dirty="0"/>
              <a:t>2014-2019 Dr. James D. Palmer; http://</a:t>
            </a:r>
            <a:r>
              <a:rPr lang="en-US" sz="1200" dirty="0" err="1"/>
              <a:t>problemspace.neocities.com</a:t>
            </a:r>
            <a:endParaRPr lang="en-US" sz="1200" dirty="0"/>
          </a:p>
          <a:p>
            <a:r>
              <a:rPr lang="en-US" sz="1200" dirty="0"/>
              <a:t>This work is licensed under a Creative Commons Attribution-</a:t>
            </a:r>
            <a:r>
              <a:rPr lang="en-US" sz="1200" dirty="0" err="1"/>
              <a:t>ShareAlike</a:t>
            </a:r>
            <a:r>
              <a:rPr lang="en-US" sz="1200" dirty="0"/>
              <a:t> 4.0 International License.</a:t>
            </a:r>
          </a:p>
        </p:txBody>
      </p:sp>
      <p:pic>
        <p:nvPicPr>
          <p:cNvPr id="5" name="Picture 4" descr="cc.png">
            <a:extLst>
              <a:ext uri="{FF2B5EF4-FFF2-40B4-BE49-F238E27FC236}">
                <a16:creationId xmlns:a16="http://schemas.microsoft.com/office/drawing/2014/main" id="{949ED0A8-B400-6542-9688-E1E477CCC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64" y="4660607"/>
            <a:ext cx="930521" cy="32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59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pic>
        <p:nvPicPr>
          <p:cNvPr id="4" name="Picture 3" descr="rr-commen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0" y="1069848"/>
            <a:ext cx="33020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847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pic>
        <p:nvPicPr>
          <p:cNvPr id="3" name="Picture 2" descr="rr-line-e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1069848"/>
            <a:ext cx="46990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92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968374"/>
            <a:ext cx="4389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 comments document design decisions: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188" y="2389188"/>
            <a:ext cx="3719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 comments describe motivation: </a:t>
            </a:r>
          </a:p>
          <a:p>
            <a:endParaRPr lang="en-US" dirty="0"/>
          </a:p>
        </p:txBody>
      </p:sp>
      <p:pic>
        <p:nvPicPr>
          <p:cNvPr id="7" name="Picture 6" descr="comment_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4752"/>
            <a:ext cx="5159375" cy="650875"/>
          </a:xfrm>
          <a:prstGeom prst="rect">
            <a:avLst/>
          </a:prstGeom>
        </p:spPr>
      </p:pic>
      <p:pic>
        <p:nvPicPr>
          <p:cNvPr id="8" name="Picture 7" descr="comment_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25496"/>
            <a:ext cx="5064125" cy="65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9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968374"/>
            <a:ext cx="5800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 comments give us context not obvious from the code: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188" y="2182800"/>
            <a:ext cx="6519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 comments give us context about the problem or our solution:  </a:t>
            </a:r>
          </a:p>
          <a:p>
            <a:endParaRPr lang="en-US" dirty="0"/>
          </a:p>
        </p:txBody>
      </p:sp>
      <p:pic>
        <p:nvPicPr>
          <p:cNvPr id="3" name="Picture 2" descr="comment_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4752"/>
            <a:ext cx="5143500" cy="666750"/>
          </a:xfrm>
          <a:prstGeom prst="rect">
            <a:avLst/>
          </a:prstGeom>
        </p:spPr>
      </p:pic>
      <p:pic>
        <p:nvPicPr>
          <p:cNvPr id="4" name="Picture 3" descr="comment_4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31790"/>
            <a:ext cx="5032375" cy="207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085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pic>
        <p:nvPicPr>
          <p:cNvPr id="3" name="Picture 2" descr="comment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21615"/>
            <a:ext cx="3635375" cy="650875"/>
          </a:xfrm>
          <a:prstGeom prst="rect">
            <a:avLst/>
          </a:prstGeom>
        </p:spPr>
      </p:pic>
      <p:pic>
        <p:nvPicPr>
          <p:cNvPr id="4" name="Picture 3" descr="comments_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6220"/>
            <a:ext cx="4286250" cy="412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88" y="968374"/>
            <a:ext cx="8209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Bad comments state the obvious or don’t advance our understanding of the problem: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188" y="2389188"/>
            <a:ext cx="6519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 comments give us context about the problem or our solution: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50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968374"/>
            <a:ext cx="407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Bad comments are outdated or incorrect: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188" y="2158986"/>
            <a:ext cx="4532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Bad comments are overly terse or incomplete: </a:t>
            </a:r>
          </a:p>
          <a:p>
            <a:endParaRPr lang="en-US" dirty="0"/>
          </a:p>
        </p:txBody>
      </p:sp>
      <p:pic>
        <p:nvPicPr>
          <p:cNvPr id="3" name="Picture 2" descr="bad_comm_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4752"/>
            <a:ext cx="2778125" cy="412750"/>
          </a:xfrm>
          <a:prstGeom prst="rect">
            <a:avLst/>
          </a:prstGeom>
        </p:spPr>
      </p:pic>
      <p:pic>
        <p:nvPicPr>
          <p:cNvPr id="4" name="Picture 3" descr="bad_comm_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34066"/>
            <a:ext cx="2397125" cy="1746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7188" y="2930550"/>
            <a:ext cx="4173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Consider this comment found in real code: </a:t>
            </a:r>
          </a:p>
          <a:p>
            <a:endParaRPr lang="en-US" dirty="0"/>
          </a:p>
        </p:txBody>
      </p:sp>
      <p:pic>
        <p:nvPicPr>
          <p:cNvPr id="10" name="Picture 9" descr="bad_comm_3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11414"/>
            <a:ext cx="1016000" cy="17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629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968374"/>
            <a:ext cx="5759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Bad comments are overly verbose or don’t get to the point: </a:t>
            </a:r>
          </a:p>
          <a:p>
            <a:endParaRPr lang="en-US" dirty="0"/>
          </a:p>
        </p:txBody>
      </p:sp>
      <p:pic>
        <p:nvPicPr>
          <p:cNvPr id="7" name="Picture 6" descr="bad_comm_4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4752"/>
            <a:ext cx="5334000" cy="136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83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pic>
        <p:nvPicPr>
          <p:cNvPr id="3" name="Picture 2" descr="overview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914400"/>
            <a:ext cx="48418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61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Python?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is </a:t>
            </a:r>
            <a:r>
              <a:rPr lang="en-US" i="1" dirty="0"/>
              <a:t>simple</a:t>
            </a:r>
          </a:p>
          <a:p>
            <a:r>
              <a:rPr lang="en-US" dirty="0"/>
              <a:t>Python is </a:t>
            </a:r>
            <a:r>
              <a:rPr lang="en-US" i="1" dirty="0"/>
              <a:t>easy to learn</a:t>
            </a:r>
          </a:p>
          <a:p>
            <a:r>
              <a:rPr lang="en-US" dirty="0"/>
              <a:t>Python is </a:t>
            </a:r>
            <a:r>
              <a:rPr lang="en-US" i="1" dirty="0"/>
              <a:t>free</a:t>
            </a:r>
          </a:p>
          <a:p>
            <a:r>
              <a:rPr lang="en-US" dirty="0"/>
              <a:t>Python is a </a:t>
            </a:r>
            <a:r>
              <a:rPr lang="en-US" i="1" dirty="0"/>
              <a:t>community</a:t>
            </a:r>
          </a:p>
          <a:p>
            <a:r>
              <a:rPr lang="en-US" dirty="0"/>
              <a:t>Python is a </a:t>
            </a:r>
            <a:r>
              <a:rPr lang="en-US" i="1" dirty="0"/>
              <a:t>high-level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58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Python?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is </a:t>
            </a:r>
            <a:r>
              <a:rPr lang="en-US" i="1" dirty="0"/>
              <a:t>portable</a:t>
            </a:r>
          </a:p>
          <a:p>
            <a:r>
              <a:rPr lang="en-US" dirty="0"/>
              <a:t>Python is </a:t>
            </a:r>
            <a:r>
              <a:rPr lang="en-US" i="1" dirty="0"/>
              <a:t>object-oriented</a:t>
            </a:r>
          </a:p>
          <a:p>
            <a:r>
              <a:rPr lang="en-US" dirty="0"/>
              <a:t>Python is </a:t>
            </a:r>
            <a:r>
              <a:rPr lang="en-US" i="1" dirty="0"/>
              <a:t>extensible</a:t>
            </a:r>
            <a:endParaRPr lang="en-US" dirty="0"/>
          </a:p>
          <a:p>
            <a:r>
              <a:rPr lang="en-US" dirty="0"/>
              <a:t>Python is </a:t>
            </a:r>
            <a:r>
              <a:rPr lang="en-US" i="1" dirty="0"/>
              <a:t>embeddable</a:t>
            </a:r>
          </a:p>
          <a:p>
            <a:r>
              <a:rPr lang="en-US" dirty="0"/>
              <a:t>Python is a </a:t>
            </a:r>
            <a:r>
              <a:rPr lang="en-US" i="1" dirty="0"/>
              <a:t>batteries included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4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with Idle</a:t>
            </a:r>
          </a:p>
        </p:txBody>
      </p:sp>
      <p:pic>
        <p:nvPicPr>
          <p:cNvPr id="5" name="Picture 4" descr="id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5" y="914400"/>
            <a:ext cx="7669530" cy="28003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7713" y="3741704"/>
            <a:ext cx="8521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/>
              <a:t>Select File → New File from the menu.</a:t>
            </a:r>
          </a:p>
          <a:p>
            <a:pPr marL="342900" indent="-342900">
              <a:buAutoNum type="arabicPeriod"/>
            </a:pPr>
            <a:r>
              <a:rPr lang="en-US" sz="1600" dirty="0"/>
              <a:t>Select the directory where you want to save the file and call it “hello.py”.</a:t>
            </a:r>
          </a:p>
          <a:p>
            <a:pPr marL="342900" indent="-342900">
              <a:buAutoNum type="arabicPeriod"/>
            </a:pPr>
            <a:r>
              <a:rPr lang="en-US" sz="1600" dirty="0"/>
              <a:t>Select Run → Module from the menu.</a:t>
            </a:r>
          </a:p>
        </p:txBody>
      </p:sp>
    </p:spTree>
    <p:extLst>
      <p:ext uri="{BB962C8B-B14F-4D97-AF65-F5344CB8AC3E}">
        <p14:creationId xmlns:p14="http://schemas.microsoft.com/office/powerpoint/2010/main" val="991692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Hello World with the Command Line</a:t>
            </a:r>
          </a:p>
        </p:txBody>
      </p:sp>
      <p:pic>
        <p:nvPicPr>
          <p:cNvPr id="4" name="Picture 3" descr="termin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" y="914400"/>
            <a:ext cx="7646670" cy="22059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9510" y="3428655"/>
            <a:ext cx="84962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To run python in interactive mode type python and then return. If you have multiple Pythons installed you may need to type python3. Now you can type “Hello World!”</a:t>
            </a:r>
          </a:p>
        </p:txBody>
      </p:sp>
    </p:spTree>
    <p:extLst>
      <p:ext uri="{BB962C8B-B14F-4D97-AF65-F5344CB8AC3E}">
        <p14:creationId xmlns:p14="http://schemas.microsoft.com/office/powerpoint/2010/main" val="986706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Hello World with the Command Line</a:t>
            </a:r>
          </a:p>
        </p:txBody>
      </p:sp>
      <p:pic>
        <p:nvPicPr>
          <p:cNvPr id="4" name="Picture 3" descr="terminal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" y="914400"/>
            <a:ext cx="7646670" cy="22059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5760" y="3429000"/>
            <a:ext cx="8496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If you have save your code in a file you can tell python to execute the code in the file. </a:t>
            </a:r>
            <a:r>
              <a:rPr lang="en-US" dirty="0">
                <a:effectLst/>
              </a:rPr>
              <a:t>In this example I've put the instruction print(“Hello World!”) in a file called </a:t>
            </a:r>
            <a:r>
              <a:rPr lang="en-US" dirty="0" err="1"/>
              <a:t>hello.py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79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Input and Output</a:t>
            </a:r>
          </a:p>
        </p:txBody>
      </p:sp>
      <p:pic>
        <p:nvPicPr>
          <p:cNvPr id="5" name="Picture 4" descr="in_out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3349625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367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Input and Output</a:t>
            </a:r>
          </a:p>
        </p:txBody>
      </p:sp>
      <p:pic>
        <p:nvPicPr>
          <p:cNvPr id="4" name="Picture 3" descr="in_ou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4016375" cy="227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14429"/>
      </p:ext>
    </p:extLst>
  </p:cSld>
  <p:clrMapOvr>
    <a:masterClrMapping/>
  </p:clrMapOvr>
</p:sld>
</file>

<file path=ppt/theme/theme1.xml><?xml version="1.0" encoding="utf-8"?>
<a:theme xmlns:a="http://schemas.openxmlformats.org/drawingml/2006/main" name="problem_space_H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problem_space_HD.thmx</Template>
  <TotalTime>78</TotalTime>
  <Words>315</Words>
  <Application>Microsoft Macintosh PowerPoint</Application>
  <PresentationFormat>On-screen Show (16:9)</PresentationFormat>
  <Paragraphs>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Tw Cen MT</vt:lpstr>
      <vt:lpstr>problem_space_HD</vt:lpstr>
      <vt:lpstr>Chapter 2 </vt:lpstr>
      <vt:lpstr>Overview</vt:lpstr>
      <vt:lpstr>Why Python?</vt:lpstr>
      <vt:lpstr>Why Python?</vt:lpstr>
      <vt:lpstr>Hello World with Idle</vt:lpstr>
      <vt:lpstr>Hello World with the Command Line</vt:lpstr>
      <vt:lpstr>Hello World with the Command Line</vt:lpstr>
      <vt:lpstr>Simple Input and Output</vt:lpstr>
      <vt:lpstr>Simple Input and Output</vt:lpstr>
      <vt:lpstr>Comments</vt:lpstr>
      <vt:lpstr>Comments</vt:lpstr>
      <vt:lpstr>Comments</vt:lpstr>
      <vt:lpstr>Comments</vt:lpstr>
      <vt:lpstr>Comments</vt:lpstr>
      <vt:lpstr>Comments</vt:lpstr>
      <vt:lpstr>Comments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</dc:title>
  <dc:creator>Jason Hedlund</dc:creator>
  <cp:lastModifiedBy>Microsoft Office User</cp:lastModifiedBy>
  <cp:revision>18</cp:revision>
  <dcterms:created xsi:type="dcterms:W3CDTF">2014-06-20T18:13:45Z</dcterms:created>
  <dcterms:modified xsi:type="dcterms:W3CDTF">2019-01-14T02:45:10Z</dcterms:modified>
</cp:coreProperties>
</file>