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3" r:id="rId14"/>
    <p:sldId id="268" r:id="rId15"/>
    <p:sldId id="269" r:id="rId16"/>
    <p:sldId id="270" r:id="rId17"/>
    <p:sldId id="271" r:id="rId18"/>
    <p:sldId id="272" r:id="rId1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82"/>
  </p:normalViewPr>
  <p:slideViewPr>
    <p:cSldViewPr snapToGrid="0" snapToObjects="1">
      <p:cViewPr varScale="1">
        <p:scale>
          <a:sx n="159" d="100"/>
          <a:sy n="159" d="100"/>
        </p:scale>
        <p:origin x="280" y="17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2A2B50-4D12-A44F-91A6-166E435285DF}" type="datetimeFigureOut">
              <a:rPr lang="en-US" smtClean="0"/>
              <a:t>1/13/19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C5599C-A920-6D45-86FC-95BEB948E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144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C5599C-A920-6D45-86FC-95BEB948EE3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495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440" y="586743"/>
            <a:ext cx="3215640" cy="906779"/>
          </a:xfrm>
        </p:spPr>
        <p:txBody>
          <a:bodyPr>
            <a:normAutofit/>
          </a:bodyPr>
          <a:lstStyle>
            <a:lvl1pPr algn="l">
              <a:defRPr sz="3200" b="1">
                <a:latin typeface="Tw Cen M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440" y="1672590"/>
            <a:ext cx="3215640" cy="272415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584EB-DEAA-284A-9219-AFE1E8923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278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EF5BCBDA-AD26-6C41-8C0E-CE29B66B1323}" type="datetimeFigureOut">
              <a:rPr lang="en-US" smtClean="0"/>
              <a:t>1/13/19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584EB-DEAA-284A-9219-AFE1E8923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705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EF5BCBDA-AD26-6C41-8C0E-CE29B66B1323}" type="datetimeFigureOut">
              <a:rPr lang="en-US" smtClean="0"/>
              <a:t>1/13/19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584EB-DEAA-284A-9219-AFE1E8923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139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EF5BCBDA-AD26-6C41-8C0E-CE29B66B1323}" type="datetimeFigureOut">
              <a:rPr lang="en-US" smtClean="0"/>
              <a:t>1/13/19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584EB-DEAA-284A-9219-AFE1E8923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300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EF5BCBDA-AD26-6C41-8C0E-CE29B66B1323}" type="datetimeFigureOut">
              <a:rPr lang="en-US" smtClean="0"/>
              <a:t>1/13/19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584EB-DEAA-284A-9219-AFE1E8923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868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EF5BCBDA-AD26-6C41-8C0E-CE29B66B1323}" type="datetimeFigureOut">
              <a:rPr lang="en-US" smtClean="0"/>
              <a:t>1/13/19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584EB-DEAA-284A-9219-AFE1E8923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325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EF5BCBDA-AD26-6C41-8C0E-CE29B66B1323}" type="datetimeFigureOut">
              <a:rPr lang="en-US" smtClean="0"/>
              <a:t>1/13/19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584EB-DEAA-284A-9219-AFE1E8923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107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EF5BCBDA-AD26-6C41-8C0E-CE29B66B1323}" type="datetimeFigureOut">
              <a:rPr lang="en-US" smtClean="0"/>
              <a:t>1/13/19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584EB-DEAA-284A-9219-AFE1E8923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1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EF5BCBDA-AD26-6C41-8C0E-CE29B66B1323}" type="datetimeFigureOut">
              <a:rPr lang="en-US" smtClean="0"/>
              <a:t>1/13/19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584EB-DEAA-284A-9219-AFE1E8923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518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EF5BCBDA-AD26-6C41-8C0E-CE29B66B1323}" type="datetimeFigureOut">
              <a:rPr lang="en-US" smtClean="0"/>
              <a:t>1/13/19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584EB-DEAA-284A-9219-AFE1E8923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638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EF5BCBDA-AD26-6C41-8C0E-CE29B66B1323}" type="datetimeFigureOut">
              <a:rPr lang="en-US" smtClean="0"/>
              <a:t>1/13/19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584EB-DEAA-284A-9219-AFE1E8923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366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D2E6FF"/>
              </a:gs>
              <a:gs pos="58000">
                <a:srgbClr val="FFFFFF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858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4584EB-DEAA-284A-9219-AFE1E8923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419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Chapter 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Computational Problem Solving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E35D5B-8D5A-B941-A97D-D6B94A9ECFC3}"/>
              </a:ext>
            </a:extLst>
          </p:cNvPr>
          <p:cNvSpPr txBox="1"/>
          <p:nvPr/>
        </p:nvSpPr>
        <p:spPr>
          <a:xfrm>
            <a:off x="1387721" y="4599410"/>
            <a:ext cx="62376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Copyright ©</a:t>
            </a:r>
            <a:r>
              <a:rPr lang="en-US" sz="1200" baseline="0" dirty="0"/>
              <a:t> </a:t>
            </a:r>
            <a:r>
              <a:rPr lang="en-US" sz="1200" dirty="0"/>
              <a:t>2014-2019 Dr. James D. Palmer; http://</a:t>
            </a:r>
            <a:r>
              <a:rPr lang="en-US" sz="1200" dirty="0" err="1"/>
              <a:t>problemspace.neocities.com</a:t>
            </a:r>
            <a:endParaRPr lang="en-US" sz="1200" dirty="0"/>
          </a:p>
          <a:p>
            <a:r>
              <a:rPr lang="en-US" sz="1200" dirty="0"/>
              <a:t>This work is licensed under a Creative Commons Attribution-</a:t>
            </a:r>
            <a:r>
              <a:rPr lang="en-US" sz="1200" dirty="0" err="1"/>
              <a:t>ShareAlike</a:t>
            </a:r>
            <a:r>
              <a:rPr lang="en-US" sz="1200" dirty="0"/>
              <a:t> 4.0 International License.</a:t>
            </a:r>
          </a:p>
        </p:txBody>
      </p:sp>
      <p:pic>
        <p:nvPicPr>
          <p:cNvPr id="6" name="Picture 5" descr="cc.png">
            <a:extLst>
              <a:ext uri="{FF2B5EF4-FFF2-40B4-BE49-F238E27FC236}">
                <a16:creationId xmlns:a16="http://schemas.microsoft.com/office/drawing/2014/main" id="{CDCD0383-E6C8-6F48-98EE-D159B4282C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64" y="4660607"/>
            <a:ext cx="930521" cy="32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146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Principle 2 (Plan a Solution.)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writing pseudo-code,</a:t>
            </a:r>
          </a:p>
          <a:p>
            <a:r>
              <a:rPr lang="en-US" dirty="0"/>
              <a:t>developing mathematical formulas,</a:t>
            </a:r>
          </a:p>
          <a:p>
            <a:r>
              <a:rPr lang="en-US" dirty="0"/>
              <a:t>drawing diagrams or flow charts, and </a:t>
            </a:r>
          </a:p>
          <a:p>
            <a:r>
              <a:rPr lang="en-US" dirty="0"/>
              <a:t>creating worked solutions for specific instances of the problem. </a:t>
            </a:r>
          </a:p>
        </p:txBody>
      </p:sp>
    </p:spTree>
    <p:extLst>
      <p:ext uri="{BB962C8B-B14F-4D97-AF65-F5344CB8AC3E}">
        <p14:creationId xmlns:p14="http://schemas.microsoft.com/office/powerpoint/2010/main" val="30958701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Principle 2 (Plan a Solution.)</a:t>
            </a:r>
          </a:p>
        </p:txBody>
      </p:sp>
      <p:pic>
        <p:nvPicPr>
          <p:cNvPr id="5" name="Picture 4" descr="Maze_39x22_00247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0" y="914400"/>
            <a:ext cx="6502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5282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Principle 2 (Plan a Solution.)</a:t>
            </a:r>
          </a:p>
        </p:txBody>
      </p:sp>
      <p:pic>
        <p:nvPicPr>
          <p:cNvPr id="3" name="Picture 2" descr="maze_choices.pn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5" y="1069848"/>
            <a:ext cx="8134350" cy="271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137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Principle 2 (Plan a Solution.)</a:t>
            </a:r>
          </a:p>
        </p:txBody>
      </p:sp>
      <p:pic>
        <p:nvPicPr>
          <p:cNvPr id="6" name="Picture 5" descr="maze_1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69848"/>
            <a:ext cx="3921125" cy="207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8108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Principle 3 (Implement and Test)</a:t>
            </a:r>
          </a:p>
        </p:txBody>
      </p:sp>
      <p:pic>
        <p:nvPicPr>
          <p:cNvPr id="5" name="Picture 4" descr="principle3_1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69848"/>
            <a:ext cx="4953000" cy="207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8157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Principle 3 (Implement and Test)</a:t>
            </a:r>
          </a:p>
        </p:txBody>
      </p:sp>
      <p:pic>
        <p:nvPicPr>
          <p:cNvPr id="4" name="Picture 3" descr="principle3_2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69848"/>
            <a:ext cx="4953000" cy="207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423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Principle 4 (Reflection)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Is there code that isn’t needed? </a:t>
            </a:r>
          </a:p>
          <a:p>
            <a:r>
              <a:rPr lang="en-US" dirty="0"/>
              <a:t>Is there code that is duplicated? </a:t>
            </a:r>
          </a:p>
          <a:p>
            <a:r>
              <a:rPr lang="en-US" dirty="0"/>
              <a:t>Can the solution be simplified? </a:t>
            </a:r>
          </a:p>
          <a:p>
            <a:r>
              <a:rPr lang="en-US" dirty="0"/>
              <a:t>Is there a different organization that could be used? Why were alternate organizations discarded?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7026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Principle 4 (Reflection)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Is there a different problem solving heuristic that could have been used? What features of the problem or the strategy made one heuristic more attractive than another? </a:t>
            </a:r>
          </a:p>
          <a:p>
            <a:r>
              <a:rPr lang="en-US" dirty="0"/>
              <a:t>Could you generalize the solution such that it worked for other problems? What other problems are similar?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3392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Principle 4 (Reflection)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patterns were important in solving the problem? </a:t>
            </a:r>
          </a:p>
          <a:p>
            <a:r>
              <a:rPr lang="en-US" dirty="0"/>
              <a:t>What were the most important design decisions in solving the problem? </a:t>
            </a:r>
          </a:p>
          <a:p>
            <a:r>
              <a:rPr lang="en-US" dirty="0"/>
              <a:t>What alternatives could you have considered? </a:t>
            </a:r>
          </a:p>
        </p:txBody>
      </p:sp>
    </p:spTree>
    <p:extLst>
      <p:ext uri="{BB962C8B-B14F-4D97-AF65-F5344CB8AC3E}">
        <p14:creationId xmlns:p14="http://schemas.microsoft.com/office/powerpoint/2010/main" val="712200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Origins of Computation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068" y="4195679"/>
            <a:ext cx="9061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 </a:t>
            </a:r>
            <a:r>
              <a:rPr lang="en-US" dirty="0" err="1"/>
              <a:t>Pascaline</a:t>
            </a:r>
            <a:r>
              <a:rPr lang="en-US" dirty="0"/>
              <a:t> calculator adds numbers using dials, gears, and other mechanical structures.</a:t>
            </a:r>
          </a:p>
        </p:txBody>
      </p:sp>
      <p:pic>
        <p:nvPicPr>
          <p:cNvPr id="3" name="Picture 2" descr="pascaline_calculato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736" y="1069848"/>
            <a:ext cx="6510528" cy="251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740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Origins of Computation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term “computer” originally referred to an occupation</a:t>
            </a:r>
          </a:p>
          <a:p>
            <a:r>
              <a:rPr lang="en-US" dirty="0"/>
              <a:t>People have been doing procedural mathematical calculations for centuries</a:t>
            </a:r>
          </a:p>
          <a:p>
            <a:r>
              <a:rPr lang="en-US" dirty="0"/>
              <a:t>Some of the most important theoretical problems in computer science are quite old!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4413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Charles Babbage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-27941" r="-27941"/>
          <a:stretch>
            <a:fillRect/>
          </a:stretch>
        </p:blipFill>
        <p:spPr>
          <a:xfrm>
            <a:off x="229451" y="1200151"/>
            <a:ext cx="4138817" cy="3478298"/>
          </a:xfrm>
          <a:prstGeom prst="rect">
            <a:avLst/>
          </a:prstGeom>
        </p:spPr>
      </p:pic>
      <p:pic>
        <p:nvPicPr>
          <p:cNvPr id="4" name="Picture 3" descr="difference_eng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015" y="1200151"/>
            <a:ext cx="2979208" cy="347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1238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 Lovelace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78050" y="1092728"/>
            <a:ext cx="5502432" cy="17570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Wrote the first algorithm designed for a computing machine making her the world’s first programmer </a:t>
            </a:r>
          </a:p>
          <a:p>
            <a:endParaRPr lang="en-US" dirty="0"/>
          </a:p>
        </p:txBody>
      </p:sp>
      <p:pic>
        <p:nvPicPr>
          <p:cNvPr id="5" name="Content Placeholder 4" descr="ada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831" r="-31831"/>
          <a:stretch>
            <a:fillRect/>
          </a:stretch>
        </p:blipFill>
        <p:spPr>
          <a:xfrm>
            <a:off x="-338868" y="1200151"/>
            <a:ext cx="4038600" cy="339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9993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Alan Turing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92868" y="1200151"/>
            <a:ext cx="5293932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Alan Turing is regarded by many to be the father of computer science.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A Turing machine can perform any mathematical procedure that can be represented by an algorithm.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Content Placeholder 5" descr="turing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402" r="-24402"/>
          <a:stretch>
            <a:fillRect/>
          </a:stretch>
        </p:blipFill>
        <p:spPr>
          <a:xfrm>
            <a:off x="-218826" y="1200151"/>
            <a:ext cx="4038600" cy="339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6802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Problem Solving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Understand the problem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Plan your solution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Implement and test your solution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 Reflect on your solution </a:t>
            </a:r>
          </a:p>
        </p:txBody>
      </p:sp>
    </p:spTree>
    <p:extLst>
      <p:ext uri="{BB962C8B-B14F-4D97-AF65-F5344CB8AC3E}">
        <p14:creationId xmlns:p14="http://schemas.microsoft.com/office/powerpoint/2010/main" val="25291146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"/>
            <a:ext cx="8229600" cy="857250"/>
          </a:xfrm>
        </p:spPr>
        <p:txBody>
          <a:bodyPr/>
          <a:lstStyle/>
          <a:p>
            <a:r>
              <a:rPr lang="en-US" dirty="0"/>
              <a:t>How would you solve a maze?</a:t>
            </a:r>
          </a:p>
        </p:txBody>
      </p:sp>
      <p:pic>
        <p:nvPicPr>
          <p:cNvPr id="5" name="Picture 4" descr="Maze_39x22_0000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0" y="914400"/>
            <a:ext cx="6502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880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Principle 1 (Understand the Problem.)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3500" dirty="0"/>
              <a:t>Do I understand the problem?</a:t>
            </a:r>
          </a:p>
          <a:p>
            <a:r>
              <a:rPr lang="en-US" sz="3500" dirty="0"/>
              <a:t>Can I restate the problem in my own words?</a:t>
            </a:r>
          </a:p>
          <a:p>
            <a:r>
              <a:rPr lang="en-US" sz="3500" dirty="0"/>
              <a:t>Do I have the information needed to solve the problem? </a:t>
            </a:r>
          </a:p>
          <a:p>
            <a:r>
              <a:rPr lang="en-US" sz="3500" dirty="0"/>
              <a:t>Does the problem have a solution?</a:t>
            </a:r>
          </a:p>
          <a:p>
            <a:r>
              <a:rPr lang="en-US" sz="3500" dirty="0"/>
              <a:t>What does an answer to the problem look like?</a:t>
            </a:r>
          </a:p>
          <a:p>
            <a:r>
              <a:rPr lang="en-US" sz="3500" dirty="0"/>
              <a:t>Can the solution be verified?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702359"/>
      </p:ext>
    </p:extLst>
  </p:cSld>
  <p:clrMapOvr>
    <a:masterClrMapping/>
  </p:clrMapOvr>
</p:sld>
</file>

<file path=ppt/theme/theme1.xml><?xml version="1.0" encoding="utf-8"?>
<a:theme xmlns:a="http://schemas.openxmlformats.org/drawingml/2006/main" name="problem_space_H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problem_space_HD.thmx</Template>
  <TotalTime>70</TotalTime>
  <Words>419</Words>
  <Application>Microsoft Macintosh PowerPoint</Application>
  <PresentationFormat>On-screen Show (16:9)</PresentationFormat>
  <Paragraphs>53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Tw Cen MT</vt:lpstr>
      <vt:lpstr>problem_space_HD</vt:lpstr>
      <vt:lpstr>Chapter 1</vt:lpstr>
      <vt:lpstr>The Origins of Computation</vt:lpstr>
      <vt:lpstr>The Origins of Computation</vt:lpstr>
      <vt:lpstr>Charles Babbage</vt:lpstr>
      <vt:lpstr>Ada Lovelace</vt:lpstr>
      <vt:lpstr>Alan Turing</vt:lpstr>
      <vt:lpstr>Problem Solving Process</vt:lpstr>
      <vt:lpstr>How would you solve a maze?</vt:lpstr>
      <vt:lpstr>Principle 1 (Understand the Problem.)</vt:lpstr>
      <vt:lpstr>Principle 2 (Plan a Solution.)</vt:lpstr>
      <vt:lpstr>Principle 2 (Plan a Solution.)</vt:lpstr>
      <vt:lpstr>Principle 2 (Plan a Solution.)</vt:lpstr>
      <vt:lpstr>Principle 2 (Plan a Solution.)</vt:lpstr>
      <vt:lpstr>Principle 3 (Implement and Test)</vt:lpstr>
      <vt:lpstr>Principle 3 (Implement and Test)</vt:lpstr>
      <vt:lpstr>Principle 4 (Reflection)</vt:lpstr>
      <vt:lpstr>Principle 4 (Reflection)</vt:lpstr>
      <vt:lpstr>Principle 4 (Reflection)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</dc:title>
  <dc:creator>Jason Hedlund</dc:creator>
  <cp:lastModifiedBy>Microsoft Office User</cp:lastModifiedBy>
  <cp:revision>14</cp:revision>
  <dcterms:created xsi:type="dcterms:W3CDTF">2014-06-20T17:34:40Z</dcterms:created>
  <dcterms:modified xsi:type="dcterms:W3CDTF">2019-01-14T02:43:58Z</dcterms:modified>
</cp:coreProperties>
</file>