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Open Sans" panose="020B0604020202020204" charset="0"/>
      <p:regular r:id="rId17"/>
      <p:bold r:id="rId18"/>
      <p:italic r:id="rId19"/>
      <p:boldItalic r:id="rId20"/>
    </p:embeddedFont>
    <p:embeddedFont>
      <p:font typeface="Source Sans Pr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bhor Mahaja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8T11:51:22.046" idx="3">
    <p:pos x="6000" y="200"/>
    <p:text>+tejinder.singh@trantorinc.com
_Assigned to you_</p:text>
  </p:cm>
  <p:cm authorId="0" dt="2017-03-28T11:51:32.918" idx="2">
    <p:pos x="6000" y="100"/>
    <p:text>+tejinder.singh@trantorinc.com
_Assigned to you_</p:text>
  </p:cm>
  <p:cm authorId="0" dt="2017-03-28T11:52:07.366" idx="1">
    <p:pos x="6000" y="0"/>
    <p:text>+itee.sood@trantorinc.com Please help with this
_Assigned to Itee Sood_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082421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00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0175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10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150514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30743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29661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17436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2490663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Tree>
    <p:extLst>
      <p:ext uri="{BB962C8B-B14F-4D97-AF65-F5344CB8AC3E}">
        <p14:creationId xmlns:p14="http://schemas.microsoft.com/office/powerpoint/2010/main" val="86202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Extra Section Title">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364100" y="1051618"/>
            <a:ext cx="3631200" cy="17847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accent6"/>
              </a:buClr>
              <a:buFont typeface="Arial"/>
              <a:buChar char="•"/>
              <a:defRPr b="0" i="0" u="none" strike="noStrike" cap="none">
                <a:solidFill>
                  <a:schemeClr val="accent6"/>
                </a:solidFill>
                <a:latin typeface="Calibri"/>
                <a:ea typeface="Calibri"/>
                <a:cs typeface="Calibri"/>
                <a:sym typeface="Calibri"/>
              </a:defRPr>
            </a:lvl2pPr>
            <a:lvl3pPr marL="1257300" marR="0" lvl="2" indent="-190500" algn="l" rtl="0">
              <a:spcBef>
                <a:spcPts val="480"/>
              </a:spcBef>
              <a:buClr>
                <a:schemeClr val="accent6"/>
              </a:buClr>
              <a:buSzPct val="100000"/>
              <a:buFont typeface="Arial"/>
              <a:buChar char="•"/>
              <a:defRPr sz="1200" b="0" i="0" u="none" strike="noStrike" cap="none">
                <a:solidFill>
                  <a:schemeClr val="accent6"/>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364088" y="1855988"/>
            <a:ext cx="3631200" cy="2607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364088" y="2575655"/>
            <a:ext cx="3631200" cy="2607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364088" y="3274154"/>
            <a:ext cx="3631200" cy="2607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5"/>
          </p:nvPr>
        </p:nvSpPr>
        <p:spPr>
          <a:xfrm>
            <a:off x="364088" y="3993822"/>
            <a:ext cx="3631200" cy="2607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6"/>
          </p:nvPr>
        </p:nvSpPr>
        <p:spPr>
          <a:xfrm>
            <a:off x="6587089" y="988155"/>
            <a:ext cx="1992600" cy="260700"/>
          </a:xfrm>
          <a:prstGeom prst="rect">
            <a:avLst/>
          </a:prstGeom>
          <a:noFill/>
          <a:ln>
            <a:noFill/>
          </a:ln>
        </p:spPr>
        <p:txBody>
          <a:bodyPr lIns="91425" tIns="91425" rIns="91425" bIns="91425" anchor="t" anchorCtr="0"/>
          <a:lstStyle>
            <a:lvl1pPr marL="0" marR="0" lvl="0" indent="0" algn="l" rtl="0">
              <a:lnSpc>
                <a:spcPct val="110000"/>
              </a:lnSpc>
              <a:spcBef>
                <a:spcPts val="280"/>
              </a:spcBef>
              <a:buClr>
                <a:srgbClr val="FFFFFF"/>
              </a:buClr>
              <a:buFont typeface="Arial"/>
              <a:buNone/>
              <a:defRPr sz="1400" b="0" i="0" u="none" strike="noStrike" cap="none">
                <a:solidFill>
                  <a:srgbClr val="FFFFFF"/>
                </a:solidFill>
                <a:latin typeface="Source Sans Pro"/>
                <a:ea typeface="Source Sans Pro"/>
                <a:cs typeface="Source Sans Pro"/>
                <a:sym typeface="Source Sans Pro"/>
              </a:defRPr>
            </a:lvl1pPr>
            <a:lvl2pPr marL="914400" marR="0" lvl="1" indent="-2794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7"/>
          </p:nvPr>
        </p:nvSpPr>
        <p:spPr>
          <a:xfrm>
            <a:off x="6587089" y="1485571"/>
            <a:ext cx="1992600" cy="1848000"/>
          </a:xfrm>
          <a:prstGeom prst="rect">
            <a:avLst/>
          </a:prstGeom>
          <a:noFill/>
          <a:ln>
            <a:noFill/>
          </a:ln>
        </p:spPr>
        <p:txBody>
          <a:bodyPr lIns="91425" tIns="91425" rIns="91425" bIns="91425" anchor="t" anchorCtr="0"/>
          <a:lstStyle>
            <a:lvl1pPr marL="0" marR="0" lvl="0" indent="0" algn="l" rtl="0">
              <a:lnSpc>
                <a:spcPct val="110000"/>
              </a:lnSpc>
              <a:spcBef>
                <a:spcPts val="280"/>
              </a:spcBef>
              <a:buClr>
                <a:schemeClr val="accent6"/>
              </a:buClr>
              <a:buFont typeface="Arial"/>
              <a:buNone/>
              <a:defRPr sz="1400" b="0" i="0" u="none" strike="noStrike" cap="none">
                <a:solidFill>
                  <a:schemeClr val="accent6"/>
                </a:solidFill>
                <a:latin typeface="Source Sans Pro"/>
                <a:ea typeface="Source Sans Pro"/>
                <a:cs typeface="Source Sans Pro"/>
                <a:sym typeface="Source Sans Pro"/>
              </a:defRPr>
            </a:lvl1pPr>
            <a:lvl2pPr marL="914400" marR="0" lvl="1" indent="-279400" algn="l" rtl="0">
              <a:spcBef>
                <a:spcPts val="560"/>
              </a:spcBef>
              <a:buClr>
                <a:schemeClr val="dk1"/>
              </a:buClr>
              <a:buFont typeface="Arial"/>
              <a:buChar char="•"/>
              <a:defRPr b="0" i="0" u="none" strike="noStrike" cap="none">
                <a:solidFill>
                  <a:schemeClr val="dk1"/>
                </a:solidFill>
                <a:latin typeface="Calibri"/>
                <a:ea typeface="Calibri"/>
                <a:cs typeface="Calibri"/>
                <a:sym typeface="Calibri"/>
              </a:defRPr>
            </a:lvl2pPr>
            <a:lvl3pPr marL="1257300" marR="0" lvl="2" indent="-190500" algn="l" rtl="0">
              <a:spcBef>
                <a:spcPts val="480"/>
              </a:spcBef>
              <a:buClr>
                <a:schemeClr val="dk1"/>
              </a:buClr>
              <a:buFont typeface="Arial"/>
              <a:buChar char="•"/>
              <a:defRPr b="0" i="0" u="none" strike="noStrike" cap="none">
                <a:solidFill>
                  <a:schemeClr val="dk1"/>
                </a:solidFill>
                <a:latin typeface="Calibri"/>
                <a:ea typeface="Calibri"/>
                <a:cs typeface="Calibri"/>
                <a:sym typeface="Calibri"/>
              </a:defRPr>
            </a:lvl3pPr>
            <a:lvl4pPr marL="1714500" marR="0" lvl="3"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171700" marR="0" lvl="4" indent="-2159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69205"/>
            <a:ext cx="8229600" cy="1131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buNone/>
              <a:defRPr sz="1400" b="0" i="0" u="none" strike="noStrike" cap="none">
                <a:latin typeface="Arial"/>
                <a:ea typeface="Arial"/>
                <a:cs typeface="Arial"/>
                <a:sym typeface="Arial"/>
              </a:defRPr>
            </a:lvl2pPr>
            <a:lvl3pPr marL="0" marR="0" lvl="2" indent="0" algn="l" rtl="0">
              <a:spcBef>
                <a:spcPts val="0"/>
              </a:spcBef>
              <a:buNone/>
              <a:defRPr sz="1400" b="0" i="0" u="none" strike="noStrike" cap="none">
                <a:latin typeface="Arial"/>
                <a:ea typeface="Arial"/>
                <a:cs typeface="Arial"/>
                <a:sym typeface="Arial"/>
              </a:defRPr>
            </a:lvl3pPr>
            <a:lvl4pPr marL="0" marR="0" lvl="3" indent="0" algn="l" rtl="0">
              <a:spcBef>
                <a:spcPts val="0"/>
              </a:spcBef>
              <a:buNone/>
              <a:defRPr sz="1400" b="0" i="0" u="none" strike="noStrike" cap="none">
                <a:latin typeface="Arial"/>
                <a:ea typeface="Arial"/>
                <a:cs typeface="Arial"/>
                <a:sym typeface="Arial"/>
              </a:defRPr>
            </a:lvl4pPr>
            <a:lvl5pPr marL="0" marR="0" lvl="4" indent="0" algn="l" rtl="0">
              <a:spcBef>
                <a:spcPts val="0"/>
              </a:spcBef>
              <a:buNone/>
              <a:defRPr sz="1400" b="0" i="0" u="none" strike="noStrike" cap="none">
                <a:latin typeface="Arial"/>
                <a:ea typeface="Arial"/>
                <a:cs typeface="Arial"/>
                <a:sym typeface="Arial"/>
              </a:defRPr>
            </a:lvl5pPr>
            <a:lvl6pPr marL="0" marR="0" lvl="5" indent="0" algn="l" rtl="0">
              <a:spcBef>
                <a:spcPts val="0"/>
              </a:spcBef>
              <a:buNone/>
              <a:defRPr sz="1400" b="0" i="0" u="none" strike="noStrike" cap="none">
                <a:latin typeface="Arial"/>
                <a:ea typeface="Arial"/>
                <a:cs typeface="Arial"/>
                <a:sym typeface="Arial"/>
              </a:defRPr>
            </a:lvl6pPr>
            <a:lvl7pPr marL="0" marR="0" lvl="6" indent="0" algn="l" rtl="0">
              <a:spcBef>
                <a:spcPts val="0"/>
              </a:spcBef>
              <a:buNone/>
              <a:defRPr sz="1400" b="0" i="0" u="none" strike="noStrike" cap="none">
                <a:latin typeface="Arial"/>
                <a:ea typeface="Arial"/>
                <a:cs typeface="Arial"/>
                <a:sym typeface="Arial"/>
              </a:defRPr>
            </a:lvl7pPr>
            <a:lvl8pPr marL="0" marR="0" lvl="7" indent="0" algn="l" rtl="0">
              <a:spcBef>
                <a:spcPts val="0"/>
              </a:spcBef>
              <a:buNone/>
              <a:defRPr sz="1400" b="0" i="0" u="none" strike="noStrike" cap="none">
                <a:latin typeface="Arial"/>
                <a:ea typeface="Arial"/>
                <a:cs typeface="Arial"/>
                <a:sym typeface="Arial"/>
              </a:defRPr>
            </a:lvl8pPr>
            <a:lvl9pPr marL="0" marR="0" lvl="8" indent="0" algn="l" rtl="0">
              <a:spcBef>
                <a:spcPts val="0"/>
              </a:spcBef>
              <a:buNone/>
              <a:defRPr sz="1400" b="0" i="0" u="none" strike="noStrike" cap="none">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4767262"/>
            <a:ext cx="2133600" cy="358200"/>
          </a:xfrm>
          <a:prstGeom prst="rect">
            <a:avLst/>
          </a:prstGeom>
          <a:noFill/>
          <a:ln>
            <a:noFill/>
          </a:ln>
        </p:spPr>
        <p:txBody>
          <a:bodyPr lIns="45675" tIns="45675" rIns="45675" bIns="45675"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 sz="1800" b="0" i="0" u="none" strike="noStrike" cap="none">
                <a:solidFill>
                  <a:srgbClr val="000000"/>
                </a:solidFill>
                <a:latin typeface="Calibri"/>
                <a:ea typeface="Calibri"/>
                <a:cs typeface="Calibri"/>
                <a:sym typeface="Calibri"/>
              </a:rPr>
              <a:t>‹#›</a:t>
            </a:fld>
            <a:endParaRPr lang="en"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cxnSp>
        <p:nvCxnSpPr>
          <p:cNvPr id="51" name="Shape 51"/>
          <p:cNvCxnSpPr/>
          <p:nvPr/>
        </p:nvCxnSpPr>
        <p:spPr>
          <a:xfrm>
            <a:off x="530281" y="4662057"/>
            <a:ext cx="7997700" cy="8100"/>
          </a:xfrm>
          <a:prstGeom prst="straightConnector1">
            <a:avLst/>
          </a:prstGeom>
          <a:noFill/>
          <a:ln w="9525" cap="flat" cmpd="sng">
            <a:solidFill>
              <a:schemeClr val="dk1"/>
            </a:solidFill>
            <a:prstDash val="dot"/>
            <a:round/>
            <a:headEnd type="none" w="med" len="med"/>
            <a:tailEnd type="none" w="med" len="med"/>
          </a:ln>
        </p:spPr>
      </p:cxnSp>
      <p:pic>
        <p:nvPicPr>
          <p:cNvPr id="52" name="Shape 52" descr="Trantor_HighRes_NoMirror.png"/>
          <p:cNvPicPr preferRelativeResize="0"/>
          <p:nvPr/>
        </p:nvPicPr>
        <p:blipFill rotWithShape="1">
          <a:blip r:embed="rId4">
            <a:alphaModFix/>
          </a:blip>
          <a:srcRect t="22123" b="46452"/>
          <a:stretch/>
        </p:blipFill>
        <p:spPr>
          <a:xfrm>
            <a:off x="7026475" y="4728650"/>
            <a:ext cx="1501500" cy="290400"/>
          </a:xfrm>
          <a:prstGeom prst="rect">
            <a:avLst/>
          </a:prstGeom>
          <a:noFill/>
          <a:ln>
            <a:noFill/>
          </a:ln>
        </p:spPr>
      </p:pic>
      <p:sp>
        <p:nvSpPr>
          <p:cNvPr id="53" name="Shape 53"/>
          <p:cNvSpPr/>
          <p:nvPr/>
        </p:nvSpPr>
        <p:spPr>
          <a:xfrm rot="10800000">
            <a:off x="0" y="0"/>
            <a:ext cx="9144000" cy="884538"/>
          </a:xfrm>
          <a:prstGeom prst="flowChartManualInpu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jbpm.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hyperlink" Target="http://www.bpm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4294967295"/>
          </p:nvPr>
        </p:nvSpPr>
        <p:spPr>
          <a:xfrm>
            <a:off x="0" y="3660775"/>
            <a:ext cx="8559800" cy="520700"/>
          </a:xfrm>
          <a:prstGeom prst="rect">
            <a:avLst/>
          </a:prstGeom>
          <a:noFill/>
          <a:ln>
            <a:noFill/>
          </a:ln>
        </p:spPr>
        <p:txBody>
          <a:bodyPr lIns="91425" tIns="45700" rIns="91425" bIns="45700" anchor="b" anchorCtr="0">
            <a:noAutofit/>
          </a:bodyPr>
          <a:lstStyle/>
          <a:p>
            <a:pPr marL="0" marR="0" lvl="0" indent="0" rtl="0">
              <a:spcBef>
                <a:spcPts val="0"/>
              </a:spcBef>
              <a:buClr>
                <a:srgbClr val="0C68AE"/>
              </a:buClr>
              <a:buSzPct val="25000"/>
              <a:buFont typeface="Arial"/>
              <a:buNone/>
            </a:pPr>
            <a:r>
              <a:rPr lang="en" sz="3000" dirty="0"/>
              <a:t>jBPM and Drools Case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0" y="180975"/>
            <a:ext cx="7451725" cy="517525"/>
          </a:xfrm>
          <a:prstGeom prst="rect">
            <a:avLst/>
          </a:prstGeom>
          <a:noFill/>
          <a:ln>
            <a:noFill/>
          </a:ln>
        </p:spPr>
        <p:txBody>
          <a:bodyPr lIns="45675" tIns="45675" rIns="45675" bIns="4567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400" dirty="0">
                <a:solidFill>
                  <a:schemeClr val="tx1"/>
                </a:solidFill>
                <a:latin typeface="Open Sans"/>
                <a:ea typeface="Open Sans"/>
                <a:cs typeface="Open Sans"/>
                <a:sym typeface="Open Sans"/>
              </a:rPr>
              <a:t>Introduction to BPMN and jBPM</a:t>
            </a:r>
          </a:p>
        </p:txBody>
      </p:sp>
      <p:sp>
        <p:nvSpPr>
          <p:cNvPr id="102" name="Shape 102"/>
          <p:cNvSpPr txBox="1"/>
          <p:nvPr/>
        </p:nvSpPr>
        <p:spPr>
          <a:xfrm>
            <a:off x="495850" y="1191525"/>
            <a:ext cx="8088900" cy="33156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The Business Process Modeling Notation (BPMN) is a </a:t>
            </a:r>
            <a:r>
              <a:rPr lang="en" b="1"/>
              <a:t>graphical notation</a:t>
            </a:r>
            <a:r>
              <a:rPr lang="en"/>
              <a:t> that depicts the end to end flow of a business process</a:t>
            </a:r>
          </a:p>
          <a:p>
            <a:pPr marL="457200" lvl="0" indent="-228600" rtl="0">
              <a:spcBef>
                <a:spcPts val="0"/>
              </a:spcBef>
              <a:buChar char="●"/>
            </a:pPr>
            <a:r>
              <a:rPr lang="en"/>
              <a:t>The notation has been specifically designed to coordinate the sequence of processes and the messages that flow between different process participants in a related set of activities</a:t>
            </a:r>
          </a:p>
          <a:p>
            <a:pPr marL="457200" lvl="0" indent="-228600" rtl="0">
              <a:spcBef>
                <a:spcPts val="0"/>
              </a:spcBef>
              <a:buChar char="●"/>
            </a:pPr>
            <a:r>
              <a:rPr lang="en" b="1" u="sng">
                <a:solidFill>
                  <a:schemeClr val="hlink"/>
                </a:solidFill>
                <a:hlinkClick r:id="rId3"/>
              </a:rPr>
              <a:t>jBPM</a:t>
            </a:r>
            <a:r>
              <a:rPr lang="en"/>
              <a:t> is a light-weight, extensible </a:t>
            </a:r>
            <a:r>
              <a:rPr lang="en" b="1"/>
              <a:t>workflow engine</a:t>
            </a:r>
            <a:r>
              <a:rPr lang="en"/>
              <a:t> which can execute </a:t>
            </a:r>
            <a:r>
              <a:rPr lang="en" u="sng">
                <a:solidFill>
                  <a:schemeClr val="hlink"/>
                </a:solidFill>
                <a:hlinkClick r:id="rId4"/>
              </a:rPr>
              <a:t>BPMN 2.0</a:t>
            </a:r>
          </a:p>
          <a:p>
            <a:pPr marL="457200" lvl="0" indent="-228600" rtl="0">
              <a:spcBef>
                <a:spcPts val="0"/>
              </a:spcBef>
              <a:buChar char="●"/>
            </a:pPr>
            <a:r>
              <a:rPr lang="en"/>
              <a:t>Basic components</a:t>
            </a:r>
          </a:p>
          <a:p>
            <a:pPr marL="457200" lvl="0" indent="0">
              <a:spcBef>
                <a:spcPts val="0"/>
              </a:spcBef>
              <a:buNone/>
            </a:pPr>
            <a:endParaRPr/>
          </a:p>
          <a:p>
            <a:pPr lvl="0">
              <a:spcBef>
                <a:spcPts val="0"/>
              </a:spcBef>
              <a:buNone/>
            </a:pPr>
            <a:endParaRPr/>
          </a:p>
          <a:p>
            <a:pPr lvl="0">
              <a:spcBef>
                <a:spcPts val="0"/>
              </a:spcBef>
              <a:buNone/>
            </a:pPr>
            <a:endParaRPr/>
          </a:p>
        </p:txBody>
      </p:sp>
      <p:pic>
        <p:nvPicPr>
          <p:cNvPr id="103" name="Shape 103"/>
          <p:cNvPicPr preferRelativeResize="0"/>
          <p:nvPr/>
        </p:nvPicPr>
        <p:blipFill rotWithShape="1">
          <a:blip r:embed="rId5">
            <a:alphaModFix/>
          </a:blip>
          <a:srcRect l="6983" t="10871" r="5946" b="9889"/>
          <a:stretch/>
        </p:blipFill>
        <p:spPr>
          <a:xfrm>
            <a:off x="1191524" y="2866275"/>
            <a:ext cx="1517149" cy="1605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p:nvPr/>
        </p:nvSpPr>
        <p:spPr>
          <a:xfrm>
            <a:off x="0" y="0"/>
            <a:ext cx="9144000" cy="46353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pic>
        <p:nvPicPr>
          <p:cNvPr id="109" name="Shape 109"/>
          <p:cNvPicPr preferRelativeResize="0"/>
          <p:nvPr/>
        </p:nvPicPr>
        <p:blipFill>
          <a:blip r:embed="rId3">
            <a:alphaModFix/>
          </a:blip>
          <a:stretch>
            <a:fillRect/>
          </a:stretch>
        </p:blipFill>
        <p:spPr>
          <a:xfrm>
            <a:off x="622690" y="76200"/>
            <a:ext cx="7898618" cy="4559099"/>
          </a:xfrm>
          <a:prstGeom prst="rect">
            <a:avLst/>
          </a:prstGeom>
          <a:noFill/>
          <a:ln>
            <a:noFill/>
          </a:ln>
        </p:spPr>
      </p:pic>
      <p:sp>
        <p:nvSpPr>
          <p:cNvPr id="110" name="Shape 110"/>
          <p:cNvSpPr/>
          <p:nvPr/>
        </p:nvSpPr>
        <p:spPr>
          <a:xfrm>
            <a:off x="3441350" y="3463550"/>
            <a:ext cx="703200" cy="355500"/>
          </a:xfrm>
          <a:prstGeom prst="wedgeRectCallout">
            <a:avLst>
              <a:gd name="adj1" fmla="val -18426"/>
              <a:gd name="adj2" fmla="val -67734"/>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sz="600"/>
              <a:t>Can be implemented using Drools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idx="4294967295"/>
          </p:nvPr>
        </p:nvSpPr>
        <p:spPr>
          <a:xfrm>
            <a:off x="0" y="180975"/>
            <a:ext cx="7451725" cy="517525"/>
          </a:xfrm>
          <a:prstGeom prst="rect">
            <a:avLst/>
          </a:prstGeom>
          <a:noFill/>
          <a:ln>
            <a:noFill/>
          </a:ln>
        </p:spPr>
        <p:txBody>
          <a:bodyPr lIns="45675" tIns="45675" rIns="45675" bIns="4567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400" dirty="0">
                <a:solidFill>
                  <a:schemeClr val="tx1"/>
                </a:solidFill>
                <a:latin typeface="Open Sans"/>
                <a:ea typeface="Open Sans"/>
                <a:cs typeface="Open Sans"/>
                <a:sym typeface="Open Sans"/>
              </a:rPr>
              <a:t>Rules Engine</a:t>
            </a:r>
          </a:p>
        </p:txBody>
      </p:sp>
      <p:sp>
        <p:nvSpPr>
          <p:cNvPr id="116" name="Shape 116"/>
          <p:cNvSpPr/>
          <p:nvPr/>
        </p:nvSpPr>
        <p:spPr>
          <a:xfrm>
            <a:off x="6569800" y="2212950"/>
            <a:ext cx="2345700" cy="160770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Rules Engine</a:t>
            </a:r>
          </a:p>
        </p:txBody>
      </p:sp>
      <p:sp>
        <p:nvSpPr>
          <p:cNvPr id="117" name="Shape 117"/>
          <p:cNvSpPr/>
          <p:nvPr/>
        </p:nvSpPr>
        <p:spPr>
          <a:xfrm>
            <a:off x="7043075" y="1711825"/>
            <a:ext cx="1412700" cy="888600"/>
          </a:xfrm>
          <a:prstGeom prst="can">
            <a:avLst>
              <a:gd name="adj"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Facts/Data</a:t>
            </a:r>
          </a:p>
        </p:txBody>
      </p:sp>
      <p:sp>
        <p:nvSpPr>
          <p:cNvPr id="118" name="Shape 118"/>
          <p:cNvSpPr/>
          <p:nvPr/>
        </p:nvSpPr>
        <p:spPr>
          <a:xfrm>
            <a:off x="5051775" y="2637487"/>
            <a:ext cx="856075" cy="758625"/>
          </a:xfrm>
          <a:prstGeom prst="flowChartMagneticDisk">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Rules</a:t>
            </a:r>
          </a:p>
        </p:txBody>
      </p:sp>
      <p:sp>
        <p:nvSpPr>
          <p:cNvPr id="119" name="Shape 119"/>
          <p:cNvSpPr/>
          <p:nvPr/>
        </p:nvSpPr>
        <p:spPr>
          <a:xfrm>
            <a:off x="5999600" y="2922875"/>
            <a:ext cx="486600" cy="3342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7564925" y="3751125"/>
            <a:ext cx="369000" cy="5499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txBox="1"/>
          <p:nvPr/>
        </p:nvSpPr>
        <p:spPr>
          <a:xfrm>
            <a:off x="7975725" y="3842325"/>
            <a:ext cx="856200" cy="382800"/>
          </a:xfrm>
          <a:prstGeom prst="rect">
            <a:avLst/>
          </a:prstGeom>
          <a:noFill/>
          <a:ln>
            <a:noFill/>
          </a:ln>
        </p:spPr>
        <p:txBody>
          <a:bodyPr lIns="91425" tIns="91425" rIns="91425" bIns="91425" anchor="t" anchorCtr="0">
            <a:noAutofit/>
          </a:bodyPr>
          <a:lstStyle/>
          <a:p>
            <a:pPr lvl="0">
              <a:spcBef>
                <a:spcPts val="0"/>
              </a:spcBef>
              <a:buNone/>
            </a:pPr>
            <a:r>
              <a:rPr lang="en"/>
              <a:t>Actions</a:t>
            </a:r>
          </a:p>
        </p:txBody>
      </p:sp>
      <p:sp>
        <p:nvSpPr>
          <p:cNvPr id="122" name="Shape 122"/>
          <p:cNvSpPr/>
          <p:nvPr/>
        </p:nvSpPr>
        <p:spPr>
          <a:xfrm>
            <a:off x="7569775" y="1118775"/>
            <a:ext cx="369000" cy="549900"/>
          </a:xfrm>
          <a:prstGeom prst="down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3" name="Shape 123"/>
          <p:cNvSpPr txBox="1"/>
          <p:nvPr/>
        </p:nvSpPr>
        <p:spPr>
          <a:xfrm>
            <a:off x="7980575" y="981375"/>
            <a:ext cx="1079700" cy="549900"/>
          </a:xfrm>
          <a:prstGeom prst="rect">
            <a:avLst/>
          </a:prstGeom>
          <a:noFill/>
          <a:ln>
            <a:noFill/>
          </a:ln>
        </p:spPr>
        <p:txBody>
          <a:bodyPr lIns="91425" tIns="91425" rIns="91425" bIns="91425" anchor="t" anchorCtr="0">
            <a:noAutofit/>
          </a:bodyPr>
          <a:lstStyle/>
          <a:p>
            <a:pPr lvl="0" rtl="0">
              <a:spcBef>
                <a:spcPts val="0"/>
              </a:spcBef>
              <a:buNone/>
            </a:pPr>
            <a:r>
              <a:rPr lang="en"/>
              <a:t>Changes to facts</a:t>
            </a:r>
          </a:p>
        </p:txBody>
      </p:sp>
      <p:sp>
        <p:nvSpPr>
          <p:cNvPr id="124" name="Shape 124"/>
          <p:cNvSpPr txBox="1"/>
          <p:nvPr/>
        </p:nvSpPr>
        <p:spPr>
          <a:xfrm>
            <a:off x="1650" y="1022950"/>
            <a:ext cx="4816200" cy="28566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a:t>Rule engine usually includes three parts</a:t>
            </a:r>
          </a:p>
          <a:p>
            <a:pPr marL="914400" lvl="1" indent="-228600" rtl="0">
              <a:spcBef>
                <a:spcPts val="0"/>
              </a:spcBef>
              <a:buChar char="○"/>
            </a:pPr>
            <a:r>
              <a:rPr lang="en"/>
              <a:t>Facts represented as working memory</a:t>
            </a:r>
          </a:p>
          <a:p>
            <a:pPr marL="914400" lvl="1" indent="-228600" rtl="0">
              <a:spcBef>
                <a:spcPts val="0"/>
              </a:spcBef>
              <a:buChar char="○"/>
            </a:pPr>
            <a:r>
              <a:rPr lang="en"/>
              <a:t>Set of rules that declaratively define conditions or situations e.g. Prolog route(X,Z)&lt;-road(X,Z)</a:t>
            </a:r>
          </a:p>
          <a:p>
            <a:pPr marL="914400" lvl="1" indent="-228600" rtl="0">
              <a:spcBef>
                <a:spcPts val="0"/>
              </a:spcBef>
              <a:buChar char="○"/>
            </a:pPr>
            <a:r>
              <a:rPr lang="en"/>
              <a:t>Actions executed or inference derived based on the rules </a:t>
            </a:r>
          </a:p>
          <a:p>
            <a:pPr lv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idx="4294967295"/>
          </p:nvPr>
        </p:nvSpPr>
        <p:spPr>
          <a:xfrm>
            <a:off x="0" y="180975"/>
            <a:ext cx="7451725" cy="517525"/>
          </a:xfrm>
          <a:prstGeom prst="rect">
            <a:avLst/>
          </a:prstGeom>
          <a:noFill/>
          <a:ln>
            <a:noFill/>
          </a:ln>
        </p:spPr>
        <p:txBody>
          <a:bodyPr lIns="45675" tIns="45675" rIns="45675" bIns="45675" anchor="ctr" anchorCtr="0">
            <a:noAutofit/>
          </a:bodyPr>
          <a:lstStyle/>
          <a:p>
            <a:pPr marL="0" marR="0" lvl="0" indent="-69850" algn="l" rtl="0">
              <a:lnSpc>
                <a:spcPct val="100000"/>
              </a:lnSpc>
              <a:spcBef>
                <a:spcPts val="0"/>
              </a:spcBef>
              <a:spcAft>
                <a:spcPts val="0"/>
              </a:spcAft>
              <a:buClr>
                <a:srgbClr val="000000"/>
              </a:buClr>
              <a:buSzPct val="45833"/>
              <a:buFont typeface="Arial"/>
              <a:buNone/>
            </a:pPr>
            <a:r>
              <a:rPr lang="en" sz="2400" dirty="0">
                <a:solidFill>
                  <a:schemeClr val="tx1"/>
                </a:solidFill>
                <a:latin typeface="Open Sans"/>
                <a:ea typeface="Open Sans"/>
                <a:cs typeface="Open Sans"/>
                <a:sym typeface="Open Sans"/>
              </a:rPr>
              <a:t>Defining Rules - Decision Tables</a:t>
            </a:r>
          </a:p>
        </p:txBody>
      </p:sp>
      <p:pic>
        <p:nvPicPr>
          <p:cNvPr id="130" name="Shape 130"/>
          <p:cNvPicPr preferRelativeResize="0"/>
          <p:nvPr/>
        </p:nvPicPr>
        <p:blipFill>
          <a:blip r:embed="rId3">
            <a:alphaModFix/>
          </a:blip>
          <a:stretch>
            <a:fillRect/>
          </a:stretch>
        </p:blipFill>
        <p:spPr>
          <a:xfrm>
            <a:off x="1741324" y="871325"/>
            <a:ext cx="5614424" cy="379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idx="4294967295"/>
          </p:nvPr>
        </p:nvSpPr>
        <p:spPr>
          <a:xfrm>
            <a:off x="0" y="180975"/>
            <a:ext cx="7451725" cy="517525"/>
          </a:xfrm>
          <a:prstGeom prst="rect">
            <a:avLst/>
          </a:prstGeom>
          <a:noFill/>
          <a:ln>
            <a:noFill/>
          </a:ln>
        </p:spPr>
        <p:txBody>
          <a:bodyPr lIns="45675" tIns="45675" rIns="45675" bIns="45675" anchor="ctr" anchorCtr="0">
            <a:noAutofit/>
          </a:bodyPr>
          <a:lstStyle/>
          <a:p>
            <a:pPr marL="0" marR="0" lvl="0" indent="-69850" algn="l" rtl="0">
              <a:lnSpc>
                <a:spcPct val="100000"/>
              </a:lnSpc>
              <a:spcBef>
                <a:spcPts val="0"/>
              </a:spcBef>
              <a:spcAft>
                <a:spcPts val="0"/>
              </a:spcAft>
              <a:buClr>
                <a:srgbClr val="000000"/>
              </a:buClr>
              <a:buSzPct val="45833"/>
              <a:buFont typeface="Arial"/>
              <a:buNone/>
            </a:pPr>
            <a:r>
              <a:rPr lang="en" sz="2400" dirty="0">
                <a:solidFill>
                  <a:schemeClr val="tx1"/>
                </a:solidFill>
                <a:latin typeface="Open Sans"/>
                <a:ea typeface="Open Sans"/>
                <a:cs typeface="Open Sans"/>
                <a:sym typeface="Open Sans"/>
              </a:rPr>
              <a:t>Defining Rules</a:t>
            </a:r>
          </a:p>
        </p:txBody>
      </p:sp>
      <p:pic>
        <p:nvPicPr>
          <p:cNvPr id="136" name="Shape 136"/>
          <p:cNvPicPr preferRelativeResize="0"/>
          <p:nvPr/>
        </p:nvPicPr>
        <p:blipFill>
          <a:blip r:embed="rId3">
            <a:alphaModFix/>
          </a:blip>
          <a:stretch>
            <a:fillRect/>
          </a:stretch>
        </p:blipFill>
        <p:spPr>
          <a:xfrm>
            <a:off x="1265113" y="939274"/>
            <a:ext cx="6613773" cy="3613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idx="4294967295"/>
          </p:nvPr>
        </p:nvSpPr>
        <p:spPr>
          <a:xfrm>
            <a:off x="0" y="180975"/>
            <a:ext cx="1855788" cy="517525"/>
          </a:xfrm>
          <a:prstGeom prst="rect">
            <a:avLst/>
          </a:prstGeom>
          <a:noFill/>
          <a:ln>
            <a:noFill/>
          </a:ln>
        </p:spPr>
        <p:txBody>
          <a:bodyPr lIns="45675" tIns="45675" rIns="45675" bIns="4567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400" dirty="0">
                <a:solidFill>
                  <a:schemeClr val="tx1"/>
                </a:solidFill>
                <a:latin typeface="Open Sans"/>
                <a:ea typeface="Open Sans"/>
                <a:cs typeface="Open Sans"/>
                <a:sym typeface="Open Sans"/>
              </a:rPr>
              <a:t>Case Study</a:t>
            </a:r>
          </a:p>
        </p:txBody>
      </p:sp>
      <p:sp>
        <p:nvSpPr>
          <p:cNvPr id="142" name="Shape 142"/>
          <p:cNvSpPr/>
          <p:nvPr/>
        </p:nvSpPr>
        <p:spPr>
          <a:xfrm>
            <a:off x="890150" y="1526459"/>
            <a:ext cx="2464800" cy="1597200"/>
          </a:xfrm>
          <a:prstGeom prst="blockArc">
            <a:avLst>
              <a:gd name="adj1" fmla="val 10746521"/>
              <a:gd name="adj2" fmla="val 251834"/>
              <a:gd name="adj3" fmla="val 11063"/>
            </a:avLst>
          </a:prstGeom>
          <a:solidFill>
            <a:srgbClr val="9FC5E8"/>
          </a:solidFill>
          <a:ln>
            <a:noFill/>
          </a:ln>
        </p:spPr>
        <p:txBody>
          <a:bodyPr lIns="91425" tIns="91425" rIns="91425" bIns="91425" anchor="ctr" anchorCtr="0">
            <a:noAutofit/>
          </a:bodyPr>
          <a:lstStyle/>
          <a:p>
            <a:pPr lvl="0" rtl="0">
              <a:spcBef>
                <a:spcPts val="0"/>
              </a:spcBef>
              <a:buNone/>
            </a:pPr>
            <a:endParaRPr/>
          </a:p>
        </p:txBody>
      </p:sp>
      <p:sp>
        <p:nvSpPr>
          <p:cNvPr id="143" name="Shape 143"/>
          <p:cNvSpPr txBox="1"/>
          <p:nvPr/>
        </p:nvSpPr>
        <p:spPr>
          <a:xfrm>
            <a:off x="300650" y="870951"/>
            <a:ext cx="8446500" cy="718500"/>
          </a:xfrm>
          <a:prstGeom prst="rect">
            <a:avLst/>
          </a:prstGeom>
          <a:noFill/>
          <a:ln>
            <a:noFill/>
          </a:ln>
        </p:spPr>
        <p:txBody>
          <a:bodyPr lIns="91425" tIns="91425" rIns="91425" bIns="91425" anchor="t" anchorCtr="0">
            <a:noAutofit/>
          </a:bodyPr>
          <a:lstStyle/>
          <a:p>
            <a:pPr lvl="0" rtl="0">
              <a:spcBef>
                <a:spcPts val="0"/>
              </a:spcBef>
              <a:buNone/>
            </a:pPr>
            <a:r>
              <a:rPr lang="en" sz="1000" dirty="0">
                <a:solidFill>
                  <a:schemeClr val="tx1"/>
                </a:solidFill>
              </a:rPr>
              <a:t>The client is a well known independent business process service provider. Their services help their clients design, transform, and run advanced operating models to combat volatility, control costs, manage risk and enable growth. The client has a loan management system product and wanted to leverage Trantor’s ability to scale teams to enhance and maintain it.</a:t>
            </a:r>
          </a:p>
          <a:p>
            <a:pPr marL="0" marR="0" lvl="0" indent="0" algn="l" rtl="0">
              <a:lnSpc>
                <a:spcPct val="100000"/>
              </a:lnSpc>
              <a:spcBef>
                <a:spcPts val="0"/>
              </a:spcBef>
              <a:spcAft>
                <a:spcPts val="0"/>
              </a:spcAft>
              <a:buNone/>
            </a:pPr>
            <a:endParaRPr sz="1000" dirty="0">
              <a:solidFill>
                <a:schemeClr val="accent6"/>
              </a:solidFill>
            </a:endParaRPr>
          </a:p>
        </p:txBody>
      </p:sp>
      <p:sp>
        <p:nvSpPr>
          <p:cNvPr id="144" name="Shape 144"/>
          <p:cNvSpPr txBox="1"/>
          <p:nvPr/>
        </p:nvSpPr>
        <p:spPr>
          <a:xfrm>
            <a:off x="1252475" y="1923450"/>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CLIENT’S</a:t>
            </a:r>
          </a:p>
          <a:p>
            <a:pPr lvl="0" algn="ctr" rtl="0">
              <a:spcBef>
                <a:spcPts val="0"/>
              </a:spcBef>
              <a:buNone/>
            </a:pPr>
            <a:r>
              <a:rPr lang="en" sz="1100" b="1">
                <a:solidFill>
                  <a:schemeClr val="accent1"/>
                </a:solidFill>
              </a:rPr>
              <a:t>BUSINESS LINES</a:t>
            </a:r>
          </a:p>
          <a:p>
            <a:pPr lvl="0" rtl="0">
              <a:spcBef>
                <a:spcPts val="0"/>
              </a:spcBef>
              <a:buNone/>
            </a:pPr>
            <a:endParaRPr>
              <a:solidFill>
                <a:schemeClr val="accent1"/>
              </a:solidFill>
            </a:endParaRPr>
          </a:p>
        </p:txBody>
      </p:sp>
      <p:sp>
        <p:nvSpPr>
          <p:cNvPr id="145" name="Shape 145"/>
          <p:cNvSpPr txBox="1"/>
          <p:nvPr/>
        </p:nvSpPr>
        <p:spPr>
          <a:xfrm>
            <a:off x="3503700" y="1543325"/>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CLIENT’S</a:t>
            </a:r>
          </a:p>
          <a:p>
            <a:pPr lvl="0" algn="ctr" rtl="0">
              <a:spcBef>
                <a:spcPts val="0"/>
              </a:spcBef>
              <a:buNone/>
            </a:pPr>
            <a:r>
              <a:rPr lang="en" sz="1100" b="1">
                <a:solidFill>
                  <a:schemeClr val="accent1"/>
                </a:solidFill>
              </a:rPr>
              <a:t>TECHNOLOGY TEAM</a:t>
            </a:r>
          </a:p>
          <a:p>
            <a:pPr lvl="0" rtl="0">
              <a:spcBef>
                <a:spcPts val="0"/>
              </a:spcBef>
              <a:buNone/>
            </a:pPr>
            <a:endParaRPr>
              <a:solidFill>
                <a:schemeClr val="accent1"/>
              </a:solidFill>
            </a:endParaRPr>
          </a:p>
        </p:txBody>
      </p:sp>
      <p:sp>
        <p:nvSpPr>
          <p:cNvPr id="146" name="Shape 146"/>
          <p:cNvSpPr txBox="1"/>
          <p:nvPr/>
        </p:nvSpPr>
        <p:spPr>
          <a:xfrm>
            <a:off x="5815675" y="1923450"/>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OFFSHORE CAPTIVE</a:t>
            </a:r>
          </a:p>
          <a:p>
            <a:pPr lvl="0" algn="ctr" rtl="0">
              <a:spcBef>
                <a:spcPts val="0"/>
              </a:spcBef>
              <a:buNone/>
            </a:pPr>
            <a:r>
              <a:rPr lang="en" sz="1100" b="1">
                <a:solidFill>
                  <a:schemeClr val="accent1"/>
                </a:solidFill>
              </a:rPr>
              <a:t>DEVELOPMENT TEAM</a:t>
            </a:r>
          </a:p>
        </p:txBody>
      </p:sp>
      <p:sp>
        <p:nvSpPr>
          <p:cNvPr id="147" name="Shape 147"/>
          <p:cNvSpPr txBox="1"/>
          <p:nvPr/>
        </p:nvSpPr>
        <p:spPr>
          <a:xfrm>
            <a:off x="337156" y="3123650"/>
            <a:ext cx="1657500" cy="342300"/>
          </a:xfrm>
          <a:prstGeom prst="rect">
            <a:avLst/>
          </a:prstGeom>
          <a:noFill/>
          <a:ln>
            <a:noFill/>
          </a:ln>
        </p:spPr>
        <p:txBody>
          <a:bodyPr lIns="91425" tIns="91425" rIns="91425" bIns="91425" anchor="t" anchorCtr="0">
            <a:noAutofit/>
          </a:bodyPr>
          <a:lstStyle/>
          <a:p>
            <a:pPr lvl="0" rtl="0">
              <a:spcBef>
                <a:spcPts val="0"/>
              </a:spcBef>
              <a:buNone/>
            </a:pPr>
            <a:r>
              <a:rPr lang="en" sz="1100" b="1"/>
              <a:t>WHAT WE DID</a:t>
            </a:r>
          </a:p>
        </p:txBody>
      </p:sp>
      <p:sp>
        <p:nvSpPr>
          <p:cNvPr id="148" name="Shape 148"/>
          <p:cNvSpPr txBox="1"/>
          <p:nvPr/>
        </p:nvSpPr>
        <p:spPr>
          <a:xfrm>
            <a:off x="5726243" y="3205750"/>
            <a:ext cx="1657500" cy="342300"/>
          </a:xfrm>
          <a:prstGeom prst="rect">
            <a:avLst/>
          </a:prstGeom>
          <a:noFill/>
          <a:ln>
            <a:noFill/>
          </a:ln>
        </p:spPr>
        <p:txBody>
          <a:bodyPr lIns="91425" tIns="91425" rIns="91425" bIns="91425" anchor="t" anchorCtr="0">
            <a:noAutofit/>
          </a:bodyPr>
          <a:lstStyle/>
          <a:p>
            <a:pPr lvl="0" rtl="0">
              <a:spcBef>
                <a:spcPts val="0"/>
              </a:spcBef>
              <a:buNone/>
            </a:pPr>
            <a:r>
              <a:rPr lang="en" sz="1100" b="1"/>
              <a:t>BENEFITS</a:t>
            </a:r>
          </a:p>
        </p:txBody>
      </p:sp>
      <p:sp>
        <p:nvSpPr>
          <p:cNvPr id="149" name="Shape 149"/>
          <p:cNvSpPr txBox="1"/>
          <p:nvPr/>
        </p:nvSpPr>
        <p:spPr>
          <a:xfrm>
            <a:off x="252200" y="3431575"/>
            <a:ext cx="3356100" cy="1541100"/>
          </a:xfrm>
          <a:prstGeom prst="rect">
            <a:avLst/>
          </a:prstGeom>
          <a:noFill/>
          <a:ln>
            <a:noFill/>
          </a:ln>
        </p:spPr>
        <p:txBody>
          <a:bodyPr lIns="91425" tIns="91425" rIns="91425" bIns="91425" anchor="t" anchorCtr="0">
            <a:noAutofit/>
          </a:bodyPr>
          <a:lstStyle/>
          <a:p>
            <a:pPr lvl="0" rtl="0">
              <a:spcBef>
                <a:spcPts val="0"/>
              </a:spcBef>
              <a:buNone/>
            </a:pPr>
            <a:r>
              <a:rPr lang="en" sz="900" b="1" dirty="0">
                <a:solidFill>
                  <a:schemeClr val="tx1"/>
                </a:solidFill>
              </a:rPr>
              <a:t>‣ </a:t>
            </a:r>
            <a:r>
              <a:rPr lang="en" sz="900" dirty="0">
                <a:solidFill>
                  <a:schemeClr val="tx1"/>
                </a:solidFill>
              </a:rPr>
              <a:t>Maintained and enhanced major components like credit scoring engine, pricing engine, business rules engine </a:t>
            </a:r>
            <a:br>
              <a:rPr lang="en" sz="900" dirty="0">
                <a:solidFill>
                  <a:schemeClr val="tx1"/>
                </a:solidFill>
              </a:rPr>
            </a:br>
            <a:r>
              <a:rPr lang="en" sz="900" b="1" dirty="0">
                <a:solidFill>
                  <a:schemeClr val="tx1"/>
                </a:solidFill>
              </a:rPr>
              <a:t>‣ </a:t>
            </a:r>
            <a:r>
              <a:rPr lang="en" sz="900" dirty="0">
                <a:solidFill>
                  <a:schemeClr val="tx1"/>
                </a:solidFill>
              </a:rPr>
              <a:t>Integrated third party services like Yodlee, Credit Bureaus</a:t>
            </a:r>
          </a:p>
          <a:p>
            <a:pPr lvl="0">
              <a:spcBef>
                <a:spcPts val="0"/>
              </a:spcBef>
              <a:buNone/>
            </a:pPr>
            <a:r>
              <a:rPr lang="en" sz="900" b="1" dirty="0">
                <a:solidFill>
                  <a:schemeClr val="tx1"/>
                </a:solidFill>
              </a:rPr>
              <a:t>‣ </a:t>
            </a:r>
            <a:r>
              <a:rPr lang="en" sz="900" dirty="0">
                <a:solidFill>
                  <a:schemeClr val="tx1"/>
                </a:solidFill>
              </a:rPr>
              <a:t>System Maintenance -</a:t>
            </a:r>
            <a:r>
              <a:rPr lang="en" sz="900" b="1" dirty="0">
                <a:solidFill>
                  <a:schemeClr val="tx1"/>
                </a:solidFill>
              </a:rPr>
              <a:t> </a:t>
            </a:r>
            <a:r>
              <a:rPr lang="en" sz="900" dirty="0">
                <a:solidFill>
                  <a:schemeClr val="tx1"/>
                </a:solidFill>
              </a:rPr>
              <a:t>upgraded framework from v4 to v5</a:t>
            </a:r>
          </a:p>
          <a:p>
            <a:pPr lvl="0">
              <a:spcBef>
                <a:spcPts val="0"/>
              </a:spcBef>
              <a:buNone/>
            </a:pPr>
            <a:r>
              <a:rPr lang="en" sz="900" b="1" dirty="0">
                <a:solidFill>
                  <a:schemeClr val="tx1"/>
                </a:solidFill>
              </a:rPr>
              <a:t>‣ </a:t>
            </a:r>
            <a:r>
              <a:rPr lang="en" sz="900" dirty="0">
                <a:solidFill>
                  <a:schemeClr val="tx1"/>
                </a:solidFill>
              </a:rPr>
              <a:t>Customized the JBPMN task model to assigned task to group and sub-group for credit decision team.</a:t>
            </a:r>
          </a:p>
          <a:p>
            <a:pPr lvl="0">
              <a:spcBef>
                <a:spcPts val="0"/>
              </a:spcBef>
              <a:buNone/>
            </a:pPr>
            <a:r>
              <a:rPr lang="en" sz="900" b="1" dirty="0">
                <a:solidFill>
                  <a:schemeClr val="tx1"/>
                </a:solidFill>
              </a:rPr>
              <a:t>‣ </a:t>
            </a:r>
            <a:r>
              <a:rPr lang="en" sz="900" dirty="0">
                <a:solidFill>
                  <a:schemeClr val="tx1"/>
                </a:solidFill>
              </a:rPr>
              <a:t>Data migration of old application to new application</a:t>
            </a:r>
          </a:p>
          <a:p>
            <a:pPr lvl="0" rtl="0">
              <a:spcBef>
                <a:spcPts val="0"/>
              </a:spcBef>
              <a:buNone/>
            </a:pPr>
            <a:r>
              <a:rPr lang="en" sz="900" b="1" dirty="0">
                <a:solidFill>
                  <a:schemeClr val="tx1"/>
                </a:solidFill>
              </a:rPr>
              <a:t>‣ </a:t>
            </a:r>
            <a:r>
              <a:rPr lang="en" sz="900" dirty="0">
                <a:solidFill>
                  <a:schemeClr val="tx1"/>
                </a:solidFill>
              </a:rPr>
              <a:t>Developed Custom user portals</a:t>
            </a:r>
            <a:r>
              <a:rPr lang="en" sz="900" b="1" dirty="0">
                <a:solidFill>
                  <a:schemeClr val="tx1"/>
                </a:solidFill>
              </a:rPr>
              <a:t> </a:t>
            </a:r>
            <a:r>
              <a:rPr lang="en" sz="900" dirty="0">
                <a:solidFill>
                  <a:schemeClr val="tx1"/>
                </a:solidFill>
              </a:rPr>
              <a:t>for several customers</a:t>
            </a:r>
            <a:r>
              <a:rPr lang="en" sz="1000" dirty="0">
                <a:solidFill>
                  <a:schemeClr val="tx1"/>
                </a:solidFill>
              </a:rPr>
              <a:t/>
            </a:r>
            <a:br>
              <a:rPr lang="en" sz="1000" dirty="0">
                <a:solidFill>
                  <a:schemeClr val="tx1"/>
                </a:solidFill>
              </a:rPr>
            </a:br>
            <a:endParaRPr lang="en" sz="1000" dirty="0">
              <a:solidFill>
                <a:schemeClr val="tx1"/>
              </a:solidFill>
            </a:endParaRPr>
          </a:p>
          <a:p>
            <a:pPr lvl="0" rtl="0">
              <a:spcBef>
                <a:spcPts val="0"/>
              </a:spcBef>
              <a:buNone/>
            </a:pPr>
            <a:endParaRPr sz="1000" dirty="0">
              <a:solidFill>
                <a:schemeClr val="tx1"/>
              </a:solidFill>
            </a:endParaRPr>
          </a:p>
        </p:txBody>
      </p:sp>
      <p:sp>
        <p:nvSpPr>
          <p:cNvPr id="150" name="Shape 150"/>
          <p:cNvSpPr txBox="1"/>
          <p:nvPr/>
        </p:nvSpPr>
        <p:spPr>
          <a:xfrm>
            <a:off x="3651675" y="3437875"/>
            <a:ext cx="2023200" cy="1146000"/>
          </a:xfrm>
          <a:prstGeom prst="rect">
            <a:avLst/>
          </a:prstGeom>
          <a:noFill/>
          <a:ln>
            <a:noFill/>
          </a:ln>
        </p:spPr>
        <p:txBody>
          <a:bodyPr lIns="91425" tIns="91425" rIns="91425" bIns="91425" anchor="t" anchorCtr="0">
            <a:noAutofit/>
          </a:bodyPr>
          <a:lstStyle/>
          <a:p>
            <a:pPr lvl="0" rtl="0">
              <a:spcBef>
                <a:spcPts val="0"/>
              </a:spcBef>
              <a:buNone/>
            </a:pPr>
            <a:r>
              <a:rPr lang="en" sz="900" b="1" dirty="0">
                <a:solidFill>
                  <a:schemeClr val="tx1"/>
                </a:solidFill>
              </a:rPr>
              <a:t>‣ Technology used:</a:t>
            </a:r>
            <a:br>
              <a:rPr lang="en" sz="900" b="1" dirty="0">
                <a:solidFill>
                  <a:schemeClr val="tx1"/>
                </a:solidFill>
              </a:rPr>
            </a:br>
            <a:r>
              <a:rPr lang="en" sz="900" dirty="0">
                <a:solidFill>
                  <a:schemeClr val="tx1"/>
                </a:solidFill>
              </a:rPr>
              <a:t>Java, Spring, Hibernate, JSF, JBPM,  Drools, Servicemix Fuse, OSGI, Oracle, Postgres, Jenkins, XML/XSD/XSLT, Apache Camel, Apache CXF, Git Hub</a:t>
            </a:r>
            <a:r>
              <a:rPr lang="en" sz="900" b="1" dirty="0">
                <a:solidFill>
                  <a:schemeClr val="tx1"/>
                </a:solidFill>
              </a:rPr>
              <a:t/>
            </a:r>
            <a:br>
              <a:rPr lang="en" sz="900" b="1" dirty="0">
                <a:solidFill>
                  <a:schemeClr val="tx1"/>
                </a:solidFill>
              </a:rPr>
            </a:br>
            <a:endParaRPr lang="en" sz="900" b="1" dirty="0">
              <a:solidFill>
                <a:schemeClr val="tx1"/>
              </a:solidFill>
            </a:endParaRPr>
          </a:p>
          <a:p>
            <a:pPr lvl="0" rtl="0">
              <a:spcBef>
                <a:spcPts val="0"/>
              </a:spcBef>
              <a:buNone/>
            </a:pPr>
            <a:r>
              <a:rPr lang="en" sz="900" b="1" dirty="0">
                <a:solidFill>
                  <a:schemeClr val="tx1"/>
                </a:solidFill>
              </a:rPr>
              <a:t>‣ Team Size: </a:t>
            </a:r>
            <a:r>
              <a:rPr lang="en" sz="900" dirty="0">
                <a:solidFill>
                  <a:schemeClr val="tx1"/>
                </a:solidFill>
              </a:rPr>
              <a:t>35</a:t>
            </a:r>
          </a:p>
          <a:p>
            <a:pPr lvl="0" rtl="0">
              <a:spcBef>
                <a:spcPts val="0"/>
              </a:spcBef>
              <a:buNone/>
            </a:pPr>
            <a:endParaRPr sz="900" dirty="0">
              <a:solidFill>
                <a:schemeClr val="tx1"/>
              </a:solidFill>
            </a:endParaRPr>
          </a:p>
        </p:txBody>
      </p:sp>
      <p:sp>
        <p:nvSpPr>
          <p:cNvPr id="151" name="Shape 151"/>
          <p:cNvSpPr txBox="1"/>
          <p:nvPr/>
        </p:nvSpPr>
        <p:spPr>
          <a:xfrm>
            <a:off x="5718250" y="3437875"/>
            <a:ext cx="2975400" cy="1111200"/>
          </a:xfrm>
          <a:prstGeom prst="rect">
            <a:avLst/>
          </a:prstGeom>
          <a:noFill/>
          <a:ln>
            <a:noFill/>
          </a:ln>
        </p:spPr>
        <p:txBody>
          <a:bodyPr lIns="91425" tIns="91425" rIns="91425" bIns="91425" anchor="t" anchorCtr="0">
            <a:noAutofit/>
          </a:bodyPr>
          <a:lstStyle/>
          <a:p>
            <a:pPr lvl="0" rtl="0">
              <a:spcBef>
                <a:spcPts val="0"/>
              </a:spcBef>
              <a:buNone/>
            </a:pPr>
            <a:r>
              <a:rPr lang="en" sz="900" b="1" dirty="0">
                <a:solidFill>
                  <a:schemeClr val="tx1"/>
                </a:solidFill>
              </a:rPr>
              <a:t>‣</a:t>
            </a:r>
            <a:r>
              <a:rPr lang="en" sz="900" dirty="0">
                <a:solidFill>
                  <a:schemeClr val="tx1"/>
                </a:solidFill>
              </a:rPr>
              <a:t> Quick ramp up of development team</a:t>
            </a:r>
          </a:p>
          <a:p>
            <a:pPr marL="0" marR="0" lvl="0" indent="0" algn="l" rtl="0">
              <a:lnSpc>
                <a:spcPct val="100000"/>
              </a:lnSpc>
              <a:spcBef>
                <a:spcPts val="0"/>
              </a:spcBef>
              <a:spcAft>
                <a:spcPts val="0"/>
              </a:spcAft>
              <a:buNone/>
            </a:pPr>
            <a:r>
              <a:rPr lang="en" sz="900" b="1" dirty="0">
                <a:solidFill>
                  <a:schemeClr val="tx1"/>
                </a:solidFill>
              </a:rPr>
              <a:t>‣ </a:t>
            </a:r>
            <a:r>
              <a:rPr lang="en" sz="900" dirty="0">
                <a:solidFill>
                  <a:schemeClr val="tx1"/>
                </a:solidFill>
              </a:rPr>
              <a:t>Scalable platform allowed client to integrate with easily with multiple partner apps</a:t>
            </a:r>
          </a:p>
          <a:p>
            <a:pPr marL="0" marR="0" lvl="0" indent="0" algn="l" rtl="0">
              <a:lnSpc>
                <a:spcPct val="100000"/>
              </a:lnSpc>
              <a:spcBef>
                <a:spcPts val="0"/>
              </a:spcBef>
              <a:spcAft>
                <a:spcPts val="0"/>
              </a:spcAft>
              <a:buNone/>
            </a:pPr>
            <a:r>
              <a:rPr lang="en" sz="900" b="1" dirty="0">
                <a:solidFill>
                  <a:schemeClr val="tx1"/>
                </a:solidFill>
              </a:rPr>
              <a:t>‣ </a:t>
            </a:r>
            <a:r>
              <a:rPr lang="en" sz="900" dirty="0">
                <a:solidFill>
                  <a:schemeClr val="tx1"/>
                </a:solidFill>
              </a:rPr>
              <a:t>Reduced manual effort that led to 55% cost      savings</a:t>
            </a:r>
          </a:p>
          <a:p>
            <a:pPr marL="0" marR="0" lvl="0" indent="0" algn="l" rtl="0">
              <a:lnSpc>
                <a:spcPct val="100000"/>
              </a:lnSpc>
              <a:spcBef>
                <a:spcPts val="0"/>
              </a:spcBef>
              <a:spcAft>
                <a:spcPts val="0"/>
              </a:spcAft>
              <a:buNone/>
            </a:pPr>
            <a:r>
              <a:rPr lang="en" sz="900" b="1" dirty="0">
                <a:solidFill>
                  <a:schemeClr val="tx1"/>
                </a:solidFill>
              </a:rPr>
              <a:t>‣ </a:t>
            </a:r>
            <a:r>
              <a:rPr lang="en" sz="900" dirty="0">
                <a:solidFill>
                  <a:schemeClr val="tx1"/>
                </a:solidFill>
              </a:rPr>
              <a:t>80% coverage API testing through automated scripts</a:t>
            </a:r>
          </a:p>
          <a:p>
            <a:pPr lvl="0">
              <a:spcBef>
                <a:spcPts val="0"/>
              </a:spcBef>
              <a:buNone/>
            </a:pPr>
            <a:r>
              <a:rPr lang="en" sz="900" b="1" dirty="0">
                <a:solidFill>
                  <a:schemeClr val="tx1"/>
                </a:solidFill>
              </a:rPr>
              <a:t>‣ </a:t>
            </a:r>
            <a:r>
              <a:rPr lang="en" sz="900" dirty="0">
                <a:solidFill>
                  <a:schemeClr val="tx1"/>
                </a:solidFill>
              </a:rPr>
              <a:t>Savings of  $1M in solution development cost</a:t>
            </a:r>
          </a:p>
          <a:p>
            <a:pPr lvl="0" rtl="0">
              <a:spcBef>
                <a:spcPts val="0"/>
              </a:spcBef>
              <a:buNone/>
            </a:pPr>
            <a:endParaRPr sz="900" dirty="0">
              <a:solidFill>
                <a:schemeClr val="tx1"/>
              </a:solidFill>
            </a:endParaRPr>
          </a:p>
          <a:p>
            <a:pPr marL="0" marR="0" lvl="0" indent="0" algn="l" rtl="0">
              <a:lnSpc>
                <a:spcPct val="100000"/>
              </a:lnSpc>
              <a:spcBef>
                <a:spcPts val="0"/>
              </a:spcBef>
              <a:spcAft>
                <a:spcPts val="0"/>
              </a:spcAft>
              <a:buNone/>
            </a:pPr>
            <a:endParaRPr sz="900" dirty="0">
              <a:solidFill>
                <a:schemeClr val="tx1"/>
              </a:solidFill>
            </a:endParaRPr>
          </a:p>
          <a:p>
            <a:pPr lvl="0" rtl="0">
              <a:spcBef>
                <a:spcPts val="0"/>
              </a:spcBef>
              <a:buNone/>
            </a:pPr>
            <a:endParaRPr sz="900" dirty="0">
              <a:solidFill>
                <a:schemeClr val="tx1"/>
              </a:solidFill>
            </a:endParaRPr>
          </a:p>
        </p:txBody>
      </p:sp>
      <p:sp>
        <p:nvSpPr>
          <p:cNvPr id="152" name="Shape 152"/>
          <p:cNvSpPr txBox="1"/>
          <p:nvPr/>
        </p:nvSpPr>
        <p:spPr>
          <a:xfrm>
            <a:off x="1764400" y="311725"/>
            <a:ext cx="6640500" cy="342300"/>
          </a:xfrm>
          <a:prstGeom prst="rect">
            <a:avLst/>
          </a:prstGeom>
          <a:noFill/>
          <a:ln>
            <a:noFill/>
          </a:ln>
        </p:spPr>
        <p:txBody>
          <a:bodyPr lIns="91425" tIns="91425" rIns="91425" bIns="91425" anchor="t" anchorCtr="0">
            <a:noAutofit/>
          </a:bodyPr>
          <a:lstStyle/>
          <a:p>
            <a:pPr lvl="0" rtl="0">
              <a:spcBef>
                <a:spcPts val="0"/>
              </a:spcBef>
              <a:buNone/>
            </a:pPr>
            <a:r>
              <a:rPr lang="en" sz="1100" dirty="0">
                <a:solidFill>
                  <a:schemeClr val="tx1"/>
                </a:solidFill>
                <a:latin typeface="Open Sans"/>
                <a:ea typeface="Open Sans"/>
                <a:cs typeface="Open Sans"/>
                <a:sym typeface="Open Sans"/>
              </a:rPr>
              <a:t>(</a:t>
            </a:r>
            <a:r>
              <a:rPr lang="en" sz="1100" i="1" dirty="0">
                <a:solidFill>
                  <a:schemeClr val="tx1"/>
                </a:solidFill>
              </a:rPr>
              <a:t>A well known independent Loan Management System service provider)</a:t>
            </a:r>
          </a:p>
        </p:txBody>
      </p:sp>
      <p:sp>
        <p:nvSpPr>
          <p:cNvPr id="153" name="Shape 153"/>
          <p:cNvSpPr/>
          <p:nvPr/>
        </p:nvSpPr>
        <p:spPr>
          <a:xfrm rot="10800000">
            <a:off x="3173876" y="1681059"/>
            <a:ext cx="2464800" cy="1597200"/>
          </a:xfrm>
          <a:prstGeom prst="blockArc">
            <a:avLst>
              <a:gd name="adj1" fmla="val 10746521"/>
              <a:gd name="adj2" fmla="val 224407"/>
              <a:gd name="adj3" fmla="val 10845"/>
            </a:avLst>
          </a:prstGeom>
          <a:solidFill>
            <a:srgbClr val="395E8A"/>
          </a:solidFill>
          <a:ln>
            <a:noFill/>
          </a:ln>
        </p:spPr>
        <p:txBody>
          <a:bodyPr lIns="91425" tIns="91425" rIns="91425" bIns="91425" anchor="ctr" anchorCtr="0">
            <a:noAutofit/>
          </a:bodyPr>
          <a:lstStyle/>
          <a:p>
            <a:pPr lvl="0" rtl="0">
              <a:spcBef>
                <a:spcPts val="0"/>
              </a:spcBef>
              <a:buNone/>
            </a:pPr>
            <a:endParaRPr/>
          </a:p>
        </p:txBody>
      </p:sp>
      <p:sp>
        <p:nvSpPr>
          <p:cNvPr id="154" name="Shape 154"/>
          <p:cNvSpPr txBox="1"/>
          <p:nvPr/>
        </p:nvSpPr>
        <p:spPr>
          <a:xfrm>
            <a:off x="1012925" y="2351200"/>
            <a:ext cx="2315400" cy="3423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dirty="0">
                <a:solidFill>
                  <a:schemeClr val="tx1"/>
                </a:solidFill>
              </a:rPr>
              <a:t>‣ Banking &amp; Financial Services</a:t>
            </a:r>
          </a:p>
          <a:p>
            <a:pPr lvl="0" rtl="0">
              <a:lnSpc>
                <a:spcPct val="115000"/>
              </a:lnSpc>
              <a:spcBef>
                <a:spcPts val="0"/>
              </a:spcBef>
              <a:buNone/>
            </a:pPr>
            <a:endParaRPr sz="1000" b="1" dirty="0">
              <a:solidFill>
                <a:schemeClr val="tx1"/>
              </a:solidFill>
            </a:endParaRPr>
          </a:p>
          <a:p>
            <a:pPr lvl="0" rtl="0">
              <a:lnSpc>
                <a:spcPct val="150000"/>
              </a:lnSpc>
              <a:spcBef>
                <a:spcPts val="0"/>
              </a:spcBef>
              <a:buNone/>
            </a:pPr>
            <a:endParaRPr sz="1000" b="1" dirty="0">
              <a:solidFill>
                <a:schemeClr val="tx1"/>
              </a:solidFill>
            </a:endParaRPr>
          </a:p>
        </p:txBody>
      </p:sp>
      <p:sp>
        <p:nvSpPr>
          <p:cNvPr id="155" name="Shape 155"/>
          <p:cNvSpPr txBox="1"/>
          <p:nvPr/>
        </p:nvSpPr>
        <p:spPr>
          <a:xfrm>
            <a:off x="3576625" y="1971650"/>
            <a:ext cx="1817700" cy="999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dirty="0">
                <a:solidFill>
                  <a:schemeClr val="tx1"/>
                </a:solidFill>
              </a:rPr>
              <a:t>‣ PMO</a:t>
            </a:r>
          </a:p>
          <a:p>
            <a:pPr lvl="0" rtl="0">
              <a:lnSpc>
                <a:spcPct val="115000"/>
              </a:lnSpc>
              <a:spcBef>
                <a:spcPts val="0"/>
              </a:spcBef>
              <a:buNone/>
            </a:pPr>
            <a:r>
              <a:rPr lang="en" sz="1000" b="1" dirty="0">
                <a:solidFill>
                  <a:schemeClr val="tx1"/>
                </a:solidFill>
              </a:rPr>
              <a:t>‣ Product Head/ Product Management</a:t>
            </a:r>
            <a:br>
              <a:rPr lang="en" sz="1000" b="1" dirty="0">
                <a:solidFill>
                  <a:schemeClr val="tx1"/>
                </a:solidFill>
              </a:rPr>
            </a:br>
            <a:r>
              <a:rPr lang="en" sz="1000" b="1" dirty="0">
                <a:solidFill>
                  <a:schemeClr val="tx1"/>
                </a:solidFill>
              </a:rPr>
              <a:t>‣ Software Dev. &amp; Testing Team</a:t>
            </a:r>
          </a:p>
        </p:txBody>
      </p:sp>
      <p:sp>
        <p:nvSpPr>
          <p:cNvPr id="156" name="Shape 156"/>
          <p:cNvSpPr txBox="1"/>
          <p:nvPr/>
        </p:nvSpPr>
        <p:spPr>
          <a:xfrm>
            <a:off x="5806525" y="2352650"/>
            <a:ext cx="2315400" cy="517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dirty="0">
                <a:solidFill>
                  <a:schemeClr val="tx1"/>
                </a:solidFill>
              </a:rPr>
              <a:t>‣ Project Manager</a:t>
            </a:r>
          </a:p>
          <a:p>
            <a:pPr lvl="0" rtl="0">
              <a:lnSpc>
                <a:spcPct val="115000"/>
              </a:lnSpc>
              <a:spcBef>
                <a:spcPts val="0"/>
              </a:spcBef>
              <a:buNone/>
            </a:pPr>
            <a:r>
              <a:rPr lang="en" sz="1000" b="1" dirty="0">
                <a:solidFill>
                  <a:schemeClr val="tx1"/>
                </a:solidFill>
              </a:rPr>
              <a:t>‣ Technical Architect </a:t>
            </a:r>
          </a:p>
          <a:p>
            <a:pPr lvl="0" rtl="0">
              <a:lnSpc>
                <a:spcPct val="115000"/>
              </a:lnSpc>
              <a:spcBef>
                <a:spcPts val="0"/>
              </a:spcBef>
              <a:buNone/>
            </a:pPr>
            <a:r>
              <a:rPr lang="en" sz="1000" b="1" dirty="0">
                <a:solidFill>
                  <a:schemeClr val="tx1"/>
                </a:solidFill>
              </a:rPr>
              <a:t>‣ Software Dev</a:t>
            </a:r>
          </a:p>
        </p:txBody>
      </p:sp>
      <p:sp>
        <p:nvSpPr>
          <p:cNvPr id="157" name="Shape 157"/>
          <p:cNvSpPr/>
          <p:nvPr/>
        </p:nvSpPr>
        <p:spPr>
          <a:xfrm>
            <a:off x="5470156" y="1653621"/>
            <a:ext cx="2464800" cy="1597200"/>
          </a:xfrm>
          <a:prstGeom prst="blockArc">
            <a:avLst>
              <a:gd name="adj1" fmla="val 10746521"/>
              <a:gd name="adj2" fmla="val 251834"/>
              <a:gd name="adj3" fmla="val 11063"/>
            </a:avLst>
          </a:prstGeom>
          <a:solidFill>
            <a:srgbClr val="9FC5E8"/>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0" y="0"/>
            <a:ext cx="9144000" cy="46353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pic>
        <p:nvPicPr>
          <p:cNvPr id="163" name="Shape 163"/>
          <p:cNvPicPr preferRelativeResize="0"/>
          <p:nvPr/>
        </p:nvPicPr>
        <p:blipFill>
          <a:blip r:embed="rId3">
            <a:alphaModFix/>
          </a:blip>
          <a:stretch>
            <a:fillRect/>
          </a:stretch>
        </p:blipFill>
        <p:spPr>
          <a:xfrm>
            <a:off x="2314125" y="0"/>
            <a:ext cx="4722077" cy="51434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2400" y="181500"/>
            <a:ext cx="1855800" cy="517200"/>
          </a:xfrm>
          <a:prstGeom prst="rect">
            <a:avLst/>
          </a:prstGeom>
          <a:noFill/>
          <a:ln>
            <a:noFill/>
          </a:ln>
        </p:spPr>
        <p:txBody>
          <a:bodyPr lIns="45675" tIns="45675" rIns="45675" bIns="45675" anchor="ctr" anchorCtr="0">
            <a:noAutofit/>
          </a:bodyPr>
          <a:lstStyle/>
          <a:p>
            <a:pPr marL="0" marR="0" lvl="0" indent="0" algn="l" rtl="0">
              <a:lnSpc>
                <a:spcPct val="100000"/>
              </a:lnSpc>
              <a:spcBef>
                <a:spcPts val="0"/>
              </a:spcBef>
              <a:spcAft>
                <a:spcPts val="0"/>
              </a:spcAft>
              <a:buClr>
                <a:srgbClr val="FFFFFF"/>
              </a:buClr>
              <a:buSzPct val="25000"/>
              <a:buFont typeface="Questrial"/>
              <a:buNone/>
            </a:pPr>
            <a:r>
              <a:rPr lang="en" sz="2400" dirty="0">
                <a:solidFill>
                  <a:schemeClr val="tx1"/>
                </a:solidFill>
                <a:latin typeface="Open Sans"/>
                <a:ea typeface="Open Sans"/>
                <a:cs typeface="Open Sans"/>
                <a:sym typeface="Open Sans"/>
              </a:rPr>
              <a:t>Case Study</a:t>
            </a:r>
          </a:p>
        </p:txBody>
      </p:sp>
      <p:sp>
        <p:nvSpPr>
          <p:cNvPr id="169" name="Shape 169"/>
          <p:cNvSpPr/>
          <p:nvPr/>
        </p:nvSpPr>
        <p:spPr>
          <a:xfrm>
            <a:off x="890150" y="1526459"/>
            <a:ext cx="2464800" cy="1597200"/>
          </a:xfrm>
          <a:prstGeom prst="blockArc">
            <a:avLst>
              <a:gd name="adj1" fmla="val 10746521"/>
              <a:gd name="adj2" fmla="val 251834"/>
              <a:gd name="adj3" fmla="val 11063"/>
            </a:avLst>
          </a:prstGeom>
          <a:solidFill>
            <a:srgbClr val="9FC5E8"/>
          </a:solidFill>
          <a:ln>
            <a:noFill/>
          </a:ln>
        </p:spPr>
        <p:txBody>
          <a:bodyPr lIns="91425" tIns="91425" rIns="91425" bIns="91425" anchor="ctr" anchorCtr="0">
            <a:noAutofit/>
          </a:bodyPr>
          <a:lstStyle/>
          <a:p>
            <a:pPr lvl="0" rtl="0">
              <a:spcBef>
                <a:spcPts val="0"/>
              </a:spcBef>
              <a:buNone/>
            </a:pPr>
            <a:endParaRPr/>
          </a:p>
        </p:txBody>
      </p:sp>
      <p:sp>
        <p:nvSpPr>
          <p:cNvPr id="170" name="Shape 170"/>
          <p:cNvSpPr txBox="1"/>
          <p:nvPr/>
        </p:nvSpPr>
        <p:spPr>
          <a:xfrm>
            <a:off x="300650" y="870951"/>
            <a:ext cx="8446500" cy="718500"/>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accent6"/>
                </a:solidFill>
              </a:rPr>
              <a:t>The client, Bella Hotel and Spa is a member of the Bramcom Holding Ltd. They have a complex pricing and discounting schedule. They wanted to develop a pricing and discounting engine based on Drools</a:t>
            </a:r>
          </a:p>
          <a:p>
            <a:pPr marL="0" marR="0" lvl="0" indent="0" algn="l" rtl="0">
              <a:lnSpc>
                <a:spcPct val="100000"/>
              </a:lnSpc>
              <a:spcBef>
                <a:spcPts val="0"/>
              </a:spcBef>
              <a:spcAft>
                <a:spcPts val="0"/>
              </a:spcAft>
              <a:buNone/>
            </a:pPr>
            <a:endParaRPr sz="1000">
              <a:solidFill>
                <a:schemeClr val="accent6"/>
              </a:solidFill>
            </a:endParaRPr>
          </a:p>
        </p:txBody>
      </p:sp>
      <p:sp>
        <p:nvSpPr>
          <p:cNvPr id="171" name="Shape 171"/>
          <p:cNvSpPr txBox="1"/>
          <p:nvPr/>
        </p:nvSpPr>
        <p:spPr>
          <a:xfrm>
            <a:off x="1252475" y="1923450"/>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CLIENT’S</a:t>
            </a:r>
          </a:p>
          <a:p>
            <a:pPr lvl="0" algn="ctr" rtl="0">
              <a:spcBef>
                <a:spcPts val="0"/>
              </a:spcBef>
              <a:buNone/>
            </a:pPr>
            <a:r>
              <a:rPr lang="en" sz="1100" b="1">
                <a:solidFill>
                  <a:schemeClr val="accent1"/>
                </a:solidFill>
              </a:rPr>
              <a:t>BUSINESS LINES</a:t>
            </a:r>
          </a:p>
          <a:p>
            <a:pPr lvl="0" rtl="0">
              <a:spcBef>
                <a:spcPts val="0"/>
              </a:spcBef>
              <a:buNone/>
            </a:pPr>
            <a:endParaRPr>
              <a:solidFill>
                <a:schemeClr val="accent1"/>
              </a:solidFill>
            </a:endParaRPr>
          </a:p>
        </p:txBody>
      </p:sp>
      <p:sp>
        <p:nvSpPr>
          <p:cNvPr id="172" name="Shape 172"/>
          <p:cNvSpPr txBox="1"/>
          <p:nvPr/>
        </p:nvSpPr>
        <p:spPr>
          <a:xfrm>
            <a:off x="3503700" y="1695725"/>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CLIENT’S</a:t>
            </a:r>
          </a:p>
          <a:p>
            <a:pPr lvl="0" algn="ctr" rtl="0">
              <a:spcBef>
                <a:spcPts val="0"/>
              </a:spcBef>
              <a:buNone/>
            </a:pPr>
            <a:r>
              <a:rPr lang="en" sz="1100" b="1">
                <a:solidFill>
                  <a:schemeClr val="accent1"/>
                </a:solidFill>
              </a:rPr>
              <a:t>TECHNOLOGY TEAM</a:t>
            </a:r>
          </a:p>
          <a:p>
            <a:pPr lvl="0" rtl="0">
              <a:spcBef>
                <a:spcPts val="0"/>
              </a:spcBef>
              <a:buNone/>
            </a:pPr>
            <a:endParaRPr>
              <a:solidFill>
                <a:schemeClr val="accent1"/>
              </a:solidFill>
            </a:endParaRPr>
          </a:p>
        </p:txBody>
      </p:sp>
      <p:sp>
        <p:nvSpPr>
          <p:cNvPr id="173" name="Shape 173"/>
          <p:cNvSpPr txBox="1"/>
          <p:nvPr/>
        </p:nvSpPr>
        <p:spPr>
          <a:xfrm>
            <a:off x="5815675" y="1923450"/>
            <a:ext cx="1817700" cy="517200"/>
          </a:xfrm>
          <a:prstGeom prst="rect">
            <a:avLst/>
          </a:prstGeom>
          <a:noFill/>
          <a:ln>
            <a:noFill/>
          </a:ln>
        </p:spPr>
        <p:txBody>
          <a:bodyPr lIns="91425" tIns="91425" rIns="91425" bIns="91425" anchor="t" anchorCtr="0">
            <a:noAutofit/>
          </a:bodyPr>
          <a:lstStyle/>
          <a:p>
            <a:pPr lvl="0" algn="ctr" rtl="0">
              <a:spcBef>
                <a:spcPts val="0"/>
              </a:spcBef>
              <a:buNone/>
            </a:pPr>
            <a:r>
              <a:rPr lang="en" sz="1100" b="1">
                <a:solidFill>
                  <a:schemeClr val="accent1"/>
                </a:solidFill>
              </a:rPr>
              <a:t>OFFSHORE CAPTIVE</a:t>
            </a:r>
          </a:p>
          <a:p>
            <a:pPr lvl="0" algn="ctr" rtl="0">
              <a:spcBef>
                <a:spcPts val="0"/>
              </a:spcBef>
              <a:buNone/>
            </a:pPr>
            <a:r>
              <a:rPr lang="en" sz="1100" b="1">
                <a:solidFill>
                  <a:schemeClr val="accent1"/>
                </a:solidFill>
              </a:rPr>
              <a:t>DEVELOPMENT TEAM</a:t>
            </a:r>
          </a:p>
        </p:txBody>
      </p:sp>
      <p:sp>
        <p:nvSpPr>
          <p:cNvPr id="174" name="Shape 174"/>
          <p:cNvSpPr txBox="1"/>
          <p:nvPr/>
        </p:nvSpPr>
        <p:spPr>
          <a:xfrm>
            <a:off x="307406" y="3205750"/>
            <a:ext cx="1657500" cy="342300"/>
          </a:xfrm>
          <a:prstGeom prst="rect">
            <a:avLst/>
          </a:prstGeom>
          <a:noFill/>
          <a:ln>
            <a:noFill/>
          </a:ln>
        </p:spPr>
        <p:txBody>
          <a:bodyPr lIns="91425" tIns="91425" rIns="91425" bIns="91425" anchor="t" anchorCtr="0">
            <a:noAutofit/>
          </a:bodyPr>
          <a:lstStyle/>
          <a:p>
            <a:pPr lvl="0" rtl="0">
              <a:spcBef>
                <a:spcPts val="0"/>
              </a:spcBef>
              <a:buNone/>
            </a:pPr>
            <a:r>
              <a:rPr lang="en" sz="1100" b="1"/>
              <a:t>WHAT WE DID</a:t>
            </a:r>
          </a:p>
        </p:txBody>
      </p:sp>
      <p:sp>
        <p:nvSpPr>
          <p:cNvPr id="175" name="Shape 175"/>
          <p:cNvSpPr txBox="1"/>
          <p:nvPr/>
        </p:nvSpPr>
        <p:spPr>
          <a:xfrm>
            <a:off x="5726243" y="3205750"/>
            <a:ext cx="1657500" cy="342300"/>
          </a:xfrm>
          <a:prstGeom prst="rect">
            <a:avLst/>
          </a:prstGeom>
          <a:noFill/>
          <a:ln>
            <a:noFill/>
          </a:ln>
        </p:spPr>
        <p:txBody>
          <a:bodyPr lIns="91425" tIns="91425" rIns="91425" bIns="91425" anchor="t" anchorCtr="0">
            <a:noAutofit/>
          </a:bodyPr>
          <a:lstStyle/>
          <a:p>
            <a:pPr lvl="0" rtl="0">
              <a:spcBef>
                <a:spcPts val="0"/>
              </a:spcBef>
              <a:buNone/>
            </a:pPr>
            <a:r>
              <a:rPr lang="en" sz="1100" b="1"/>
              <a:t>BENEFITS</a:t>
            </a:r>
          </a:p>
        </p:txBody>
      </p:sp>
      <p:sp>
        <p:nvSpPr>
          <p:cNvPr id="176" name="Shape 176"/>
          <p:cNvSpPr txBox="1"/>
          <p:nvPr/>
        </p:nvSpPr>
        <p:spPr>
          <a:xfrm>
            <a:off x="300650" y="3437875"/>
            <a:ext cx="3356100" cy="1597200"/>
          </a:xfrm>
          <a:prstGeom prst="rect">
            <a:avLst/>
          </a:prstGeom>
          <a:noFill/>
          <a:ln>
            <a:noFill/>
          </a:ln>
        </p:spPr>
        <p:txBody>
          <a:bodyPr lIns="91425" tIns="91425" rIns="91425" bIns="91425" anchor="t" anchorCtr="0">
            <a:noAutofit/>
          </a:bodyPr>
          <a:lstStyle/>
          <a:p>
            <a:pPr lvl="0">
              <a:spcBef>
                <a:spcPts val="0"/>
              </a:spcBef>
              <a:buNone/>
            </a:pPr>
            <a:r>
              <a:rPr lang="en" sz="900" b="1">
                <a:solidFill>
                  <a:schemeClr val="accent6"/>
                </a:solidFill>
              </a:rPr>
              <a:t>‣ </a:t>
            </a:r>
            <a:r>
              <a:rPr lang="en" sz="900">
                <a:solidFill>
                  <a:schemeClr val="accent6"/>
                </a:solidFill>
              </a:rPr>
              <a:t>Developed a pricing and discounting engine to calculate the room rates based on factors like seasonal price, occupancy, age of guests, meals etc.</a:t>
            </a:r>
          </a:p>
          <a:p>
            <a:pPr lvl="0" rtl="0">
              <a:spcBef>
                <a:spcPts val="0"/>
              </a:spcBef>
              <a:buNone/>
            </a:pPr>
            <a:r>
              <a:rPr lang="en" sz="900">
                <a:solidFill>
                  <a:schemeClr val="accent6"/>
                </a:solidFill>
              </a:rPr>
              <a:t>‣ Invocation of the workflow through a REST webservice call</a:t>
            </a:r>
            <a:r>
              <a:rPr lang="en" sz="1000">
                <a:solidFill>
                  <a:schemeClr val="accent6"/>
                </a:solidFill>
              </a:rPr>
              <a:t/>
            </a:r>
            <a:br>
              <a:rPr lang="en" sz="1000">
                <a:solidFill>
                  <a:schemeClr val="accent6"/>
                </a:solidFill>
              </a:rPr>
            </a:br>
            <a:endParaRPr lang="en" sz="1000">
              <a:solidFill>
                <a:schemeClr val="accent6"/>
              </a:solidFill>
            </a:endParaRPr>
          </a:p>
          <a:p>
            <a:pPr lvl="0" rtl="0">
              <a:spcBef>
                <a:spcPts val="0"/>
              </a:spcBef>
              <a:buNone/>
            </a:pPr>
            <a:endParaRPr sz="1000">
              <a:solidFill>
                <a:schemeClr val="accent6"/>
              </a:solidFill>
            </a:endParaRPr>
          </a:p>
        </p:txBody>
      </p:sp>
      <p:sp>
        <p:nvSpPr>
          <p:cNvPr id="177" name="Shape 177"/>
          <p:cNvSpPr txBox="1"/>
          <p:nvPr/>
        </p:nvSpPr>
        <p:spPr>
          <a:xfrm>
            <a:off x="3727875" y="3437875"/>
            <a:ext cx="2124300" cy="718500"/>
          </a:xfrm>
          <a:prstGeom prst="rect">
            <a:avLst/>
          </a:prstGeom>
          <a:noFill/>
          <a:ln>
            <a:noFill/>
          </a:ln>
        </p:spPr>
        <p:txBody>
          <a:bodyPr lIns="91425" tIns="91425" rIns="91425" bIns="91425" anchor="t" anchorCtr="0">
            <a:noAutofit/>
          </a:bodyPr>
          <a:lstStyle/>
          <a:p>
            <a:pPr lvl="0" rtl="0">
              <a:spcBef>
                <a:spcPts val="0"/>
              </a:spcBef>
              <a:buNone/>
            </a:pPr>
            <a:r>
              <a:rPr lang="en" sz="900" b="1">
                <a:solidFill>
                  <a:schemeClr val="accent6"/>
                </a:solidFill>
              </a:rPr>
              <a:t>‣ Technology used:</a:t>
            </a:r>
            <a:br>
              <a:rPr lang="en" sz="900" b="1">
                <a:solidFill>
                  <a:schemeClr val="accent6"/>
                </a:solidFill>
              </a:rPr>
            </a:br>
            <a:r>
              <a:rPr lang="en" sz="900" b="1">
                <a:solidFill>
                  <a:schemeClr val="accent6"/>
                </a:solidFill>
              </a:rPr>
              <a:t>   </a:t>
            </a:r>
            <a:r>
              <a:rPr lang="en" sz="900">
                <a:solidFill>
                  <a:schemeClr val="accent6"/>
                </a:solidFill>
              </a:rPr>
              <a:t>Kie Workbench, jBPM, Drools</a:t>
            </a:r>
            <a:r>
              <a:rPr lang="en" sz="900" b="1">
                <a:solidFill>
                  <a:schemeClr val="accent6"/>
                </a:solidFill>
              </a:rPr>
              <a:t/>
            </a:r>
            <a:br>
              <a:rPr lang="en" sz="900" b="1">
                <a:solidFill>
                  <a:schemeClr val="accent6"/>
                </a:solidFill>
              </a:rPr>
            </a:br>
            <a:endParaRPr lang="en" sz="900" b="1">
              <a:solidFill>
                <a:schemeClr val="accent6"/>
              </a:solidFill>
            </a:endParaRPr>
          </a:p>
          <a:p>
            <a:pPr lvl="0" rtl="0">
              <a:spcBef>
                <a:spcPts val="0"/>
              </a:spcBef>
              <a:buNone/>
            </a:pPr>
            <a:r>
              <a:rPr lang="en" sz="900" b="1">
                <a:solidFill>
                  <a:schemeClr val="accent6"/>
                </a:solidFill>
              </a:rPr>
              <a:t>‣ Team Size: </a:t>
            </a:r>
            <a:r>
              <a:rPr lang="en" sz="900">
                <a:solidFill>
                  <a:schemeClr val="accent6"/>
                </a:solidFill>
              </a:rPr>
              <a:t>2</a:t>
            </a:r>
          </a:p>
          <a:p>
            <a:pPr lvl="0" rtl="0">
              <a:spcBef>
                <a:spcPts val="0"/>
              </a:spcBef>
              <a:buNone/>
            </a:pPr>
            <a:endParaRPr>
              <a:solidFill>
                <a:schemeClr val="accent6"/>
              </a:solidFill>
            </a:endParaRPr>
          </a:p>
        </p:txBody>
      </p:sp>
      <p:sp>
        <p:nvSpPr>
          <p:cNvPr id="178" name="Shape 178"/>
          <p:cNvSpPr txBox="1"/>
          <p:nvPr/>
        </p:nvSpPr>
        <p:spPr>
          <a:xfrm>
            <a:off x="5718250" y="3437875"/>
            <a:ext cx="2975400" cy="1111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900" b="1">
                <a:solidFill>
                  <a:schemeClr val="accent6"/>
                </a:solidFill>
              </a:rPr>
              <a:t>‣ </a:t>
            </a:r>
            <a:r>
              <a:rPr lang="en" sz="900">
                <a:solidFill>
                  <a:schemeClr val="accent6"/>
                </a:solidFill>
              </a:rPr>
              <a:t>Built robust technology platform to automate business operations</a:t>
            </a:r>
          </a:p>
          <a:p>
            <a:pPr lvl="0" rtl="0">
              <a:spcBef>
                <a:spcPts val="0"/>
              </a:spcBef>
              <a:buNone/>
            </a:pPr>
            <a:r>
              <a:rPr lang="en" sz="900" b="1">
                <a:solidFill>
                  <a:schemeClr val="accent6"/>
                </a:solidFill>
              </a:rPr>
              <a:t>‣ </a:t>
            </a:r>
            <a:r>
              <a:rPr lang="en" sz="900">
                <a:solidFill>
                  <a:schemeClr val="accent6"/>
                </a:solidFill>
              </a:rPr>
              <a:t>Quick team ramp up</a:t>
            </a:r>
          </a:p>
          <a:p>
            <a:pPr lvl="0" rtl="0">
              <a:spcBef>
                <a:spcPts val="0"/>
              </a:spcBef>
              <a:buNone/>
            </a:pPr>
            <a:endParaRPr sz="1000">
              <a:solidFill>
                <a:schemeClr val="accent6"/>
              </a:solidFill>
            </a:endParaRPr>
          </a:p>
          <a:p>
            <a:pPr marL="0" marR="0" lvl="0" indent="0" algn="l" rtl="0">
              <a:lnSpc>
                <a:spcPct val="100000"/>
              </a:lnSpc>
              <a:spcBef>
                <a:spcPts val="0"/>
              </a:spcBef>
              <a:spcAft>
                <a:spcPts val="0"/>
              </a:spcAft>
              <a:buNone/>
            </a:pPr>
            <a:endParaRPr sz="1000">
              <a:solidFill>
                <a:schemeClr val="accent6"/>
              </a:solidFill>
            </a:endParaRPr>
          </a:p>
          <a:p>
            <a:pPr marL="0" marR="0" lvl="0" indent="0" algn="l" rtl="0">
              <a:lnSpc>
                <a:spcPct val="100000"/>
              </a:lnSpc>
              <a:spcBef>
                <a:spcPts val="0"/>
              </a:spcBef>
              <a:spcAft>
                <a:spcPts val="0"/>
              </a:spcAft>
              <a:buNone/>
            </a:pPr>
            <a:endParaRPr sz="1000">
              <a:solidFill>
                <a:schemeClr val="accent6"/>
              </a:solidFill>
            </a:endParaRPr>
          </a:p>
          <a:p>
            <a:pPr lvl="0" rtl="0">
              <a:spcBef>
                <a:spcPts val="0"/>
              </a:spcBef>
              <a:buNone/>
            </a:pPr>
            <a:endParaRPr>
              <a:solidFill>
                <a:schemeClr val="accent6"/>
              </a:solidFill>
            </a:endParaRPr>
          </a:p>
        </p:txBody>
      </p:sp>
      <p:sp>
        <p:nvSpPr>
          <p:cNvPr id="179" name="Shape 179"/>
          <p:cNvSpPr txBox="1"/>
          <p:nvPr/>
        </p:nvSpPr>
        <p:spPr>
          <a:xfrm>
            <a:off x="1764400" y="311725"/>
            <a:ext cx="6640500" cy="342300"/>
          </a:xfrm>
          <a:prstGeom prst="rect">
            <a:avLst/>
          </a:prstGeom>
          <a:noFill/>
          <a:ln>
            <a:noFill/>
          </a:ln>
        </p:spPr>
        <p:txBody>
          <a:bodyPr lIns="91425" tIns="91425" rIns="91425" bIns="91425" anchor="t" anchorCtr="0">
            <a:noAutofit/>
          </a:bodyPr>
          <a:lstStyle/>
          <a:p>
            <a:pPr lvl="0" rtl="0">
              <a:spcBef>
                <a:spcPts val="0"/>
              </a:spcBef>
              <a:buNone/>
            </a:pPr>
            <a:r>
              <a:rPr lang="en" sz="1100" dirty="0">
                <a:solidFill>
                  <a:schemeClr val="tx1"/>
                </a:solidFill>
                <a:latin typeface="Open Sans"/>
                <a:ea typeface="Open Sans"/>
                <a:cs typeface="Open Sans"/>
                <a:sym typeface="Open Sans"/>
              </a:rPr>
              <a:t>(</a:t>
            </a:r>
            <a:r>
              <a:rPr lang="en" sz="1100" i="1" dirty="0">
                <a:solidFill>
                  <a:schemeClr val="tx1"/>
                </a:solidFill>
              </a:rPr>
              <a:t>Pricing Engine for Bella Hotel and Spa, France)</a:t>
            </a:r>
          </a:p>
        </p:txBody>
      </p:sp>
      <p:sp>
        <p:nvSpPr>
          <p:cNvPr id="180" name="Shape 180"/>
          <p:cNvSpPr/>
          <p:nvPr/>
        </p:nvSpPr>
        <p:spPr>
          <a:xfrm rot="10800000">
            <a:off x="3173876" y="1681059"/>
            <a:ext cx="2464800" cy="1597200"/>
          </a:xfrm>
          <a:prstGeom prst="blockArc">
            <a:avLst>
              <a:gd name="adj1" fmla="val 10746521"/>
              <a:gd name="adj2" fmla="val 224407"/>
              <a:gd name="adj3" fmla="val 10845"/>
            </a:avLst>
          </a:prstGeom>
          <a:solidFill>
            <a:srgbClr val="395E8A"/>
          </a:solidFill>
          <a:ln>
            <a:noFill/>
          </a:ln>
        </p:spPr>
        <p:txBody>
          <a:bodyPr lIns="91425" tIns="91425" rIns="91425" bIns="91425" anchor="ctr" anchorCtr="0">
            <a:noAutofit/>
          </a:bodyPr>
          <a:lstStyle/>
          <a:p>
            <a:pPr lvl="0" rtl="0">
              <a:spcBef>
                <a:spcPts val="0"/>
              </a:spcBef>
              <a:buNone/>
            </a:pPr>
            <a:endParaRPr/>
          </a:p>
        </p:txBody>
      </p:sp>
      <p:sp>
        <p:nvSpPr>
          <p:cNvPr id="181" name="Shape 181"/>
          <p:cNvSpPr txBox="1"/>
          <p:nvPr/>
        </p:nvSpPr>
        <p:spPr>
          <a:xfrm>
            <a:off x="1012925" y="2351200"/>
            <a:ext cx="2315400" cy="7185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a:solidFill>
                  <a:schemeClr val="accent6"/>
                </a:solidFill>
              </a:rPr>
              <a:t>‣ Hospitality</a:t>
            </a:r>
          </a:p>
          <a:p>
            <a:pPr lvl="0" rtl="0">
              <a:lnSpc>
                <a:spcPct val="150000"/>
              </a:lnSpc>
              <a:spcBef>
                <a:spcPts val="0"/>
              </a:spcBef>
              <a:buNone/>
            </a:pPr>
            <a:endParaRPr sz="1000" b="1">
              <a:solidFill>
                <a:schemeClr val="accent6"/>
              </a:solidFill>
            </a:endParaRPr>
          </a:p>
        </p:txBody>
      </p:sp>
      <p:sp>
        <p:nvSpPr>
          <p:cNvPr id="182" name="Shape 182"/>
          <p:cNvSpPr txBox="1"/>
          <p:nvPr/>
        </p:nvSpPr>
        <p:spPr>
          <a:xfrm>
            <a:off x="3576625" y="2124050"/>
            <a:ext cx="1817700" cy="6534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a:solidFill>
                  <a:schemeClr val="accent6"/>
                </a:solidFill>
              </a:rPr>
              <a:t>‣ PMO</a:t>
            </a:r>
          </a:p>
          <a:p>
            <a:pPr lvl="0" rtl="0">
              <a:lnSpc>
                <a:spcPct val="115000"/>
              </a:lnSpc>
              <a:spcBef>
                <a:spcPts val="0"/>
              </a:spcBef>
              <a:buNone/>
            </a:pPr>
            <a:r>
              <a:rPr lang="en" sz="1000" b="1">
                <a:solidFill>
                  <a:schemeClr val="accent6"/>
                </a:solidFill>
              </a:rPr>
              <a:t>‣ Product Head</a:t>
            </a:r>
            <a:br>
              <a:rPr lang="en" sz="1000" b="1">
                <a:solidFill>
                  <a:schemeClr val="accent6"/>
                </a:solidFill>
              </a:rPr>
            </a:br>
            <a:r>
              <a:rPr lang="en" sz="1000" b="1">
                <a:solidFill>
                  <a:schemeClr val="accent6"/>
                </a:solidFill>
              </a:rPr>
              <a:t>‣ Software Testing Team</a:t>
            </a:r>
          </a:p>
        </p:txBody>
      </p:sp>
      <p:sp>
        <p:nvSpPr>
          <p:cNvPr id="183" name="Shape 183"/>
          <p:cNvSpPr txBox="1"/>
          <p:nvPr/>
        </p:nvSpPr>
        <p:spPr>
          <a:xfrm>
            <a:off x="5806525" y="2352650"/>
            <a:ext cx="2315400" cy="5172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000" b="1">
                <a:solidFill>
                  <a:schemeClr val="accent6"/>
                </a:solidFill>
              </a:rPr>
              <a:t>‣ Development</a:t>
            </a:r>
          </a:p>
          <a:p>
            <a:pPr lvl="0" rtl="0">
              <a:lnSpc>
                <a:spcPct val="115000"/>
              </a:lnSpc>
              <a:spcBef>
                <a:spcPts val="0"/>
              </a:spcBef>
              <a:buNone/>
            </a:pPr>
            <a:r>
              <a:rPr lang="en" sz="1000" b="1">
                <a:solidFill>
                  <a:schemeClr val="accent6"/>
                </a:solidFill>
              </a:rPr>
              <a:t>‣ Testing</a:t>
            </a:r>
          </a:p>
        </p:txBody>
      </p:sp>
      <p:sp>
        <p:nvSpPr>
          <p:cNvPr id="184" name="Shape 184"/>
          <p:cNvSpPr/>
          <p:nvPr/>
        </p:nvSpPr>
        <p:spPr>
          <a:xfrm>
            <a:off x="5470156" y="1653621"/>
            <a:ext cx="2464800" cy="1597200"/>
          </a:xfrm>
          <a:prstGeom prst="blockArc">
            <a:avLst>
              <a:gd name="adj1" fmla="val 10746521"/>
              <a:gd name="adj2" fmla="val 251834"/>
              <a:gd name="adj3" fmla="val 11063"/>
            </a:avLst>
          </a:prstGeom>
          <a:solidFill>
            <a:srgbClr val="9FC5E8"/>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Trantor">
      <a:dk1>
        <a:srgbClr val="2B2B2B"/>
      </a:dk1>
      <a:lt1>
        <a:srgbClr val="FFFFFF"/>
      </a:lt1>
      <a:dk2>
        <a:srgbClr val="252D40"/>
      </a:dk2>
      <a:lt2>
        <a:srgbClr val="FFFFFE"/>
      </a:lt2>
      <a:accent1>
        <a:srgbClr val="3089A1"/>
      </a:accent1>
      <a:accent2>
        <a:srgbClr val="3FBA8C"/>
      </a:accent2>
      <a:accent3>
        <a:srgbClr val="4785AA"/>
      </a:accent3>
      <a:accent4>
        <a:srgbClr val="E2DDDB"/>
      </a:accent4>
      <a:accent5>
        <a:srgbClr val="BEBFC7"/>
      </a:accent5>
      <a:accent6>
        <a:srgbClr val="5E6D85"/>
      </a:accent6>
      <a:hlink>
        <a:srgbClr val="858889"/>
      </a:hlink>
      <a:folHlink>
        <a:srgbClr val="8484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445</Words>
  <Application>Microsoft Office PowerPoint</Application>
  <PresentationFormat>On-screen Show (16:9)</PresentationFormat>
  <Paragraphs>74</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Calibri</vt:lpstr>
      <vt:lpstr>Arial</vt:lpstr>
      <vt:lpstr>Open Sans</vt:lpstr>
      <vt:lpstr>Source Sans Pro</vt:lpstr>
      <vt:lpstr>Questrial</vt:lpstr>
      <vt:lpstr>simple-light-2</vt:lpstr>
      <vt:lpstr>3_Custom Design</vt:lpstr>
      <vt:lpstr>PowerPoint Presentation</vt:lpstr>
      <vt:lpstr>Introduction to BPMN and jBPM</vt:lpstr>
      <vt:lpstr>PowerPoint Presentation</vt:lpstr>
      <vt:lpstr>Rules Engine</vt:lpstr>
      <vt:lpstr>Defining Rules - Decision Tables</vt:lpstr>
      <vt:lpstr>Defining Rules</vt:lpstr>
      <vt:lpstr>Case Study</vt:lpstr>
      <vt:lpstr>PowerPoint Presentation</vt:lpstr>
      <vt:lpstr>Case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Tejinder Singh</cp:lastModifiedBy>
  <cp:revision>3</cp:revision>
  <dcterms:modified xsi:type="dcterms:W3CDTF">2017-05-01T20:01:28Z</dcterms:modified>
</cp:coreProperties>
</file>