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44" r:id="rId3"/>
    <p:sldId id="331" r:id="rId4"/>
    <p:sldId id="345" r:id="rId5"/>
    <p:sldId id="313" r:id="rId6"/>
    <p:sldId id="314" r:id="rId7"/>
    <p:sldId id="341" r:id="rId8"/>
    <p:sldId id="335" r:id="rId9"/>
    <p:sldId id="332" r:id="rId10"/>
    <p:sldId id="340" r:id="rId11"/>
    <p:sldId id="300" r:id="rId12"/>
    <p:sldId id="328" r:id="rId13"/>
    <p:sldId id="326" r:id="rId14"/>
    <p:sldId id="336" r:id="rId15"/>
    <p:sldId id="329" r:id="rId16"/>
    <p:sldId id="308" r:id="rId17"/>
    <p:sldId id="342" r:id="rId18"/>
    <p:sldId id="325" r:id="rId19"/>
    <p:sldId id="343" r:id="rId20"/>
    <p:sldId id="317" r:id="rId21"/>
    <p:sldId id="309" r:id="rId22"/>
    <p:sldId id="310" r:id="rId23"/>
    <p:sldId id="311" r:id="rId24"/>
    <p:sldId id="323" r:id="rId25"/>
    <p:sldId id="315" r:id="rId26"/>
    <p:sldId id="312" r:id="rId27"/>
    <p:sldId id="301" r:id="rId28"/>
    <p:sldId id="334" r:id="rId29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F6600"/>
    <a:srgbClr val="00CC00"/>
    <a:srgbClr val="66FF33"/>
    <a:srgbClr val="FFFF99"/>
    <a:srgbClr val="FFFFCC"/>
    <a:srgbClr val="003300"/>
    <a:srgbClr val="0066FF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5" autoAdjust="0"/>
    <p:restoredTop sz="89828" autoAdjust="0"/>
  </p:normalViewPr>
  <p:slideViewPr>
    <p:cSldViewPr>
      <p:cViewPr>
        <p:scale>
          <a:sx n="100" d="100"/>
          <a:sy n="100" d="100"/>
        </p:scale>
        <p:origin x="-1638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jb45\Documents\My%20Dropbox\10%20Cambridge%20Chemistry\ELN\Metrics\Status%20report%208Mar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jb45\Documents\My%20Dropbox\10%20Cambridge%20Chemistry\ELN\Metrics\Status%20report%208Mar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Sheet3!$G$4</c:f>
              <c:strCache>
                <c:ptCount val="1"/>
                <c:pt idx="0">
                  <c:v>Total Users</c:v>
                </c:pt>
              </c:strCache>
            </c:strRef>
          </c:tx>
          <c:cat>
            <c:numRef>
              <c:f>Sheet3!$F$5:$F$10</c:f>
              <c:numCache>
                <c:formatCode>mmm\-yy</c:formatCode>
                <c:ptCount val="6"/>
                <c:pt idx="0">
                  <c:v>40087</c:v>
                </c:pt>
                <c:pt idx="1">
                  <c:v>40118</c:v>
                </c:pt>
                <c:pt idx="2">
                  <c:v>40148</c:v>
                </c:pt>
                <c:pt idx="3">
                  <c:v>40179</c:v>
                </c:pt>
                <c:pt idx="4">
                  <c:v>40210</c:v>
                </c:pt>
                <c:pt idx="5">
                  <c:v>40238</c:v>
                </c:pt>
              </c:numCache>
            </c:numRef>
          </c:cat>
          <c:val>
            <c:numRef>
              <c:f>Sheet3!$G$5:$G$10</c:f>
              <c:numCache>
                <c:formatCode>General</c:formatCode>
                <c:ptCount val="6"/>
                <c:pt idx="0">
                  <c:v>24</c:v>
                </c:pt>
                <c:pt idx="1">
                  <c:v>27</c:v>
                </c:pt>
                <c:pt idx="2">
                  <c:v>34</c:v>
                </c:pt>
                <c:pt idx="3">
                  <c:v>39</c:v>
                </c:pt>
                <c:pt idx="4">
                  <c:v>44</c:v>
                </c:pt>
                <c:pt idx="5">
                  <c:v>45</c:v>
                </c:pt>
              </c:numCache>
            </c:numRef>
          </c:val>
        </c:ser>
        <c:marker val="1"/>
        <c:axId val="91633152"/>
        <c:axId val="91634688"/>
      </c:lineChart>
      <c:dateAx>
        <c:axId val="91633152"/>
        <c:scaling>
          <c:orientation val="minMax"/>
        </c:scaling>
        <c:axPos val="b"/>
        <c:numFmt formatCode="mmm\-yy" sourceLinked="1"/>
        <c:tickLblPos val="nextTo"/>
        <c:crossAx val="91634688"/>
        <c:crosses val="autoZero"/>
        <c:auto val="1"/>
        <c:lblOffset val="100"/>
      </c:dateAx>
      <c:valAx>
        <c:axId val="91634688"/>
        <c:scaling>
          <c:orientation val="minMax"/>
        </c:scaling>
        <c:axPos val="l"/>
        <c:majorGridlines/>
        <c:numFmt formatCode="General" sourceLinked="1"/>
        <c:tickLblPos val="nextTo"/>
        <c:crossAx val="916331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/>
              <a:t>New expts in ELN (as of 8-Mar-10)</a:t>
            </a:r>
          </a:p>
        </c:rich>
      </c:tx>
      <c:layout/>
    </c:title>
    <c:plotArea>
      <c:layout/>
      <c:barChart>
        <c:barDir val="col"/>
        <c:grouping val="clustered"/>
        <c:ser>
          <c:idx val="1"/>
          <c:order val="1"/>
          <c:tx>
            <c:strRef>
              <c:f>Sheet2!$D$4</c:f>
              <c:strCache>
                <c:ptCount val="1"/>
                <c:pt idx="0">
                  <c:v>New Expts/Month</c:v>
                </c:pt>
              </c:strCache>
            </c:strRef>
          </c:tx>
          <c:cat>
            <c:numRef>
              <c:f>Sheet2!$B$5:$B$9</c:f>
              <c:numCache>
                <c:formatCode>mmm\-yy</c:formatCode>
                <c:ptCount val="5"/>
                <c:pt idx="0">
                  <c:v>40118</c:v>
                </c:pt>
                <c:pt idx="1">
                  <c:v>40148</c:v>
                </c:pt>
                <c:pt idx="2">
                  <c:v>40179</c:v>
                </c:pt>
                <c:pt idx="3">
                  <c:v>40210</c:v>
                </c:pt>
                <c:pt idx="4">
                  <c:v>40238</c:v>
                </c:pt>
              </c:numCache>
            </c:numRef>
          </c:cat>
          <c:val>
            <c:numRef>
              <c:f>Sheet2!$D$5:$D$9</c:f>
              <c:numCache>
                <c:formatCode>General</c:formatCode>
                <c:ptCount val="5"/>
                <c:pt idx="0">
                  <c:v>25</c:v>
                </c:pt>
                <c:pt idx="1">
                  <c:v>32</c:v>
                </c:pt>
                <c:pt idx="2">
                  <c:v>24</c:v>
                </c:pt>
                <c:pt idx="3">
                  <c:v>65</c:v>
                </c:pt>
                <c:pt idx="4">
                  <c:v>17</c:v>
                </c:pt>
              </c:numCache>
            </c:numRef>
          </c:val>
        </c:ser>
        <c:axId val="91801472"/>
        <c:axId val="91799936"/>
      </c:barChart>
      <c:lineChart>
        <c:grouping val="standard"/>
        <c:ser>
          <c:idx val="0"/>
          <c:order val="0"/>
          <c:tx>
            <c:strRef>
              <c:f>Sheet2!$C$4</c:f>
              <c:strCache>
                <c:ptCount val="1"/>
                <c:pt idx="0">
                  <c:v>Total expts</c:v>
                </c:pt>
              </c:strCache>
            </c:strRef>
          </c:tx>
          <c:cat>
            <c:numRef>
              <c:f>Sheet2!$B$5:$B$9</c:f>
              <c:numCache>
                <c:formatCode>mmm\-yy</c:formatCode>
                <c:ptCount val="5"/>
                <c:pt idx="0">
                  <c:v>40118</c:v>
                </c:pt>
                <c:pt idx="1">
                  <c:v>40148</c:v>
                </c:pt>
                <c:pt idx="2">
                  <c:v>40179</c:v>
                </c:pt>
                <c:pt idx="3">
                  <c:v>40210</c:v>
                </c:pt>
                <c:pt idx="4">
                  <c:v>40238</c:v>
                </c:pt>
              </c:numCache>
            </c:numRef>
          </c:cat>
          <c:val>
            <c:numRef>
              <c:f>Sheet2!$C$5:$C$9</c:f>
              <c:numCache>
                <c:formatCode>General</c:formatCode>
                <c:ptCount val="5"/>
                <c:pt idx="0">
                  <c:v>25</c:v>
                </c:pt>
                <c:pt idx="1">
                  <c:v>57</c:v>
                </c:pt>
                <c:pt idx="2">
                  <c:v>81</c:v>
                </c:pt>
                <c:pt idx="3">
                  <c:v>146</c:v>
                </c:pt>
                <c:pt idx="4">
                  <c:v>163</c:v>
                </c:pt>
              </c:numCache>
            </c:numRef>
          </c:val>
        </c:ser>
        <c:marker val="1"/>
        <c:axId val="91788416"/>
        <c:axId val="91789952"/>
      </c:lineChart>
      <c:dateAx>
        <c:axId val="91788416"/>
        <c:scaling>
          <c:orientation val="minMax"/>
        </c:scaling>
        <c:axPos val="b"/>
        <c:numFmt formatCode="mmm\-yy" sourceLinked="1"/>
        <c:tickLblPos val="nextTo"/>
        <c:crossAx val="91789952"/>
        <c:crosses val="autoZero"/>
        <c:auto val="1"/>
        <c:lblOffset val="100"/>
      </c:dateAx>
      <c:valAx>
        <c:axId val="91789952"/>
        <c:scaling>
          <c:orientation val="minMax"/>
        </c:scaling>
        <c:axPos val="l"/>
        <c:majorGridlines/>
        <c:numFmt formatCode="General" sourceLinked="1"/>
        <c:tickLblPos val="nextTo"/>
        <c:crossAx val="91788416"/>
        <c:crosses val="autoZero"/>
        <c:crossBetween val="between"/>
      </c:valAx>
      <c:valAx>
        <c:axId val="91799936"/>
        <c:scaling>
          <c:orientation val="minMax"/>
          <c:max val="100"/>
        </c:scaling>
        <c:axPos val="r"/>
        <c:numFmt formatCode="General" sourceLinked="1"/>
        <c:tickLblPos val="nextTo"/>
        <c:crossAx val="91801472"/>
        <c:crosses val="max"/>
        <c:crossBetween val="between"/>
      </c:valAx>
      <c:dateAx>
        <c:axId val="91801472"/>
        <c:scaling>
          <c:orientation val="minMax"/>
        </c:scaling>
        <c:delete val="1"/>
        <c:axPos val="b"/>
        <c:numFmt formatCode="mmm\-yy" sourceLinked="1"/>
        <c:tickLblPos val="none"/>
        <c:crossAx val="91799936"/>
        <c:crosses val="autoZero"/>
        <c:auto val="1"/>
        <c:lblOffset val="100"/>
      </c:dateAx>
    </c:plotArea>
    <c:legend>
      <c:legendPos val="r"/>
      <c:layout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82" cy="4957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300" y="0"/>
            <a:ext cx="2943582" cy="4957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36E751-4D35-4609-9E4B-A76710569096}" type="datetimeFigureOut">
              <a:rPr lang="en-US"/>
              <a:pPr>
                <a:defRPr/>
              </a:pPr>
              <a:t>3/9/2010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641"/>
            <a:ext cx="2943582" cy="495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300" y="9408641"/>
            <a:ext cx="2943582" cy="495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831EFBA-8094-4F19-8986-AE87CC224B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68D92-32B0-4D04-9D30-1C2E7F7C85F8}" type="datetimeFigureOut">
              <a:rPr lang="en-US" smtClean="0"/>
              <a:pPr/>
              <a:t>3/9/2010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EDE6-072C-4C51-A558-8BF12D51909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So, how did we tackle the ELN rollout at Cambridge?</a:t>
            </a:r>
          </a:p>
          <a:p>
            <a:r>
              <a:rPr lang="en-GB" dirty="0" smtClean="0"/>
              <a:t>KISS.</a:t>
            </a:r>
            <a:r>
              <a:rPr lang="en-GB" baseline="0" dirty="0" smtClean="0"/>
              <a:t>  Bit like buying a house; live in it for a year before you start making significant changes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EDE6-072C-4C51-A558-8BF12D519092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Factors to consider when deciding to implement an ELN</a:t>
            </a:r>
          </a:p>
          <a:p>
            <a:r>
              <a:rPr lang="en-GB" dirty="0" smtClean="0"/>
              <a:t>Frank will cover the technical issues in more</a:t>
            </a:r>
            <a:r>
              <a:rPr lang="en-GB" baseline="0" dirty="0" smtClean="0"/>
              <a:t> detail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EDE6-072C-4C51-A558-8BF12D519092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History of</a:t>
            </a:r>
            <a:r>
              <a:rPr lang="en-GB" baseline="0" dirty="0" smtClean="0"/>
              <a:t> computers in research</a:t>
            </a:r>
          </a:p>
          <a:p>
            <a:r>
              <a:rPr lang="en-GB" baseline="0" dirty="0" smtClean="0"/>
              <a:t>Databases of specific types of data : Searchability : Calculation engines : Solutions to areas of pain</a:t>
            </a:r>
          </a:p>
          <a:p>
            <a:r>
              <a:rPr lang="en-GB" baseline="0" dirty="0" smtClean="0"/>
              <a:t>Still used </a:t>
            </a:r>
            <a:r>
              <a:rPr lang="en-GB" baseline="0" dirty="0" err="1" smtClean="0"/>
              <a:t>pLNB</a:t>
            </a:r>
            <a:r>
              <a:rPr lang="en-GB" baseline="0" dirty="0" smtClean="0"/>
              <a:t> to conduct all these sources</a:t>
            </a:r>
          </a:p>
          <a:p>
            <a:r>
              <a:rPr lang="en-GB" baseline="0" dirty="0" smtClean="0"/>
              <a:t>Recent years, set of circumstances ripe for ELNs: software, availability of computers, familiarity of folk with computers, legal situation</a:t>
            </a:r>
          </a:p>
          <a:p>
            <a:r>
              <a:rPr lang="en-GB" baseline="0" dirty="0" smtClean="0"/>
              <a:t>In 2002, we started a project to select an ELN and roll it out to Discovery.  Goals: purely electronic; one app for chemistry &amp; biology</a:t>
            </a:r>
          </a:p>
          <a:p>
            <a:r>
              <a:rPr lang="en-GB" baseline="0" dirty="0" smtClean="0"/>
              <a:t>It became clear that the </a:t>
            </a:r>
            <a:r>
              <a:rPr lang="en-GB" baseline="0" dirty="0" err="1" smtClean="0"/>
              <a:t>pLNB</a:t>
            </a:r>
            <a:r>
              <a:rPr lang="en-GB" baseline="0" dirty="0" smtClean="0"/>
              <a:t> / ELN is the missing link that pulls all the strands of a scientist’s research effort together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EDE6-072C-4C51-A558-8BF12D519092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C9170-B4B3-482B-9123-7F45FF0F0C2C}" type="datetimeFigureOut">
              <a:rPr lang="en-US"/>
              <a:pPr>
                <a:defRPr/>
              </a:pPr>
              <a:t>3/9/2010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7D559-CE55-4050-A763-353D8B84A7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1CA5E-5EE4-45AD-8258-0ABAA7B2F7BA}" type="datetimeFigureOut">
              <a:rPr lang="en-US"/>
              <a:pPr>
                <a:defRPr/>
              </a:pPr>
              <a:t>3/9/2010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BB59C-5AA3-4303-8734-0818522B95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78B25-7DCF-49A1-9BCC-7DF133F70593}" type="datetimeFigureOut">
              <a:rPr lang="en-US"/>
              <a:pPr>
                <a:defRPr/>
              </a:pPr>
              <a:t>3/9/2010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8B57F-3089-4596-A31C-C4CD33775F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4574-4CE2-4D3E-9986-491FBC81C213}" type="datetimeFigureOut">
              <a:rPr lang="en-US"/>
              <a:pPr>
                <a:defRPr/>
              </a:pPr>
              <a:t>3/9/2010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25C8-F96A-4741-BD9F-EF72554BAF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F734-752E-4B0E-ABD0-057EB83B283A}" type="datetimeFigureOut">
              <a:rPr lang="en-US"/>
              <a:pPr>
                <a:defRPr/>
              </a:pPr>
              <a:t>3/9/2010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C781-62E8-4BD2-B0B0-078D4113FF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F0509-0BA0-41E9-AF3A-46F743226267}" type="datetimeFigureOut">
              <a:rPr lang="en-US"/>
              <a:pPr>
                <a:defRPr/>
              </a:pPr>
              <a:t>3/9/2010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B7088-4D1F-43F5-B02C-8547E9A8C9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8A68-C218-4BE7-A0F3-ADE14E4E1D6D}" type="datetimeFigureOut">
              <a:rPr lang="en-US"/>
              <a:pPr>
                <a:defRPr/>
              </a:pPr>
              <a:t>3/9/2010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6F539-AD79-4BAD-92B0-6D1FB2F0A9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182F-0CC8-48AE-AFB9-920AC39A0432}" type="datetimeFigureOut">
              <a:rPr lang="en-US"/>
              <a:pPr>
                <a:defRPr/>
              </a:pPr>
              <a:t>3/9/2010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961BB-7083-4435-8D99-2726D7730E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4E89-1537-47BB-AACC-F919EC454489}" type="datetimeFigureOut">
              <a:rPr lang="en-US"/>
              <a:pPr>
                <a:defRPr/>
              </a:pPr>
              <a:t>3/9/2010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24419-2E82-4368-943D-8731FB1C7A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C5A61-2BAD-4A35-B4E4-2811ECCF7E58}" type="datetimeFigureOut">
              <a:rPr lang="en-US"/>
              <a:pPr>
                <a:defRPr/>
              </a:pPr>
              <a:t>3/9/2010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2E143-B3CC-4E77-A45F-96628BB9D4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E71D-ED81-481E-8FEB-434A7CC73AE7}" type="datetimeFigureOut">
              <a:rPr lang="en-US"/>
              <a:pPr>
                <a:defRPr/>
              </a:pPr>
              <a:t>3/9/2010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9678-B4D0-4F3A-ADD2-A9A5C62C66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3B4960-3376-4959-8462-4528B5C2D31F}" type="datetimeFigureOut">
              <a:rPr lang="en-US"/>
              <a:pPr>
                <a:defRPr/>
              </a:pPr>
              <a:t>3/9/2010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A72480-7B7C-451A-8852-685A1538A1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6308725"/>
            <a:ext cx="18573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12088" y="6165850"/>
            <a:ext cx="122396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429000"/>
            <a:ext cx="26005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2000232" y="428604"/>
            <a:ext cx="6772294" cy="3714770"/>
          </a:xfrm>
        </p:spPr>
        <p:txBody>
          <a:bodyPr/>
          <a:lstStyle/>
          <a:p>
            <a:pPr eaLnBrk="1" hangingPunct="1"/>
            <a:r>
              <a:rPr lang="en-GB" dirty="0" smtClean="0"/>
              <a:t>Using the IDBS ELN in the University of Cambridge Chemistry Department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400" dirty="0" smtClean="0"/>
              <a:t>IDBS Product Innovation Seminar</a:t>
            </a:r>
            <a:br>
              <a:rPr lang="en-GB" sz="2400" dirty="0" smtClean="0"/>
            </a:br>
            <a:r>
              <a:rPr lang="en-GB" sz="2400" dirty="0" smtClean="0"/>
              <a:t>Little </a:t>
            </a:r>
            <a:r>
              <a:rPr lang="en-GB" sz="2400" dirty="0" err="1" smtClean="0"/>
              <a:t>Chesterford</a:t>
            </a:r>
            <a:r>
              <a:rPr lang="en-GB" sz="2400" dirty="0" smtClean="0"/>
              <a:t>, Wednesday 10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March 2010</a:t>
            </a:r>
            <a:endParaRPr lang="en-GB" sz="4000" dirty="0" smtClean="0"/>
          </a:p>
        </p:txBody>
      </p:sp>
      <p:sp>
        <p:nvSpPr>
          <p:cNvPr id="26626" name="Subtitle 2"/>
          <p:cNvSpPr>
            <a:spLocks noGrp="1"/>
          </p:cNvSpPr>
          <p:nvPr>
            <p:ph type="subTitle" idx="1"/>
          </p:nvPr>
        </p:nvSpPr>
        <p:spPr>
          <a:xfrm>
            <a:off x="2771775" y="4286256"/>
            <a:ext cx="6245225" cy="1773232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GB" sz="1600" b="1" i="1" dirty="0" smtClean="0">
                <a:solidFill>
                  <a:srgbClr val="898989"/>
                </a:solidFill>
              </a:rPr>
              <a:t>Brian Brooks</a:t>
            </a:r>
          </a:p>
          <a:p>
            <a:pPr algn="r" eaLnBrk="1" hangingPunct="1">
              <a:lnSpc>
                <a:spcPct val="80000"/>
              </a:lnSpc>
            </a:pPr>
            <a:r>
              <a:rPr lang="en-GB" sz="1600" b="1" i="1" dirty="0" smtClean="0">
                <a:solidFill>
                  <a:srgbClr val="898989"/>
                </a:solidFill>
              </a:rPr>
              <a:t>CLARION Project Manager</a:t>
            </a:r>
          </a:p>
          <a:p>
            <a:pPr algn="r" eaLnBrk="1" hangingPunct="1">
              <a:lnSpc>
                <a:spcPct val="80000"/>
              </a:lnSpc>
            </a:pPr>
            <a:r>
              <a:rPr lang="en-GB" sz="1600" b="1" i="1" dirty="0" smtClean="0">
                <a:solidFill>
                  <a:srgbClr val="0000FF"/>
                </a:solidFill>
              </a:rPr>
              <a:t>CLARION</a:t>
            </a:r>
            <a:r>
              <a:rPr lang="en-GB" sz="1600" i="1" dirty="0" smtClean="0">
                <a:solidFill>
                  <a:srgbClr val="898989"/>
                </a:solidFill>
              </a:rPr>
              <a:t> – </a:t>
            </a:r>
            <a:r>
              <a:rPr lang="en-GB" sz="1600" b="1" i="1" dirty="0" smtClean="0">
                <a:solidFill>
                  <a:srgbClr val="0000FF"/>
                </a:solidFill>
              </a:rPr>
              <a:t>C</a:t>
            </a:r>
            <a:r>
              <a:rPr lang="en-GB" sz="1600" i="1" dirty="0" smtClean="0">
                <a:solidFill>
                  <a:srgbClr val="898989"/>
                </a:solidFill>
              </a:rPr>
              <a:t>hemical </a:t>
            </a:r>
            <a:r>
              <a:rPr lang="en-GB" sz="1600" b="1" i="1" dirty="0" smtClean="0">
                <a:solidFill>
                  <a:srgbClr val="0000FF"/>
                </a:solidFill>
              </a:rPr>
              <a:t>La</a:t>
            </a:r>
            <a:r>
              <a:rPr lang="en-GB" sz="1600" i="1" dirty="0" smtClean="0">
                <a:solidFill>
                  <a:srgbClr val="898989"/>
                </a:solidFill>
              </a:rPr>
              <a:t>boratory </a:t>
            </a:r>
            <a:r>
              <a:rPr lang="en-GB" sz="1600" b="1" i="1" dirty="0" smtClean="0">
                <a:solidFill>
                  <a:srgbClr val="0000FF"/>
                </a:solidFill>
              </a:rPr>
              <a:t>R</a:t>
            </a:r>
            <a:r>
              <a:rPr lang="en-GB" sz="1600" i="1" dirty="0" smtClean="0">
                <a:solidFill>
                  <a:srgbClr val="898989"/>
                </a:solidFill>
              </a:rPr>
              <a:t>epository </a:t>
            </a:r>
            <a:r>
              <a:rPr lang="en-GB" sz="1600" b="1" i="1" dirty="0" smtClean="0">
                <a:solidFill>
                  <a:srgbClr val="0000FF"/>
                </a:solidFill>
              </a:rPr>
              <a:t>I</a:t>
            </a:r>
            <a:r>
              <a:rPr lang="en-GB" sz="1600" i="1" dirty="0" smtClean="0">
                <a:solidFill>
                  <a:srgbClr val="898989"/>
                </a:solidFill>
              </a:rPr>
              <a:t>n/</a:t>
            </a:r>
            <a:r>
              <a:rPr lang="en-GB" sz="1600" b="1" i="1" dirty="0" smtClean="0">
                <a:solidFill>
                  <a:srgbClr val="0000FF"/>
                </a:solidFill>
              </a:rPr>
              <a:t>O</a:t>
            </a:r>
            <a:r>
              <a:rPr lang="en-GB" sz="1600" i="1" dirty="0" smtClean="0">
                <a:solidFill>
                  <a:srgbClr val="898989"/>
                </a:solidFill>
              </a:rPr>
              <a:t>rganic </a:t>
            </a:r>
            <a:r>
              <a:rPr lang="en-GB" sz="1600" b="1" i="1" dirty="0" smtClean="0">
                <a:solidFill>
                  <a:srgbClr val="0000FF"/>
                </a:solidFill>
              </a:rPr>
              <a:t>N</a:t>
            </a:r>
            <a:r>
              <a:rPr lang="en-GB" sz="1600" i="1" dirty="0" smtClean="0">
                <a:solidFill>
                  <a:srgbClr val="898989"/>
                </a:solidFill>
              </a:rPr>
              <a:t>otebooks</a:t>
            </a:r>
          </a:p>
          <a:p>
            <a:pPr algn="r" eaLnBrk="1" hangingPunct="1">
              <a:lnSpc>
                <a:spcPct val="80000"/>
              </a:lnSpc>
            </a:pPr>
            <a:r>
              <a:rPr lang="en-GB" sz="1600" i="1" dirty="0" smtClean="0">
                <a:solidFill>
                  <a:srgbClr val="898989"/>
                </a:solidFill>
              </a:rPr>
              <a:t>Principal Investigator: </a:t>
            </a:r>
            <a:r>
              <a:rPr lang="en-GB" sz="1600" b="1" i="1" dirty="0" smtClean="0">
                <a:solidFill>
                  <a:srgbClr val="898989"/>
                </a:solidFill>
              </a:rPr>
              <a:t>Peter Murray-Rust</a:t>
            </a:r>
          </a:p>
          <a:p>
            <a:pPr algn="r" eaLnBrk="1" hangingPunct="1">
              <a:lnSpc>
                <a:spcPct val="80000"/>
              </a:lnSpc>
            </a:pPr>
            <a:r>
              <a:rPr lang="en-GB" sz="1600" i="1" dirty="0" smtClean="0">
                <a:solidFill>
                  <a:srgbClr val="898989"/>
                </a:solidFill>
              </a:rPr>
              <a:t>Co-Investigator: </a:t>
            </a:r>
            <a:r>
              <a:rPr lang="en-GB" sz="1600" b="1" i="1" dirty="0" smtClean="0">
                <a:solidFill>
                  <a:srgbClr val="898989"/>
                </a:solidFill>
              </a:rPr>
              <a:t>Jim Downing</a:t>
            </a:r>
          </a:p>
          <a:p>
            <a:pPr algn="r" eaLnBrk="1" hangingPunct="1">
              <a:lnSpc>
                <a:spcPct val="80000"/>
              </a:lnSpc>
            </a:pPr>
            <a:r>
              <a:rPr lang="en-GB" sz="1600" b="1" i="1" dirty="0" smtClean="0">
                <a:solidFill>
                  <a:srgbClr val="898989"/>
                </a:solidFill>
              </a:rPr>
              <a:t>Unilever Centre, Department of Chemistry, University of Cambridge</a:t>
            </a:r>
          </a:p>
          <a:p>
            <a:pPr algn="r" eaLnBrk="1" hangingPunct="1">
              <a:lnSpc>
                <a:spcPct val="80000"/>
              </a:lnSpc>
            </a:pPr>
            <a:r>
              <a:rPr lang="en-GB" sz="1600" b="1" i="1" dirty="0" smtClean="0">
                <a:solidFill>
                  <a:srgbClr val="898989"/>
                </a:solidFill>
              </a:rPr>
              <a:t>The CLARION Project is funded by JISC</a:t>
            </a:r>
            <a:endParaRPr lang="en-GB" sz="1600" i="1" dirty="0" smtClean="0">
              <a:solidFill>
                <a:srgbClr val="898989"/>
              </a:solidFill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6143644"/>
            <a:ext cx="10715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3357554" y="2857496"/>
            <a:ext cx="2857520" cy="1143008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dirty="0" smtClean="0"/>
              <a:t>“</a:t>
            </a:r>
            <a:r>
              <a:rPr lang="en-GB" dirty="0" smtClean="0">
                <a:solidFill>
                  <a:srgbClr val="0000FF"/>
                </a:solidFill>
              </a:rPr>
              <a:t>Have you ever lost any data that was stored on a computer?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357158" y="1285860"/>
            <a:ext cx="3214710" cy="1285884"/>
          </a:xfrm>
          <a:prstGeom prst="rect">
            <a:avLst/>
          </a:prstGeom>
          <a:solidFill>
            <a:srgbClr val="99FF99"/>
          </a:solidFill>
          <a:ln w="9525" algn="ctr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dirty="0" smtClean="0"/>
              <a:t>“</a:t>
            </a:r>
            <a:r>
              <a:rPr lang="en-GB" dirty="0" smtClean="0">
                <a:solidFill>
                  <a:srgbClr val="0000FF"/>
                </a:solidFill>
              </a:rPr>
              <a:t>Have you ever been unable to find some information to support a paper?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6215074" y="642918"/>
            <a:ext cx="2428891" cy="1571635"/>
          </a:xfrm>
          <a:prstGeom prst="rect">
            <a:avLst/>
          </a:prstGeom>
          <a:solidFill>
            <a:srgbClr val="B2B2B2"/>
          </a:solidFill>
          <a:ln w="9525" algn="ctr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dirty="0" smtClean="0"/>
              <a:t>“</a:t>
            </a:r>
            <a:r>
              <a:rPr lang="en-GB" dirty="0" smtClean="0">
                <a:solidFill>
                  <a:srgbClr val="0000FF"/>
                </a:solidFill>
              </a:rPr>
              <a:t>Have you tried to find something from someone else’s data?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6572264" y="4429132"/>
            <a:ext cx="2376487" cy="1568464"/>
          </a:xfrm>
          <a:prstGeom prst="rect">
            <a:avLst/>
          </a:prstGeom>
          <a:solidFill>
            <a:srgbClr val="FFC269"/>
          </a:solidFill>
          <a:ln w="9525" algn="ctr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dirty="0" smtClean="0"/>
              <a:t>“</a:t>
            </a:r>
            <a:r>
              <a:rPr lang="en-GB" dirty="0" smtClean="0">
                <a:solidFill>
                  <a:srgbClr val="0000FF"/>
                </a:solidFill>
              </a:rPr>
              <a:t>Do you collaborate with colleagues within the department?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95288" y="142853"/>
            <a:ext cx="605948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chemeClr val="tx2"/>
                </a:solidFill>
              </a:rPr>
              <a:t>Some good questions to ask scientists: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9CA-9E47-43E2-847B-67F9877D31A0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00034" y="4357694"/>
            <a:ext cx="2428891" cy="15716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dirty="0" smtClean="0"/>
              <a:t>“</a:t>
            </a:r>
            <a:r>
              <a:rPr lang="en-GB" dirty="0" smtClean="0">
                <a:solidFill>
                  <a:srgbClr val="0000FF"/>
                </a:solidFill>
              </a:rPr>
              <a:t>Do any of your grant awarding agencies require publication of your source data?</a:t>
            </a:r>
            <a:r>
              <a:rPr lang="en-GB" dirty="0" smtClean="0"/>
              <a:t>”</a:t>
            </a:r>
            <a:endParaRPr lang="en-GB" dirty="0"/>
          </a:p>
        </p:txBody>
      </p:sp>
      <p:grpSp>
        <p:nvGrpSpPr>
          <p:cNvPr id="11" name="Group 60"/>
          <p:cNvGrpSpPr>
            <a:grpSpLocks/>
          </p:cNvGrpSpPr>
          <p:nvPr/>
        </p:nvGrpSpPr>
        <p:grpSpPr bwMode="auto">
          <a:xfrm flipH="1">
            <a:off x="4286248" y="4714884"/>
            <a:ext cx="863600" cy="935037"/>
            <a:chOff x="5057" y="1979"/>
            <a:chExt cx="453" cy="499"/>
          </a:xfrm>
        </p:grpSpPr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5330" y="1979"/>
              <a:ext cx="182" cy="499"/>
              <a:chOff x="431" y="1253"/>
              <a:chExt cx="363" cy="771"/>
            </a:xfrm>
          </p:grpSpPr>
          <p:sp>
            <p:nvSpPr>
              <p:cNvPr id="34" name="Oval 52"/>
              <p:cNvSpPr>
                <a:spLocks noChangeArrowheads="1"/>
              </p:cNvSpPr>
              <p:nvPr/>
            </p:nvSpPr>
            <p:spPr bwMode="auto">
              <a:xfrm>
                <a:off x="476" y="1253"/>
                <a:ext cx="272" cy="2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cs typeface="Arial" charset="0"/>
                </a:endParaRPr>
              </a:p>
            </p:txBody>
          </p:sp>
          <p:sp>
            <p:nvSpPr>
              <p:cNvPr id="35" name="Line 53"/>
              <p:cNvSpPr>
                <a:spLocks noChangeShapeType="1"/>
              </p:cNvSpPr>
              <p:nvPr/>
            </p:nvSpPr>
            <p:spPr bwMode="auto">
              <a:xfrm>
                <a:off x="567" y="1888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54"/>
              <p:cNvSpPr>
                <a:spLocks noChangeShapeType="1"/>
              </p:cNvSpPr>
              <p:nvPr/>
            </p:nvSpPr>
            <p:spPr bwMode="auto">
              <a:xfrm>
                <a:off x="657" y="1888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55"/>
              <p:cNvSpPr>
                <a:spLocks noChangeShapeType="1"/>
              </p:cNvSpPr>
              <p:nvPr/>
            </p:nvSpPr>
            <p:spPr bwMode="auto">
              <a:xfrm flipH="1">
                <a:off x="441" y="1566"/>
                <a:ext cx="136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56"/>
              <p:cNvSpPr>
                <a:spLocks noChangeShapeType="1"/>
              </p:cNvSpPr>
              <p:nvPr/>
            </p:nvSpPr>
            <p:spPr bwMode="auto">
              <a:xfrm flipH="1" flipV="1">
                <a:off x="646" y="1570"/>
                <a:ext cx="136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AutoShape 57"/>
              <p:cNvSpPr>
                <a:spLocks noChangeArrowheads="1"/>
              </p:cNvSpPr>
              <p:nvPr/>
            </p:nvSpPr>
            <p:spPr bwMode="auto">
              <a:xfrm>
                <a:off x="431" y="1480"/>
                <a:ext cx="363" cy="40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13" name="Group 114"/>
            <p:cNvGrpSpPr>
              <a:grpSpLocks/>
            </p:cNvGrpSpPr>
            <p:nvPr/>
          </p:nvGrpSpPr>
          <p:grpSpPr bwMode="auto">
            <a:xfrm>
              <a:off x="5240" y="2115"/>
              <a:ext cx="182" cy="363"/>
              <a:chOff x="431" y="1253"/>
              <a:chExt cx="363" cy="771"/>
            </a:xfrm>
          </p:grpSpPr>
          <p:sp>
            <p:nvSpPr>
              <p:cNvPr id="28" name="Oval 115"/>
              <p:cNvSpPr>
                <a:spLocks noChangeArrowheads="1"/>
              </p:cNvSpPr>
              <p:nvPr/>
            </p:nvSpPr>
            <p:spPr bwMode="auto">
              <a:xfrm>
                <a:off x="476" y="1253"/>
                <a:ext cx="272" cy="2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cs typeface="Arial" charset="0"/>
                </a:endParaRPr>
              </a:p>
            </p:txBody>
          </p:sp>
          <p:sp>
            <p:nvSpPr>
              <p:cNvPr id="29" name="Line 116"/>
              <p:cNvSpPr>
                <a:spLocks noChangeShapeType="1"/>
              </p:cNvSpPr>
              <p:nvPr/>
            </p:nvSpPr>
            <p:spPr bwMode="auto">
              <a:xfrm>
                <a:off x="567" y="1888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17"/>
              <p:cNvSpPr>
                <a:spLocks noChangeShapeType="1"/>
              </p:cNvSpPr>
              <p:nvPr/>
            </p:nvSpPr>
            <p:spPr bwMode="auto">
              <a:xfrm>
                <a:off x="657" y="1888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18"/>
              <p:cNvSpPr>
                <a:spLocks noChangeShapeType="1"/>
              </p:cNvSpPr>
              <p:nvPr/>
            </p:nvSpPr>
            <p:spPr bwMode="auto">
              <a:xfrm flipH="1">
                <a:off x="441" y="1566"/>
                <a:ext cx="136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19"/>
              <p:cNvSpPr>
                <a:spLocks noChangeShapeType="1"/>
              </p:cNvSpPr>
              <p:nvPr/>
            </p:nvSpPr>
            <p:spPr bwMode="auto">
              <a:xfrm flipH="1" flipV="1">
                <a:off x="646" y="1570"/>
                <a:ext cx="136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AutoShape 120"/>
              <p:cNvSpPr>
                <a:spLocks noChangeArrowheads="1"/>
              </p:cNvSpPr>
              <p:nvPr/>
            </p:nvSpPr>
            <p:spPr bwMode="auto">
              <a:xfrm>
                <a:off x="431" y="1480"/>
                <a:ext cx="363" cy="40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14" name="Group 121"/>
            <p:cNvGrpSpPr>
              <a:grpSpLocks/>
            </p:cNvGrpSpPr>
            <p:nvPr/>
          </p:nvGrpSpPr>
          <p:grpSpPr bwMode="auto">
            <a:xfrm>
              <a:off x="5148" y="2253"/>
              <a:ext cx="136" cy="228"/>
              <a:chOff x="431" y="1253"/>
              <a:chExt cx="363" cy="771"/>
            </a:xfrm>
          </p:grpSpPr>
          <p:sp>
            <p:nvSpPr>
              <p:cNvPr id="22" name="Oval 122"/>
              <p:cNvSpPr>
                <a:spLocks noChangeArrowheads="1"/>
              </p:cNvSpPr>
              <p:nvPr/>
            </p:nvSpPr>
            <p:spPr bwMode="auto">
              <a:xfrm>
                <a:off x="476" y="1253"/>
                <a:ext cx="272" cy="2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cs typeface="Arial" charset="0"/>
                </a:endParaRPr>
              </a:p>
            </p:txBody>
          </p:sp>
          <p:sp>
            <p:nvSpPr>
              <p:cNvPr id="23" name="Line 123"/>
              <p:cNvSpPr>
                <a:spLocks noChangeShapeType="1"/>
              </p:cNvSpPr>
              <p:nvPr/>
            </p:nvSpPr>
            <p:spPr bwMode="auto">
              <a:xfrm>
                <a:off x="567" y="1888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4"/>
              <p:cNvSpPr>
                <a:spLocks noChangeShapeType="1"/>
              </p:cNvSpPr>
              <p:nvPr/>
            </p:nvSpPr>
            <p:spPr bwMode="auto">
              <a:xfrm>
                <a:off x="657" y="1888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5"/>
              <p:cNvSpPr>
                <a:spLocks noChangeShapeType="1"/>
              </p:cNvSpPr>
              <p:nvPr/>
            </p:nvSpPr>
            <p:spPr bwMode="auto">
              <a:xfrm flipH="1">
                <a:off x="441" y="1566"/>
                <a:ext cx="136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26"/>
              <p:cNvSpPr>
                <a:spLocks noChangeShapeType="1"/>
              </p:cNvSpPr>
              <p:nvPr/>
            </p:nvSpPr>
            <p:spPr bwMode="auto">
              <a:xfrm flipH="1" flipV="1">
                <a:off x="646" y="1570"/>
                <a:ext cx="136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AutoShape 127"/>
              <p:cNvSpPr>
                <a:spLocks noChangeArrowheads="1"/>
              </p:cNvSpPr>
              <p:nvPr/>
            </p:nvSpPr>
            <p:spPr bwMode="auto">
              <a:xfrm>
                <a:off x="431" y="1480"/>
                <a:ext cx="363" cy="40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15" name="Group 128"/>
            <p:cNvGrpSpPr>
              <a:grpSpLocks/>
            </p:cNvGrpSpPr>
            <p:nvPr/>
          </p:nvGrpSpPr>
          <p:grpSpPr bwMode="auto">
            <a:xfrm>
              <a:off x="5060" y="2342"/>
              <a:ext cx="93" cy="136"/>
              <a:chOff x="431" y="1253"/>
              <a:chExt cx="363" cy="771"/>
            </a:xfrm>
          </p:grpSpPr>
          <p:sp>
            <p:nvSpPr>
              <p:cNvPr id="16" name="Oval 129"/>
              <p:cNvSpPr>
                <a:spLocks noChangeArrowheads="1"/>
              </p:cNvSpPr>
              <p:nvPr/>
            </p:nvSpPr>
            <p:spPr bwMode="auto">
              <a:xfrm>
                <a:off x="476" y="1253"/>
                <a:ext cx="272" cy="2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cs typeface="Arial" charset="0"/>
                </a:endParaRPr>
              </a:p>
            </p:txBody>
          </p:sp>
          <p:sp>
            <p:nvSpPr>
              <p:cNvPr id="17" name="Line 130"/>
              <p:cNvSpPr>
                <a:spLocks noChangeShapeType="1"/>
              </p:cNvSpPr>
              <p:nvPr/>
            </p:nvSpPr>
            <p:spPr bwMode="auto">
              <a:xfrm>
                <a:off x="567" y="1888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1"/>
              <p:cNvSpPr>
                <a:spLocks noChangeShapeType="1"/>
              </p:cNvSpPr>
              <p:nvPr/>
            </p:nvSpPr>
            <p:spPr bwMode="auto">
              <a:xfrm>
                <a:off x="657" y="1888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2"/>
              <p:cNvSpPr>
                <a:spLocks noChangeShapeType="1"/>
              </p:cNvSpPr>
              <p:nvPr/>
            </p:nvSpPr>
            <p:spPr bwMode="auto">
              <a:xfrm flipH="1">
                <a:off x="441" y="1566"/>
                <a:ext cx="136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3"/>
              <p:cNvSpPr>
                <a:spLocks noChangeShapeType="1"/>
              </p:cNvSpPr>
              <p:nvPr/>
            </p:nvSpPr>
            <p:spPr bwMode="auto">
              <a:xfrm flipH="1" flipV="1">
                <a:off x="646" y="1570"/>
                <a:ext cx="136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AutoShape 134"/>
              <p:cNvSpPr>
                <a:spLocks noChangeArrowheads="1"/>
              </p:cNvSpPr>
              <p:nvPr/>
            </p:nvSpPr>
            <p:spPr bwMode="auto">
              <a:xfrm>
                <a:off x="431" y="1480"/>
                <a:ext cx="363" cy="40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cs typeface="Arial" charset="0"/>
                </a:endParaRPr>
              </a:p>
            </p:txBody>
          </p:sp>
        </p:grpSp>
      </p:grp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714620"/>
            <a:ext cx="149542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000372"/>
            <a:ext cx="1357322" cy="10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pPr algn="l"/>
            <a:r>
              <a:rPr lang="en-GB" sz="4800" dirty="0" smtClean="0"/>
              <a:t>The current environment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071546"/>
            <a:ext cx="7400948" cy="5054617"/>
          </a:xfrm>
        </p:spPr>
        <p:txBody>
          <a:bodyPr/>
          <a:lstStyle/>
          <a:p>
            <a:r>
              <a:rPr lang="en-GB" sz="2800" dirty="0" smtClean="0"/>
              <a:t>Open Data</a:t>
            </a:r>
          </a:p>
          <a:p>
            <a:r>
              <a:rPr lang="en-GB" sz="2800" dirty="0" smtClean="0"/>
              <a:t>People turnover – 3-year positions</a:t>
            </a:r>
          </a:p>
          <a:p>
            <a:pPr lvl="1"/>
            <a:r>
              <a:rPr lang="en-GB" sz="2400" dirty="0" smtClean="0"/>
              <a:t>PhD Students, PDRAs</a:t>
            </a:r>
          </a:p>
          <a:p>
            <a:pPr lvl="1"/>
            <a:r>
              <a:rPr lang="en-GB" sz="2400" dirty="0" smtClean="0"/>
              <a:t>Continuity; </a:t>
            </a:r>
          </a:p>
          <a:p>
            <a:r>
              <a:rPr lang="en-GB" sz="2800" dirty="0" smtClean="0"/>
              <a:t>Granting authorities</a:t>
            </a:r>
          </a:p>
          <a:p>
            <a:pPr lvl="1"/>
            <a:r>
              <a:rPr lang="en-GB" sz="2400" dirty="0" smtClean="0"/>
              <a:t>Public money, public data</a:t>
            </a:r>
          </a:p>
          <a:p>
            <a:r>
              <a:rPr lang="en-GB" sz="2800" dirty="0" smtClean="0"/>
              <a:t>Journals requiring supporting data</a:t>
            </a:r>
          </a:p>
          <a:p>
            <a:r>
              <a:rPr lang="en-GB" sz="2800" dirty="0" smtClean="0"/>
              <a:t>Publish publish publish</a:t>
            </a:r>
          </a:p>
          <a:p>
            <a:r>
              <a:rPr lang="en-GB" sz="2800" dirty="0" smtClean="0"/>
              <a:t>Citations are good</a:t>
            </a:r>
          </a:p>
          <a:p>
            <a:r>
              <a:rPr lang="en-GB" sz="2800" dirty="0" smtClean="0"/>
              <a:t>Scientific fraud...</a:t>
            </a:r>
          </a:p>
          <a:p>
            <a:endParaRPr lang="en-GB" sz="2800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572396" y="4214818"/>
            <a:ext cx="1174730" cy="1796377"/>
            <a:chOff x="749" y="1797"/>
            <a:chExt cx="589" cy="833"/>
          </a:xfrm>
        </p:grpSpPr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1020" y="1798"/>
              <a:ext cx="318" cy="727"/>
              <a:chOff x="431" y="1253"/>
              <a:chExt cx="363" cy="771"/>
            </a:xfrm>
          </p:grpSpPr>
          <p:sp>
            <p:nvSpPr>
              <p:cNvPr id="27" name="Oval 52"/>
              <p:cNvSpPr>
                <a:spLocks noChangeArrowheads="1"/>
              </p:cNvSpPr>
              <p:nvPr/>
            </p:nvSpPr>
            <p:spPr bwMode="auto">
              <a:xfrm>
                <a:off x="476" y="1253"/>
                <a:ext cx="272" cy="227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28" name="Line 53"/>
              <p:cNvSpPr>
                <a:spLocks noChangeShapeType="1"/>
              </p:cNvSpPr>
              <p:nvPr/>
            </p:nvSpPr>
            <p:spPr bwMode="auto">
              <a:xfrm>
                <a:off x="567" y="1888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Line 54"/>
              <p:cNvSpPr>
                <a:spLocks noChangeShapeType="1"/>
              </p:cNvSpPr>
              <p:nvPr/>
            </p:nvSpPr>
            <p:spPr bwMode="auto">
              <a:xfrm>
                <a:off x="657" y="1888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Line 55"/>
              <p:cNvSpPr>
                <a:spLocks noChangeShapeType="1"/>
              </p:cNvSpPr>
              <p:nvPr/>
            </p:nvSpPr>
            <p:spPr bwMode="auto">
              <a:xfrm flipH="1">
                <a:off x="441" y="1566"/>
                <a:ext cx="136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Line 56"/>
              <p:cNvSpPr>
                <a:spLocks noChangeShapeType="1"/>
              </p:cNvSpPr>
              <p:nvPr/>
            </p:nvSpPr>
            <p:spPr bwMode="auto">
              <a:xfrm flipH="1" flipV="1">
                <a:off x="646" y="1570"/>
                <a:ext cx="136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AutoShape 57"/>
              <p:cNvSpPr>
                <a:spLocks noChangeArrowheads="1"/>
              </p:cNvSpPr>
              <p:nvPr/>
            </p:nvSpPr>
            <p:spPr bwMode="auto">
              <a:xfrm>
                <a:off x="431" y="1480"/>
                <a:ext cx="363" cy="408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6" name="Group 114"/>
            <p:cNvGrpSpPr>
              <a:grpSpLocks/>
            </p:cNvGrpSpPr>
            <p:nvPr/>
          </p:nvGrpSpPr>
          <p:grpSpPr bwMode="auto">
            <a:xfrm>
              <a:off x="930" y="2065"/>
              <a:ext cx="318" cy="526"/>
              <a:chOff x="431" y="1253"/>
              <a:chExt cx="363" cy="771"/>
            </a:xfrm>
          </p:grpSpPr>
          <p:sp>
            <p:nvSpPr>
              <p:cNvPr id="21" name="Oval 115"/>
              <p:cNvSpPr>
                <a:spLocks noChangeArrowheads="1"/>
              </p:cNvSpPr>
              <p:nvPr/>
            </p:nvSpPr>
            <p:spPr bwMode="auto">
              <a:xfrm>
                <a:off x="476" y="1253"/>
                <a:ext cx="272" cy="227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22" name="Line 116"/>
              <p:cNvSpPr>
                <a:spLocks noChangeShapeType="1"/>
              </p:cNvSpPr>
              <p:nvPr/>
            </p:nvSpPr>
            <p:spPr bwMode="auto">
              <a:xfrm>
                <a:off x="567" y="1888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Line 117"/>
              <p:cNvSpPr>
                <a:spLocks noChangeShapeType="1"/>
              </p:cNvSpPr>
              <p:nvPr/>
            </p:nvSpPr>
            <p:spPr bwMode="auto">
              <a:xfrm>
                <a:off x="657" y="1888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Line 118"/>
              <p:cNvSpPr>
                <a:spLocks noChangeShapeType="1"/>
              </p:cNvSpPr>
              <p:nvPr/>
            </p:nvSpPr>
            <p:spPr bwMode="auto">
              <a:xfrm flipH="1">
                <a:off x="441" y="1566"/>
                <a:ext cx="136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Line 119"/>
              <p:cNvSpPr>
                <a:spLocks noChangeShapeType="1"/>
              </p:cNvSpPr>
              <p:nvPr/>
            </p:nvSpPr>
            <p:spPr bwMode="auto">
              <a:xfrm flipH="1" flipV="1">
                <a:off x="646" y="1570"/>
                <a:ext cx="136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AutoShape 120"/>
              <p:cNvSpPr>
                <a:spLocks noChangeArrowheads="1"/>
              </p:cNvSpPr>
              <p:nvPr/>
            </p:nvSpPr>
            <p:spPr bwMode="auto">
              <a:xfrm>
                <a:off x="431" y="1480"/>
                <a:ext cx="363" cy="408"/>
              </a:xfrm>
              <a:prstGeom prst="triangle">
                <a:avLst>
                  <a:gd name="adj" fmla="val 50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7" name="Group 121"/>
            <p:cNvGrpSpPr>
              <a:grpSpLocks/>
            </p:cNvGrpSpPr>
            <p:nvPr/>
          </p:nvGrpSpPr>
          <p:grpSpPr bwMode="auto">
            <a:xfrm>
              <a:off x="838" y="2248"/>
              <a:ext cx="237" cy="329"/>
              <a:chOff x="431" y="1253"/>
              <a:chExt cx="363" cy="771"/>
            </a:xfrm>
          </p:grpSpPr>
          <p:sp>
            <p:nvSpPr>
              <p:cNvPr id="15" name="Oval 122"/>
              <p:cNvSpPr>
                <a:spLocks noChangeArrowheads="1"/>
              </p:cNvSpPr>
              <p:nvPr/>
            </p:nvSpPr>
            <p:spPr bwMode="auto">
              <a:xfrm>
                <a:off x="476" y="1253"/>
                <a:ext cx="272" cy="227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6" name="Line 123"/>
              <p:cNvSpPr>
                <a:spLocks noChangeShapeType="1"/>
              </p:cNvSpPr>
              <p:nvPr/>
            </p:nvSpPr>
            <p:spPr bwMode="auto">
              <a:xfrm>
                <a:off x="567" y="1888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Line 124"/>
              <p:cNvSpPr>
                <a:spLocks noChangeShapeType="1"/>
              </p:cNvSpPr>
              <p:nvPr/>
            </p:nvSpPr>
            <p:spPr bwMode="auto">
              <a:xfrm>
                <a:off x="657" y="1888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Line 125"/>
              <p:cNvSpPr>
                <a:spLocks noChangeShapeType="1"/>
              </p:cNvSpPr>
              <p:nvPr/>
            </p:nvSpPr>
            <p:spPr bwMode="auto">
              <a:xfrm flipH="1">
                <a:off x="441" y="1566"/>
                <a:ext cx="136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Line 126"/>
              <p:cNvSpPr>
                <a:spLocks noChangeShapeType="1"/>
              </p:cNvSpPr>
              <p:nvPr/>
            </p:nvSpPr>
            <p:spPr bwMode="auto">
              <a:xfrm flipH="1" flipV="1">
                <a:off x="646" y="1570"/>
                <a:ext cx="136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AutoShape 127"/>
              <p:cNvSpPr>
                <a:spLocks noChangeArrowheads="1"/>
              </p:cNvSpPr>
              <p:nvPr/>
            </p:nvSpPr>
            <p:spPr bwMode="auto">
              <a:xfrm>
                <a:off x="431" y="1480"/>
                <a:ext cx="363" cy="408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8" name="Group 128"/>
            <p:cNvGrpSpPr>
              <a:grpSpLocks/>
            </p:cNvGrpSpPr>
            <p:nvPr/>
          </p:nvGrpSpPr>
          <p:grpSpPr bwMode="auto">
            <a:xfrm>
              <a:off x="749" y="2430"/>
              <a:ext cx="160" cy="197"/>
              <a:chOff x="431" y="1253"/>
              <a:chExt cx="363" cy="771"/>
            </a:xfrm>
          </p:grpSpPr>
          <p:sp>
            <p:nvSpPr>
              <p:cNvPr id="9" name="Oval 129"/>
              <p:cNvSpPr>
                <a:spLocks noChangeArrowheads="1"/>
              </p:cNvSpPr>
              <p:nvPr/>
            </p:nvSpPr>
            <p:spPr bwMode="auto">
              <a:xfrm>
                <a:off x="476" y="1253"/>
                <a:ext cx="272" cy="227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0" name="Line 130"/>
              <p:cNvSpPr>
                <a:spLocks noChangeShapeType="1"/>
              </p:cNvSpPr>
              <p:nvPr/>
            </p:nvSpPr>
            <p:spPr bwMode="auto">
              <a:xfrm>
                <a:off x="567" y="1888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Line 131"/>
              <p:cNvSpPr>
                <a:spLocks noChangeShapeType="1"/>
              </p:cNvSpPr>
              <p:nvPr/>
            </p:nvSpPr>
            <p:spPr bwMode="auto">
              <a:xfrm>
                <a:off x="657" y="1888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Line 132"/>
              <p:cNvSpPr>
                <a:spLocks noChangeShapeType="1"/>
              </p:cNvSpPr>
              <p:nvPr/>
            </p:nvSpPr>
            <p:spPr bwMode="auto">
              <a:xfrm flipH="1">
                <a:off x="441" y="1566"/>
                <a:ext cx="136" cy="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Line 133"/>
              <p:cNvSpPr>
                <a:spLocks noChangeShapeType="1"/>
              </p:cNvSpPr>
              <p:nvPr/>
            </p:nvSpPr>
            <p:spPr bwMode="auto">
              <a:xfrm flipH="1" flipV="1">
                <a:off x="646" y="1570"/>
                <a:ext cx="136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AutoShape 134"/>
              <p:cNvSpPr>
                <a:spLocks noChangeArrowheads="1"/>
              </p:cNvSpPr>
              <p:nvPr/>
            </p:nvSpPr>
            <p:spPr bwMode="auto">
              <a:xfrm>
                <a:off x="431" y="1480"/>
                <a:ext cx="363" cy="408"/>
              </a:xfrm>
              <a:prstGeom prst="triangle">
                <a:avLst>
                  <a:gd name="adj" fmla="val 50000"/>
                </a:avLst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654032"/>
          </a:xfrm>
        </p:spPr>
        <p:txBody>
          <a:bodyPr/>
          <a:lstStyle/>
          <a:p>
            <a:pPr algn="l"/>
            <a:r>
              <a:rPr lang="en-GB" dirty="0" smtClean="0"/>
              <a:t>Possible reasons for adopting an ELN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857232"/>
            <a:ext cx="7901014" cy="5429288"/>
          </a:xfrm>
        </p:spPr>
        <p:txBody>
          <a:bodyPr/>
          <a:lstStyle/>
          <a:p>
            <a:r>
              <a:rPr lang="en-GB" sz="2400" dirty="0" smtClean="0"/>
              <a:t>Information sharing</a:t>
            </a:r>
          </a:p>
          <a:p>
            <a:pPr lvl="1"/>
            <a:r>
              <a:rPr lang="en-GB" sz="2000" dirty="0" smtClean="0"/>
              <a:t>With your group – locally, or geographically dispersed</a:t>
            </a:r>
          </a:p>
          <a:p>
            <a:pPr lvl="1"/>
            <a:r>
              <a:rPr lang="en-GB" sz="2000" dirty="0" smtClean="0"/>
              <a:t>With other collaborating groups</a:t>
            </a:r>
          </a:p>
          <a:p>
            <a:r>
              <a:rPr lang="en-GB" sz="2400" dirty="0" smtClean="0"/>
              <a:t>Searchability</a:t>
            </a:r>
          </a:p>
          <a:p>
            <a:r>
              <a:rPr lang="en-GB" sz="2400" dirty="0" smtClean="0"/>
              <a:t>Ability to access info from previous colleagues</a:t>
            </a:r>
          </a:p>
          <a:p>
            <a:r>
              <a:rPr lang="en-GB" sz="2400" dirty="0" smtClean="0"/>
              <a:t>Protection of IP</a:t>
            </a:r>
          </a:p>
          <a:p>
            <a:r>
              <a:rPr lang="en-GB" sz="2400" dirty="0" smtClean="0"/>
              <a:t>Facilitate processes; H&amp;S, Controlled substances</a:t>
            </a:r>
          </a:p>
          <a:p>
            <a:r>
              <a:rPr lang="en-GB" sz="2400" dirty="0" smtClean="0"/>
              <a:t>Desire to improve organisation of data</a:t>
            </a:r>
          </a:p>
          <a:p>
            <a:r>
              <a:rPr lang="en-GB" sz="2400" dirty="0" smtClean="0"/>
              <a:t>Facilitate downstream publication</a:t>
            </a:r>
          </a:p>
          <a:p>
            <a:pPr lvl="1"/>
            <a:r>
              <a:rPr lang="en-GB" sz="2000" dirty="0" smtClean="0"/>
              <a:t>Scientific papers; Open Data</a:t>
            </a:r>
          </a:p>
          <a:p>
            <a:r>
              <a:rPr lang="en-GB" sz="2400" dirty="0" smtClean="0"/>
              <a:t>Information security</a:t>
            </a:r>
          </a:p>
          <a:p>
            <a:r>
              <a:rPr lang="en-GB" sz="2400" dirty="0" smtClean="0"/>
              <a:t>Make </a:t>
            </a:r>
            <a:r>
              <a:rPr lang="en-GB" sz="2400" u="sng" dirty="0" smtClean="0"/>
              <a:t>all</a:t>
            </a:r>
            <a:r>
              <a:rPr lang="en-GB" sz="2400" dirty="0" smtClean="0"/>
              <a:t> the data available</a:t>
            </a:r>
          </a:p>
          <a:p>
            <a:pPr lvl="1"/>
            <a:r>
              <a:rPr lang="en-GB" sz="2000" dirty="0" smtClean="0"/>
              <a:t>Un-successful reactions as well as the successful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143380"/>
            <a:ext cx="2892986" cy="169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txBody>
          <a:bodyPr/>
          <a:lstStyle/>
          <a:p>
            <a:r>
              <a:rPr lang="en-GB" dirty="0" smtClean="0">
                <a:solidFill>
                  <a:srgbClr val="00CC00"/>
                </a:solidFill>
              </a:rPr>
              <a:t>Why use an ELN?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14356"/>
            <a:ext cx="4040188" cy="571504"/>
          </a:xfrm>
        </p:spPr>
        <p:txBody>
          <a:bodyPr/>
          <a:lstStyle/>
          <a:p>
            <a:r>
              <a:rPr lang="en-GB" sz="3200" dirty="0" smtClean="0"/>
              <a:t>Industry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5860"/>
            <a:ext cx="4043362" cy="4932402"/>
          </a:xfrm>
        </p:spPr>
        <p:txBody>
          <a:bodyPr/>
          <a:lstStyle/>
          <a:p>
            <a:r>
              <a:rPr lang="en-GB" sz="2000" dirty="0" smtClean="0"/>
              <a:t>IP protection</a:t>
            </a:r>
          </a:p>
          <a:p>
            <a:r>
              <a:rPr lang="en-GB" sz="2000" dirty="0" smtClean="0"/>
              <a:t>Structure to the data</a:t>
            </a:r>
          </a:p>
          <a:p>
            <a:pPr lvl="1"/>
            <a:r>
              <a:rPr lang="en-GB" sz="1800" dirty="0" smtClean="0"/>
              <a:t>In one place; info-entropy</a:t>
            </a:r>
          </a:p>
          <a:p>
            <a:r>
              <a:rPr lang="en-GB" sz="2200" dirty="0" smtClean="0"/>
              <a:t>Electronic format</a:t>
            </a:r>
          </a:p>
          <a:p>
            <a:pPr lvl="1"/>
            <a:r>
              <a:rPr lang="en-GB" sz="1800" dirty="0" smtClean="0"/>
              <a:t>Searchability; archiving</a:t>
            </a:r>
          </a:p>
          <a:p>
            <a:r>
              <a:rPr lang="en-GB" sz="2000" dirty="0" smtClean="0"/>
              <a:t>Workflow improvements</a:t>
            </a:r>
          </a:p>
          <a:p>
            <a:r>
              <a:rPr lang="en-GB" sz="2000" dirty="0" smtClean="0"/>
              <a:t>Scientist’s efficiency</a:t>
            </a:r>
          </a:p>
          <a:p>
            <a:r>
              <a:rPr lang="en-GB" sz="2000" dirty="0" smtClean="0"/>
              <a:t>Sharing expt details</a:t>
            </a:r>
          </a:p>
          <a:p>
            <a:pPr lvl="1"/>
            <a:r>
              <a:rPr lang="en-GB" sz="1800" dirty="0" smtClean="0"/>
              <a:t>Large teams</a:t>
            </a:r>
          </a:p>
          <a:p>
            <a:pPr lvl="1"/>
            <a:r>
              <a:rPr lang="en-GB" sz="1800" dirty="0" smtClean="0"/>
              <a:t>global sites</a:t>
            </a:r>
          </a:p>
          <a:p>
            <a:r>
              <a:rPr lang="en-GB" sz="2000" dirty="0" smtClean="0"/>
              <a:t>Information security: </a:t>
            </a:r>
          </a:p>
          <a:p>
            <a:pPr lvl="1"/>
            <a:r>
              <a:rPr lang="en-GB" sz="1800" dirty="0" smtClean="0"/>
              <a:t>Physical; legibility</a:t>
            </a:r>
          </a:p>
          <a:p>
            <a:r>
              <a:rPr lang="en-GB" sz="2000" dirty="0" smtClean="0"/>
              <a:t>Outsource/collaborators</a:t>
            </a:r>
          </a:p>
          <a:p>
            <a:pPr lvl="1"/>
            <a:r>
              <a:rPr lang="en-GB" sz="1800" dirty="0" smtClean="0"/>
              <a:t>Workflow; up-to-date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14356"/>
            <a:ext cx="4041775" cy="571504"/>
          </a:xfrm>
        </p:spPr>
        <p:txBody>
          <a:bodyPr/>
          <a:lstStyle/>
          <a:p>
            <a:r>
              <a:rPr lang="en-GB" sz="3200" dirty="0" smtClean="0">
                <a:solidFill>
                  <a:srgbClr val="0000FF"/>
                </a:solidFill>
              </a:rPr>
              <a:t>Academia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89040"/>
            <a:ext cx="4213255" cy="5426108"/>
          </a:xfrm>
        </p:spPr>
        <p:txBody>
          <a:bodyPr/>
          <a:lstStyle/>
          <a:p>
            <a:r>
              <a:rPr lang="en-GB" sz="2000" dirty="0" smtClean="0">
                <a:solidFill>
                  <a:srgbClr val="0000FF"/>
                </a:solidFill>
              </a:rPr>
              <a:t>IP protection (+/?)</a:t>
            </a:r>
          </a:p>
          <a:p>
            <a:r>
              <a:rPr lang="en-GB" sz="2000" dirty="0" smtClean="0">
                <a:solidFill>
                  <a:srgbClr val="0000FF"/>
                </a:solidFill>
              </a:rPr>
              <a:t>Structure to the data (?/+)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</a:rPr>
              <a:t>In one place; information-entropy</a:t>
            </a:r>
          </a:p>
          <a:p>
            <a:r>
              <a:rPr lang="en-GB" sz="2000" dirty="0" smtClean="0">
                <a:solidFill>
                  <a:srgbClr val="0000FF"/>
                </a:solidFill>
              </a:rPr>
              <a:t>Electronic format (+/?)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</a:rPr>
              <a:t>Searchability; archiving</a:t>
            </a:r>
          </a:p>
          <a:p>
            <a:r>
              <a:rPr lang="en-GB" sz="2000" dirty="0" smtClean="0">
                <a:solidFill>
                  <a:srgbClr val="0000FF"/>
                </a:solidFill>
              </a:rPr>
              <a:t>Workflow improvements (?)</a:t>
            </a:r>
          </a:p>
          <a:p>
            <a:r>
              <a:rPr lang="en-GB" sz="2000" dirty="0" smtClean="0">
                <a:solidFill>
                  <a:srgbClr val="0000FF"/>
                </a:solidFill>
              </a:rPr>
              <a:t>Scientist’s efficiency (?)</a:t>
            </a:r>
          </a:p>
          <a:p>
            <a:r>
              <a:rPr lang="en-GB" sz="2000" dirty="0" smtClean="0">
                <a:solidFill>
                  <a:srgbClr val="0000FF"/>
                </a:solidFill>
              </a:rPr>
              <a:t>Sharing expt details (+)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</a:rPr>
              <a:t>PI groups; collaborators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</a:rPr>
              <a:t>Students/PDRA who have left</a:t>
            </a:r>
          </a:p>
          <a:p>
            <a:r>
              <a:rPr lang="en-GB" sz="2000" dirty="0" smtClean="0">
                <a:solidFill>
                  <a:srgbClr val="0000FF"/>
                </a:solidFill>
              </a:rPr>
              <a:t>Information security (+)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</a:rPr>
              <a:t>Physical; Legibility</a:t>
            </a:r>
          </a:p>
          <a:p>
            <a:r>
              <a:rPr lang="en-GB" sz="2000" dirty="0" smtClean="0">
                <a:solidFill>
                  <a:srgbClr val="0000FF"/>
                </a:solidFill>
              </a:rPr>
              <a:t>Collaborators (?)</a:t>
            </a:r>
          </a:p>
          <a:p>
            <a:r>
              <a:rPr lang="en-GB" sz="2000" dirty="0" smtClean="0">
                <a:solidFill>
                  <a:srgbClr val="0000FF"/>
                </a:solidFill>
              </a:rPr>
              <a:t>Publishing (++)</a:t>
            </a:r>
          </a:p>
          <a:p>
            <a:pPr lvl="1"/>
            <a:r>
              <a:rPr lang="en-GB" sz="1600" dirty="0" smtClean="0">
                <a:solidFill>
                  <a:srgbClr val="0000FF"/>
                </a:solidFill>
              </a:rPr>
              <a:t>Preparing papers; finding  </a:t>
            </a:r>
            <a:br>
              <a:rPr lang="en-GB" sz="1600" dirty="0" smtClean="0">
                <a:solidFill>
                  <a:srgbClr val="0000FF"/>
                </a:solidFill>
              </a:rPr>
            </a:br>
            <a:r>
              <a:rPr lang="en-GB" sz="1600" dirty="0" smtClean="0">
                <a:solidFill>
                  <a:srgbClr val="0000FF"/>
                </a:solidFill>
              </a:rPr>
              <a:t>info; Supporting data</a:t>
            </a:r>
          </a:p>
        </p:txBody>
      </p:sp>
      <p:grpSp>
        <p:nvGrpSpPr>
          <p:cNvPr id="7" name="Group 178"/>
          <p:cNvGrpSpPr>
            <a:grpSpLocks/>
          </p:cNvGrpSpPr>
          <p:nvPr/>
        </p:nvGrpSpPr>
        <p:grpSpPr bwMode="auto">
          <a:xfrm>
            <a:off x="6858016" y="142852"/>
            <a:ext cx="215900" cy="431800"/>
            <a:chOff x="431" y="1253"/>
            <a:chExt cx="363" cy="771"/>
          </a:xfrm>
        </p:grpSpPr>
        <p:sp>
          <p:nvSpPr>
            <p:cNvPr id="8" name="Oval 179"/>
            <p:cNvSpPr>
              <a:spLocks noChangeArrowheads="1"/>
            </p:cNvSpPr>
            <p:nvPr/>
          </p:nvSpPr>
          <p:spPr bwMode="auto">
            <a:xfrm>
              <a:off x="476" y="1253"/>
              <a:ext cx="272" cy="227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Line 180"/>
            <p:cNvSpPr>
              <a:spLocks noChangeShapeType="1"/>
            </p:cNvSpPr>
            <p:nvPr/>
          </p:nvSpPr>
          <p:spPr bwMode="auto">
            <a:xfrm>
              <a:off x="56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81"/>
            <p:cNvSpPr>
              <a:spLocks noChangeShapeType="1"/>
            </p:cNvSpPr>
            <p:nvPr/>
          </p:nvSpPr>
          <p:spPr bwMode="auto">
            <a:xfrm>
              <a:off x="65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82"/>
            <p:cNvSpPr>
              <a:spLocks noChangeShapeType="1"/>
            </p:cNvSpPr>
            <p:nvPr/>
          </p:nvSpPr>
          <p:spPr bwMode="auto">
            <a:xfrm flipH="1">
              <a:off x="441" y="1566"/>
              <a:ext cx="136" cy="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83"/>
            <p:cNvSpPr>
              <a:spLocks noChangeShapeType="1"/>
            </p:cNvSpPr>
            <p:nvPr/>
          </p:nvSpPr>
          <p:spPr bwMode="auto">
            <a:xfrm flipH="1" flipV="1">
              <a:off x="646" y="1570"/>
              <a:ext cx="136" cy="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184"/>
            <p:cNvSpPr>
              <a:spLocks noChangeArrowheads="1"/>
            </p:cNvSpPr>
            <p:nvPr/>
          </p:nvSpPr>
          <p:spPr bwMode="auto">
            <a:xfrm>
              <a:off x="431" y="1480"/>
              <a:ext cx="363" cy="408"/>
            </a:xfrm>
            <a:prstGeom prst="triangle">
              <a:avLst>
                <a:gd name="adj" fmla="val 50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233"/>
          <p:cNvGrpSpPr>
            <a:grpSpLocks/>
          </p:cNvGrpSpPr>
          <p:nvPr/>
        </p:nvGrpSpPr>
        <p:grpSpPr bwMode="auto">
          <a:xfrm>
            <a:off x="3643306" y="4500570"/>
            <a:ext cx="215900" cy="431800"/>
            <a:chOff x="4604" y="3385"/>
            <a:chExt cx="136" cy="272"/>
          </a:xfrm>
        </p:grpSpPr>
        <p:sp>
          <p:nvSpPr>
            <p:cNvPr id="15" name="Oval 203"/>
            <p:cNvSpPr>
              <a:spLocks noChangeArrowheads="1"/>
            </p:cNvSpPr>
            <p:nvPr/>
          </p:nvSpPr>
          <p:spPr bwMode="auto">
            <a:xfrm>
              <a:off x="4621" y="3385"/>
              <a:ext cx="102" cy="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Line 204"/>
            <p:cNvSpPr>
              <a:spLocks noChangeShapeType="1"/>
            </p:cNvSpPr>
            <p:nvPr/>
          </p:nvSpPr>
          <p:spPr bwMode="auto">
            <a:xfrm>
              <a:off x="4655" y="3609"/>
              <a:ext cx="0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05"/>
            <p:cNvSpPr>
              <a:spLocks noChangeShapeType="1"/>
            </p:cNvSpPr>
            <p:nvPr/>
          </p:nvSpPr>
          <p:spPr bwMode="auto">
            <a:xfrm>
              <a:off x="4689" y="3609"/>
              <a:ext cx="0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06"/>
            <p:cNvSpPr>
              <a:spLocks noChangeShapeType="1"/>
            </p:cNvSpPr>
            <p:nvPr/>
          </p:nvSpPr>
          <p:spPr bwMode="auto">
            <a:xfrm flipH="1">
              <a:off x="4608" y="3495"/>
              <a:ext cx="51" cy="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07"/>
            <p:cNvSpPr>
              <a:spLocks noChangeShapeType="1"/>
            </p:cNvSpPr>
            <p:nvPr/>
          </p:nvSpPr>
          <p:spPr bwMode="auto">
            <a:xfrm flipH="1" flipV="1">
              <a:off x="4685" y="3497"/>
              <a:ext cx="51" cy="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AutoShape 208"/>
            <p:cNvSpPr>
              <a:spLocks noChangeArrowheads="1"/>
            </p:cNvSpPr>
            <p:nvPr/>
          </p:nvSpPr>
          <p:spPr bwMode="auto">
            <a:xfrm>
              <a:off x="4604" y="3468"/>
              <a:ext cx="136" cy="144"/>
            </a:xfrm>
            <a:prstGeom prst="triangle">
              <a:avLst>
                <a:gd name="adj" fmla="val 50000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" name="Group 209"/>
          <p:cNvGrpSpPr>
            <a:grpSpLocks/>
          </p:cNvGrpSpPr>
          <p:nvPr/>
        </p:nvGrpSpPr>
        <p:grpSpPr bwMode="auto">
          <a:xfrm>
            <a:off x="8286776" y="5214950"/>
            <a:ext cx="215900" cy="431800"/>
            <a:chOff x="431" y="1253"/>
            <a:chExt cx="363" cy="771"/>
          </a:xfrm>
        </p:grpSpPr>
        <p:sp>
          <p:nvSpPr>
            <p:cNvPr id="22" name="Oval 210"/>
            <p:cNvSpPr>
              <a:spLocks noChangeArrowheads="1"/>
            </p:cNvSpPr>
            <p:nvPr/>
          </p:nvSpPr>
          <p:spPr bwMode="auto">
            <a:xfrm>
              <a:off x="476" y="1253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Line 211"/>
            <p:cNvSpPr>
              <a:spLocks noChangeShapeType="1"/>
            </p:cNvSpPr>
            <p:nvPr/>
          </p:nvSpPr>
          <p:spPr bwMode="auto">
            <a:xfrm>
              <a:off x="56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12"/>
            <p:cNvSpPr>
              <a:spLocks noChangeShapeType="1"/>
            </p:cNvSpPr>
            <p:nvPr/>
          </p:nvSpPr>
          <p:spPr bwMode="auto">
            <a:xfrm>
              <a:off x="65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13"/>
            <p:cNvSpPr>
              <a:spLocks noChangeShapeType="1"/>
            </p:cNvSpPr>
            <p:nvPr/>
          </p:nvSpPr>
          <p:spPr bwMode="auto">
            <a:xfrm flipH="1">
              <a:off x="441" y="1566"/>
              <a:ext cx="136" cy="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14"/>
            <p:cNvSpPr>
              <a:spLocks noChangeShapeType="1"/>
            </p:cNvSpPr>
            <p:nvPr/>
          </p:nvSpPr>
          <p:spPr bwMode="auto">
            <a:xfrm flipH="1" flipV="1">
              <a:off x="646" y="1570"/>
              <a:ext cx="136" cy="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15"/>
            <p:cNvSpPr>
              <a:spLocks noChangeArrowheads="1"/>
            </p:cNvSpPr>
            <p:nvPr/>
          </p:nvSpPr>
          <p:spPr bwMode="auto">
            <a:xfrm>
              <a:off x="431" y="1480"/>
              <a:ext cx="363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txBody>
          <a:bodyPr/>
          <a:lstStyle/>
          <a:p>
            <a:r>
              <a:rPr lang="en-GB" sz="3600" dirty="0" smtClean="0">
                <a:solidFill>
                  <a:srgbClr val="00CC00"/>
                </a:solidFill>
              </a:rPr>
              <a:t>Differences between Academia &amp; Industry</a:t>
            </a:r>
            <a:endParaRPr lang="en-GB" sz="3600" dirty="0">
              <a:solidFill>
                <a:srgbClr val="00CC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14356"/>
            <a:ext cx="4040188" cy="571504"/>
          </a:xfrm>
        </p:spPr>
        <p:txBody>
          <a:bodyPr/>
          <a:lstStyle/>
          <a:p>
            <a:r>
              <a:rPr lang="en-GB" sz="3200" dirty="0" smtClean="0"/>
              <a:t>Industry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5860"/>
            <a:ext cx="4043362" cy="4932402"/>
          </a:xfrm>
        </p:spPr>
        <p:txBody>
          <a:bodyPr/>
          <a:lstStyle/>
          <a:p>
            <a:r>
              <a:rPr lang="en-GB" dirty="0" smtClean="0"/>
              <a:t>The Boss is The Boss</a:t>
            </a:r>
          </a:p>
          <a:p>
            <a:r>
              <a:rPr lang="en-GB" dirty="0" smtClean="0"/>
              <a:t>IP protection is paramount</a:t>
            </a:r>
          </a:p>
          <a:p>
            <a:r>
              <a:rPr lang="en-GB" dirty="0" smtClean="0"/>
              <a:t>No worry about needing to publish data openly</a:t>
            </a:r>
          </a:p>
          <a:p>
            <a:r>
              <a:rPr lang="en-GB" dirty="0" smtClean="0"/>
              <a:t>Resident programming staff</a:t>
            </a:r>
          </a:p>
          <a:p>
            <a:r>
              <a:rPr lang="en-GB" dirty="0" smtClean="0"/>
              <a:t>One big, focused mission</a:t>
            </a:r>
          </a:p>
          <a:p>
            <a:r>
              <a:rPr lang="en-GB" dirty="0" smtClean="0"/>
              <a:t>Integration across depts</a:t>
            </a:r>
          </a:p>
          <a:p>
            <a:r>
              <a:rPr lang="en-GB" dirty="0" smtClean="0"/>
              <a:t>Funding comes from within the organisation</a:t>
            </a:r>
          </a:p>
          <a:p>
            <a:pPr lvl="1"/>
            <a:r>
              <a:rPr lang="en-GB" sz="1800" dirty="0" smtClean="0"/>
              <a:t>=&gt; more direct influence on allocation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14356"/>
            <a:ext cx="4041775" cy="571504"/>
          </a:xfrm>
        </p:spPr>
        <p:txBody>
          <a:bodyPr/>
          <a:lstStyle/>
          <a:p>
            <a:r>
              <a:rPr lang="en-GB" sz="3200" dirty="0" smtClean="0">
                <a:solidFill>
                  <a:srgbClr val="0000FF"/>
                </a:solidFill>
              </a:rPr>
              <a:t>Academia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6" y="1214422"/>
            <a:ext cx="4213255" cy="4926042"/>
          </a:xfrm>
        </p:spPr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The Bosses are the Bosses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Number of Bosses &gt;= # of PI’s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Programming support a rarity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Maintenance staff a rarity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Many different missions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Less integration across depts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Less money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Most funding comes from outside the organisation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</a:rPr>
              <a:t>=&gt; less ability to influence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</a:rPr>
              <a:t>=&gt; less certainty over budget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Short (1-3-yr?) funding cycles</a:t>
            </a:r>
          </a:p>
        </p:txBody>
      </p:sp>
      <p:grpSp>
        <p:nvGrpSpPr>
          <p:cNvPr id="7" name="Group 178"/>
          <p:cNvGrpSpPr>
            <a:grpSpLocks/>
          </p:cNvGrpSpPr>
          <p:nvPr/>
        </p:nvGrpSpPr>
        <p:grpSpPr bwMode="auto">
          <a:xfrm>
            <a:off x="8715404" y="285728"/>
            <a:ext cx="215900" cy="431800"/>
            <a:chOff x="431" y="1253"/>
            <a:chExt cx="363" cy="771"/>
          </a:xfrm>
        </p:grpSpPr>
        <p:sp>
          <p:nvSpPr>
            <p:cNvPr id="8" name="Oval 179"/>
            <p:cNvSpPr>
              <a:spLocks noChangeArrowheads="1"/>
            </p:cNvSpPr>
            <p:nvPr/>
          </p:nvSpPr>
          <p:spPr bwMode="auto">
            <a:xfrm>
              <a:off x="476" y="1253"/>
              <a:ext cx="272" cy="227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Line 180"/>
            <p:cNvSpPr>
              <a:spLocks noChangeShapeType="1"/>
            </p:cNvSpPr>
            <p:nvPr/>
          </p:nvSpPr>
          <p:spPr bwMode="auto">
            <a:xfrm>
              <a:off x="56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81"/>
            <p:cNvSpPr>
              <a:spLocks noChangeShapeType="1"/>
            </p:cNvSpPr>
            <p:nvPr/>
          </p:nvSpPr>
          <p:spPr bwMode="auto">
            <a:xfrm>
              <a:off x="65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82"/>
            <p:cNvSpPr>
              <a:spLocks noChangeShapeType="1"/>
            </p:cNvSpPr>
            <p:nvPr/>
          </p:nvSpPr>
          <p:spPr bwMode="auto">
            <a:xfrm flipH="1">
              <a:off x="441" y="1566"/>
              <a:ext cx="136" cy="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83"/>
            <p:cNvSpPr>
              <a:spLocks noChangeShapeType="1"/>
            </p:cNvSpPr>
            <p:nvPr/>
          </p:nvSpPr>
          <p:spPr bwMode="auto">
            <a:xfrm flipH="1" flipV="1">
              <a:off x="646" y="1570"/>
              <a:ext cx="136" cy="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184"/>
            <p:cNvSpPr>
              <a:spLocks noChangeArrowheads="1"/>
            </p:cNvSpPr>
            <p:nvPr/>
          </p:nvSpPr>
          <p:spPr bwMode="auto">
            <a:xfrm>
              <a:off x="431" y="1480"/>
              <a:ext cx="363" cy="408"/>
            </a:xfrm>
            <a:prstGeom prst="triangle">
              <a:avLst>
                <a:gd name="adj" fmla="val 50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233"/>
          <p:cNvGrpSpPr>
            <a:grpSpLocks/>
          </p:cNvGrpSpPr>
          <p:nvPr/>
        </p:nvGrpSpPr>
        <p:grpSpPr bwMode="auto">
          <a:xfrm>
            <a:off x="3643306" y="5861064"/>
            <a:ext cx="357190" cy="714380"/>
            <a:chOff x="4604" y="3385"/>
            <a:chExt cx="136" cy="272"/>
          </a:xfrm>
        </p:grpSpPr>
        <p:sp>
          <p:nvSpPr>
            <p:cNvPr id="15" name="Oval 203"/>
            <p:cNvSpPr>
              <a:spLocks noChangeArrowheads="1"/>
            </p:cNvSpPr>
            <p:nvPr/>
          </p:nvSpPr>
          <p:spPr bwMode="auto">
            <a:xfrm>
              <a:off x="4621" y="3385"/>
              <a:ext cx="102" cy="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Line 204"/>
            <p:cNvSpPr>
              <a:spLocks noChangeShapeType="1"/>
            </p:cNvSpPr>
            <p:nvPr/>
          </p:nvSpPr>
          <p:spPr bwMode="auto">
            <a:xfrm>
              <a:off x="4655" y="3609"/>
              <a:ext cx="0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05"/>
            <p:cNvSpPr>
              <a:spLocks noChangeShapeType="1"/>
            </p:cNvSpPr>
            <p:nvPr/>
          </p:nvSpPr>
          <p:spPr bwMode="auto">
            <a:xfrm>
              <a:off x="4689" y="3609"/>
              <a:ext cx="0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06"/>
            <p:cNvSpPr>
              <a:spLocks noChangeShapeType="1"/>
            </p:cNvSpPr>
            <p:nvPr/>
          </p:nvSpPr>
          <p:spPr bwMode="auto">
            <a:xfrm flipH="1">
              <a:off x="4608" y="3495"/>
              <a:ext cx="51" cy="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07"/>
            <p:cNvSpPr>
              <a:spLocks noChangeShapeType="1"/>
            </p:cNvSpPr>
            <p:nvPr/>
          </p:nvSpPr>
          <p:spPr bwMode="auto">
            <a:xfrm flipH="1" flipV="1">
              <a:off x="4685" y="3497"/>
              <a:ext cx="51" cy="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AutoShape 208"/>
            <p:cNvSpPr>
              <a:spLocks noChangeArrowheads="1"/>
            </p:cNvSpPr>
            <p:nvPr/>
          </p:nvSpPr>
          <p:spPr bwMode="auto">
            <a:xfrm>
              <a:off x="4604" y="3468"/>
              <a:ext cx="136" cy="144"/>
            </a:xfrm>
            <a:prstGeom prst="triangle">
              <a:avLst>
                <a:gd name="adj" fmla="val 50000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" name="Group 209"/>
          <p:cNvGrpSpPr>
            <a:grpSpLocks/>
          </p:cNvGrpSpPr>
          <p:nvPr/>
        </p:nvGrpSpPr>
        <p:grpSpPr bwMode="auto">
          <a:xfrm>
            <a:off x="3214678" y="6215082"/>
            <a:ext cx="215900" cy="431800"/>
            <a:chOff x="431" y="1253"/>
            <a:chExt cx="363" cy="771"/>
          </a:xfrm>
        </p:grpSpPr>
        <p:sp>
          <p:nvSpPr>
            <p:cNvPr id="22" name="Oval 210"/>
            <p:cNvSpPr>
              <a:spLocks noChangeArrowheads="1"/>
            </p:cNvSpPr>
            <p:nvPr/>
          </p:nvSpPr>
          <p:spPr bwMode="auto">
            <a:xfrm>
              <a:off x="476" y="1253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Line 211"/>
            <p:cNvSpPr>
              <a:spLocks noChangeShapeType="1"/>
            </p:cNvSpPr>
            <p:nvPr/>
          </p:nvSpPr>
          <p:spPr bwMode="auto">
            <a:xfrm>
              <a:off x="56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12"/>
            <p:cNvSpPr>
              <a:spLocks noChangeShapeType="1"/>
            </p:cNvSpPr>
            <p:nvPr/>
          </p:nvSpPr>
          <p:spPr bwMode="auto">
            <a:xfrm>
              <a:off x="65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13"/>
            <p:cNvSpPr>
              <a:spLocks noChangeShapeType="1"/>
            </p:cNvSpPr>
            <p:nvPr/>
          </p:nvSpPr>
          <p:spPr bwMode="auto">
            <a:xfrm flipH="1">
              <a:off x="441" y="1566"/>
              <a:ext cx="136" cy="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14"/>
            <p:cNvSpPr>
              <a:spLocks noChangeShapeType="1"/>
            </p:cNvSpPr>
            <p:nvPr/>
          </p:nvSpPr>
          <p:spPr bwMode="auto">
            <a:xfrm flipH="1" flipV="1">
              <a:off x="646" y="1570"/>
              <a:ext cx="136" cy="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15"/>
            <p:cNvSpPr>
              <a:spLocks noChangeArrowheads="1"/>
            </p:cNvSpPr>
            <p:nvPr/>
          </p:nvSpPr>
          <p:spPr bwMode="auto">
            <a:xfrm>
              <a:off x="431" y="1480"/>
              <a:ext cx="363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pPr algn="l"/>
            <a:r>
              <a:rPr lang="en-GB" sz="4000" dirty="0" smtClean="0"/>
              <a:t>Adopting an ELN – factors to consider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71546"/>
            <a:ext cx="7686700" cy="5054617"/>
          </a:xfrm>
        </p:spPr>
        <p:txBody>
          <a:bodyPr/>
          <a:lstStyle/>
          <a:p>
            <a:r>
              <a:rPr lang="en-GB" sz="2800" dirty="0" smtClean="0"/>
              <a:t>Costs – Purchase, maintenance, support</a:t>
            </a:r>
          </a:p>
          <a:p>
            <a:pPr lvl="1"/>
            <a:r>
              <a:rPr lang="en-GB" sz="2400" dirty="0" smtClean="0"/>
              <a:t>pLNBs don’t need technical support</a:t>
            </a:r>
          </a:p>
          <a:p>
            <a:pPr lvl="1"/>
            <a:r>
              <a:rPr lang="en-GB" sz="2400" dirty="0" smtClean="0"/>
              <a:t>Daily operational support needed</a:t>
            </a:r>
          </a:p>
          <a:p>
            <a:pPr lvl="1"/>
            <a:r>
              <a:rPr lang="en-GB" sz="2400" dirty="0" smtClean="0"/>
              <a:t>Technical infrastructural support</a:t>
            </a:r>
          </a:p>
          <a:p>
            <a:r>
              <a:rPr lang="en-GB" sz="2800" dirty="0" smtClean="0"/>
              <a:t>Long-term</a:t>
            </a:r>
          </a:p>
          <a:p>
            <a:pPr lvl="1"/>
            <a:r>
              <a:rPr lang="en-GB" sz="2400" dirty="0" smtClean="0"/>
              <a:t>Reliability (pLNBs don’t crash...)</a:t>
            </a:r>
          </a:p>
          <a:p>
            <a:pPr lvl="1"/>
            <a:r>
              <a:rPr lang="en-GB" sz="2400" dirty="0" smtClean="0"/>
              <a:t>Data storage in electronic format</a:t>
            </a:r>
          </a:p>
          <a:p>
            <a:pPr lvl="1"/>
            <a:r>
              <a:rPr lang="en-GB" sz="2400" dirty="0" smtClean="0"/>
              <a:t>Exit strategy... just in case...</a:t>
            </a:r>
          </a:p>
          <a:p>
            <a:r>
              <a:rPr lang="en-GB" sz="2800" dirty="0" smtClean="0"/>
              <a:t>Develop open-source vs. Buy</a:t>
            </a:r>
          </a:p>
          <a:p>
            <a:r>
              <a:rPr lang="en-GB" sz="2800" dirty="0" smtClean="0"/>
              <a:t>Computers &amp; network needed!</a:t>
            </a:r>
          </a:p>
          <a:p>
            <a:endParaRPr lang="en-GB" sz="28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429" y="3143248"/>
            <a:ext cx="2902233" cy="230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GB" dirty="0"/>
              <a:t>Challenges for </a:t>
            </a:r>
            <a:r>
              <a:rPr lang="en-GB" dirty="0" smtClean="0"/>
              <a:t>ELN in Academia</a:t>
            </a:r>
            <a:endParaRPr lang="en-GB" dirty="0"/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Resource constraints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Configuration, Deployment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Diversity of platforms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Diversity of lab &amp; office environments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Diversity of Principal Investigators, subjects, funding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Managing / support longer </a:t>
            </a:r>
            <a:r>
              <a:rPr lang="en-GB" sz="2400" dirty="0" smtClean="0"/>
              <a:t>term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Lock-in – technical, organisational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sz="2400" dirty="0"/>
              <a:t>ELN is a commercial product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Advantage re: ongoing development, </a:t>
            </a:r>
            <a:r>
              <a:rPr lang="en-GB" sz="2000" dirty="0" smtClean="0"/>
              <a:t>support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Disadvantage: cost, responsiveness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400" dirty="0"/>
              <a:t>Mantra for our deployment:</a:t>
            </a:r>
            <a:br>
              <a:rPr lang="en-GB" sz="2400" dirty="0"/>
            </a:br>
            <a:r>
              <a:rPr lang="en-GB" sz="2400" dirty="0"/>
              <a:t>	=&gt; Keep simple</a:t>
            </a:r>
            <a:br>
              <a:rPr lang="en-GB" sz="2400" dirty="0"/>
            </a:br>
            <a:r>
              <a:rPr lang="en-GB" sz="2400" dirty="0"/>
              <a:t>	=&gt; Super-Users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9CA-9E47-43E2-847B-67F9877D31A0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429132"/>
            <a:ext cx="278765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pPr algn="l"/>
            <a:r>
              <a:rPr lang="en-GB" dirty="0" smtClean="0"/>
              <a:t>ELN rollout: Barriers &amp; enablers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7472386" cy="4857784"/>
          </a:xfrm>
        </p:spPr>
        <p:txBody>
          <a:bodyPr/>
          <a:lstStyle/>
          <a:p>
            <a:r>
              <a:rPr lang="en-GB" sz="2800" dirty="0" smtClean="0">
                <a:solidFill>
                  <a:srgbClr val="FF6600"/>
                </a:solidFill>
              </a:rPr>
              <a:t>P</a:t>
            </a:r>
            <a:r>
              <a:rPr lang="en-GB" sz="2800" dirty="0" smtClean="0">
                <a:solidFill>
                  <a:srgbClr val="0000FF"/>
                </a:solidFill>
              </a:rPr>
              <a:t>e</a:t>
            </a:r>
            <a:r>
              <a:rPr lang="en-GB" sz="2800" dirty="0" smtClean="0">
                <a:solidFill>
                  <a:srgbClr val="33CC33"/>
                </a:solidFill>
              </a:rPr>
              <a:t>o</a:t>
            </a:r>
            <a:r>
              <a:rPr lang="en-GB" sz="2800" dirty="0" smtClean="0">
                <a:solidFill>
                  <a:srgbClr val="FF0000"/>
                </a:solidFill>
              </a:rPr>
              <a:t>p</a:t>
            </a:r>
            <a:r>
              <a:rPr lang="en-GB" sz="2800" dirty="0" smtClean="0">
                <a:solidFill>
                  <a:schemeClr val="folHlink"/>
                </a:solidFill>
              </a:rPr>
              <a:t>l</a:t>
            </a:r>
            <a:r>
              <a:rPr lang="en-GB" sz="2800" dirty="0" smtClean="0">
                <a:solidFill>
                  <a:srgbClr val="CC0099"/>
                </a:solidFill>
              </a:rPr>
              <a:t>e</a:t>
            </a: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0000FF"/>
                </a:solidFill>
              </a:rPr>
              <a:t>v</a:t>
            </a:r>
            <a:r>
              <a:rPr lang="en-GB" sz="2800" dirty="0" smtClean="0">
                <a:solidFill>
                  <a:srgbClr val="006600"/>
                </a:solidFill>
              </a:rPr>
              <a:t>a</a:t>
            </a:r>
            <a:r>
              <a:rPr lang="en-GB" sz="2800" dirty="0" smtClean="0">
                <a:solidFill>
                  <a:srgbClr val="00B0F0"/>
                </a:solidFill>
              </a:rPr>
              <a:t>r</a:t>
            </a:r>
            <a:r>
              <a:rPr lang="en-GB" sz="2800" dirty="0" smtClean="0">
                <a:solidFill>
                  <a:srgbClr val="FF0000"/>
                </a:solidFill>
              </a:rPr>
              <a:t>y</a:t>
            </a:r>
            <a:r>
              <a:rPr lang="en-GB" sz="2800" dirty="0" smtClean="0"/>
              <a:t>:</a:t>
            </a:r>
          </a:p>
          <a:p>
            <a:pPr lvl="1"/>
            <a:r>
              <a:rPr lang="en-GB" sz="2400" dirty="0" smtClean="0"/>
              <a:t>Some love computers; some hate them</a:t>
            </a:r>
          </a:p>
          <a:p>
            <a:pPr lvl="1"/>
            <a:r>
              <a:rPr lang="en-GB" sz="2400" dirty="0" smtClean="0"/>
              <a:t>Some keen to try new things; some aren’t</a:t>
            </a:r>
          </a:p>
          <a:p>
            <a:pPr lvl="1"/>
            <a:r>
              <a:rPr lang="en-GB" sz="2400" dirty="0" smtClean="0"/>
              <a:t>Some use Macs, some use Proper Computers</a:t>
            </a:r>
          </a:p>
          <a:p>
            <a:pPr lvl="1"/>
            <a:r>
              <a:rPr lang="en-GB" sz="2400" dirty="0" smtClean="0"/>
              <a:t>Some are organised; some aren’t</a:t>
            </a:r>
          </a:p>
          <a:p>
            <a:pPr lvl="1"/>
            <a:r>
              <a:rPr lang="en-GB" sz="2400" dirty="0" smtClean="0"/>
              <a:t>Some already use ELN</a:t>
            </a:r>
          </a:p>
          <a:p>
            <a:r>
              <a:rPr lang="en-GB" sz="2800" dirty="0" smtClean="0"/>
              <a:t>Scientists have a choice</a:t>
            </a:r>
          </a:p>
          <a:p>
            <a:pPr lvl="1"/>
            <a:r>
              <a:rPr lang="en-GB" sz="2400" dirty="0" smtClean="0"/>
              <a:t>ELN </a:t>
            </a:r>
            <a:r>
              <a:rPr lang="en-GB" sz="2400" dirty="0" err="1" smtClean="0"/>
              <a:t>vs</a:t>
            </a:r>
            <a:r>
              <a:rPr lang="en-GB" sz="2400" dirty="0" smtClean="0"/>
              <a:t> Word </a:t>
            </a:r>
            <a:r>
              <a:rPr lang="en-GB" sz="2400" dirty="0" err="1" smtClean="0"/>
              <a:t>vs</a:t>
            </a:r>
            <a:r>
              <a:rPr lang="en-GB" sz="2400" dirty="0" smtClean="0"/>
              <a:t> </a:t>
            </a:r>
            <a:r>
              <a:rPr lang="en-GB" sz="2400" dirty="0" err="1" smtClean="0"/>
              <a:t>pLNB</a:t>
            </a:r>
            <a:r>
              <a:rPr lang="en-GB" sz="2400" dirty="0" smtClean="0"/>
              <a:t> </a:t>
            </a:r>
            <a:r>
              <a:rPr lang="en-GB" sz="2400" dirty="0" err="1" smtClean="0"/>
              <a:t>vs</a:t>
            </a:r>
            <a:r>
              <a:rPr lang="en-GB" sz="2400" dirty="0" smtClean="0"/>
              <a:t> stand-alone ELN </a:t>
            </a:r>
            <a:r>
              <a:rPr lang="en-GB" sz="2400" dirty="0" err="1" smtClean="0"/>
              <a:t>vs</a:t>
            </a:r>
            <a:r>
              <a:rPr lang="en-GB" sz="2400" dirty="0" smtClean="0"/>
              <a:t> </a:t>
            </a:r>
            <a:r>
              <a:rPr lang="en-GB" sz="2400" dirty="0" err="1" smtClean="0"/>
              <a:t>mish</a:t>
            </a:r>
            <a:r>
              <a:rPr lang="en-GB" sz="2400" dirty="0" smtClean="0"/>
              <a:t>-mash</a:t>
            </a:r>
          </a:p>
          <a:p>
            <a:pPr lvl="1"/>
            <a:r>
              <a:rPr lang="en-GB" sz="2400" dirty="0" smtClean="0"/>
              <a:t>Different people choose different decision</a:t>
            </a:r>
          </a:p>
          <a:p>
            <a:pPr lvl="2"/>
            <a:r>
              <a:rPr lang="en-GB" sz="2000" dirty="0" smtClean="0"/>
              <a:t>Challenge is to make it compelling to use our ELN</a:t>
            </a:r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8001024" y="3500438"/>
            <a:ext cx="504825" cy="1152525"/>
            <a:chOff x="431" y="1253"/>
            <a:chExt cx="363" cy="771"/>
          </a:xfrm>
        </p:grpSpPr>
        <p:sp>
          <p:nvSpPr>
            <p:cNvPr id="6" name="Oval 52"/>
            <p:cNvSpPr>
              <a:spLocks noChangeArrowheads="1"/>
            </p:cNvSpPr>
            <p:nvPr/>
          </p:nvSpPr>
          <p:spPr bwMode="auto">
            <a:xfrm>
              <a:off x="476" y="1253"/>
              <a:ext cx="272" cy="227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7" name="Line 53"/>
            <p:cNvSpPr>
              <a:spLocks noChangeShapeType="1"/>
            </p:cNvSpPr>
            <p:nvPr/>
          </p:nvSpPr>
          <p:spPr bwMode="auto">
            <a:xfrm>
              <a:off x="56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54"/>
            <p:cNvSpPr>
              <a:spLocks noChangeShapeType="1"/>
            </p:cNvSpPr>
            <p:nvPr/>
          </p:nvSpPr>
          <p:spPr bwMode="auto">
            <a:xfrm>
              <a:off x="65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5"/>
            <p:cNvSpPr>
              <a:spLocks noChangeShapeType="1"/>
            </p:cNvSpPr>
            <p:nvPr/>
          </p:nvSpPr>
          <p:spPr bwMode="auto">
            <a:xfrm flipH="1">
              <a:off x="441" y="1566"/>
              <a:ext cx="136" cy="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56"/>
            <p:cNvSpPr>
              <a:spLocks noChangeShapeType="1"/>
            </p:cNvSpPr>
            <p:nvPr/>
          </p:nvSpPr>
          <p:spPr bwMode="auto">
            <a:xfrm flipH="1" flipV="1">
              <a:off x="646" y="1570"/>
              <a:ext cx="136" cy="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57"/>
            <p:cNvSpPr>
              <a:spLocks noChangeArrowheads="1"/>
            </p:cNvSpPr>
            <p:nvPr/>
          </p:nvSpPr>
          <p:spPr bwMode="auto">
            <a:xfrm>
              <a:off x="431" y="1480"/>
              <a:ext cx="363" cy="408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</p:grpSp>
      <p:grpSp>
        <p:nvGrpSpPr>
          <p:cNvPr id="5" name="Group 114"/>
          <p:cNvGrpSpPr>
            <a:grpSpLocks/>
          </p:cNvGrpSpPr>
          <p:nvPr/>
        </p:nvGrpSpPr>
        <p:grpSpPr bwMode="auto">
          <a:xfrm>
            <a:off x="8215338" y="4286256"/>
            <a:ext cx="504825" cy="838200"/>
            <a:chOff x="431" y="1253"/>
            <a:chExt cx="363" cy="771"/>
          </a:xfrm>
        </p:grpSpPr>
        <p:sp>
          <p:nvSpPr>
            <p:cNvPr id="13" name="Oval 115"/>
            <p:cNvSpPr>
              <a:spLocks noChangeArrowheads="1"/>
            </p:cNvSpPr>
            <p:nvPr/>
          </p:nvSpPr>
          <p:spPr bwMode="auto">
            <a:xfrm>
              <a:off x="476" y="1253"/>
              <a:ext cx="272" cy="227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14" name="Line 116"/>
            <p:cNvSpPr>
              <a:spLocks noChangeShapeType="1"/>
            </p:cNvSpPr>
            <p:nvPr/>
          </p:nvSpPr>
          <p:spPr bwMode="auto">
            <a:xfrm>
              <a:off x="56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7"/>
            <p:cNvSpPr>
              <a:spLocks noChangeShapeType="1"/>
            </p:cNvSpPr>
            <p:nvPr/>
          </p:nvSpPr>
          <p:spPr bwMode="auto">
            <a:xfrm>
              <a:off x="65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18"/>
            <p:cNvSpPr>
              <a:spLocks noChangeShapeType="1"/>
            </p:cNvSpPr>
            <p:nvPr/>
          </p:nvSpPr>
          <p:spPr bwMode="auto">
            <a:xfrm flipH="1">
              <a:off x="441" y="1566"/>
              <a:ext cx="136" cy="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19"/>
            <p:cNvSpPr>
              <a:spLocks noChangeShapeType="1"/>
            </p:cNvSpPr>
            <p:nvPr/>
          </p:nvSpPr>
          <p:spPr bwMode="auto">
            <a:xfrm flipH="1" flipV="1">
              <a:off x="646" y="1570"/>
              <a:ext cx="136" cy="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AutoShape 120"/>
            <p:cNvSpPr>
              <a:spLocks noChangeArrowheads="1"/>
            </p:cNvSpPr>
            <p:nvPr/>
          </p:nvSpPr>
          <p:spPr bwMode="auto">
            <a:xfrm>
              <a:off x="431" y="1480"/>
              <a:ext cx="363" cy="408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</p:grpSp>
      <p:grpSp>
        <p:nvGrpSpPr>
          <p:cNvPr id="12" name="Group 121"/>
          <p:cNvGrpSpPr>
            <a:grpSpLocks/>
          </p:cNvGrpSpPr>
          <p:nvPr/>
        </p:nvGrpSpPr>
        <p:grpSpPr bwMode="auto">
          <a:xfrm>
            <a:off x="7715274" y="4219576"/>
            <a:ext cx="379412" cy="523875"/>
            <a:chOff x="431" y="1253"/>
            <a:chExt cx="363" cy="771"/>
          </a:xfrm>
        </p:grpSpPr>
        <p:sp>
          <p:nvSpPr>
            <p:cNvPr id="20" name="Oval 122"/>
            <p:cNvSpPr>
              <a:spLocks noChangeArrowheads="1"/>
            </p:cNvSpPr>
            <p:nvPr/>
          </p:nvSpPr>
          <p:spPr bwMode="auto">
            <a:xfrm>
              <a:off x="476" y="1253"/>
              <a:ext cx="272" cy="22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21" name="Line 123"/>
            <p:cNvSpPr>
              <a:spLocks noChangeShapeType="1"/>
            </p:cNvSpPr>
            <p:nvPr/>
          </p:nvSpPr>
          <p:spPr bwMode="auto">
            <a:xfrm>
              <a:off x="56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24"/>
            <p:cNvSpPr>
              <a:spLocks noChangeShapeType="1"/>
            </p:cNvSpPr>
            <p:nvPr/>
          </p:nvSpPr>
          <p:spPr bwMode="auto">
            <a:xfrm>
              <a:off x="65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25"/>
            <p:cNvSpPr>
              <a:spLocks noChangeShapeType="1"/>
            </p:cNvSpPr>
            <p:nvPr/>
          </p:nvSpPr>
          <p:spPr bwMode="auto">
            <a:xfrm flipH="1">
              <a:off x="441" y="1566"/>
              <a:ext cx="136" cy="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26"/>
            <p:cNvSpPr>
              <a:spLocks noChangeShapeType="1"/>
            </p:cNvSpPr>
            <p:nvPr/>
          </p:nvSpPr>
          <p:spPr bwMode="auto">
            <a:xfrm flipH="1" flipV="1">
              <a:off x="646" y="1570"/>
              <a:ext cx="136" cy="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127"/>
            <p:cNvSpPr>
              <a:spLocks noChangeArrowheads="1"/>
            </p:cNvSpPr>
            <p:nvPr/>
          </p:nvSpPr>
          <p:spPr bwMode="auto">
            <a:xfrm>
              <a:off x="431" y="1480"/>
              <a:ext cx="363" cy="40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</p:grpSp>
      <p:grpSp>
        <p:nvGrpSpPr>
          <p:cNvPr id="19" name="Group 128"/>
          <p:cNvGrpSpPr>
            <a:grpSpLocks/>
          </p:cNvGrpSpPr>
          <p:nvPr/>
        </p:nvGrpSpPr>
        <p:grpSpPr bwMode="auto">
          <a:xfrm>
            <a:off x="7570811" y="4508501"/>
            <a:ext cx="254000" cy="314325"/>
            <a:chOff x="431" y="1253"/>
            <a:chExt cx="363" cy="771"/>
          </a:xfrm>
        </p:grpSpPr>
        <p:sp>
          <p:nvSpPr>
            <p:cNvPr id="27" name="Oval 129"/>
            <p:cNvSpPr>
              <a:spLocks noChangeArrowheads="1"/>
            </p:cNvSpPr>
            <p:nvPr/>
          </p:nvSpPr>
          <p:spPr bwMode="auto">
            <a:xfrm>
              <a:off x="476" y="1253"/>
              <a:ext cx="272" cy="227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28" name="Line 130"/>
            <p:cNvSpPr>
              <a:spLocks noChangeShapeType="1"/>
            </p:cNvSpPr>
            <p:nvPr/>
          </p:nvSpPr>
          <p:spPr bwMode="auto">
            <a:xfrm>
              <a:off x="56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31"/>
            <p:cNvSpPr>
              <a:spLocks noChangeShapeType="1"/>
            </p:cNvSpPr>
            <p:nvPr/>
          </p:nvSpPr>
          <p:spPr bwMode="auto">
            <a:xfrm>
              <a:off x="65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32"/>
            <p:cNvSpPr>
              <a:spLocks noChangeShapeType="1"/>
            </p:cNvSpPr>
            <p:nvPr/>
          </p:nvSpPr>
          <p:spPr bwMode="auto">
            <a:xfrm flipH="1">
              <a:off x="441" y="1566"/>
              <a:ext cx="136" cy="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33"/>
            <p:cNvSpPr>
              <a:spLocks noChangeShapeType="1"/>
            </p:cNvSpPr>
            <p:nvPr/>
          </p:nvSpPr>
          <p:spPr bwMode="auto">
            <a:xfrm flipH="1" flipV="1">
              <a:off x="646" y="1570"/>
              <a:ext cx="136" cy="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134"/>
            <p:cNvSpPr>
              <a:spLocks noChangeArrowheads="1"/>
            </p:cNvSpPr>
            <p:nvPr/>
          </p:nvSpPr>
          <p:spPr bwMode="auto">
            <a:xfrm>
              <a:off x="431" y="1480"/>
              <a:ext cx="363" cy="408"/>
            </a:xfrm>
            <a:prstGeom prst="triangle">
              <a:avLst>
                <a:gd name="adj" fmla="val 50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00132"/>
          </a:xfrm>
        </p:spPr>
        <p:txBody>
          <a:bodyPr/>
          <a:lstStyle/>
          <a:p>
            <a:pPr algn="l"/>
            <a:r>
              <a:rPr lang="en-GB" sz="4000" dirty="0" smtClean="0"/>
              <a:t>Some people use ELN assiduously; some don’t.  Why the difference?</a:t>
            </a:r>
            <a:endParaRPr lang="en-GB" sz="3600" dirty="0"/>
          </a:p>
        </p:txBody>
      </p:sp>
      <p:pic>
        <p:nvPicPr>
          <p:cNvPr id="4101" name="Picture 5" descr="C:\Users\bjb45\AppData\Local\Microsoft\Windows\Temporary Internet Files\Content.IE5\QVRZ9226\MCj029046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000636"/>
            <a:ext cx="4929222" cy="1703635"/>
          </a:xfrm>
          <a:prstGeom prst="rect">
            <a:avLst/>
          </a:prstGeom>
          <a:noFill/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428596" y="1428736"/>
            <a:ext cx="8501122" cy="4143404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800" dirty="0" smtClean="0"/>
              <a:t>(+)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 from PI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800" dirty="0" smtClean="0"/>
              <a:t>(+) </a:t>
            </a:r>
            <a:r>
              <a:rPr lang="en-GB" sz="2800" dirty="0" smtClean="0">
                <a:latin typeface="+mn-lt"/>
              </a:rPr>
              <a:t>Availability of computers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800" dirty="0" smtClean="0"/>
              <a:t>(+)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Others within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group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800" dirty="0" smtClean="0">
                <a:latin typeface="+mn-lt"/>
              </a:rPr>
              <a:t>(+) New PhD &amp; PDRAs – while they’re finding their feet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800" dirty="0" smtClean="0">
                <a:latin typeface="+mn-lt"/>
              </a:rPr>
              <a:t>(-) Have an existing methodology for storing data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(-) Coming to the end of their position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800" dirty="0" smtClean="0">
                <a:latin typeface="+mn-lt"/>
              </a:rPr>
              <a:t>(-) Computer availability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8072462" y="1142984"/>
            <a:ext cx="504825" cy="1152525"/>
            <a:chOff x="431" y="1253"/>
            <a:chExt cx="363" cy="771"/>
          </a:xfrm>
        </p:grpSpPr>
        <p:sp>
          <p:nvSpPr>
            <p:cNvPr id="6" name="Oval 52"/>
            <p:cNvSpPr>
              <a:spLocks noChangeArrowheads="1"/>
            </p:cNvSpPr>
            <p:nvPr/>
          </p:nvSpPr>
          <p:spPr bwMode="auto">
            <a:xfrm>
              <a:off x="476" y="1253"/>
              <a:ext cx="272" cy="227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7" name="Line 53"/>
            <p:cNvSpPr>
              <a:spLocks noChangeShapeType="1"/>
            </p:cNvSpPr>
            <p:nvPr/>
          </p:nvSpPr>
          <p:spPr bwMode="auto">
            <a:xfrm>
              <a:off x="56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54"/>
            <p:cNvSpPr>
              <a:spLocks noChangeShapeType="1"/>
            </p:cNvSpPr>
            <p:nvPr/>
          </p:nvSpPr>
          <p:spPr bwMode="auto">
            <a:xfrm>
              <a:off x="65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5"/>
            <p:cNvSpPr>
              <a:spLocks noChangeShapeType="1"/>
            </p:cNvSpPr>
            <p:nvPr/>
          </p:nvSpPr>
          <p:spPr bwMode="auto">
            <a:xfrm flipH="1">
              <a:off x="441" y="1566"/>
              <a:ext cx="136" cy="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56"/>
            <p:cNvSpPr>
              <a:spLocks noChangeShapeType="1"/>
            </p:cNvSpPr>
            <p:nvPr/>
          </p:nvSpPr>
          <p:spPr bwMode="auto">
            <a:xfrm flipH="1" flipV="1">
              <a:off x="646" y="1570"/>
              <a:ext cx="136" cy="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57"/>
            <p:cNvSpPr>
              <a:spLocks noChangeArrowheads="1"/>
            </p:cNvSpPr>
            <p:nvPr/>
          </p:nvSpPr>
          <p:spPr bwMode="auto">
            <a:xfrm>
              <a:off x="431" y="1480"/>
              <a:ext cx="363" cy="408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</p:grpSp>
      <p:sp>
        <p:nvSpPr>
          <p:cNvPr id="62" name="Cloud Callout 61"/>
          <p:cNvSpPr/>
          <p:nvPr/>
        </p:nvSpPr>
        <p:spPr>
          <a:xfrm>
            <a:off x="0" y="0"/>
            <a:ext cx="7786742" cy="1285860"/>
          </a:xfrm>
          <a:prstGeom prst="cloudCallout">
            <a:avLst>
              <a:gd name="adj1" fmla="val 53294"/>
              <a:gd name="adj2" fmla="val 52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654032"/>
          </a:xfrm>
        </p:spPr>
        <p:txBody>
          <a:bodyPr/>
          <a:lstStyle/>
          <a:p>
            <a:pPr algn="l"/>
            <a:r>
              <a:rPr lang="en-GB" sz="4000" dirty="0" smtClean="0"/>
              <a:t>ELN – should I, shouldn’t I...?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7472386" cy="4572032"/>
          </a:xfrm>
        </p:spPr>
        <p:txBody>
          <a:bodyPr/>
          <a:lstStyle/>
          <a:p>
            <a:r>
              <a:rPr lang="en-GB" sz="2800" dirty="0" smtClean="0"/>
              <a:t>Can I be bothered to organise all my data into the ELN as I go along</a:t>
            </a:r>
          </a:p>
          <a:p>
            <a:pPr lvl="1"/>
            <a:r>
              <a:rPr lang="en-GB" sz="2400" dirty="0" smtClean="0"/>
              <a:t>Think longer term; effort expended now is regained with interest later</a:t>
            </a:r>
          </a:p>
          <a:p>
            <a:r>
              <a:rPr lang="en-GB" sz="2800" dirty="0" smtClean="0"/>
              <a:t>I can manage my own data in my own way</a:t>
            </a:r>
          </a:p>
          <a:p>
            <a:pPr lvl="1"/>
            <a:r>
              <a:rPr lang="en-GB" sz="2400" dirty="0" smtClean="0"/>
              <a:t>But can other people see and understand it...?</a:t>
            </a:r>
          </a:p>
          <a:p>
            <a:pPr lvl="1"/>
            <a:r>
              <a:rPr lang="en-GB" sz="2400" dirty="0" smtClean="0"/>
              <a:t>And in 3 years time when you’ve left &amp; started another job...?</a:t>
            </a:r>
          </a:p>
          <a:p>
            <a:pPr lvl="1"/>
            <a:r>
              <a:rPr lang="en-GB" sz="2400" dirty="0" smtClean="0"/>
              <a:t>Altruism – do it for your colleagues</a:t>
            </a:r>
          </a:p>
          <a:p>
            <a:pPr lvl="1"/>
            <a:r>
              <a:rPr lang="en-GB" sz="2400" dirty="0" smtClean="0"/>
              <a:t>Selfish – do it for yourself for later</a:t>
            </a:r>
          </a:p>
          <a:p>
            <a:pPr lvl="1"/>
            <a:endParaRPr lang="en-GB" sz="2400" dirty="0" smtClean="0"/>
          </a:p>
        </p:txBody>
      </p:sp>
      <p:grpSp>
        <p:nvGrpSpPr>
          <p:cNvPr id="5" name="Group 114"/>
          <p:cNvGrpSpPr>
            <a:grpSpLocks/>
          </p:cNvGrpSpPr>
          <p:nvPr/>
        </p:nvGrpSpPr>
        <p:grpSpPr bwMode="auto">
          <a:xfrm>
            <a:off x="8358214" y="5072074"/>
            <a:ext cx="504825" cy="838200"/>
            <a:chOff x="431" y="1253"/>
            <a:chExt cx="363" cy="771"/>
          </a:xfrm>
        </p:grpSpPr>
        <p:sp>
          <p:nvSpPr>
            <p:cNvPr id="13" name="Oval 115"/>
            <p:cNvSpPr>
              <a:spLocks noChangeArrowheads="1"/>
            </p:cNvSpPr>
            <p:nvPr/>
          </p:nvSpPr>
          <p:spPr bwMode="auto">
            <a:xfrm>
              <a:off x="476" y="1253"/>
              <a:ext cx="272" cy="227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14" name="Line 116"/>
            <p:cNvSpPr>
              <a:spLocks noChangeShapeType="1"/>
            </p:cNvSpPr>
            <p:nvPr/>
          </p:nvSpPr>
          <p:spPr bwMode="auto">
            <a:xfrm>
              <a:off x="56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7"/>
            <p:cNvSpPr>
              <a:spLocks noChangeShapeType="1"/>
            </p:cNvSpPr>
            <p:nvPr/>
          </p:nvSpPr>
          <p:spPr bwMode="auto">
            <a:xfrm>
              <a:off x="65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18"/>
            <p:cNvSpPr>
              <a:spLocks noChangeShapeType="1"/>
            </p:cNvSpPr>
            <p:nvPr/>
          </p:nvSpPr>
          <p:spPr bwMode="auto">
            <a:xfrm flipH="1">
              <a:off x="441" y="1566"/>
              <a:ext cx="136" cy="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19"/>
            <p:cNvSpPr>
              <a:spLocks noChangeShapeType="1"/>
            </p:cNvSpPr>
            <p:nvPr/>
          </p:nvSpPr>
          <p:spPr bwMode="auto">
            <a:xfrm flipH="1" flipV="1">
              <a:off x="646" y="1570"/>
              <a:ext cx="136" cy="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AutoShape 120"/>
            <p:cNvSpPr>
              <a:spLocks noChangeArrowheads="1"/>
            </p:cNvSpPr>
            <p:nvPr/>
          </p:nvSpPr>
          <p:spPr bwMode="auto">
            <a:xfrm>
              <a:off x="431" y="1480"/>
              <a:ext cx="363" cy="408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</p:grpSp>
      <p:grpSp>
        <p:nvGrpSpPr>
          <p:cNvPr id="12" name="Group 121"/>
          <p:cNvGrpSpPr>
            <a:grpSpLocks/>
          </p:cNvGrpSpPr>
          <p:nvPr/>
        </p:nvGrpSpPr>
        <p:grpSpPr bwMode="auto">
          <a:xfrm>
            <a:off x="7858150" y="5005394"/>
            <a:ext cx="379412" cy="523875"/>
            <a:chOff x="431" y="1253"/>
            <a:chExt cx="363" cy="771"/>
          </a:xfrm>
        </p:grpSpPr>
        <p:sp>
          <p:nvSpPr>
            <p:cNvPr id="20" name="Oval 122"/>
            <p:cNvSpPr>
              <a:spLocks noChangeArrowheads="1"/>
            </p:cNvSpPr>
            <p:nvPr/>
          </p:nvSpPr>
          <p:spPr bwMode="auto">
            <a:xfrm>
              <a:off x="476" y="1253"/>
              <a:ext cx="272" cy="22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21" name="Line 123"/>
            <p:cNvSpPr>
              <a:spLocks noChangeShapeType="1"/>
            </p:cNvSpPr>
            <p:nvPr/>
          </p:nvSpPr>
          <p:spPr bwMode="auto">
            <a:xfrm>
              <a:off x="56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24"/>
            <p:cNvSpPr>
              <a:spLocks noChangeShapeType="1"/>
            </p:cNvSpPr>
            <p:nvPr/>
          </p:nvSpPr>
          <p:spPr bwMode="auto">
            <a:xfrm>
              <a:off x="65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25"/>
            <p:cNvSpPr>
              <a:spLocks noChangeShapeType="1"/>
            </p:cNvSpPr>
            <p:nvPr/>
          </p:nvSpPr>
          <p:spPr bwMode="auto">
            <a:xfrm flipH="1">
              <a:off x="441" y="1566"/>
              <a:ext cx="136" cy="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26"/>
            <p:cNvSpPr>
              <a:spLocks noChangeShapeType="1"/>
            </p:cNvSpPr>
            <p:nvPr/>
          </p:nvSpPr>
          <p:spPr bwMode="auto">
            <a:xfrm flipH="1" flipV="1">
              <a:off x="646" y="1570"/>
              <a:ext cx="136" cy="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127"/>
            <p:cNvSpPr>
              <a:spLocks noChangeArrowheads="1"/>
            </p:cNvSpPr>
            <p:nvPr/>
          </p:nvSpPr>
          <p:spPr bwMode="auto">
            <a:xfrm>
              <a:off x="431" y="1480"/>
              <a:ext cx="363" cy="40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</p:grpSp>
      <p:grpSp>
        <p:nvGrpSpPr>
          <p:cNvPr id="19" name="Group 128"/>
          <p:cNvGrpSpPr>
            <a:grpSpLocks/>
          </p:cNvGrpSpPr>
          <p:nvPr/>
        </p:nvGrpSpPr>
        <p:grpSpPr bwMode="auto">
          <a:xfrm>
            <a:off x="8643966" y="4429132"/>
            <a:ext cx="254000" cy="314325"/>
            <a:chOff x="431" y="1253"/>
            <a:chExt cx="363" cy="771"/>
          </a:xfrm>
        </p:grpSpPr>
        <p:sp>
          <p:nvSpPr>
            <p:cNvPr id="27" name="Oval 129"/>
            <p:cNvSpPr>
              <a:spLocks noChangeArrowheads="1"/>
            </p:cNvSpPr>
            <p:nvPr/>
          </p:nvSpPr>
          <p:spPr bwMode="auto">
            <a:xfrm>
              <a:off x="476" y="1253"/>
              <a:ext cx="272" cy="227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28" name="Line 130"/>
            <p:cNvSpPr>
              <a:spLocks noChangeShapeType="1"/>
            </p:cNvSpPr>
            <p:nvPr/>
          </p:nvSpPr>
          <p:spPr bwMode="auto">
            <a:xfrm>
              <a:off x="56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31"/>
            <p:cNvSpPr>
              <a:spLocks noChangeShapeType="1"/>
            </p:cNvSpPr>
            <p:nvPr/>
          </p:nvSpPr>
          <p:spPr bwMode="auto">
            <a:xfrm>
              <a:off x="657" y="188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32"/>
            <p:cNvSpPr>
              <a:spLocks noChangeShapeType="1"/>
            </p:cNvSpPr>
            <p:nvPr/>
          </p:nvSpPr>
          <p:spPr bwMode="auto">
            <a:xfrm flipH="1">
              <a:off x="441" y="1566"/>
              <a:ext cx="136" cy="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33"/>
            <p:cNvSpPr>
              <a:spLocks noChangeShapeType="1"/>
            </p:cNvSpPr>
            <p:nvPr/>
          </p:nvSpPr>
          <p:spPr bwMode="auto">
            <a:xfrm flipH="1" flipV="1">
              <a:off x="646" y="1570"/>
              <a:ext cx="136" cy="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134"/>
            <p:cNvSpPr>
              <a:spLocks noChangeArrowheads="1"/>
            </p:cNvSpPr>
            <p:nvPr/>
          </p:nvSpPr>
          <p:spPr bwMode="auto">
            <a:xfrm>
              <a:off x="431" y="1480"/>
              <a:ext cx="363" cy="408"/>
            </a:xfrm>
            <a:prstGeom prst="triangle">
              <a:avLst>
                <a:gd name="adj" fmla="val 50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n-GB" dirty="0" smtClean="0"/>
              <a:t>Some 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en-GB" dirty="0" smtClean="0"/>
              <a:t>In early summer 2009, the Chemistry dept started work on deploying the IDBS EWB ELN</a:t>
            </a:r>
          </a:p>
          <a:p>
            <a:r>
              <a:rPr lang="en-GB" dirty="0" smtClean="0"/>
              <a:t>Early-adopters were nominated from about a dozen interested groups</a:t>
            </a:r>
          </a:p>
          <a:p>
            <a:r>
              <a:rPr lang="en-GB" dirty="0" smtClean="0"/>
              <a:t>Emphasis on </a:t>
            </a:r>
          </a:p>
          <a:p>
            <a:pPr lvl="1"/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-year PhD students</a:t>
            </a:r>
          </a:p>
          <a:p>
            <a:pPr lvl="1"/>
            <a:r>
              <a:rPr lang="en-GB" dirty="0" smtClean="0"/>
              <a:t>Post-Doctoral Research Associates</a:t>
            </a:r>
          </a:p>
          <a:p>
            <a:r>
              <a:rPr lang="en-GB" dirty="0" smtClean="0"/>
              <a:t>Variety of chemistry disciplines involved</a:t>
            </a:r>
          </a:p>
          <a:p>
            <a:endParaRPr lang="en-GB" dirty="0"/>
          </a:p>
        </p:txBody>
      </p:sp>
      <p:pic>
        <p:nvPicPr>
          <p:cNvPr id="4" name="Picture 53" descr="C:\Documents and Settings\jat45\My Documents\My Received Files\DCP_2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786058"/>
            <a:ext cx="137588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Viewers - </a:t>
            </a:r>
            <a:r>
              <a:rPr lang="en-GB" dirty="0" err="1" smtClean="0"/>
              <a:t>filetypes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Viewers are a fantastic feature for selling ELN</a:t>
            </a:r>
          </a:p>
          <a:p>
            <a:r>
              <a:rPr lang="en-GB" dirty="0" smtClean="0"/>
              <a:t>Scientists go “Wow!” on seeing Viewers</a:t>
            </a:r>
          </a:p>
          <a:p>
            <a:r>
              <a:rPr lang="en-GB" dirty="0" smtClean="0"/>
              <a:t>To scientists, Viewers make the difference between a MS-Word-like “scrapbook” and an ELN with active content</a:t>
            </a:r>
          </a:p>
          <a:p>
            <a:r>
              <a:rPr lang="en-GB" dirty="0" smtClean="0"/>
              <a:t>Many different file formats</a:t>
            </a:r>
          </a:p>
          <a:p>
            <a:pPr lvl="1"/>
            <a:r>
              <a:rPr lang="en-GB" dirty="0" smtClean="0"/>
              <a:t>Standards help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F131-89DD-4AEF-859D-F8602BBDBAEE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000504"/>
            <a:ext cx="2508237" cy="205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000496" y="1428736"/>
            <a:ext cx="4714907" cy="4583938"/>
          </a:xfrm>
          <a:prstGeom prst="ellipse">
            <a:avLst/>
          </a:prstGeom>
          <a:gradFill flip="none" rotWithShape="1">
            <a:gsLst>
              <a:gs pos="50000">
                <a:srgbClr val="FFFF66"/>
              </a:gs>
              <a:gs pos="25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b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00561" y="2000241"/>
            <a:ext cx="3571901" cy="3367791"/>
          </a:xfrm>
          <a:prstGeom prst="ellipse">
            <a:avLst/>
          </a:prstGeom>
          <a:gradFill flip="none" rotWithShape="1">
            <a:gsLst>
              <a:gs pos="56000">
                <a:srgbClr val="FFFF00"/>
              </a:gs>
              <a:gs pos="16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152046" y="2599278"/>
            <a:ext cx="2340370" cy="224285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5786445" y="3143248"/>
            <a:ext cx="1143009" cy="1113242"/>
          </a:xfrm>
          <a:prstGeom prst="smileyFace">
            <a:avLst/>
          </a:prstGeom>
          <a:gradFill flip="none" rotWithShape="1">
            <a:gsLst>
              <a:gs pos="7000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5853" name="TextBox 7"/>
          <p:cNvSpPr txBox="1">
            <a:spLocks noChangeArrowheads="1"/>
          </p:cNvSpPr>
          <p:nvPr/>
        </p:nvSpPr>
        <p:spPr bwMode="auto">
          <a:xfrm>
            <a:off x="5854714" y="3565528"/>
            <a:ext cx="1057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Scientist</a:t>
            </a:r>
          </a:p>
        </p:txBody>
      </p:sp>
      <p:sp>
        <p:nvSpPr>
          <p:cNvPr id="35854" name="TextBox 8"/>
          <p:cNvSpPr txBox="1">
            <a:spLocks noChangeArrowheads="1"/>
          </p:cNvSpPr>
          <p:nvPr/>
        </p:nvSpPr>
        <p:spPr bwMode="auto">
          <a:xfrm>
            <a:off x="5643577" y="4214815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Their Group</a:t>
            </a:r>
          </a:p>
        </p:txBody>
      </p:sp>
      <p:sp>
        <p:nvSpPr>
          <p:cNvPr id="35855" name="TextBox 9"/>
          <p:cNvSpPr txBox="1">
            <a:spLocks noChangeArrowheads="1"/>
          </p:cNvSpPr>
          <p:nvPr/>
        </p:nvSpPr>
        <p:spPr bwMode="auto">
          <a:xfrm>
            <a:off x="5640402" y="4851403"/>
            <a:ext cx="1262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Their Dept</a:t>
            </a:r>
          </a:p>
        </p:txBody>
      </p:sp>
      <p:sp>
        <p:nvSpPr>
          <p:cNvPr id="35856" name="TextBox 10"/>
          <p:cNvSpPr txBox="1">
            <a:spLocks noChangeArrowheads="1"/>
          </p:cNvSpPr>
          <p:nvPr/>
        </p:nvSpPr>
        <p:spPr bwMode="auto">
          <a:xfrm>
            <a:off x="5699139" y="550069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The World</a:t>
            </a:r>
          </a:p>
        </p:txBody>
      </p:sp>
      <p:grpSp>
        <p:nvGrpSpPr>
          <p:cNvPr id="2" name="Oval 23"/>
          <p:cNvGrpSpPr>
            <a:grpSpLocks/>
          </p:cNvGrpSpPr>
          <p:nvPr/>
        </p:nvGrpSpPr>
        <p:grpSpPr bwMode="auto">
          <a:xfrm>
            <a:off x="357158" y="1857364"/>
            <a:ext cx="2714644" cy="2633666"/>
            <a:chOff x="4443" y="3364"/>
            <a:chExt cx="1102" cy="879"/>
          </a:xfrm>
        </p:grpSpPr>
        <p:pic>
          <p:nvPicPr>
            <p:cNvPr id="35869" name="Oval 2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3" y="3364"/>
              <a:ext cx="1102" cy="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70" name="Text Box 24"/>
            <p:cNvSpPr txBox="1">
              <a:spLocks noChangeArrowheads="1"/>
            </p:cNvSpPr>
            <p:nvPr/>
          </p:nvSpPr>
          <p:spPr bwMode="auto">
            <a:xfrm>
              <a:off x="4613" y="3500"/>
              <a:ext cx="764" cy="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bIns="0" anchor="b" anchorCtr="1"/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Company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928662" y="2500306"/>
            <a:ext cx="1500198" cy="1214445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rgbClr val="000000"/>
                </a:solidFill>
              </a:rPr>
              <a:t>Scientist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28596" y="214290"/>
            <a:ext cx="8043863" cy="7969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Access model:</a:t>
            </a:r>
          </a:p>
          <a:p>
            <a:pPr eaLnBrk="0" hangingPunct="0">
              <a:defRPr/>
            </a:pPr>
            <a:r>
              <a:rPr lang="en-GB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Academia more complex than commercial</a:t>
            </a:r>
            <a:endParaRPr lang="en-GB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4643446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Commercial: Expt initially visible to scientist, then to whole company when finished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643306" y="6000768"/>
            <a:ext cx="3857651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Academia: more groups involved </a:t>
            </a:r>
          </a:p>
          <a:p>
            <a:r>
              <a:rPr lang="en-GB" dirty="0" smtClean="0"/>
              <a:t>=&gt; security more complex to set up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9CA-9E47-43E2-847B-67F9877D31A0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Audiences in the Navigator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85721" y="1571611"/>
            <a:ext cx="4714907" cy="4583938"/>
          </a:xfrm>
          <a:prstGeom prst="ellipse">
            <a:avLst/>
          </a:prstGeom>
          <a:gradFill flip="none" rotWithShape="1">
            <a:gsLst>
              <a:gs pos="50000">
                <a:srgbClr val="FFFF66"/>
              </a:gs>
              <a:gs pos="25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b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85786" y="2143116"/>
            <a:ext cx="3571901" cy="3367791"/>
          </a:xfrm>
          <a:prstGeom prst="ellipse">
            <a:avLst/>
          </a:prstGeom>
          <a:gradFill flip="none" rotWithShape="1">
            <a:gsLst>
              <a:gs pos="56000">
                <a:srgbClr val="FFFF00"/>
              </a:gs>
              <a:gs pos="16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37271" y="2742153"/>
            <a:ext cx="2340370" cy="224285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2071670" y="3286123"/>
            <a:ext cx="1143009" cy="1113242"/>
          </a:xfrm>
          <a:prstGeom prst="smileyFace">
            <a:avLst/>
          </a:prstGeom>
          <a:gradFill flip="none" rotWithShape="1">
            <a:gsLst>
              <a:gs pos="7000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39939" y="3708403"/>
            <a:ext cx="1057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Scientist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802" y="4357690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Their Group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25627" y="4994278"/>
            <a:ext cx="1262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Their Dept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84364" y="5643565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The World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71678"/>
            <a:ext cx="4457720" cy="347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E4DB8-660F-4249-B579-E3EAC9BE8EAF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39784"/>
          </a:xfrm>
        </p:spPr>
        <p:txBody>
          <a:bodyPr/>
          <a:lstStyle/>
          <a:p>
            <a:r>
              <a:rPr lang="en-GB" dirty="0" smtClean="0"/>
              <a:t>Summary of Security rules: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0034" y="1000108"/>
          <a:ext cx="8143932" cy="5164757"/>
        </p:xfrm>
        <a:graphic>
          <a:graphicData uri="http://schemas.openxmlformats.org/drawingml/2006/table">
            <a:tbl>
              <a:tblPr/>
              <a:tblGrid>
                <a:gridCol w="8143932"/>
              </a:tblGrid>
              <a:tr h="1178805">
                <a:tc>
                  <a:txBody>
                    <a:bodyPr/>
                    <a:lstStyle/>
                    <a:p>
                      <a:pPr marL="179388" indent="-179388" algn="l" fontAlgn="b">
                        <a:buFont typeface="Arial" pitchFamily="34" charset="0"/>
                        <a:buChar char="•"/>
                      </a:pPr>
                      <a:r>
                        <a:rPr lang="en-GB" sz="2400" b="0" i="0" u="none" strike="noStrike" dirty="0">
                          <a:latin typeface="Arial"/>
                        </a:rPr>
                        <a:t>All scientists can see all the hierarchy of </a:t>
                      </a:r>
                      <a:r>
                        <a:rPr lang="en-GB" sz="2400" b="0" i="0" u="none" strike="noStrike" dirty="0" smtClean="0">
                          <a:latin typeface="Arial"/>
                        </a:rPr>
                        <a:t>Principal Investigator (PI) </a:t>
                      </a:r>
                      <a:r>
                        <a:rPr lang="en-GB" sz="2400" b="0" i="0" u="none" strike="noStrike" dirty="0">
                          <a:latin typeface="Arial"/>
                        </a:rPr>
                        <a:t>names and Scientist names.  They can only see Expt titles they're allowed to see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8805">
                <a:tc>
                  <a:txBody>
                    <a:bodyPr/>
                    <a:lstStyle/>
                    <a:p>
                      <a:pPr marL="179388" indent="-179388" algn="l" fontAlgn="b">
                        <a:buFont typeface="Arial" pitchFamily="34" charset="0"/>
                        <a:buChar char="•"/>
                      </a:pPr>
                      <a:r>
                        <a:rPr lang="en-GB" sz="2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 scientist always has complete </a:t>
                      </a:r>
                      <a:r>
                        <a:rPr lang="en-GB" sz="2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control over </a:t>
                      </a:r>
                      <a:r>
                        <a:rPr lang="en-GB" sz="2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their own expt when it is in their own </a:t>
                      </a:r>
                      <a:r>
                        <a:rPr lang="en-GB" sz="2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section (Create, Read, Edit, Move, Delete) </a:t>
                      </a:r>
                      <a:endParaRPr lang="en-GB" sz="2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4171">
                <a:tc>
                  <a:txBody>
                    <a:bodyPr/>
                    <a:lstStyle/>
                    <a:p>
                      <a:pPr marL="179388" indent="-179388" algn="l" fontAlgn="b">
                        <a:buFont typeface="Arial" pitchFamily="34" charset="0"/>
                        <a:buChar char="•"/>
                      </a:pPr>
                      <a:r>
                        <a:rPr lang="en-GB" sz="2400" b="0" i="0" u="none" strike="noStrike" dirty="0">
                          <a:latin typeface="Arial"/>
                        </a:rPr>
                        <a:t>The ELN Admin for a group always has complete control over the expt of a scientist in their group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4171">
                <a:tc>
                  <a:txBody>
                    <a:bodyPr/>
                    <a:lstStyle/>
                    <a:p>
                      <a:pPr marL="179388" indent="-179388" algn="l" fontAlgn="b">
                        <a:buFont typeface="Arial" pitchFamily="34" charset="0"/>
                        <a:buChar char="•"/>
                      </a:pPr>
                      <a:r>
                        <a:rPr lang="en-GB" sz="2400" b="0" i="0" u="none" strike="noStrike" dirty="0">
                          <a:latin typeface="Arial"/>
                        </a:rPr>
                        <a:t>The PI and their Safety Reviewer(s) can always read expts from their group. </a:t>
                      </a:r>
                      <a:r>
                        <a:rPr lang="en-GB" sz="2400" b="0" i="0" u="none" strike="noStrike" dirty="0" smtClean="0">
                          <a:latin typeface="Arial"/>
                        </a:rPr>
                        <a:t>(But </a:t>
                      </a:r>
                      <a:r>
                        <a:rPr lang="en-GB" sz="2400" b="0" i="0" u="none" strike="noStrike" dirty="0">
                          <a:latin typeface="Arial"/>
                        </a:rPr>
                        <a:t>not Edit or Delete expts)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8805">
                <a:tc>
                  <a:txBody>
                    <a:bodyPr/>
                    <a:lstStyle/>
                    <a:p>
                      <a:pPr marL="179388" indent="-179388" algn="l" fontAlgn="b">
                        <a:buFont typeface="Arial" pitchFamily="34" charset="0"/>
                        <a:buChar char="•"/>
                      </a:pPr>
                      <a:r>
                        <a:rPr lang="en-GB" sz="2400" b="0" i="0" u="none" strike="noStrike" dirty="0">
                          <a:latin typeface="Arial"/>
                        </a:rPr>
                        <a:t>In each PI's group area, the PI's group members can read all expts, but default is that they are not able to edit a colleague's expt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E4DB8-660F-4249-B579-E3EAC9BE8EAF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185999" y="1559706"/>
            <a:ext cx="4714907" cy="4583938"/>
          </a:xfrm>
          <a:prstGeom prst="ellipse">
            <a:avLst/>
          </a:prstGeom>
          <a:gradFill flip="none" rotWithShape="1">
            <a:gsLst>
              <a:gs pos="50000">
                <a:srgbClr val="FFFF66"/>
              </a:gs>
              <a:gs pos="25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b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86064" y="2131211"/>
            <a:ext cx="3571901" cy="3367791"/>
          </a:xfrm>
          <a:prstGeom prst="ellipse">
            <a:avLst/>
          </a:prstGeom>
          <a:gradFill flip="none" rotWithShape="1">
            <a:gsLst>
              <a:gs pos="56000">
                <a:srgbClr val="FFFF00"/>
              </a:gs>
              <a:gs pos="16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37549" y="2730248"/>
            <a:ext cx="2340370" cy="22428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971948" y="3274218"/>
            <a:ext cx="1143009" cy="1113242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5853" name="TextBox 7"/>
          <p:cNvSpPr txBox="1">
            <a:spLocks noChangeArrowheads="1"/>
          </p:cNvSpPr>
          <p:nvPr/>
        </p:nvSpPr>
        <p:spPr bwMode="auto">
          <a:xfrm>
            <a:off x="4040217" y="3696498"/>
            <a:ext cx="1057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Scientist</a:t>
            </a:r>
          </a:p>
        </p:txBody>
      </p:sp>
      <p:sp>
        <p:nvSpPr>
          <p:cNvPr id="35854" name="TextBox 8"/>
          <p:cNvSpPr txBox="1">
            <a:spLocks noChangeArrowheads="1"/>
          </p:cNvSpPr>
          <p:nvPr/>
        </p:nvSpPr>
        <p:spPr bwMode="auto">
          <a:xfrm>
            <a:off x="3829080" y="4345785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Their Group</a:t>
            </a:r>
          </a:p>
        </p:txBody>
      </p:sp>
      <p:sp>
        <p:nvSpPr>
          <p:cNvPr id="35855" name="TextBox 9"/>
          <p:cNvSpPr txBox="1">
            <a:spLocks noChangeArrowheads="1"/>
          </p:cNvSpPr>
          <p:nvPr/>
        </p:nvSpPr>
        <p:spPr bwMode="auto">
          <a:xfrm>
            <a:off x="3825905" y="4982373"/>
            <a:ext cx="1262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Their Dept</a:t>
            </a:r>
          </a:p>
        </p:txBody>
      </p:sp>
      <p:sp>
        <p:nvSpPr>
          <p:cNvPr id="35856" name="TextBox 10"/>
          <p:cNvSpPr txBox="1">
            <a:spLocks noChangeArrowheads="1"/>
          </p:cNvSpPr>
          <p:nvPr/>
        </p:nvSpPr>
        <p:spPr bwMode="auto">
          <a:xfrm>
            <a:off x="3884642" y="563166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The World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70480" y="4039398"/>
            <a:ext cx="396875" cy="212725"/>
          </a:xfrm>
          <a:prstGeom prst="straightConnector1">
            <a:avLst/>
          </a:prstGeom>
          <a:ln w="76200">
            <a:solidFill>
              <a:srgbClr val="EE7ED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54667" y="4063210"/>
            <a:ext cx="490538" cy="282575"/>
          </a:xfrm>
          <a:prstGeom prst="straightConnector1">
            <a:avLst/>
          </a:prstGeom>
          <a:ln w="76200">
            <a:solidFill>
              <a:srgbClr val="E84E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78542" y="4082260"/>
            <a:ext cx="661988" cy="327025"/>
          </a:xfrm>
          <a:prstGeom prst="straightConnector1">
            <a:avLst/>
          </a:prstGeom>
          <a:ln w="76200">
            <a:solidFill>
              <a:srgbClr val="B818A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>
            <a:spLocks noChangeArrowheads="1"/>
          </p:cNvSpPr>
          <p:nvPr/>
        </p:nvSpPr>
        <p:spPr bwMode="auto">
          <a:xfrm>
            <a:off x="5829330" y="1273973"/>
            <a:ext cx="2000250" cy="714375"/>
          </a:xfrm>
          <a:prstGeom prst="wedgeRoundRectCallout">
            <a:avLst>
              <a:gd name="adj1" fmla="val -63968"/>
              <a:gd name="adj2" fmla="val 33088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7030A0"/>
                </a:solidFill>
                <a:latin typeface="+mn-lt"/>
              </a:rPr>
              <a:t>Embargo 1: Release to Dept</a:t>
            </a:r>
          </a:p>
        </p:txBody>
      </p:sp>
      <p:sp>
        <p:nvSpPr>
          <p:cNvPr id="26" name="Rounded Rectangular Callout 25"/>
          <p:cNvSpPr>
            <a:spLocks noChangeArrowheads="1"/>
          </p:cNvSpPr>
          <p:nvPr/>
        </p:nvSpPr>
        <p:spPr bwMode="auto">
          <a:xfrm>
            <a:off x="6842155" y="2472535"/>
            <a:ext cx="2016125" cy="936625"/>
          </a:xfrm>
          <a:prstGeom prst="wedgeRoundRectCallout">
            <a:avLst>
              <a:gd name="adj1" fmla="val -85907"/>
              <a:gd name="adj2" fmla="val 12474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7030A0"/>
                </a:solidFill>
                <a:latin typeface="+mn-lt"/>
              </a:rPr>
              <a:t>Embargo 2: Release to World</a:t>
            </a:r>
          </a:p>
        </p:txBody>
      </p:sp>
      <p:sp>
        <p:nvSpPr>
          <p:cNvPr id="35863" name="Rectangle 29"/>
          <p:cNvSpPr>
            <a:spLocks noChangeArrowheads="1"/>
          </p:cNvSpPr>
          <p:nvPr/>
        </p:nvSpPr>
        <p:spPr bwMode="auto">
          <a:xfrm>
            <a:off x="214282" y="4071942"/>
            <a:ext cx="2714625" cy="215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3600" dirty="0">
                <a:solidFill>
                  <a:schemeClr val="tx2"/>
                </a:solidFill>
              </a:rPr>
              <a:t>The Scientist </a:t>
            </a:r>
          </a:p>
          <a:p>
            <a:pPr eaLnBrk="0" hangingPunct="0"/>
            <a:r>
              <a:rPr lang="en-GB" sz="3600" dirty="0">
                <a:solidFill>
                  <a:schemeClr val="tx2"/>
                </a:solidFill>
              </a:rPr>
              <a:t>in the Onion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85750" y="214313"/>
            <a:ext cx="8572530" cy="7969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CLARION Project: EmMa - Embargo Manager</a:t>
            </a:r>
            <a:endParaRPr lang="en-GB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161967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28670"/>
            <a:ext cx="9144000" cy="5143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2594"/>
          </a:xfrm>
        </p:spPr>
        <p:txBody>
          <a:bodyPr/>
          <a:lstStyle/>
          <a:p>
            <a:r>
              <a:rPr lang="en-GB" sz="3600" dirty="0" smtClean="0"/>
              <a:t>ELN – expts so far </a:t>
            </a:r>
            <a:r>
              <a:rPr lang="en-GB" sz="2800" dirty="0" smtClean="0"/>
              <a:t>(2</a:t>
            </a:r>
            <a:r>
              <a:rPr lang="en-GB" sz="2800" baseline="30000" dirty="0" smtClean="0"/>
              <a:t>nd</a:t>
            </a:r>
            <a:r>
              <a:rPr lang="en-GB" sz="2800" dirty="0" smtClean="0"/>
              <a:t> March 2010)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E4DB8-660F-4249-B579-E3EAC9BE8EAF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42984"/>
            <a:ext cx="2214578" cy="239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714752"/>
            <a:ext cx="293487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929066"/>
            <a:ext cx="305526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285860"/>
            <a:ext cx="298475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/>
            <a:r>
              <a:rPr lang="en-GB" sz="4000" dirty="0"/>
              <a:t>ELN </a:t>
            </a:r>
            <a:r>
              <a:rPr lang="en-GB" sz="4000" dirty="0" smtClean="0"/>
              <a:t>setup:</a:t>
            </a:r>
            <a:endParaRPr lang="en-GB" sz="4000" dirty="0"/>
          </a:p>
        </p:txBody>
      </p:sp>
      <p:pic>
        <p:nvPicPr>
          <p:cNvPr id="11267" name="Picture 5" descr="MCj042605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80288" y="2089144"/>
            <a:ext cx="100806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MCj043484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004998"/>
            <a:ext cx="12255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47813" y="2500305"/>
            <a:ext cx="1223962" cy="935038"/>
            <a:chOff x="1548" y="2727"/>
            <a:chExt cx="1854" cy="1596"/>
          </a:xfrm>
        </p:grpSpPr>
        <p:pic>
          <p:nvPicPr>
            <p:cNvPr id="11270" name="Picture 8" descr="MCj0423555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8" y="2727"/>
              <a:ext cx="1854" cy="1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16" y="2769"/>
              <a:ext cx="150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98" y="2805"/>
              <a:ext cx="119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619250" y="5516563"/>
            <a:ext cx="1223963" cy="935037"/>
            <a:chOff x="1548" y="2727"/>
            <a:chExt cx="1854" cy="1596"/>
          </a:xfrm>
        </p:grpSpPr>
        <p:pic>
          <p:nvPicPr>
            <p:cNvPr id="11274" name="Picture 12" descr="MCj0423555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8" y="2727"/>
              <a:ext cx="1854" cy="1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16" y="2769"/>
              <a:ext cx="150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98" y="2805"/>
              <a:ext cx="119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619250" y="4221163"/>
            <a:ext cx="1223963" cy="935037"/>
            <a:chOff x="1548" y="2727"/>
            <a:chExt cx="1854" cy="1596"/>
          </a:xfrm>
        </p:grpSpPr>
        <p:pic>
          <p:nvPicPr>
            <p:cNvPr id="11278" name="Picture 16" descr="MCj0423555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8" y="2727"/>
              <a:ext cx="1854" cy="1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16" y="2769"/>
              <a:ext cx="150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98" y="2805"/>
              <a:ext cx="119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81" name="Picture 19" descr="MCj043484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508500"/>
            <a:ext cx="12255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2" name="Text Box 20"/>
          <p:cNvSpPr txBox="1">
            <a:spLocks noChangeArrowheads="1"/>
          </p:cNvSpPr>
          <p:nvPr/>
        </p:nvSpPr>
        <p:spPr bwMode="auto">
          <a:xfrm>
            <a:off x="323850" y="4437063"/>
            <a:ext cx="955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cs typeface="Arial" charset="0"/>
              </a:rPr>
              <a:t>PC or Mac </a:t>
            </a:r>
            <a:r>
              <a:rPr lang="en-GB" dirty="0">
                <a:solidFill>
                  <a:srgbClr val="FF0000"/>
                </a:solidFill>
                <a:cs typeface="Arial" charset="0"/>
              </a:rPr>
              <a:t>thin client</a:t>
            </a:r>
          </a:p>
          <a:p>
            <a:pPr algn="ctr"/>
            <a:r>
              <a:rPr lang="en-GB" sz="1400" dirty="0">
                <a:cs typeface="Arial" charset="0"/>
              </a:rPr>
              <a:t>(use Microsoft RDC)</a:t>
            </a:r>
          </a:p>
        </p:txBody>
      </p:sp>
      <p:sp>
        <p:nvSpPr>
          <p:cNvPr id="11283" name="Text Box 21"/>
          <p:cNvSpPr txBox="1">
            <a:spLocks noChangeArrowheads="1"/>
          </p:cNvSpPr>
          <p:nvPr/>
        </p:nvSpPr>
        <p:spPr bwMode="auto">
          <a:xfrm>
            <a:off x="4427538" y="6092825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cs typeface="Arial" charset="0"/>
              </a:rPr>
              <a:t>Terminal Server</a:t>
            </a:r>
          </a:p>
        </p:txBody>
      </p:sp>
      <p:sp>
        <p:nvSpPr>
          <p:cNvPr id="11284" name="Text Box 22"/>
          <p:cNvSpPr txBox="1">
            <a:spLocks noChangeArrowheads="1"/>
          </p:cNvSpPr>
          <p:nvPr/>
        </p:nvSpPr>
        <p:spPr bwMode="auto">
          <a:xfrm>
            <a:off x="4716463" y="1428736"/>
            <a:ext cx="1366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cs typeface="Arial" charset="0"/>
              </a:rPr>
              <a:t>Application Server</a:t>
            </a:r>
          </a:p>
        </p:txBody>
      </p:sp>
      <p:sp>
        <p:nvSpPr>
          <p:cNvPr id="11285" name="Text Box 23"/>
          <p:cNvSpPr txBox="1">
            <a:spLocks noChangeArrowheads="1"/>
          </p:cNvSpPr>
          <p:nvPr/>
        </p:nvSpPr>
        <p:spPr bwMode="auto">
          <a:xfrm>
            <a:off x="7235825" y="3671882"/>
            <a:ext cx="12239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cs typeface="Arial" charset="0"/>
              </a:rPr>
              <a:t>Database Server (Oracle)</a:t>
            </a:r>
          </a:p>
        </p:txBody>
      </p:sp>
      <p:sp>
        <p:nvSpPr>
          <p:cNvPr id="11286" name="Text Box 24"/>
          <p:cNvSpPr txBox="1">
            <a:spLocks noChangeArrowheads="1"/>
          </p:cNvSpPr>
          <p:nvPr/>
        </p:nvSpPr>
        <p:spPr bwMode="auto">
          <a:xfrm>
            <a:off x="179388" y="2428868"/>
            <a:ext cx="12969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cs typeface="Arial" charset="0"/>
              </a:rPr>
              <a:t>PC</a:t>
            </a:r>
            <a:r>
              <a:rPr lang="en-GB" dirty="0">
                <a:cs typeface="Arial" charset="0"/>
              </a:rPr>
              <a:t> </a:t>
            </a:r>
            <a:r>
              <a:rPr lang="en-GB" dirty="0">
                <a:solidFill>
                  <a:srgbClr val="FF0000"/>
                </a:solidFill>
                <a:cs typeface="Arial" charset="0"/>
              </a:rPr>
              <a:t>thick client</a:t>
            </a:r>
          </a:p>
          <a:p>
            <a:pPr algn="ctr"/>
            <a:r>
              <a:rPr lang="en-GB" sz="1400" dirty="0">
                <a:cs typeface="Arial" charset="0"/>
              </a:rPr>
              <a:t>(ELN installed locally)</a:t>
            </a:r>
          </a:p>
        </p:txBody>
      </p:sp>
      <p:pic>
        <p:nvPicPr>
          <p:cNvPr id="11287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013325"/>
            <a:ext cx="1323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288" name="AutoShape 26"/>
          <p:cNvCxnSpPr>
            <a:cxnSpLocks noChangeShapeType="1"/>
          </p:cNvCxnSpPr>
          <p:nvPr/>
        </p:nvCxnSpPr>
        <p:spPr bwMode="auto">
          <a:xfrm>
            <a:off x="2705100" y="4487863"/>
            <a:ext cx="1795463" cy="74136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9" name="AutoShape 27"/>
          <p:cNvCxnSpPr>
            <a:cxnSpLocks noChangeShapeType="1"/>
          </p:cNvCxnSpPr>
          <p:nvPr/>
        </p:nvCxnSpPr>
        <p:spPr bwMode="auto">
          <a:xfrm flipV="1">
            <a:off x="2771775" y="5589588"/>
            <a:ext cx="1728788" cy="2381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90" name="AutoShape 28"/>
          <p:cNvSpPr>
            <a:spLocks noChangeArrowheads="1"/>
          </p:cNvSpPr>
          <p:nvPr/>
        </p:nvSpPr>
        <p:spPr bwMode="auto">
          <a:xfrm>
            <a:off x="4787900" y="2436798"/>
            <a:ext cx="936625" cy="720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>
                <a:cs typeface="Arial" charset="0"/>
              </a:rPr>
              <a:t>ELN</a:t>
            </a:r>
          </a:p>
          <a:p>
            <a:pPr algn="ctr"/>
            <a:r>
              <a:rPr lang="en-GB">
                <a:cs typeface="Arial" charset="0"/>
              </a:rPr>
              <a:t>server</a:t>
            </a:r>
          </a:p>
        </p:txBody>
      </p:sp>
      <p:cxnSp>
        <p:nvCxnSpPr>
          <p:cNvPr id="11291" name="AutoShape 29"/>
          <p:cNvCxnSpPr>
            <a:cxnSpLocks noChangeShapeType="1"/>
            <a:stCxn id="11287" idx="0"/>
            <a:endCxn id="11290" idx="2"/>
          </p:cNvCxnSpPr>
          <p:nvPr/>
        </p:nvCxnSpPr>
        <p:spPr bwMode="auto">
          <a:xfrm rot="5400000" flipH="1" flipV="1">
            <a:off x="4317199" y="4074312"/>
            <a:ext cx="1855802" cy="222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92" name="AutoShape 30"/>
          <p:cNvCxnSpPr>
            <a:cxnSpLocks noChangeShapeType="1"/>
            <a:endCxn id="11290" idx="1"/>
          </p:cNvCxnSpPr>
          <p:nvPr/>
        </p:nvCxnSpPr>
        <p:spPr bwMode="auto">
          <a:xfrm flipV="1">
            <a:off x="2155825" y="2797161"/>
            <a:ext cx="2613025" cy="206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93" name="AutoShape 31"/>
          <p:cNvCxnSpPr>
            <a:cxnSpLocks noChangeShapeType="1"/>
            <a:stCxn id="11290" idx="3"/>
          </p:cNvCxnSpPr>
          <p:nvPr/>
        </p:nvCxnSpPr>
        <p:spPr bwMode="auto">
          <a:xfrm flipV="1">
            <a:off x="5743575" y="2768586"/>
            <a:ext cx="1638300" cy="285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94" name="Text Box 32"/>
          <p:cNvSpPr txBox="1">
            <a:spLocks noChangeArrowheads="1"/>
          </p:cNvSpPr>
          <p:nvPr/>
        </p:nvSpPr>
        <p:spPr bwMode="auto">
          <a:xfrm>
            <a:off x="2771775" y="4941888"/>
            <a:ext cx="13874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cs typeface="Arial" charset="0"/>
              </a:rPr>
              <a:t>Remote Desktop Connection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28992" y="285728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2"/>
                </a:solidFill>
              </a:rPr>
              <a:t> Thick or Thin clients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2"/>
                </a:solidFill>
              </a:rPr>
              <a:t> Mac or PC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2"/>
                </a:solidFill>
              </a:rPr>
              <a:t> Thin client uses Remote Desktop Connection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9CA-9E47-43E2-847B-67F9877D31A0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928926" y="285728"/>
            <a:ext cx="6067425" cy="5865813"/>
            <a:chOff x="1746" y="386"/>
            <a:chExt cx="3822" cy="3695"/>
          </a:xfrm>
        </p:grpSpPr>
        <p:graphicFrame>
          <p:nvGraphicFramePr>
            <p:cNvPr id="7172" name="Object 4"/>
            <p:cNvGraphicFramePr>
              <a:graphicFrameLocks noChangeAspect="1"/>
            </p:cNvGraphicFramePr>
            <p:nvPr/>
          </p:nvGraphicFramePr>
          <p:xfrm>
            <a:off x="1746" y="386"/>
            <a:ext cx="3731" cy="3695"/>
          </p:xfrm>
          <a:graphic>
            <a:graphicData uri="http://schemas.openxmlformats.org/presentationml/2006/ole">
              <p:oleObj spid="_x0000_s1026" name="Image" r:id="rId4" imgW="5219048" imgH="5168254" progId="">
                <p:embed/>
              </p:oleObj>
            </a:graphicData>
          </a:graphic>
        </p:graphicFrame>
        <p:sp>
          <p:nvSpPr>
            <p:cNvPr id="7174" name="Oval 6"/>
            <p:cNvSpPr>
              <a:spLocks noChangeArrowheads="1"/>
            </p:cNvSpPr>
            <p:nvPr/>
          </p:nvSpPr>
          <p:spPr bwMode="auto">
            <a:xfrm>
              <a:off x="3390" y="2006"/>
              <a:ext cx="499" cy="45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400" dirty="0"/>
                <a:t>ELN</a:t>
              </a:r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auto">
            <a:xfrm>
              <a:off x="2064" y="2931"/>
              <a:ext cx="499" cy="49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400"/>
                <a:t>Health</a:t>
              </a:r>
            </a:p>
            <a:p>
              <a:pPr algn="ctr"/>
              <a:r>
                <a:rPr lang="en-GB" sz="1400"/>
                <a:t>&amp; Safety</a:t>
              </a:r>
            </a:p>
          </p:txBody>
        </p:sp>
        <p:sp>
          <p:nvSpPr>
            <p:cNvPr id="7176" name="Oval 8"/>
            <p:cNvSpPr>
              <a:spLocks noChangeArrowheads="1"/>
            </p:cNvSpPr>
            <p:nvPr/>
          </p:nvSpPr>
          <p:spPr bwMode="auto">
            <a:xfrm>
              <a:off x="1746" y="2024"/>
              <a:ext cx="500" cy="45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400"/>
                <a:t>Compd</a:t>
              </a:r>
            </a:p>
            <a:p>
              <a:pPr algn="ctr"/>
              <a:r>
                <a:rPr lang="en-GB" sz="1400"/>
                <a:t>Inventory</a:t>
              </a:r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auto">
            <a:xfrm>
              <a:off x="2846" y="431"/>
              <a:ext cx="454" cy="45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400" dirty="0"/>
                <a:t>File</a:t>
              </a:r>
            </a:p>
            <a:p>
              <a:pPr algn="ctr"/>
              <a:r>
                <a:rPr lang="en-GB" sz="1400" dirty="0"/>
                <a:t>storage</a:t>
              </a:r>
            </a:p>
          </p:txBody>
        </p:sp>
        <p:sp>
          <p:nvSpPr>
            <p:cNvPr id="7178" name="Oval 10"/>
            <p:cNvSpPr>
              <a:spLocks noChangeArrowheads="1"/>
            </p:cNvSpPr>
            <p:nvPr/>
          </p:nvSpPr>
          <p:spPr bwMode="auto">
            <a:xfrm>
              <a:off x="2075" y="1021"/>
              <a:ext cx="454" cy="45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400"/>
                <a:t>Instru-</a:t>
              </a:r>
            </a:p>
            <a:p>
              <a:pPr algn="ctr"/>
              <a:r>
                <a:rPr lang="en-GB" sz="1400"/>
                <a:t>ments</a:t>
              </a:r>
            </a:p>
          </p:txBody>
        </p:sp>
        <p:sp>
          <p:nvSpPr>
            <p:cNvPr id="7179" name="Oval 11"/>
            <p:cNvSpPr>
              <a:spLocks noChangeArrowheads="1"/>
            </p:cNvSpPr>
            <p:nvPr/>
          </p:nvSpPr>
          <p:spPr bwMode="auto">
            <a:xfrm>
              <a:off x="4796" y="976"/>
              <a:ext cx="454" cy="45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400" dirty="0"/>
                <a:t>Pub-</a:t>
              </a:r>
            </a:p>
            <a:p>
              <a:pPr algn="ctr"/>
              <a:r>
                <a:rPr lang="en-GB" sz="1400" dirty="0" err="1"/>
                <a:t>lishing</a:t>
              </a:r>
              <a:endParaRPr lang="en-GB" sz="1400" dirty="0"/>
            </a:p>
          </p:txBody>
        </p:sp>
        <p:sp>
          <p:nvSpPr>
            <p:cNvPr id="7180" name="Oval 12"/>
            <p:cNvSpPr>
              <a:spLocks noChangeArrowheads="1"/>
            </p:cNvSpPr>
            <p:nvPr/>
          </p:nvSpPr>
          <p:spPr bwMode="auto">
            <a:xfrm>
              <a:off x="4842" y="2926"/>
              <a:ext cx="454" cy="45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400" dirty="0"/>
                <a:t>Work-</a:t>
              </a:r>
            </a:p>
            <a:p>
              <a:pPr algn="ctr"/>
              <a:r>
                <a:rPr lang="en-GB" sz="1400" dirty="0"/>
                <a:t>flow</a:t>
              </a:r>
            </a:p>
          </p:txBody>
        </p:sp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3889" y="386"/>
              <a:ext cx="545" cy="45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400" dirty="0"/>
                <a:t>Structure</a:t>
              </a:r>
            </a:p>
            <a:p>
              <a:pPr algn="ctr"/>
              <a:r>
                <a:rPr lang="en-GB" sz="1400" dirty="0"/>
                <a:t>searching</a:t>
              </a:r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2835" y="3612"/>
              <a:ext cx="635" cy="45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400"/>
                <a:t>Chemical</a:t>
              </a:r>
            </a:p>
            <a:p>
              <a:pPr algn="ctr"/>
              <a:r>
                <a:rPr lang="en-GB" sz="1400"/>
                <a:t>purchasing</a:t>
              </a:r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3923" y="3566"/>
              <a:ext cx="590" cy="45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400"/>
                <a:t>Intellectual</a:t>
              </a:r>
            </a:p>
            <a:p>
              <a:pPr algn="ctr"/>
              <a:r>
                <a:rPr lang="en-GB" sz="1400"/>
                <a:t>Property</a:t>
              </a:r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5114" y="1974"/>
              <a:ext cx="454" cy="45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400"/>
                <a:t>Data</a:t>
              </a:r>
            </a:p>
            <a:p>
              <a:pPr algn="ctr"/>
              <a:r>
                <a:rPr lang="en-GB" sz="1400"/>
                <a:t>mining</a:t>
              </a:r>
            </a:p>
          </p:txBody>
        </p:sp>
      </p:grp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428596" y="1714488"/>
            <a:ext cx="20891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Experiments are a fundamental part </a:t>
            </a:r>
          </a:p>
          <a:p>
            <a:r>
              <a:rPr lang="en-GB" dirty="0"/>
              <a:t>of a research </a:t>
            </a:r>
          </a:p>
          <a:p>
            <a:r>
              <a:rPr lang="en-GB" dirty="0"/>
              <a:t>scientist’s </a:t>
            </a:r>
          </a:p>
          <a:p>
            <a:r>
              <a:rPr lang="en-GB" dirty="0"/>
              <a:t>activity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85720" y="4429132"/>
            <a:ext cx="28082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The Electronic </a:t>
            </a:r>
          </a:p>
          <a:p>
            <a:r>
              <a:rPr lang="en-GB" dirty="0"/>
              <a:t>Lab Notebook is </a:t>
            </a:r>
          </a:p>
          <a:p>
            <a:r>
              <a:rPr lang="en-GB" dirty="0"/>
              <a:t>the “missing link” at </a:t>
            </a:r>
          </a:p>
          <a:p>
            <a:r>
              <a:rPr lang="en-GB" dirty="0"/>
              <a:t>the centre of the wheel </a:t>
            </a:r>
          </a:p>
          <a:p>
            <a:r>
              <a:rPr lang="en-GB" dirty="0"/>
              <a:t>of a scientist’s activities and data sources</a:t>
            </a:r>
          </a:p>
        </p:txBody>
      </p:sp>
      <p:pic>
        <p:nvPicPr>
          <p:cNvPr id="72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429000"/>
            <a:ext cx="122396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42844" y="142852"/>
            <a:ext cx="3571900" cy="12858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ELN</a:t>
            </a:r>
            <a:r>
              <a:rPr lang="en-GB" sz="3600" dirty="0" smtClean="0">
                <a:latin typeface="+mj-lt"/>
                <a:ea typeface="+mj-ea"/>
                <a:cs typeface="+mj-cs"/>
              </a:rPr>
              <a:t> – a platform for IT innovation?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ChangeArrowheads="1"/>
          </p:cNvSpPr>
          <p:nvPr/>
        </p:nvSpPr>
        <p:spPr bwMode="auto">
          <a:xfrm>
            <a:off x="4429124" y="5143512"/>
            <a:ext cx="4103688" cy="719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dirty="0" smtClean="0"/>
              <a:t>Questions...?</a:t>
            </a:r>
            <a:endParaRPr lang="en-GB" sz="2400" dirty="0"/>
          </a:p>
        </p:txBody>
      </p:sp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5794"/>
            <a:ext cx="4464050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pPr algn="l"/>
            <a:r>
              <a:rPr lang="en-GB" dirty="0" smtClean="0"/>
              <a:t>ELN rollout at Cambridge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000108"/>
            <a:ext cx="7972452" cy="5143536"/>
          </a:xfrm>
        </p:spPr>
        <p:txBody>
          <a:bodyPr/>
          <a:lstStyle/>
          <a:p>
            <a:r>
              <a:rPr lang="en-GB" sz="2800" dirty="0" smtClean="0"/>
              <a:t>Two ways to approach the project</a:t>
            </a:r>
          </a:p>
          <a:p>
            <a:pPr lvl="1"/>
            <a:r>
              <a:rPr lang="en-GB" sz="2400" dirty="0" smtClean="0"/>
              <a:t>Deploy Later: </a:t>
            </a:r>
          </a:p>
          <a:p>
            <a:pPr lvl="2"/>
            <a:r>
              <a:rPr lang="en-GB" sz="2000" dirty="0" smtClean="0"/>
              <a:t>Requirements analysis</a:t>
            </a:r>
          </a:p>
          <a:p>
            <a:pPr lvl="2"/>
            <a:r>
              <a:rPr lang="en-GB" sz="2000" dirty="0" smtClean="0"/>
              <a:t>Development; integration, configuration</a:t>
            </a:r>
          </a:p>
          <a:p>
            <a:pPr lvl="2"/>
            <a:r>
              <a:rPr lang="en-GB" sz="2000" dirty="0" smtClean="0"/>
              <a:t>Rollout</a:t>
            </a:r>
          </a:p>
          <a:p>
            <a:pPr lvl="1"/>
            <a:r>
              <a:rPr lang="en-GB" sz="2400" dirty="0" smtClean="0"/>
              <a:t>Deploy Sooner:</a:t>
            </a:r>
          </a:p>
          <a:p>
            <a:pPr lvl="2"/>
            <a:r>
              <a:rPr lang="en-GB" sz="2000" dirty="0" smtClean="0"/>
              <a:t>Vanilla out-of-the-box</a:t>
            </a:r>
          </a:p>
          <a:p>
            <a:pPr lvl="2"/>
            <a:r>
              <a:rPr lang="en-GB" sz="2000" dirty="0" smtClean="0"/>
              <a:t>Minimum </a:t>
            </a:r>
            <a:r>
              <a:rPr lang="en-GB" sz="2000" dirty="0" err="1" smtClean="0"/>
              <a:t>startup</a:t>
            </a:r>
            <a:r>
              <a:rPr lang="en-GB" sz="2000" dirty="0" smtClean="0"/>
              <a:t> time</a:t>
            </a:r>
          </a:p>
          <a:p>
            <a:r>
              <a:rPr lang="en-GB" sz="2800" dirty="0" smtClean="0"/>
              <a:t>Deploy Sooner...</a:t>
            </a:r>
          </a:p>
          <a:p>
            <a:pPr lvl="1"/>
            <a:r>
              <a:rPr lang="en-GB" sz="2400" dirty="0" smtClean="0"/>
              <a:t>... about 3 months</a:t>
            </a:r>
          </a:p>
          <a:p>
            <a:r>
              <a:rPr lang="en-GB" sz="2800" dirty="0" smtClean="0"/>
              <a:t>“Light-touch” rollout</a:t>
            </a:r>
          </a:p>
          <a:p>
            <a:pPr lvl="1"/>
            <a:r>
              <a:rPr lang="en-GB" sz="2400" dirty="0" smtClean="0"/>
              <a:t>Give it to a few scientists, see how it goes</a:t>
            </a:r>
          </a:p>
          <a:p>
            <a:pPr lvl="1"/>
            <a:endParaRPr lang="en-GB" sz="2400" dirty="0" smtClean="0"/>
          </a:p>
          <a:p>
            <a:endParaRPr lang="en-GB" sz="28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000372"/>
            <a:ext cx="322808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II</a:t>
            </a:r>
            <a:endParaRPr lang="en-GB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r>
              <a:rPr lang="en-GB" dirty="0" smtClean="0"/>
              <a:t>One day of training was given to users</a:t>
            </a:r>
          </a:p>
          <a:p>
            <a:pPr lvl="1"/>
            <a:r>
              <a:rPr lang="en-GB" dirty="0" smtClean="0"/>
              <a:t>Plenty to get them up and going</a:t>
            </a:r>
          </a:p>
          <a:p>
            <a:pPr lvl="2"/>
            <a:r>
              <a:rPr lang="en-GB" dirty="0" smtClean="0"/>
              <a:t>Probably benefit from an advanced refresher half-day to learn new tricks</a:t>
            </a:r>
          </a:p>
          <a:p>
            <a:pPr lvl="2"/>
            <a:r>
              <a:rPr lang="en-GB" dirty="0" smtClean="0"/>
              <a:t>V8.2 an opportunity?</a:t>
            </a:r>
          </a:p>
          <a:p>
            <a:r>
              <a:rPr lang="en-GB" dirty="0" smtClean="0"/>
              <a:t>In October, the first early-adopter users started using it (EWB v8.1)</a:t>
            </a:r>
          </a:p>
          <a:p>
            <a:r>
              <a:rPr lang="en-GB" dirty="0" smtClean="0"/>
              <a:t>Now been in use for just over 4 months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572140"/>
            <a:ext cx="3727465" cy="1111197"/>
          </a:xfrm>
          <a:prstGeom prst="rect">
            <a:avLst/>
          </a:prstGeom>
          <a:noFill/>
          <a:ln w="57150" cmpd="thickThin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F131-89DD-4AEF-859D-F8602BBDBAEE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8" y="90488"/>
            <a:ext cx="839152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8135938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9CA-9E47-43E2-847B-67F9877D31A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000100" y="1214422"/>
          <a:ext cx="7572427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500034" y="428604"/>
          <a:ext cx="8001055" cy="542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3" descr="C:\Documents and Settings\jat45\My Documents\My Received Files\DCP_2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333375"/>
            <a:ext cx="2078037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4" descr="C:\Documents and Settings\jat45\My Documents\My Received Files\DCP_2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000504"/>
            <a:ext cx="1890696" cy="220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357158" y="1357298"/>
            <a:ext cx="3286148" cy="2447924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dirty="0"/>
              <a:t>From a scientist: </a:t>
            </a:r>
          </a:p>
          <a:p>
            <a:r>
              <a:rPr lang="en-GB" dirty="0"/>
              <a:t>“</a:t>
            </a:r>
            <a:r>
              <a:rPr lang="en-GB" dirty="0">
                <a:solidFill>
                  <a:srgbClr val="0000FF"/>
                </a:solidFill>
              </a:rPr>
              <a:t>For a new computer system to be a success, it must do one of two things:</a:t>
            </a:r>
          </a:p>
          <a:p>
            <a:pPr marL="263525" lvl="1" indent="-180975">
              <a:buFontTx/>
              <a:buChar char="•"/>
            </a:pPr>
            <a:r>
              <a:rPr lang="en-GB" dirty="0">
                <a:solidFill>
                  <a:srgbClr val="7030A0"/>
                </a:solidFill>
              </a:rPr>
              <a:t>Make something possible that currently isn’t</a:t>
            </a:r>
          </a:p>
          <a:p>
            <a:pPr marL="263525" lvl="1" indent="-180975">
              <a:buFontTx/>
              <a:buChar char="•"/>
            </a:pPr>
            <a:r>
              <a:rPr lang="en-GB" dirty="0">
                <a:solidFill>
                  <a:srgbClr val="7030A0"/>
                </a:solidFill>
              </a:rPr>
              <a:t>Make something easier that’s currently difficult</a:t>
            </a:r>
            <a:r>
              <a:rPr lang="en-GB" dirty="0"/>
              <a:t>”</a:t>
            </a: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2987675" y="4437063"/>
            <a:ext cx="3024188" cy="2087562"/>
          </a:xfrm>
          <a:prstGeom prst="rect">
            <a:avLst/>
          </a:prstGeom>
          <a:solidFill>
            <a:srgbClr val="99FF99"/>
          </a:solidFill>
          <a:ln w="9525" algn="ctr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/>
              <a:t>From a PI (somewhat tongue-in-cheek): </a:t>
            </a:r>
          </a:p>
          <a:p>
            <a:r>
              <a:rPr lang="en-GB"/>
              <a:t>“</a:t>
            </a:r>
            <a:r>
              <a:rPr lang="en-GB">
                <a:solidFill>
                  <a:srgbClr val="0000FF"/>
                </a:solidFill>
              </a:rPr>
              <a:t>Every four years we start to repeat what we’ve done before because the </a:t>
            </a:r>
            <a:r>
              <a:rPr lang="en-GB">
                <a:solidFill>
                  <a:srgbClr val="663300"/>
                </a:solidFill>
              </a:rPr>
              <a:t>people who knew</a:t>
            </a:r>
            <a:r>
              <a:rPr lang="en-GB">
                <a:solidFill>
                  <a:srgbClr val="0000FF"/>
                </a:solidFill>
              </a:rPr>
              <a:t> have left</a:t>
            </a:r>
            <a:r>
              <a:rPr lang="en-GB"/>
              <a:t>”</a:t>
            </a:r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4143373" y="1285861"/>
            <a:ext cx="2000263" cy="2214577"/>
          </a:xfrm>
          <a:prstGeom prst="rect">
            <a:avLst/>
          </a:prstGeom>
          <a:solidFill>
            <a:srgbClr val="B2B2B2"/>
          </a:solidFill>
          <a:ln w="9525" algn="ctr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/>
              <a:t>From a PI: </a:t>
            </a:r>
          </a:p>
          <a:p>
            <a:pPr algn="ctr"/>
            <a:r>
              <a:rPr lang="en-GB"/>
              <a:t>“</a:t>
            </a:r>
            <a:r>
              <a:rPr lang="en-GB">
                <a:solidFill>
                  <a:srgbClr val="0000FF"/>
                </a:solidFill>
              </a:rPr>
              <a:t>When a group member has left, it can be </a:t>
            </a:r>
            <a:r>
              <a:rPr lang="en-GB">
                <a:solidFill>
                  <a:srgbClr val="CC0099"/>
                </a:solidFill>
              </a:rPr>
              <a:t>extremely difficult</a:t>
            </a:r>
            <a:r>
              <a:rPr lang="en-GB">
                <a:solidFill>
                  <a:srgbClr val="0000FF"/>
                </a:solidFill>
              </a:rPr>
              <a:t> to find out what they worked on</a:t>
            </a:r>
            <a:r>
              <a:rPr lang="en-GB"/>
              <a:t>”</a:t>
            </a:r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6572264" y="3786190"/>
            <a:ext cx="2376487" cy="2211406"/>
          </a:xfrm>
          <a:prstGeom prst="rect">
            <a:avLst/>
          </a:prstGeom>
          <a:solidFill>
            <a:srgbClr val="FFC269"/>
          </a:solidFill>
          <a:ln w="9525" algn="ctr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/>
              <a:t>From a scientist: </a:t>
            </a:r>
          </a:p>
          <a:p>
            <a:pPr algn="ctr"/>
            <a:r>
              <a:rPr lang="en-GB"/>
              <a:t>“</a:t>
            </a:r>
            <a:r>
              <a:rPr lang="en-GB">
                <a:solidFill>
                  <a:srgbClr val="0000FF"/>
                </a:solidFill>
              </a:rPr>
              <a:t>I just wrote a paper.  It was </a:t>
            </a:r>
            <a:r>
              <a:rPr lang="en-GB">
                <a:solidFill>
                  <a:srgbClr val="FF0000"/>
                </a:solidFill>
              </a:rPr>
              <a:t>2 pages long</a:t>
            </a:r>
            <a:r>
              <a:rPr lang="en-GB">
                <a:solidFill>
                  <a:srgbClr val="0000FF"/>
                </a:solidFill>
              </a:rPr>
              <a:t>... and had </a:t>
            </a:r>
            <a:r>
              <a:rPr lang="en-GB">
                <a:solidFill>
                  <a:srgbClr val="FF0000"/>
                </a:solidFill>
              </a:rPr>
              <a:t>150 pages of supporting information</a:t>
            </a:r>
            <a:r>
              <a:rPr lang="en-GB"/>
              <a:t>”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95288" y="142853"/>
            <a:ext cx="605948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3200" dirty="0">
                <a:solidFill>
                  <a:schemeClr val="tx2"/>
                </a:solidFill>
              </a:rPr>
              <a:t>ELN – some </a:t>
            </a:r>
            <a:r>
              <a:rPr lang="en-GB" sz="3200" dirty="0" smtClean="0">
                <a:solidFill>
                  <a:schemeClr val="tx2"/>
                </a:solidFill>
              </a:rPr>
              <a:t>quotes from Cambridge scientists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9CA-9E47-43E2-847B-67F9877D31A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1577</Words>
  <Application>Microsoft Office PowerPoint</Application>
  <PresentationFormat>On-screen Show (4:3)</PresentationFormat>
  <Paragraphs>291</Paragraphs>
  <Slides>28</Slides>
  <Notes>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Image</vt:lpstr>
      <vt:lpstr>Using the IDBS ELN in the University of Cambridge Chemistry Department   IDBS Product Innovation Seminar Little Chesterford, Wednesday 10th March 2010</vt:lpstr>
      <vt:lpstr>Some background</vt:lpstr>
      <vt:lpstr>ELN rollout at Cambridge</vt:lpstr>
      <vt:lpstr>Background II</vt:lpstr>
      <vt:lpstr>Slide 5</vt:lpstr>
      <vt:lpstr>Slide 6</vt:lpstr>
      <vt:lpstr>Slide 7</vt:lpstr>
      <vt:lpstr>Slide 8</vt:lpstr>
      <vt:lpstr>Slide 9</vt:lpstr>
      <vt:lpstr>Slide 10</vt:lpstr>
      <vt:lpstr>The current environment</vt:lpstr>
      <vt:lpstr>Possible reasons for adopting an ELN</vt:lpstr>
      <vt:lpstr>Why use an ELN?</vt:lpstr>
      <vt:lpstr>Differences between Academia &amp; Industry</vt:lpstr>
      <vt:lpstr>Adopting an ELN – factors to consider</vt:lpstr>
      <vt:lpstr>Challenges for ELN in Academia</vt:lpstr>
      <vt:lpstr>ELN rollout: Barriers &amp; enablers</vt:lpstr>
      <vt:lpstr>Some people use ELN assiduously; some don’t.  Why the difference?</vt:lpstr>
      <vt:lpstr>ELN – should I, shouldn’t I...?</vt:lpstr>
      <vt:lpstr>Viewers - filetypes</vt:lpstr>
      <vt:lpstr>Slide 21</vt:lpstr>
      <vt:lpstr>Audiences in the Navigator</vt:lpstr>
      <vt:lpstr>Summary of Security rules:</vt:lpstr>
      <vt:lpstr>Slide 24</vt:lpstr>
      <vt:lpstr>ELN – expts so far (2nd March 2010)</vt:lpstr>
      <vt:lpstr>ELN setup: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CLARION Project A chemistry repository</dc:title>
  <dc:creator>bjb45</dc:creator>
  <cp:lastModifiedBy>bjb45</cp:lastModifiedBy>
  <cp:revision>232</cp:revision>
  <dcterms:created xsi:type="dcterms:W3CDTF">2009-10-07T14:43:11Z</dcterms:created>
  <dcterms:modified xsi:type="dcterms:W3CDTF">2010-03-09T23:06:11Z</dcterms:modified>
</cp:coreProperties>
</file>