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5" r:id="rId3"/>
    <p:sldId id="259" r:id="rId4"/>
    <p:sldId id="261" r:id="rId5"/>
    <p:sldId id="262" r:id="rId6"/>
    <p:sldId id="263" r:id="rId7"/>
    <p:sldId id="264" r:id="rId8"/>
    <p:sldId id="286" r:id="rId9"/>
    <p:sldId id="306" r:id="rId10"/>
    <p:sldId id="294" r:id="rId11"/>
    <p:sldId id="295" r:id="rId12"/>
    <p:sldId id="296" r:id="rId13"/>
    <p:sldId id="288" r:id="rId14"/>
    <p:sldId id="291" r:id="rId15"/>
    <p:sldId id="290" r:id="rId16"/>
    <p:sldId id="293" r:id="rId17"/>
    <p:sldId id="292" r:id="rId18"/>
    <p:sldId id="304" r:id="rId19"/>
    <p:sldId id="309" r:id="rId20"/>
    <p:sldId id="287" r:id="rId21"/>
    <p:sldId id="298" r:id="rId22"/>
    <p:sldId id="308" r:id="rId23"/>
    <p:sldId id="300" r:id="rId24"/>
    <p:sldId id="302" r:id="rId25"/>
    <p:sldId id="301" r:id="rId26"/>
    <p:sldId id="303" r:id="rId27"/>
    <p:sldId id="305" r:id="rId28"/>
    <p:sldId id="307" r:id="rId29"/>
    <p:sldId id="289" r:id="rId30"/>
    <p:sldId id="299" r:id="rId31"/>
    <p:sldId id="283" r:id="rId32"/>
    <p:sldId id="297" r:id="rId33"/>
    <p:sldId id="284" r:id="rId34"/>
    <p:sldId id="258" r:id="rId35"/>
    <p:sldId id="285" r:id="rId3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87" autoAdjust="0"/>
  </p:normalViewPr>
  <p:slideViewPr>
    <p:cSldViewPr snapToGrid="0">
      <p:cViewPr varScale="1">
        <p:scale>
          <a:sx n="107" d="100"/>
          <a:sy n="107" d="100"/>
        </p:scale>
        <p:origin x="702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DA8E3-3200-49D4-AC7E-66F38C3F60D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DA157-E3F8-40BA-9C26-57BA8C1441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297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DA157-E3F8-40BA-9C26-57BA8C144178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321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4" y="-15669"/>
            <a:ext cx="12200763" cy="687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24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4936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695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47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88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87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18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1084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093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8320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1E8C-9605-4A72-9D6E-F2B02D544B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93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64" y="-1"/>
            <a:ext cx="12200763" cy="68736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6183-23AC-43E4-B906-2A198A1C3140}" type="datetimeFigureOut">
              <a:rPr lang="nl-NL" smtClean="0"/>
              <a:t>21-11-2014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41E8C-9605-4A72-9D6E-F2B02D544BEE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049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Lucida Sans Unicode" panose="020B0602030504020204" pitchFamily="34" charset="0"/>
          <a:ea typeface="+mj-ea"/>
          <a:cs typeface="Lucida Sans Unicode" panose="020B0602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cida Sans Unicode" panose="020B0602030504020204" pitchFamily="34" charset="0"/>
          <a:ea typeface="+mn-ea"/>
          <a:cs typeface="Lucida Sans Unicode" panose="020B0602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bfv/pug2014" TargetMode="External"/><Relationship Id="rId2" Type="http://schemas.openxmlformats.org/officeDocument/2006/relationships/hyperlink" Target="https://bitbucket.org/bfv/pug201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support.com/RESTful_Webservices_Paul_Bakker" TargetMode="External"/><Relationship Id="rId2" Type="http://schemas.openxmlformats.org/officeDocument/2006/relationships/hyperlink" Target="http://www.ics.uci.edu/~fielding/pubs/dissertation/rest_arch_style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usso.nl/pug/rest/pug/speaker?filter" TargetMode="External"/><Relationship Id="rId2" Type="http://schemas.openxmlformats.org/officeDocument/2006/relationships/hyperlink" Target="http://www.flusso.nl/pugapp/rest/api/router/speaker/%7b:id%7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REST </a:t>
            </a:r>
            <a:r>
              <a:rPr lang="nl-NL" dirty="0" err="1" smtClean="0"/>
              <a:t>assured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generic</a:t>
            </a:r>
            <a:r>
              <a:rPr lang="nl-NL" dirty="0" smtClean="0"/>
              <a:t> approach </a:t>
            </a:r>
            <a:r>
              <a:rPr lang="nl-NL" dirty="0" err="1" smtClean="0"/>
              <a:t>to</a:t>
            </a:r>
            <a:r>
              <a:rPr lang="nl-NL" dirty="0" smtClean="0"/>
              <a:t> REST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531352" y="5782733"/>
            <a:ext cx="3499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EMEA PUG Challenge,  20-11-2014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Bronco Oostermeyer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42559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http://.../</a:t>
            </a:r>
            <a:r>
              <a:rPr lang="en-US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pugapp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/rest/</a:t>
            </a:r>
            <a:r>
              <a:rPr lang="en-US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/router/speaker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 http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://.../</a:t>
            </a:r>
            <a:r>
              <a:rPr lang="en-US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pugapp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/rest/</a:t>
            </a:r>
            <a:r>
              <a:rPr lang="en-US" dirty="0" err="1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api</a:t>
            </a:r>
            <a:r>
              <a:rPr lang="en-US" dirty="0" smtClean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/router/speaker/1</a:t>
            </a:r>
            <a:endParaRPr lang="en-US" dirty="0">
              <a:solidFill>
                <a:schemeClr val="accent6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 a ABL Router class interface methods</a:t>
            </a:r>
          </a:p>
          <a:p>
            <a:r>
              <a:rPr lang="en-US" dirty="0" smtClean="0"/>
              <a:t>Define service (interface)</a:t>
            </a:r>
          </a:p>
          <a:p>
            <a:r>
              <a:rPr lang="en-US" dirty="0" smtClean="0"/>
              <a:t>Create routing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BackEndConnector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1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RestRouter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979714" y="1950098"/>
            <a:ext cx="10087505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Defines interface(s) for REST adapter to communicate with (CRUD)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Implements (part of) logic for forwarding request to </a:t>
            </a:r>
            <a:r>
              <a:rPr lang="en-US" sz="2800" dirty="0" err="1" smtClean="0"/>
              <a:t>BusinessLogic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Collects all info for response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HTTP return value (codes 200, 404, 500 </a:t>
            </a:r>
            <a:r>
              <a:rPr lang="en-US" sz="2800" dirty="0" err="1" smtClean="0"/>
              <a:t>etc</a:t>
            </a:r>
            <a:r>
              <a:rPr lang="en-US" sz="28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(errors)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6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RestRouter</a:t>
            </a:r>
            <a:r>
              <a:rPr lang="en-US" dirty="0" smtClean="0"/>
              <a:t> (2)</a:t>
            </a: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979714" y="1771944"/>
            <a:ext cx="148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methods: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141275"/>
            <a:ext cx="10436269" cy="30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definition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Define the name, resources/verbs</a:t>
            </a:r>
          </a:p>
          <a:p>
            <a:pPr lvl="1"/>
            <a:r>
              <a:rPr lang="en-US" dirty="0" smtClean="0"/>
              <a:t>Path </a:t>
            </a:r>
          </a:p>
          <a:p>
            <a:pPr lvl="1"/>
            <a:r>
              <a:rPr lang="en-US" dirty="0" smtClean="0"/>
              <a:t>GET: Read, POST: create, PUT: update, DELETE: …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http://&lt;server&gt;:&lt;port&gt;/&lt;servicename&gt;/rest/&lt;rel-uri&gt;/&lt;path&gt;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 smtClean="0"/>
              <a:t>Sample: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http</a:t>
            </a: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://localhost:8980/pugapp/rest/api/router/speaker</a:t>
            </a:r>
          </a:p>
          <a:p>
            <a:pPr marL="0" indent="0">
              <a:buNone/>
            </a:pPr>
            <a:r>
              <a:rPr lang="en-US" sz="2000" dirty="0" smtClean="0"/>
              <a:t>(that’s long…)</a:t>
            </a:r>
            <a:r>
              <a:rPr lang="en-US" dirty="0"/>
              <a:t>	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39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definition (2)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009" y="1690688"/>
            <a:ext cx="3943447" cy="3642993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19673" y="1856792"/>
            <a:ext cx="278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New </a:t>
            </a:r>
            <a:r>
              <a:rPr lang="en-US" dirty="0" smtClean="0">
                <a:sym typeface="Wingdings" panose="05000000000000000000" pitchFamily="2" charset="2"/>
              </a:rPr>
              <a:t> REST Service</a:t>
            </a:r>
            <a:endParaRPr lang="en-US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73" y="2392228"/>
            <a:ext cx="3019425" cy="1533525"/>
          </a:xfrm>
          <a:prstGeom prst="rect">
            <a:avLst/>
          </a:prstGeom>
        </p:spPr>
      </p:pic>
      <p:sp>
        <p:nvSpPr>
          <p:cNvPr id="8" name="PIJL-RECHTS 7"/>
          <p:cNvSpPr/>
          <p:nvPr/>
        </p:nvSpPr>
        <p:spPr>
          <a:xfrm>
            <a:off x="4539849" y="3027552"/>
            <a:ext cx="978408" cy="484632"/>
          </a:xfrm>
          <a:prstGeom prst="right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definition (3)</a:t>
            </a:r>
            <a:endParaRPr lang="en-US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11" y="1472179"/>
            <a:ext cx="3667125" cy="1390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8100"/>
          </a:effectLst>
        </p:spPr>
      </p:pic>
      <p:sp>
        <p:nvSpPr>
          <p:cNvPr id="6" name="Gebogen pijl 5"/>
          <p:cNvSpPr/>
          <p:nvPr/>
        </p:nvSpPr>
        <p:spPr>
          <a:xfrm flipV="1">
            <a:off x="3494311" y="2967136"/>
            <a:ext cx="592497" cy="60182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75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341" y="1472179"/>
            <a:ext cx="7357533" cy="35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5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definition (4)</a:t>
            </a:r>
            <a:endParaRPr lang="en-US" dirty="0"/>
          </a:p>
        </p:txBody>
      </p:sp>
      <p:sp>
        <p:nvSpPr>
          <p:cNvPr id="3" name="Tekstvak 2"/>
          <p:cNvSpPr txBox="1"/>
          <p:nvPr/>
        </p:nvSpPr>
        <p:spPr>
          <a:xfrm>
            <a:off x="8330045" y="1449852"/>
            <a:ext cx="270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 Resource / verb to method in class:</a:t>
            </a:r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8330045" y="2578538"/>
            <a:ext cx="2768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GET /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/router/{resource}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8330045" y="3352548"/>
            <a:ext cx="35637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bfv.rest.RestRouter:GetResources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PIJL-OMLAAG 8"/>
          <p:cNvSpPr/>
          <p:nvPr/>
        </p:nvSpPr>
        <p:spPr>
          <a:xfrm>
            <a:off x="9712236" y="2935174"/>
            <a:ext cx="200934" cy="368515"/>
          </a:xfrm>
          <a:prstGeom prst="downArrow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3444"/>
            <a:ext cx="7357533" cy="355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definition (5)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085975"/>
            <a:ext cx="114109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Service definitions (6)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195512"/>
            <a:ext cx="116014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real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386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903515" y="1884784"/>
            <a:ext cx="7109639" cy="3170099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{"speaker":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{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"id":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firstName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"Bronco",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lastName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"Oostermeyer",</a:t>
            </a: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"company":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Flusso",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"previous": "UNIT4,Progress,WALVIS",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"email": "b.oostermeyer@flusso.nl"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]}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92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2364098" cy="4351338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The factory maps the incoming resource (speaker) to:</a:t>
            </a:r>
          </a:p>
          <a:p>
            <a:pPr lvl="1"/>
            <a:r>
              <a:rPr lang="en-US" sz="1800" dirty="0" smtClean="0"/>
              <a:t>The REST class</a:t>
            </a:r>
          </a:p>
          <a:p>
            <a:pPr lvl="1"/>
            <a:r>
              <a:rPr lang="en-US" sz="1800" dirty="0" smtClean="0"/>
              <a:t>The application logic class </a:t>
            </a:r>
          </a:p>
          <a:p>
            <a:r>
              <a:rPr lang="en-US" sz="2200" dirty="0" smtClean="0"/>
              <a:t>Factory class acts a static façade for </a:t>
            </a:r>
            <a:r>
              <a:rPr lang="en-US" sz="2200" dirty="0" err="1" smtClean="0"/>
              <a:t>ResourceFactory</a:t>
            </a:r>
            <a:endParaRPr lang="en-US" sz="2200" dirty="0" smtClean="0"/>
          </a:p>
          <a:p>
            <a:pPr lvl="1"/>
            <a:r>
              <a:rPr lang="en-US" sz="1800" dirty="0" smtClean="0"/>
              <a:t>And casts a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Progress.Lang.Object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/>
              <a:t>to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IRestRequest</a:t>
            </a:r>
            <a:endParaRPr 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 smtClean="0"/>
              <a:t>Get its info from XML (</a:t>
            </a:r>
            <a:r>
              <a:rPr lang="en-US" sz="22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config</a:t>
            </a:r>
            <a:r>
              <a:rPr lang="en-US" sz="22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/factory.xml</a:t>
            </a:r>
            <a:r>
              <a:rPr lang="en-US" sz="2200" dirty="0" smtClean="0"/>
              <a:t>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357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Factory (2)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690688"/>
            <a:ext cx="1126066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method 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public static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IRestRequest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GetRestReader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resourceName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as character):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return cast(</a:t>
            </a:r>
            <a:r>
              <a:rPr lang="nl-NL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GetResource</a:t>
            </a:r>
            <a:r>
              <a:rPr lang="nl-NL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nl-NL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resourceName</a:t>
            </a:r>
            <a:r>
              <a:rPr lang="nl-NL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), </a:t>
            </a:r>
            <a:r>
              <a:rPr lang="nl-NL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IRestRequest</a:t>
            </a:r>
            <a:r>
              <a:rPr lang="nl-NL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).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end </a:t>
            </a:r>
            <a:r>
              <a:rPr lang="nl-NL" sz="2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method</a:t>
            </a:r>
            <a:r>
              <a:rPr lang="nl-NL" sz="2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nl-NL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&lt;?</a:t>
            </a:r>
            <a:r>
              <a:rPr lang="nl-NL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xml</a:t>
            </a:r>
            <a:r>
              <a:rPr lang="nl-NL" sz="17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nl-NL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version</a:t>
            </a:r>
            <a:r>
              <a:rPr lang="nl-NL" sz="1700" dirty="0">
                <a:latin typeface="Consolas" panose="020B0609020204030204" pitchFamily="49" charset="0"/>
                <a:cs typeface="Consolas" panose="020B0609020204030204" pitchFamily="49" charset="0"/>
              </a:rPr>
              <a:t>="1.0" </a:t>
            </a:r>
            <a:r>
              <a:rPr lang="nl-NL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encoding</a:t>
            </a:r>
            <a:r>
              <a:rPr lang="nl-NL" sz="1700" dirty="0">
                <a:latin typeface="Consolas" panose="020B0609020204030204" pitchFamily="49" charset="0"/>
                <a:cs typeface="Consolas" panose="020B0609020204030204" pitchFamily="49" charset="0"/>
              </a:rPr>
              <a:t>="UTF-8"?&gt;</a:t>
            </a: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7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factory&gt;</a:t>
            </a:r>
            <a:endParaRPr lang="nl-NL" sz="17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&lt;resource name="speaker" implementation="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bfv.rest.RestBusinessEntity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" /&gt;</a:t>
            </a:r>
          </a:p>
          <a:p>
            <a:pPr marL="0" indent="0">
              <a:buNone/>
            </a:pP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  &lt;resource name="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speaker_data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" implementation="</a:t>
            </a:r>
            <a:r>
              <a:rPr lang="en-US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pug.logic.beSpeaker</a:t>
            </a:r>
            <a:r>
              <a:rPr lang="en-US" sz="1700" dirty="0">
                <a:latin typeface="Consolas" panose="020B0609020204030204" pitchFamily="49" charset="0"/>
                <a:cs typeface="Consolas" panose="020B0609020204030204" pitchFamily="49" charset="0"/>
              </a:rPr>
              <a:t>" /&gt;</a:t>
            </a:r>
          </a:p>
          <a:p>
            <a:pPr marL="0" indent="0">
              <a:buNone/>
            </a:pPr>
            <a:r>
              <a:rPr lang="nl-NL" sz="1700" dirty="0">
                <a:latin typeface="Consolas" panose="020B0609020204030204" pitchFamily="49" charset="0"/>
                <a:cs typeface="Consolas" panose="020B0609020204030204" pitchFamily="49" charset="0"/>
              </a:rPr>
              <a:t>&lt;/</a:t>
            </a:r>
            <a:r>
              <a:rPr lang="nl-NL" sz="1700" dirty="0" err="1">
                <a:latin typeface="Consolas" panose="020B0609020204030204" pitchFamily="49" charset="0"/>
                <a:cs typeface="Consolas" panose="020B0609020204030204" pitchFamily="49" charset="0"/>
              </a:rPr>
              <a:t>factory</a:t>
            </a:r>
            <a:r>
              <a:rPr lang="nl-NL" sz="1700" dirty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endParaRPr lang="en-US" sz="22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9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IRestRequest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90687"/>
            <a:ext cx="9356541" cy="215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194800" cy="365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RestBusinessEntity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implementation</a:t>
            </a:r>
          </a:p>
          <a:p>
            <a:r>
              <a:rPr lang="en-US" dirty="0" smtClean="0"/>
              <a:t>Supports all the basic patterns for CRUD on a resource</a:t>
            </a:r>
          </a:p>
          <a:p>
            <a:r>
              <a:rPr lang="en-US" dirty="0" smtClean="0"/>
              <a:t>Can be inherited from for more specific use cases</a:t>
            </a:r>
          </a:p>
          <a:p>
            <a:pPr lvl="1"/>
            <a:r>
              <a:rPr lang="en-US" dirty="0" err="1" smtClean="0"/>
              <a:t>Specfic</a:t>
            </a:r>
            <a:r>
              <a:rPr lang="en-US" dirty="0" smtClean="0"/>
              <a:t> JSON output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024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(2)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7281333" cy="34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9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IBackendConnector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1277600" cy="4351338"/>
          </a:xfrm>
        </p:spPr>
        <p:txBody>
          <a:bodyPr/>
          <a:lstStyle/>
          <a:p>
            <a:r>
              <a:rPr lang="en-US" dirty="0" smtClean="0"/>
              <a:t>Interface which defines what is needed to make the generic stuff work with an application</a:t>
            </a:r>
          </a:p>
          <a:p>
            <a:r>
              <a:rPr lang="en-US" dirty="0" smtClean="0"/>
              <a:t>The realization of this interface should part of application</a:t>
            </a:r>
          </a:p>
          <a:p>
            <a:r>
              <a:rPr lang="en-US" dirty="0" smtClean="0"/>
              <a:t>The class which implements the interface should be stated in the factory xml</a:t>
            </a:r>
          </a:p>
          <a:p>
            <a:pPr marL="0" indent="0">
              <a:buNone/>
            </a:pPr>
            <a:r>
              <a:rPr lang="nl-NL" sz="1600" dirty="0">
                <a:latin typeface="Consolas" panose="020B0609020204030204" pitchFamily="49" charset="0"/>
                <a:cs typeface="Consolas" panose="020B0609020204030204" pitchFamily="49" charset="0"/>
              </a:rPr>
              <a:t>&lt;interface name="</a:t>
            </a:r>
            <a:r>
              <a:rPr lang="nl-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bfv.system.IRestBackendConnector</a:t>
            </a:r>
            <a:r>
              <a:rPr lang="nl-NL" sz="1600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nl-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implementation</a:t>
            </a:r>
            <a:r>
              <a:rPr lang="nl-NL" sz="1600" dirty="0">
                <a:latin typeface="Consolas" panose="020B0609020204030204" pitchFamily="49" charset="0"/>
                <a:cs typeface="Consolas" panose="020B0609020204030204" pitchFamily="49" charset="0"/>
              </a:rPr>
              <a:t>="</a:t>
            </a:r>
            <a:r>
              <a:rPr lang="nl-NL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pug.generic.BackEndConnector</a:t>
            </a:r>
            <a:r>
              <a:rPr lang="nl-NL" sz="1600" dirty="0">
                <a:latin typeface="Consolas" panose="020B0609020204030204" pitchFamily="49" charset="0"/>
                <a:cs typeface="Consolas" panose="020B0609020204030204" pitchFamily="49" charset="0"/>
              </a:rPr>
              <a:t>"/&gt;</a:t>
            </a:r>
          </a:p>
        </p:txBody>
      </p:sp>
    </p:spTree>
    <p:extLst>
      <p:ext uri="{BB962C8B-B14F-4D97-AF65-F5344CB8AC3E}">
        <p14:creationId xmlns:p14="http://schemas.microsoft.com/office/powerpoint/2010/main" val="72485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&amp; Cons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8242"/>
          </a:xfrm>
        </p:spPr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Limited set of URL’s </a:t>
            </a:r>
          </a:p>
          <a:p>
            <a:pPr lvl="1"/>
            <a:r>
              <a:rPr lang="en-US" dirty="0" smtClean="0"/>
              <a:t>Making new resource available is easy</a:t>
            </a:r>
          </a:p>
          <a:p>
            <a:pPr lvl="1"/>
            <a:r>
              <a:rPr lang="en-US" dirty="0" smtClean="0"/>
              <a:t>Abstract the REST stuff from application</a:t>
            </a:r>
          </a:p>
          <a:p>
            <a:pPr lvl="1"/>
            <a:r>
              <a:rPr lang="en-US" dirty="0" smtClean="0"/>
              <a:t>Easy to implement more behavior (logging, tracing,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Con	</a:t>
            </a:r>
          </a:p>
          <a:p>
            <a:pPr lvl="1"/>
            <a:r>
              <a:rPr lang="en-US" dirty="0" smtClean="0"/>
              <a:t>No specific WADL’s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1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50975"/>
            <a:ext cx="10515600" cy="2475442"/>
          </a:xfrm>
        </p:spPr>
        <p:txBody>
          <a:bodyPr>
            <a:normAutofit/>
          </a:bodyPr>
          <a:lstStyle/>
          <a:p>
            <a:r>
              <a:rPr lang="en-US" dirty="0" smtClean="0"/>
              <a:t>Request query parameters via </a:t>
            </a:r>
            <a:r>
              <a:rPr lang="en-US" dirty="0" err="1" smtClean="0"/>
              <a:t>ServletRequest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4375"/>
            <a:ext cx="4010025" cy="100965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838200" y="3217333"/>
            <a:ext cx="7520007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AuthType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"},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ContextPath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":"\/router\/speaker"},</a:t>
            </a:r>
            <a:endParaRPr lang="nl-NL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":"Method","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":"GET"},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PathInfo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":"\/router\/speaker"},</a:t>
            </a:r>
            <a:endParaRPr lang="nl-NL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PathTranslated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":"C:\\bin\\tomcat\\oe113\\webapps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\\pugapp\\router\\speaker"},</a:t>
            </a:r>
            <a:endParaRPr lang="nl-NL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nl-NL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{"</a:t>
            </a:r>
            <a:r>
              <a:rPr lang="nl-NL" sz="1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QueryString</a:t>
            </a:r>
            <a:r>
              <a:rPr lang="nl-NL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":"user=</a:t>
            </a:r>
            <a:r>
              <a:rPr lang="nl-NL" sz="1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bronco&amp;role</a:t>
            </a:r>
            <a:r>
              <a:rPr lang="nl-NL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nl-NL" sz="10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dev</a:t>
            </a:r>
            <a:r>
              <a:rPr lang="nl-NL" sz="10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"}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RemoteUser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"},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{"theName":"RequestedSessionId","theValue":"712569786F702F64D2FB30FF2F379EFA"},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RequestURI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":"\/</a:t>
            </a:r>
            <a:r>
              <a:rPr lang="nl-NL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pugapp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rest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</a:t>
            </a:r>
            <a:r>
              <a:rPr lang="nl-NL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api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\/router\/speaker"},</a:t>
            </a:r>
            <a:endParaRPr lang="nl-NL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RequestURL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":"http:\/\/localhost:9080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</a:t>
            </a:r>
            <a:r>
              <a:rPr lang="nl-NL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pugapp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rest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</a:t>
            </a:r>
            <a:r>
              <a:rPr lang="nl-NL" sz="10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api</a:t>
            </a:r>
            <a:r>
              <a:rPr lang="nl-NL" sz="1000" dirty="0" smtClean="0">
                <a:latin typeface="Consolas" panose="020B0609020204030204" pitchFamily="49" charset="0"/>
                <a:cs typeface="Consolas" panose="020B0609020204030204" pitchFamily="49" charset="0"/>
              </a:rPr>
              <a:t>\/router\/speaker"},</a:t>
            </a:r>
            <a:endParaRPr lang="nl-NL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  {"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theName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ServletPath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","</a:t>
            </a:r>
            <a:r>
              <a:rPr lang="nl-NL" sz="1000" dirty="0" err="1">
                <a:latin typeface="Consolas" panose="020B0609020204030204" pitchFamily="49" charset="0"/>
                <a:cs typeface="Consolas" panose="020B0609020204030204" pitchFamily="49" charset="0"/>
              </a:rPr>
              <a:t>theValue</a:t>
            </a:r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":"\/rest"}</a:t>
            </a:r>
          </a:p>
          <a:p>
            <a:r>
              <a:rPr lang="nl-NL" sz="100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630333" y="1984375"/>
            <a:ext cx="4076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http://.../</a:t>
            </a:r>
            <a:r>
              <a:rPr lang="en-US" dirty="0" err="1" smtClean="0"/>
              <a:t>speaker?</a:t>
            </a:r>
            <a:r>
              <a:rPr lang="en-US" dirty="0" err="1" smtClean="0">
                <a:solidFill>
                  <a:srgbClr val="FF0000"/>
                </a:solidFill>
              </a:rPr>
              <a:t>user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bronco&amp;role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err="1" smtClean="0">
                <a:solidFill>
                  <a:srgbClr val="FF0000"/>
                </a:solidFill>
              </a:rPr>
              <a:t>dev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Deploying, architecture</a:t>
            </a:r>
            <a:endParaRPr lang="en-US" dirty="0"/>
          </a:p>
        </p:txBody>
      </p:sp>
      <p:grpSp>
        <p:nvGrpSpPr>
          <p:cNvPr id="10" name="Groep 9"/>
          <p:cNvGrpSpPr/>
          <p:nvPr/>
        </p:nvGrpSpPr>
        <p:grpSpPr>
          <a:xfrm rot="16200000">
            <a:off x="9375750" y="1626428"/>
            <a:ext cx="533400" cy="3964025"/>
            <a:chOff x="4543973" y="1693305"/>
            <a:chExt cx="533400" cy="3412067"/>
          </a:xfrm>
        </p:grpSpPr>
        <p:grpSp>
          <p:nvGrpSpPr>
            <p:cNvPr id="11" name="Groep 10"/>
            <p:cNvGrpSpPr/>
            <p:nvPr/>
          </p:nvGrpSpPr>
          <p:grpSpPr>
            <a:xfrm>
              <a:off x="4543973" y="1693305"/>
              <a:ext cx="533400" cy="3412067"/>
              <a:chOff x="3638904" y="1931234"/>
              <a:chExt cx="533400" cy="3412067"/>
            </a:xfrm>
          </p:grpSpPr>
          <p:sp>
            <p:nvSpPr>
              <p:cNvPr id="13" name="Rechthoek 12"/>
              <p:cNvSpPr/>
              <p:nvPr/>
            </p:nvSpPr>
            <p:spPr>
              <a:xfrm>
                <a:off x="3638904" y="1931234"/>
                <a:ext cx="533400" cy="3412067"/>
              </a:xfrm>
              <a:prstGeom prst="rect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48441" y="2052775"/>
                <a:ext cx="462136" cy="317143"/>
              </a:xfrm>
              <a:prstGeom prst="rect">
                <a:avLst/>
              </a:prstGeom>
              <a:effectLst>
                <a:outerShdw blurRad="50800" dist="50800" dir="5400000" algn="ctr" rotWithShape="0">
                  <a:srgbClr val="000000">
                    <a:alpha val="29000"/>
                  </a:srgbClr>
                </a:outerShdw>
              </a:effectLst>
            </p:spPr>
          </p:pic>
        </p:grpSp>
        <p:sp>
          <p:nvSpPr>
            <p:cNvPr id="12" name="Tekstvak 11"/>
            <p:cNvSpPr txBox="1"/>
            <p:nvPr/>
          </p:nvSpPr>
          <p:spPr>
            <a:xfrm rot="5400000">
              <a:off x="4198318" y="3099287"/>
              <a:ext cx="122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REST adapter</a:t>
              </a: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7660436" y="2593910"/>
            <a:ext cx="3964025" cy="493036"/>
            <a:chOff x="5486403" y="2472612"/>
            <a:chExt cx="3964025" cy="493036"/>
          </a:xfrm>
        </p:grpSpPr>
        <p:sp>
          <p:nvSpPr>
            <p:cNvPr id="15" name="Rechthoek 14"/>
            <p:cNvSpPr/>
            <p:nvPr/>
          </p:nvSpPr>
          <p:spPr>
            <a:xfrm rot="16200000">
              <a:off x="7221898" y="737117"/>
              <a:ext cx="493036" cy="396402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kstvak 15"/>
            <p:cNvSpPr txBox="1"/>
            <p:nvPr/>
          </p:nvSpPr>
          <p:spPr>
            <a:xfrm>
              <a:off x="6848226" y="2563328"/>
              <a:ext cx="12024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Webserver</a:t>
              </a:r>
              <a:endParaRPr lang="en-US" dirty="0"/>
            </a:p>
          </p:txBody>
        </p:sp>
      </p:grpSp>
      <p:sp>
        <p:nvSpPr>
          <p:cNvPr id="17" name="Rechthoek 16"/>
          <p:cNvSpPr/>
          <p:nvPr/>
        </p:nvSpPr>
        <p:spPr>
          <a:xfrm>
            <a:off x="7660438" y="4162923"/>
            <a:ext cx="3964024" cy="1129004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OpenEdge </a:t>
            </a:r>
            <a:r>
              <a:rPr lang="en-US" dirty="0" err="1" smtClean="0"/>
              <a:t>AppServer</a:t>
            </a:r>
            <a:endParaRPr lang="en-US" dirty="0"/>
          </a:p>
        </p:txBody>
      </p:sp>
      <p:sp>
        <p:nvSpPr>
          <p:cNvPr id="19" name="Tekstvak 18"/>
          <p:cNvSpPr txBox="1"/>
          <p:nvPr/>
        </p:nvSpPr>
        <p:spPr>
          <a:xfrm>
            <a:off x="838200" y="1772966"/>
            <a:ext cx="66848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 a webserver in front of Tomcat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Acts as reverse proxy (increased security)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Port 443 possible (avoid 80)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Hides Tomcat URLs except those you want to expose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Shorten URLs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http://.../data/speaker</a:t>
            </a:r>
            <a:r>
              <a:rPr lang="en-US" dirty="0" smtClean="0"/>
              <a:t>  vs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http://...:8980/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pugapp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/rest/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api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/router/speaker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Nginx</a:t>
            </a:r>
            <a:r>
              <a:rPr lang="en-US" dirty="0" smtClean="0"/>
              <a:t>, Apache, IIS (if you have to)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Put Node.js in between?!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Authentication via various providers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sort of cool connections to outside world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863" y="802304"/>
            <a:ext cx="2340864" cy="16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7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3341"/>
          </a:xfrm>
        </p:spPr>
        <p:txBody>
          <a:bodyPr>
            <a:normAutofit/>
          </a:bodyPr>
          <a:lstStyle/>
          <a:p>
            <a:r>
              <a:rPr lang="nl-NL" sz="3200" dirty="0" smtClean="0"/>
              <a:t>Agenda</a:t>
            </a:r>
            <a:endParaRPr lang="nl-NL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0133"/>
            <a:ext cx="10515600" cy="468683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/>
              <a:t>REST Adapter / Service types</a:t>
            </a:r>
          </a:p>
          <a:p>
            <a:pPr>
              <a:buFontTx/>
              <a:buChar char="-"/>
            </a:pPr>
            <a:r>
              <a:rPr lang="en-US" dirty="0" smtClean="0"/>
              <a:t>Architecture</a:t>
            </a:r>
          </a:p>
          <a:p>
            <a:pPr>
              <a:buFontTx/>
              <a:buChar char="-"/>
            </a:pPr>
            <a:r>
              <a:rPr lang="en-US" dirty="0" smtClean="0"/>
              <a:t>Why?</a:t>
            </a:r>
          </a:p>
          <a:p>
            <a:pPr>
              <a:buFontTx/>
              <a:buChar char="-"/>
            </a:pPr>
            <a:r>
              <a:rPr lang="en-US" dirty="0" smtClean="0"/>
              <a:t>Steps</a:t>
            </a:r>
          </a:p>
          <a:p>
            <a:pPr>
              <a:buFontTx/>
              <a:buChar char="-"/>
            </a:pPr>
            <a:r>
              <a:rPr lang="en-US" dirty="0" smtClean="0"/>
              <a:t>Code</a:t>
            </a:r>
          </a:p>
          <a:p>
            <a:pPr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410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Not a complete solution, just inspiration to extend yourself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Mercurial development repository: </a:t>
            </a:r>
            <a:endParaRPr lang="nl-NL" dirty="0" smtClean="0">
              <a:hlinkClick r:id="rId2"/>
            </a:endParaRPr>
          </a:p>
          <a:p>
            <a:pPr marL="0" indent="0">
              <a:buNone/>
            </a:pPr>
            <a:r>
              <a:rPr lang="nl-NL" dirty="0" smtClean="0">
                <a:hlinkClick r:id="rId2"/>
              </a:rPr>
              <a:t>https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bitbucket.org/bfv/pug2014</a:t>
            </a:r>
            <a:endParaRPr lang="nl-NL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GIT: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github.com/bfv/pug2014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MIT license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68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“to do”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PDSOE setup</a:t>
            </a:r>
          </a:p>
          <a:p>
            <a:r>
              <a:rPr lang="en-US" dirty="0" smtClean="0"/>
              <a:t>Authentication (worth separate presentation)</a:t>
            </a:r>
          </a:p>
          <a:p>
            <a:r>
              <a:rPr lang="en-US" dirty="0" smtClean="0"/>
              <a:t>Error handling</a:t>
            </a:r>
          </a:p>
          <a:p>
            <a:r>
              <a:rPr lang="en-US" dirty="0" smtClean="0"/>
              <a:t>Deployment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05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Clients?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Anything which can talk HTTP</a:t>
            </a:r>
          </a:p>
          <a:p>
            <a:r>
              <a:rPr lang="en-US" dirty="0" smtClean="0"/>
              <a:t>HTML5!</a:t>
            </a:r>
          </a:p>
          <a:p>
            <a:r>
              <a:rPr lang="en-US" dirty="0" smtClean="0"/>
              <a:t>Angular</a:t>
            </a:r>
          </a:p>
          <a:p>
            <a:pPr lvl="1"/>
            <a:r>
              <a:rPr lang="en-US" dirty="0" smtClean="0"/>
              <a:t>Googles </a:t>
            </a:r>
            <a:r>
              <a:rPr lang="en-US" i="1" dirty="0" smtClean="0"/>
              <a:t>structural </a:t>
            </a:r>
            <a:r>
              <a:rPr lang="en-US" i="1" dirty="0"/>
              <a:t>framework for dynamic web </a:t>
            </a:r>
            <a:r>
              <a:rPr lang="en-US" i="1" dirty="0" smtClean="0"/>
              <a:t>apps</a:t>
            </a:r>
          </a:p>
          <a:p>
            <a:pPr lvl="1"/>
            <a:r>
              <a:rPr lang="en-US" i="1" dirty="0" smtClean="0"/>
              <a:t>Session today at 16:45 Düsseldorf  room</a:t>
            </a:r>
          </a:p>
          <a:p>
            <a:pPr marL="914400" lvl="2" indent="0">
              <a:buNone/>
            </a:pPr>
            <a:r>
              <a:rPr lang="en-US" i="1" dirty="0" smtClean="0"/>
              <a:t>by Maarten de Groot &amp; Roel Lakenvelt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682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6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NL" dirty="0" smtClean="0"/>
              <a:t>follow </a:t>
            </a:r>
            <a:r>
              <a:rPr lang="nl-NL" dirty="0" err="1" smtClean="0"/>
              <a:t>us</a:t>
            </a:r>
            <a:r>
              <a:rPr lang="nl-NL" dirty="0" smtClean="0"/>
              <a:t> on:</a:t>
            </a:r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36" y="2633581"/>
            <a:ext cx="952500" cy="952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633581"/>
            <a:ext cx="952500" cy="952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664" y="2633581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://www.ics.uci.edu/~</a:t>
            </a:r>
            <a:r>
              <a:rPr lang="en-US" sz="1600" dirty="0" smtClean="0">
                <a:hlinkClick r:id="rId2"/>
              </a:rPr>
              <a:t>fielding/pubs/dissertation/rest_arch_style.htm</a:t>
            </a:r>
            <a:r>
              <a:rPr lang="en-US" sz="1600" dirty="0" smtClean="0"/>
              <a:t> (academic)</a:t>
            </a:r>
          </a:p>
          <a:p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www.infosupport.com/RESTful_Webservices_Paul_Bakker</a:t>
            </a:r>
            <a:r>
              <a:rPr lang="en-US" sz="1600" dirty="0" smtClean="0"/>
              <a:t> (practical)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8808"/>
          </a:xfrm>
        </p:spPr>
        <p:txBody>
          <a:bodyPr>
            <a:normAutofit/>
          </a:bodyPr>
          <a:lstStyle/>
          <a:p>
            <a:r>
              <a:rPr lang="nl-NL" sz="3600" dirty="0" smtClean="0"/>
              <a:t>REST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8824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REST = </a:t>
            </a:r>
            <a:r>
              <a:rPr lang="en-US" dirty="0"/>
              <a:t>Representational State </a:t>
            </a:r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Architecture, not a protocol</a:t>
            </a:r>
          </a:p>
          <a:p>
            <a:pPr lvl="1"/>
            <a:r>
              <a:rPr lang="en-US" dirty="0" smtClean="0"/>
              <a:t>Definitely not a standard</a:t>
            </a:r>
          </a:p>
          <a:p>
            <a:r>
              <a:rPr lang="en-US" dirty="0" smtClean="0"/>
              <a:t>To the point </a:t>
            </a:r>
          </a:p>
          <a:p>
            <a:pPr lvl="1"/>
            <a:r>
              <a:rPr lang="en-US" dirty="0" smtClean="0"/>
              <a:t>Data transport via HTTP(S)</a:t>
            </a:r>
          </a:p>
          <a:p>
            <a:pPr lvl="1"/>
            <a:r>
              <a:rPr lang="en-US" dirty="0" smtClean="0"/>
              <a:t>Data via JSON (JavaScript Object Notation)</a:t>
            </a:r>
          </a:p>
          <a:p>
            <a:pPr lvl="1"/>
            <a:r>
              <a:rPr lang="en-US" dirty="0" smtClean="0"/>
              <a:t>Accessible from every technology</a:t>
            </a:r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WebServices</a:t>
            </a:r>
            <a:r>
              <a:rPr lang="en-US" dirty="0" smtClean="0"/>
              <a:t> without SOAP overhead”</a:t>
            </a:r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1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41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REST adapter - implementation</a:t>
            </a:r>
            <a:endParaRPr lang="en-US" sz="36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477" y="1326093"/>
            <a:ext cx="7886852" cy="399944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Tekstvak 2"/>
          <p:cNvSpPr txBox="1"/>
          <p:nvPr/>
        </p:nvSpPr>
        <p:spPr>
          <a:xfrm>
            <a:off x="9192724" y="1821451"/>
            <a:ext cx="2625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PSDOE installed Tomcat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4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82058"/>
            <a:ext cx="10515600" cy="9810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REST Adapter – </a:t>
            </a:r>
            <a:r>
              <a:rPr lang="en-US" sz="3600" dirty="0" err="1" smtClean="0"/>
              <a:t>Servicetypes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351338"/>
          </a:xfrm>
        </p:spPr>
        <p:txBody>
          <a:bodyPr/>
          <a:lstStyle/>
          <a:p>
            <a:r>
              <a:rPr lang="en-US" dirty="0" smtClean="0"/>
              <a:t>REST Services</a:t>
            </a:r>
          </a:p>
          <a:p>
            <a:pPr lvl="1"/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http://www.flusso.nl/pugapp/rest/api/router/speaker/{:id}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 smtClean="0"/>
              <a:t>Very flexible</a:t>
            </a:r>
          </a:p>
          <a:p>
            <a:pPr lvl="1"/>
            <a:r>
              <a:rPr lang="en-US" sz="1800" dirty="0" smtClean="0"/>
              <a:t>DIY (Do It Yourself)</a:t>
            </a:r>
          </a:p>
          <a:p>
            <a:pPr lvl="1"/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Mobile Service</a:t>
            </a:r>
          </a:p>
          <a:p>
            <a:pPr lvl="1"/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http://www.flusso.nl/pug/rest/pug/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  <a:hlinkClick r:id="rId3"/>
              </a:rPr>
              <a:t>speaker?filter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=...</a:t>
            </a:r>
          </a:p>
          <a:p>
            <a:pPr lvl="1"/>
            <a:r>
              <a:rPr lang="en-US" sz="1800" dirty="0" smtClean="0"/>
              <a:t>Standard CRUD support</a:t>
            </a:r>
          </a:p>
          <a:p>
            <a:pPr lvl="1"/>
            <a:r>
              <a:rPr lang="en-US" sz="1800" dirty="0" smtClean="0"/>
              <a:t>Service contract via catalog (to the client)</a:t>
            </a:r>
          </a:p>
          <a:p>
            <a:pPr lvl="1"/>
            <a:r>
              <a:rPr lang="en-US" sz="1800" dirty="0" err="1" smtClean="0"/>
              <a:t>Clientside</a:t>
            </a:r>
            <a:r>
              <a:rPr lang="en-US" sz="1800" dirty="0" smtClean="0"/>
              <a:t> JSDO available</a:t>
            </a:r>
          </a:p>
          <a:p>
            <a:pPr marL="457200" lvl="1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2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REST Services - preliminary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46225"/>
            <a:ext cx="10515600" cy="4351338"/>
          </a:xfrm>
        </p:spPr>
        <p:txBody>
          <a:bodyPr/>
          <a:lstStyle/>
          <a:p>
            <a:r>
              <a:rPr lang="en-US" dirty="0" smtClean="0"/>
              <a:t>PDSOE “obligatory”!</a:t>
            </a:r>
          </a:p>
          <a:p>
            <a:r>
              <a:rPr lang="en-US" dirty="0" smtClean="0"/>
              <a:t>Essential for your workflow</a:t>
            </a:r>
          </a:p>
          <a:p>
            <a:r>
              <a:rPr lang="en-US" dirty="0" smtClean="0"/>
              <a:t>Test client (Postman, SOAP UI)</a:t>
            </a:r>
          </a:p>
          <a:p>
            <a:r>
              <a:rPr lang="en-US" dirty="0" smtClean="0"/>
              <a:t>Tools (Fiddler)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over architecture</a:t>
            </a:r>
            <a:endParaRPr lang="en-US" dirty="0"/>
          </a:p>
        </p:txBody>
      </p:sp>
      <p:grpSp>
        <p:nvGrpSpPr>
          <p:cNvPr id="18" name="Groep 17"/>
          <p:cNvGrpSpPr/>
          <p:nvPr/>
        </p:nvGrpSpPr>
        <p:grpSpPr>
          <a:xfrm>
            <a:off x="58451" y="1795883"/>
            <a:ext cx="11782576" cy="3793643"/>
            <a:chOff x="58451" y="1795883"/>
            <a:chExt cx="11782576" cy="3793643"/>
          </a:xfrm>
        </p:grpSpPr>
        <p:grpSp>
          <p:nvGrpSpPr>
            <p:cNvPr id="25" name="Groep 24"/>
            <p:cNvGrpSpPr/>
            <p:nvPr/>
          </p:nvGrpSpPr>
          <p:grpSpPr>
            <a:xfrm>
              <a:off x="58451" y="2671599"/>
              <a:ext cx="3107103" cy="1664208"/>
              <a:chOff x="-19866" y="2310040"/>
              <a:chExt cx="3107103" cy="1664208"/>
            </a:xfrm>
          </p:grpSpPr>
          <p:pic>
            <p:nvPicPr>
              <p:cNvPr id="12" name="Afbeelding 1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866" y="2310040"/>
                <a:ext cx="2340864" cy="1664208"/>
              </a:xfrm>
              <a:prstGeom prst="rect">
                <a:avLst/>
              </a:prstGeom>
            </p:spPr>
          </p:pic>
          <p:sp>
            <p:nvSpPr>
              <p:cNvPr id="24" name="Tekstvak 23"/>
              <p:cNvSpPr txBox="1"/>
              <p:nvPr/>
            </p:nvSpPr>
            <p:spPr>
              <a:xfrm>
                <a:off x="20372" y="3037780"/>
                <a:ext cx="30668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6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http://.../pug/rest/pug/speaker</a:t>
                </a:r>
                <a:endParaRPr lang="en-US" sz="1200" dirty="0">
                  <a:solidFill>
                    <a:schemeClr val="accent6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16" name="Groep 15"/>
            <p:cNvGrpSpPr/>
            <p:nvPr/>
          </p:nvGrpSpPr>
          <p:grpSpPr>
            <a:xfrm>
              <a:off x="3200396" y="1795883"/>
              <a:ext cx="8640631" cy="3793643"/>
              <a:chOff x="3200396" y="1795883"/>
              <a:chExt cx="8640631" cy="3793643"/>
            </a:xfrm>
          </p:grpSpPr>
          <p:sp>
            <p:nvSpPr>
              <p:cNvPr id="20" name="Rechthoek 19"/>
              <p:cNvSpPr/>
              <p:nvPr/>
            </p:nvSpPr>
            <p:spPr>
              <a:xfrm>
                <a:off x="5944080" y="1931234"/>
                <a:ext cx="5896947" cy="3658292"/>
              </a:xfrm>
              <a:prstGeom prst="rect">
                <a:avLst/>
              </a:prstGeom>
              <a:solidFill>
                <a:srgbClr val="FF6600">
                  <a:alpha val="30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Tekstvak 13"/>
              <p:cNvSpPr txBox="1"/>
              <p:nvPr/>
            </p:nvSpPr>
            <p:spPr>
              <a:xfrm>
                <a:off x="6335369" y="2937674"/>
                <a:ext cx="1308371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Routing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Mapping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  <p:sp>
            <p:nvSpPr>
              <p:cNvPr id="15" name="Tekstvak 14"/>
              <p:cNvSpPr txBox="1"/>
              <p:nvPr/>
            </p:nvSpPr>
            <p:spPr>
              <a:xfrm>
                <a:off x="8816256" y="2937674"/>
                <a:ext cx="280198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Business Logic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err="1" smtClean="0"/>
                  <a:t>IRestBackendConnector</a:t>
                </a:r>
                <a:r>
                  <a:rPr lang="en-US" dirty="0" smtClean="0"/>
                  <a:t> implementation</a:t>
                </a:r>
                <a:endParaRPr lang="en-US" dirty="0"/>
              </a:p>
            </p:txBody>
          </p:sp>
          <p:grpSp>
            <p:nvGrpSpPr>
              <p:cNvPr id="23" name="Groep 22"/>
              <p:cNvGrpSpPr/>
              <p:nvPr/>
            </p:nvGrpSpPr>
            <p:grpSpPr>
              <a:xfrm>
                <a:off x="4299785" y="4453951"/>
                <a:ext cx="1371140" cy="974267"/>
                <a:chOff x="4299785" y="4453951"/>
                <a:chExt cx="1371140" cy="974267"/>
              </a:xfrm>
            </p:grpSpPr>
            <p:grpSp>
              <p:nvGrpSpPr>
                <p:cNvPr id="11" name="Groep 10"/>
                <p:cNvGrpSpPr/>
                <p:nvPr/>
              </p:nvGrpSpPr>
              <p:grpSpPr>
                <a:xfrm>
                  <a:off x="4406283" y="4453951"/>
                  <a:ext cx="1264642" cy="974267"/>
                  <a:chOff x="4640717" y="4150537"/>
                  <a:chExt cx="1264642" cy="974267"/>
                </a:xfrm>
              </p:grpSpPr>
              <p:pic>
                <p:nvPicPr>
                  <p:cNvPr id="17" name="Afbeelding 16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57577" y="4150537"/>
                    <a:ext cx="604935" cy="604935"/>
                  </a:xfrm>
                  <a:prstGeom prst="rect">
                    <a:avLst/>
                  </a:prstGeom>
                </p:spPr>
              </p:pic>
              <p:sp>
                <p:nvSpPr>
                  <p:cNvPr id="10" name="Tekstvak 9"/>
                  <p:cNvSpPr txBox="1"/>
                  <p:nvPr/>
                </p:nvSpPr>
                <p:spPr>
                  <a:xfrm>
                    <a:off x="4640717" y="4755472"/>
                    <a:ext cx="126464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Service war</a:t>
                    </a:r>
                    <a:endParaRPr lang="en-US" dirty="0"/>
                  </a:p>
                </p:txBody>
              </p:sp>
            </p:grpSp>
            <p:sp>
              <p:nvSpPr>
                <p:cNvPr id="19" name="PIJL-RECHTS 18"/>
                <p:cNvSpPr/>
                <p:nvPr/>
              </p:nvSpPr>
              <p:spPr>
                <a:xfrm rot="10800000">
                  <a:off x="4299785" y="4661166"/>
                  <a:ext cx="419878" cy="279918"/>
                </a:xfrm>
                <a:prstGeom prst="rightArrow">
                  <a:avLst/>
                </a:prstGeom>
                <a:solidFill>
                  <a:srgbClr val="FF66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Tekstvak 20"/>
              <p:cNvSpPr txBox="1"/>
              <p:nvPr/>
            </p:nvSpPr>
            <p:spPr>
              <a:xfrm>
                <a:off x="5899673" y="1940708"/>
                <a:ext cx="2179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OpenEdge </a:t>
                </a:r>
                <a:r>
                  <a:rPr lang="en-US" i="1" dirty="0" err="1" smtClean="0"/>
                  <a:t>AppServer</a:t>
                </a:r>
                <a:endParaRPr lang="en-US" i="1" dirty="0"/>
              </a:p>
            </p:txBody>
          </p:sp>
          <p:cxnSp>
            <p:nvCxnSpPr>
              <p:cNvPr id="26" name="Rechte verbindingslijn met pijl 25"/>
              <p:cNvCxnSpPr/>
              <p:nvPr/>
            </p:nvCxnSpPr>
            <p:spPr>
              <a:xfrm>
                <a:off x="3200396" y="3501917"/>
                <a:ext cx="278807" cy="1785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/>
              </a:ln>
              <a:effectLst>
                <a:outerShdw blurRad="50800" dist="50800" dir="5400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chte verbindingslijn met pijl 26"/>
              <p:cNvCxnSpPr/>
              <p:nvPr/>
            </p:nvCxnSpPr>
            <p:spPr>
              <a:xfrm>
                <a:off x="4323590" y="3501917"/>
                <a:ext cx="1429596" cy="0"/>
              </a:xfrm>
              <a:prstGeom prst="straightConnector1">
                <a:avLst/>
              </a:prstGeom>
              <a:ln>
                <a:solidFill>
                  <a:schemeClr val="accent5">
                    <a:lumMod val="75000"/>
                  </a:schemeClr>
                </a:solidFill>
                <a:tailEnd type="triangle"/>
              </a:ln>
              <a:effectLst>
                <a:outerShdw blurRad="50800" dist="50800" dir="5400000" algn="ctr" rotWithShape="0">
                  <a:srgbClr val="0070C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kstvak 2"/>
              <p:cNvSpPr txBox="1"/>
              <p:nvPr/>
            </p:nvSpPr>
            <p:spPr>
              <a:xfrm>
                <a:off x="6325937" y="2543649"/>
                <a:ext cx="91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Generic</a:t>
                </a:r>
                <a:endParaRPr lang="en-US" u="sng" dirty="0"/>
              </a:p>
            </p:txBody>
          </p:sp>
          <p:sp>
            <p:nvSpPr>
              <p:cNvPr id="4" name="Tekstvak 3"/>
              <p:cNvSpPr txBox="1"/>
              <p:nvPr/>
            </p:nvSpPr>
            <p:spPr>
              <a:xfrm>
                <a:off x="8821218" y="2543649"/>
                <a:ext cx="16942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u="sng" dirty="0" smtClean="0"/>
                  <a:t>Your application</a:t>
                </a:r>
                <a:endParaRPr lang="en-US" u="sng" dirty="0"/>
              </a:p>
            </p:txBody>
          </p:sp>
          <p:sp>
            <p:nvSpPr>
              <p:cNvPr id="5" name="Gekromde PIJL-OMHOOG 4"/>
              <p:cNvSpPr/>
              <p:nvPr/>
            </p:nvSpPr>
            <p:spPr>
              <a:xfrm>
                <a:off x="6989554" y="3875671"/>
                <a:ext cx="2912534" cy="1007329"/>
              </a:xfrm>
              <a:prstGeom prst="curvedUpArrow">
                <a:avLst/>
              </a:prstGeom>
              <a:solidFill>
                <a:srgbClr val="FF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2" name="Groep 31"/>
              <p:cNvGrpSpPr/>
              <p:nvPr/>
            </p:nvGrpSpPr>
            <p:grpSpPr>
              <a:xfrm>
                <a:off x="8190417" y="2671599"/>
                <a:ext cx="434945" cy="2477209"/>
                <a:chOff x="8664635" y="2766343"/>
                <a:chExt cx="434945" cy="2477209"/>
              </a:xfrm>
            </p:grpSpPr>
            <p:sp>
              <p:nvSpPr>
                <p:cNvPr id="31" name="Rechthoek 30"/>
                <p:cNvSpPr/>
                <p:nvPr/>
              </p:nvSpPr>
              <p:spPr>
                <a:xfrm>
                  <a:off x="8664635" y="2766343"/>
                  <a:ext cx="434945" cy="2477209"/>
                </a:xfrm>
                <a:prstGeom prst="rect">
                  <a:avLst/>
                </a:prstGeom>
                <a:solidFill>
                  <a:srgbClr val="FF6600"/>
                </a:solidFill>
                <a:ln>
                  <a:solidFill>
                    <a:schemeClr val="accent1">
                      <a:shade val="50000"/>
                      <a:alpha val="3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Tekstvak 7"/>
                <p:cNvSpPr txBox="1"/>
                <p:nvPr/>
              </p:nvSpPr>
              <p:spPr>
                <a:xfrm rot="5400000">
                  <a:off x="7676616" y="3844142"/>
                  <a:ext cx="2410981" cy="369332"/>
                </a:xfrm>
                <a:prstGeom prst="rect">
                  <a:avLst/>
                </a:prstGeom>
                <a:solidFill>
                  <a:schemeClr val="bg1">
                    <a:alpha val="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err="1" smtClean="0"/>
                    <a:t>IRestBackendConnector</a:t>
                  </a:r>
                  <a:endParaRPr lang="en-US" dirty="0"/>
                </a:p>
              </p:txBody>
            </p:sp>
          </p:grpSp>
          <p:grpSp>
            <p:nvGrpSpPr>
              <p:cNvPr id="13" name="Groep 12"/>
              <p:cNvGrpSpPr/>
              <p:nvPr/>
            </p:nvGrpSpPr>
            <p:grpSpPr>
              <a:xfrm>
                <a:off x="3638904" y="1795883"/>
                <a:ext cx="533400" cy="3412067"/>
                <a:chOff x="4543973" y="1693305"/>
                <a:chExt cx="533400" cy="3412067"/>
              </a:xfrm>
            </p:grpSpPr>
            <p:grpSp>
              <p:nvGrpSpPr>
                <p:cNvPr id="7" name="Groep 6"/>
                <p:cNvGrpSpPr/>
                <p:nvPr/>
              </p:nvGrpSpPr>
              <p:grpSpPr>
                <a:xfrm>
                  <a:off x="4543973" y="1693305"/>
                  <a:ext cx="533400" cy="3412067"/>
                  <a:chOff x="3638904" y="1931234"/>
                  <a:chExt cx="533400" cy="3412067"/>
                </a:xfrm>
              </p:grpSpPr>
              <p:sp>
                <p:nvSpPr>
                  <p:cNvPr id="6" name="Rechthoek 5"/>
                  <p:cNvSpPr/>
                  <p:nvPr/>
                </p:nvSpPr>
                <p:spPr>
                  <a:xfrm>
                    <a:off x="3638904" y="1931234"/>
                    <a:ext cx="533400" cy="3412067"/>
                  </a:xfrm>
                  <a:prstGeom prst="rect">
                    <a:avLst/>
                  </a:prstGeom>
                  <a:solidFill>
                    <a:srgbClr val="FF660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pic>
                <p:nvPicPr>
                  <p:cNvPr id="22" name="Afbeelding 21"/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71166" y="1997456"/>
                    <a:ext cx="468876" cy="312584"/>
                  </a:xfrm>
                  <a:prstGeom prst="rect">
                    <a:avLst/>
                  </a:prstGeom>
                  <a:effectLst>
                    <a:outerShdw blurRad="50800" dist="50800" dir="5400000" algn="ctr" rotWithShape="0">
                      <a:srgbClr val="000000">
                        <a:alpha val="29000"/>
                      </a:srgbClr>
                    </a:outerShdw>
                  </a:effectLst>
                </p:spPr>
              </p:pic>
            </p:grpSp>
            <p:sp>
              <p:nvSpPr>
                <p:cNvPr id="9" name="Tekstvak 8"/>
                <p:cNvSpPr txBox="1"/>
                <p:nvPr/>
              </p:nvSpPr>
              <p:spPr>
                <a:xfrm rot="5400000">
                  <a:off x="4099260" y="3198346"/>
                  <a:ext cx="14228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REST adapter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28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nl-NL" dirty="0"/>
          </a:p>
        </p:txBody>
      </p:sp>
      <p:pic>
        <p:nvPicPr>
          <p:cNvPr id="31" name="Afbeelding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6305" y="1958683"/>
            <a:ext cx="6784036" cy="2189984"/>
          </a:xfrm>
          <a:prstGeom prst="rect">
            <a:avLst/>
          </a:prstGeom>
        </p:spPr>
      </p:pic>
      <p:sp>
        <p:nvSpPr>
          <p:cNvPr id="32" name="Tekstvak 31"/>
          <p:cNvSpPr txBox="1"/>
          <p:nvPr/>
        </p:nvSpPr>
        <p:spPr>
          <a:xfrm>
            <a:off x="838199" y="1958683"/>
            <a:ext cx="53255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Separate generic REST related logic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HTTP return codes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Access paths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HTTP Headers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Routing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Access application via 1 interface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Web frameworks work well with REST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Easier collaboration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7335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7926</TotalTime>
  <Words>961</Words>
  <Application>Microsoft Office PowerPoint</Application>
  <PresentationFormat>Breedbeeld</PresentationFormat>
  <Paragraphs>203</Paragraphs>
  <Slides>35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Consolas</vt:lpstr>
      <vt:lpstr>Courier New</vt:lpstr>
      <vt:lpstr>Lucida Sans Unicode</vt:lpstr>
      <vt:lpstr>Wingdings</vt:lpstr>
      <vt:lpstr>Office Theme</vt:lpstr>
      <vt:lpstr>REST assured</vt:lpstr>
      <vt:lpstr>Who am I?</vt:lpstr>
      <vt:lpstr>Agenda</vt:lpstr>
      <vt:lpstr>REST</vt:lpstr>
      <vt:lpstr>REST adapter - implementation</vt:lpstr>
      <vt:lpstr>REST Adapter – Servicetypes</vt:lpstr>
      <vt:lpstr>REST Services - preliminary</vt:lpstr>
      <vt:lpstr>High over architecture</vt:lpstr>
      <vt:lpstr>Why?</vt:lpstr>
      <vt:lpstr>Steps</vt:lpstr>
      <vt:lpstr>RestRouter</vt:lpstr>
      <vt:lpstr>RestRouter (2)</vt:lpstr>
      <vt:lpstr>REST Service definition</vt:lpstr>
      <vt:lpstr>REST Service definition (2)</vt:lpstr>
      <vt:lpstr>REST Service definition (3)</vt:lpstr>
      <vt:lpstr>REST Service definition (4)</vt:lpstr>
      <vt:lpstr>REST Service definition (5)</vt:lpstr>
      <vt:lpstr>REST Service definitions (6)</vt:lpstr>
      <vt:lpstr>Now for real</vt:lpstr>
      <vt:lpstr>Factory</vt:lpstr>
      <vt:lpstr>Factory (2)</vt:lpstr>
      <vt:lpstr>IRestRequest</vt:lpstr>
      <vt:lpstr>Flow</vt:lpstr>
      <vt:lpstr>RestBusinessEntity</vt:lpstr>
      <vt:lpstr>Flow (2)</vt:lpstr>
      <vt:lpstr>IBackendConnector</vt:lpstr>
      <vt:lpstr>Pros &amp; Cons</vt:lpstr>
      <vt:lpstr>Caveats</vt:lpstr>
      <vt:lpstr>Deploying, architecture</vt:lpstr>
      <vt:lpstr>The code</vt:lpstr>
      <vt:lpstr>“to do”</vt:lpstr>
      <vt:lpstr>Clients?</vt:lpstr>
      <vt:lpstr>Questions?</vt:lpstr>
      <vt:lpstr>PowerPoint-presentatie</vt:lpstr>
      <vt:lpstr>Links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Bronco Oostermeyer</dc:creator>
  <cp:lastModifiedBy>Bronco Oostermeyer</cp:lastModifiedBy>
  <cp:revision>171</cp:revision>
  <dcterms:created xsi:type="dcterms:W3CDTF">2013-11-13T16:13:31Z</dcterms:created>
  <dcterms:modified xsi:type="dcterms:W3CDTF">2014-11-21T20:44:35Z</dcterms:modified>
</cp:coreProperties>
</file>