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6"/>
  </p:notesMasterIdLst>
  <p:handoutMasterIdLst>
    <p:handoutMasterId r:id="rId27"/>
  </p:handoutMasterIdLst>
  <p:sldIdLst>
    <p:sldId id="457" r:id="rId2"/>
    <p:sldId id="459" r:id="rId3"/>
    <p:sldId id="460" r:id="rId4"/>
    <p:sldId id="461" r:id="rId5"/>
    <p:sldId id="462" r:id="rId6"/>
    <p:sldId id="463" r:id="rId7"/>
    <p:sldId id="464" r:id="rId8"/>
    <p:sldId id="419" r:id="rId9"/>
    <p:sldId id="465" r:id="rId10"/>
    <p:sldId id="466" r:id="rId11"/>
    <p:sldId id="467" r:id="rId12"/>
    <p:sldId id="468" r:id="rId13"/>
    <p:sldId id="469" r:id="rId14"/>
    <p:sldId id="470" r:id="rId15"/>
    <p:sldId id="471" r:id="rId16"/>
    <p:sldId id="474" r:id="rId17"/>
    <p:sldId id="477" r:id="rId18"/>
    <p:sldId id="478" r:id="rId19"/>
    <p:sldId id="479" r:id="rId20"/>
    <p:sldId id="480" r:id="rId21"/>
    <p:sldId id="481" r:id="rId22"/>
    <p:sldId id="482" r:id="rId23"/>
    <p:sldId id="483" r:id="rId24"/>
    <p:sldId id="484" r:id="rId25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336699"/>
    <a:srgbClr val="BBE0E3"/>
    <a:srgbClr val="6699FF"/>
    <a:srgbClr val="FFFF99"/>
    <a:srgbClr val="77C1C7"/>
    <a:srgbClr val="00153E"/>
    <a:srgbClr val="3F9197"/>
    <a:srgbClr val="2222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-1200" y="-90"/>
      </p:cViewPr>
      <p:guideLst>
        <p:guide orient="horz" pos="4319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794" y="-90"/>
      </p:cViewPr>
      <p:guideLst>
        <p:guide orient="horz" pos="2908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HgRepos\FCCS2_2_Docs\fccs_22_documentation\FuelModel_comparison\FCCS2_21_ComparisonChar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HgRepos\FCCS2_2_Docs\fccs_22_documentation\FuelModel_comparison\FCCS2_21_ComparisonChar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HgRepos\FCCS2_2_Docs\fccs_22_documentation\FuelModel_comparison\FCCS2_21_ComparisonChar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HgRepos\FCCS2_2_Docs\fccs_22_documentation\FuelModel_comparison\FCCS2_21_ComparisonChar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119649379491897E-2"/>
          <c:y val="1.8573851417882675E-2"/>
          <c:w val="0.95188035062050813"/>
          <c:h val="0.93256835158810281"/>
        </c:manualLayout>
      </c:layout>
      <c:barChart>
        <c:barDir val="bar"/>
        <c:grouping val="stacked"/>
        <c:varyColors val="0"/>
        <c:ser>
          <c:idx val="3"/>
          <c:order val="0"/>
          <c:tx>
            <c:strRef>
              <c:f>Hardwood!$M$1</c:f>
              <c:strCache>
                <c:ptCount val="1"/>
                <c:pt idx="0">
                  <c:v>RI_LLM (BTU/ft2/min)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</c:spPr>
          <c:invertIfNegative val="0"/>
          <c:cat>
            <c:strRef>
              <c:f>Hardwood!$C$2:$C$29</c:f>
              <c:strCache>
                <c:ptCount val="28"/>
                <c:pt idx="0">
                  <c:v>1 Black cottonwood -Douglas-fir - quaking aspen riparian</c:v>
                </c:pt>
                <c:pt idx="1">
                  <c:v>14 California black oak woodland</c:v>
                </c:pt>
                <c:pt idx="2">
                  <c:v>36 California live oak --   blue oak woodland</c:v>
                </c:pt>
                <c:pt idx="3">
                  <c:v>43 Arizona white oak -gray oak -Emory oak woodland</c:v>
                </c:pt>
                <c:pt idx="4">
                  <c:v>71 Ohia / Florida hopbush - kupaoa forest</c:v>
                </c:pt>
                <c:pt idx="5">
                  <c:v>72 Ohia / uluhe forest</c:v>
                </c:pt>
                <c:pt idx="6">
                  <c:v>73 Koa / pukiawe forest</c:v>
                </c:pt>
                <c:pt idx="7">
                  <c:v>77 Eucalyptus plantation forest</c:v>
                </c:pt>
                <c:pt idx="8">
                  <c:v>90 White oak - northern red oak forest</c:v>
                </c:pt>
                <c:pt idx="9">
                  <c:v>93 Paper birch -- quaking   aspen forest</c:v>
                </c:pt>
                <c:pt idx="10">
                  <c:v>94 Balsam poplar - quaking aspen forest</c:v>
                </c:pt>
                <c:pt idx="11">
                  <c:v>110 American beech -- yellow   birch -- sugar maple forest</c:v>
                </c:pt>
                <c:pt idx="12">
                  <c:v>123 White oak - northern red oak - black oak - hickory forest</c:v>
                </c:pt>
                <c:pt idx="13">
                  <c:v>129 Green ash - American elm forest</c:v>
                </c:pt>
                <c:pt idx="14">
                  <c:v>142  Quaking aspen -  paper birch forest</c:v>
                </c:pt>
                <c:pt idx="15">
                  <c:v>180 Red maple - oak - hickory - sweetgum forest</c:v>
                </c:pt>
                <c:pt idx="16">
                  <c:v>186 Turkey oak - bluejack oak forest</c:v>
                </c:pt>
                <c:pt idx="17">
                  <c:v>224 Quaking aspen forest</c:v>
                </c:pt>
                <c:pt idx="18">
                  <c:v>225 Quaking aspen forest (Rx burn)</c:v>
                </c:pt>
                <c:pt idx="19">
                  <c:v>260 Ohia / uluhe forest</c:v>
                </c:pt>
                <c:pt idx="20">
                  <c:v>264 Post oak - blackjack oak forest</c:v>
                </c:pt>
                <c:pt idx="21">
                  <c:v>266 Sugar maple - basswood   forest</c:v>
                </c:pt>
                <c:pt idx="22">
                  <c:v>269 Sugar maple - yellow poplar - American beech - oak forest</c:v>
                </c:pt>
                <c:pt idx="23">
                  <c:v>272 Mangrove forest</c:v>
                </c:pt>
                <c:pt idx="24">
                  <c:v>274 American beech - sugar maple forest</c:v>
                </c:pt>
                <c:pt idx="25">
                  <c:v>275 Chestnut oak - white oak - northern red oak forest</c:v>
                </c:pt>
                <c:pt idx="26">
                  <c:v>283 Willow oak - laurel oak - water oak forest</c:v>
                </c:pt>
                <c:pt idx="27">
                  <c:v>284 Green ash - American elm - silver maple - cottonwood forest</c:v>
                </c:pt>
              </c:strCache>
            </c:strRef>
          </c:cat>
          <c:val>
            <c:numRef>
              <c:f>Hardwood!$M$2:$M$29</c:f>
              <c:numCache>
                <c:formatCode>General</c:formatCode>
                <c:ptCount val="28"/>
                <c:pt idx="0">
                  <c:v>549.86536000000001</c:v>
                </c:pt>
                <c:pt idx="1">
                  <c:v>935.34500000000003</c:v>
                </c:pt>
                <c:pt idx="2">
                  <c:v>572.80489999999998</c:v>
                </c:pt>
                <c:pt idx="3">
                  <c:v>308.66430000000003</c:v>
                </c:pt>
                <c:pt idx="4">
                  <c:v>394.12380000000002</c:v>
                </c:pt>
                <c:pt idx="5">
                  <c:v>407.93239999999997</c:v>
                </c:pt>
                <c:pt idx="6">
                  <c:v>380.38819999999998</c:v>
                </c:pt>
                <c:pt idx="7">
                  <c:v>407.93239999999997</c:v>
                </c:pt>
                <c:pt idx="8">
                  <c:v>407.93239999999997</c:v>
                </c:pt>
                <c:pt idx="9">
                  <c:v>449.77382999999998</c:v>
                </c:pt>
                <c:pt idx="10">
                  <c:v>418.43313999999998</c:v>
                </c:pt>
                <c:pt idx="11">
                  <c:v>428.55439999999999</c:v>
                </c:pt>
                <c:pt idx="12">
                  <c:v>1414.2759000000001</c:v>
                </c:pt>
                <c:pt idx="13">
                  <c:v>407.93239999999997</c:v>
                </c:pt>
                <c:pt idx="14">
                  <c:v>451.95679999999999</c:v>
                </c:pt>
                <c:pt idx="15">
                  <c:v>407.93239999999997</c:v>
                </c:pt>
                <c:pt idx="16">
                  <c:v>417.52264000000002</c:v>
                </c:pt>
                <c:pt idx="17">
                  <c:v>398.39535999999998</c:v>
                </c:pt>
                <c:pt idx="18">
                  <c:v>403.68225000000001</c:v>
                </c:pt>
                <c:pt idx="19">
                  <c:v>407.93239999999997</c:v>
                </c:pt>
                <c:pt idx="20">
                  <c:v>394.12380000000002</c:v>
                </c:pt>
                <c:pt idx="21">
                  <c:v>407.93239999999997</c:v>
                </c:pt>
                <c:pt idx="22">
                  <c:v>407.93239999999997</c:v>
                </c:pt>
                <c:pt idx="23">
                  <c:v>244.77979999999999</c:v>
                </c:pt>
                <c:pt idx="24">
                  <c:v>407.93239999999997</c:v>
                </c:pt>
                <c:pt idx="25">
                  <c:v>402.39996000000002</c:v>
                </c:pt>
                <c:pt idx="26">
                  <c:v>407.93239999999997</c:v>
                </c:pt>
                <c:pt idx="27">
                  <c:v>407.93239999999997</c:v>
                </c:pt>
              </c:numCache>
            </c:numRef>
          </c:val>
        </c:ser>
        <c:ser>
          <c:idx val="2"/>
          <c:order val="1"/>
          <c:tx>
            <c:strRef>
              <c:f>Hardwood!$L$1</c:f>
              <c:strCache>
                <c:ptCount val="1"/>
                <c:pt idx="0">
                  <c:v>RI_Woody (BTU/ft2/min)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cat>
            <c:strRef>
              <c:f>Hardwood!$C$2:$C$29</c:f>
              <c:strCache>
                <c:ptCount val="28"/>
                <c:pt idx="0">
                  <c:v>1 Black cottonwood -Douglas-fir - quaking aspen riparian</c:v>
                </c:pt>
                <c:pt idx="1">
                  <c:v>14 California black oak woodland</c:v>
                </c:pt>
                <c:pt idx="2">
                  <c:v>36 California live oak --   blue oak woodland</c:v>
                </c:pt>
                <c:pt idx="3">
                  <c:v>43 Arizona white oak -gray oak -Emory oak woodland</c:v>
                </c:pt>
                <c:pt idx="4">
                  <c:v>71 Ohia / Florida hopbush - kupaoa forest</c:v>
                </c:pt>
                <c:pt idx="5">
                  <c:v>72 Ohia / uluhe forest</c:v>
                </c:pt>
                <c:pt idx="6">
                  <c:v>73 Koa / pukiawe forest</c:v>
                </c:pt>
                <c:pt idx="7">
                  <c:v>77 Eucalyptus plantation forest</c:v>
                </c:pt>
                <c:pt idx="8">
                  <c:v>90 White oak - northern red oak forest</c:v>
                </c:pt>
                <c:pt idx="9">
                  <c:v>93 Paper birch -- quaking   aspen forest</c:v>
                </c:pt>
                <c:pt idx="10">
                  <c:v>94 Balsam poplar - quaking aspen forest</c:v>
                </c:pt>
                <c:pt idx="11">
                  <c:v>110 American beech -- yellow   birch -- sugar maple forest</c:v>
                </c:pt>
                <c:pt idx="12">
                  <c:v>123 White oak - northern red oak - black oak - hickory forest</c:v>
                </c:pt>
                <c:pt idx="13">
                  <c:v>129 Green ash - American elm forest</c:v>
                </c:pt>
                <c:pt idx="14">
                  <c:v>142  Quaking aspen -  paper birch forest</c:v>
                </c:pt>
                <c:pt idx="15">
                  <c:v>180 Red maple - oak - hickory - sweetgum forest</c:v>
                </c:pt>
                <c:pt idx="16">
                  <c:v>186 Turkey oak - bluejack oak forest</c:v>
                </c:pt>
                <c:pt idx="17">
                  <c:v>224 Quaking aspen forest</c:v>
                </c:pt>
                <c:pt idx="18">
                  <c:v>225 Quaking aspen forest (Rx burn)</c:v>
                </c:pt>
                <c:pt idx="19">
                  <c:v>260 Ohia / uluhe forest</c:v>
                </c:pt>
                <c:pt idx="20">
                  <c:v>264 Post oak - blackjack oak forest</c:v>
                </c:pt>
                <c:pt idx="21">
                  <c:v>266 Sugar maple - basswood   forest</c:v>
                </c:pt>
                <c:pt idx="22">
                  <c:v>269 Sugar maple - yellow poplar - American beech - oak forest</c:v>
                </c:pt>
                <c:pt idx="23">
                  <c:v>272 Mangrove forest</c:v>
                </c:pt>
                <c:pt idx="24">
                  <c:v>274 American beech - sugar maple forest</c:v>
                </c:pt>
                <c:pt idx="25">
                  <c:v>275 Chestnut oak - white oak - northern red oak forest</c:v>
                </c:pt>
                <c:pt idx="26">
                  <c:v>283 Willow oak - laurel oak - water oak forest</c:v>
                </c:pt>
                <c:pt idx="27">
                  <c:v>284 Green ash - American elm - silver maple - cottonwood forest</c:v>
                </c:pt>
              </c:strCache>
            </c:strRef>
          </c:cat>
          <c:val>
            <c:numRef>
              <c:f>Hardwood!$L$2:$L$29</c:f>
              <c:numCache>
                <c:formatCode>General</c:formatCode>
                <c:ptCount val="28"/>
                <c:pt idx="0">
                  <c:v>16.124631999999998</c:v>
                </c:pt>
                <c:pt idx="1">
                  <c:v>382.84930000000003</c:v>
                </c:pt>
                <c:pt idx="2">
                  <c:v>450.00979999999998</c:v>
                </c:pt>
                <c:pt idx="3">
                  <c:v>204.29920999999999</c:v>
                </c:pt>
                <c:pt idx="4">
                  <c:v>494.83553999999998</c:v>
                </c:pt>
                <c:pt idx="5">
                  <c:v>71.915474000000003</c:v>
                </c:pt>
                <c:pt idx="6">
                  <c:v>1064.5954999999999</c:v>
                </c:pt>
                <c:pt idx="7">
                  <c:v>1952.4469999999999</c:v>
                </c:pt>
                <c:pt idx="8">
                  <c:v>52.961426000000003</c:v>
                </c:pt>
                <c:pt idx="9">
                  <c:v>283.49227999999999</c:v>
                </c:pt>
                <c:pt idx="10">
                  <c:v>146.93360000000001</c:v>
                </c:pt>
                <c:pt idx="11">
                  <c:v>390.89030000000002</c:v>
                </c:pt>
                <c:pt idx="12">
                  <c:v>777.20630000000006</c:v>
                </c:pt>
                <c:pt idx="13">
                  <c:v>130.88695999999999</c:v>
                </c:pt>
                <c:pt idx="14">
                  <c:v>1022.37244</c:v>
                </c:pt>
                <c:pt idx="15">
                  <c:v>649.68140000000005</c:v>
                </c:pt>
                <c:pt idx="16">
                  <c:v>250.81086999999999</c:v>
                </c:pt>
                <c:pt idx="17">
                  <c:v>193.40416999999999</c:v>
                </c:pt>
                <c:pt idx="18">
                  <c:v>119.11223</c:v>
                </c:pt>
                <c:pt idx="19">
                  <c:v>124.60334</c:v>
                </c:pt>
                <c:pt idx="20">
                  <c:v>297.44011999999998</c:v>
                </c:pt>
                <c:pt idx="21">
                  <c:v>741.15269999999998</c:v>
                </c:pt>
                <c:pt idx="22">
                  <c:v>1008.9843</c:v>
                </c:pt>
                <c:pt idx="23">
                  <c:v>443.31583000000001</c:v>
                </c:pt>
                <c:pt idx="24">
                  <c:v>522.53899999999999</c:v>
                </c:pt>
                <c:pt idx="25">
                  <c:v>916.65120000000002</c:v>
                </c:pt>
                <c:pt idx="26">
                  <c:v>146.62646000000001</c:v>
                </c:pt>
                <c:pt idx="27">
                  <c:v>49.785361999999999</c:v>
                </c:pt>
              </c:numCache>
            </c:numRef>
          </c:val>
        </c:ser>
        <c:ser>
          <c:idx val="1"/>
          <c:order val="2"/>
          <c:tx>
            <c:strRef>
              <c:f>Hardwood!$K$1</c:f>
              <c:strCache>
                <c:ptCount val="1"/>
                <c:pt idx="0">
                  <c:v>RI_Nonwoody (BTU/ft2/min)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</c:spPr>
          <c:invertIfNegative val="0"/>
          <c:cat>
            <c:strRef>
              <c:f>Hardwood!$C$2:$C$29</c:f>
              <c:strCache>
                <c:ptCount val="28"/>
                <c:pt idx="0">
                  <c:v>1 Black cottonwood -Douglas-fir - quaking aspen riparian</c:v>
                </c:pt>
                <c:pt idx="1">
                  <c:v>14 California black oak woodland</c:v>
                </c:pt>
                <c:pt idx="2">
                  <c:v>36 California live oak --   blue oak woodland</c:v>
                </c:pt>
                <c:pt idx="3">
                  <c:v>43 Arizona white oak -gray oak -Emory oak woodland</c:v>
                </c:pt>
                <c:pt idx="4">
                  <c:v>71 Ohia / Florida hopbush - kupaoa forest</c:v>
                </c:pt>
                <c:pt idx="5">
                  <c:v>72 Ohia / uluhe forest</c:v>
                </c:pt>
                <c:pt idx="6">
                  <c:v>73 Koa / pukiawe forest</c:v>
                </c:pt>
                <c:pt idx="7">
                  <c:v>77 Eucalyptus plantation forest</c:v>
                </c:pt>
                <c:pt idx="8">
                  <c:v>90 White oak - northern red oak forest</c:v>
                </c:pt>
                <c:pt idx="9">
                  <c:v>93 Paper birch -- quaking   aspen forest</c:v>
                </c:pt>
                <c:pt idx="10">
                  <c:v>94 Balsam poplar - quaking aspen forest</c:v>
                </c:pt>
                <c:pt idx="11">
                  <c:v>110 American beech -- yellow   birch -- sugar maple forest</c:v>
                </c:pt>
                <c:pt idx="12">
                  <c:v>123 White oak - northern red oak - black oak - hickory forest</c:v>
                </c:pt>
                <c:pt idx="13">
                  <c:v>129 Green ash - American elm forest</c:v>
                </c:pt>
                <c:pt idx="14">
                  <c:v>142  Quaking aspen -  paper birch forest</c:v>
                </c:pt>
                <c:pt idx="15">
                  <c:v>180 Red maple - oak - hickory - sweetgum forest</c:v>
                </c:pt>
                <c:pt idx="16">
                  <c:v>186 Turkey oak - bluejack oak forest</c:v>
                </c:pt>
                <c:pt idx="17">
                  <c:v>224 Quaking aspen forest</c:v>
                </c:pt>
                <c:pt idx="18">
                  <c:v>225 Quaking aspen forest (Rx burn)</c:v>
                </c:pt>
                <c:pt idx="19">
                  <c:v>260 Ohia / uluhe forest</c:v>
                </c:pt>
                <c:pt idx="20">
                  <c:v>264 Post oak - blackjack oak forest</c:v>
                </c:pt>
                <c:pt idx="21">
                  <c:v>266 Sugar maple - basswood   forest</c:v>
                </c:pt>
                <c:pt idx="22">
                  <c:v>269 Sugar maple - yellow poplar - American beech - oak forest</c:v>
                </c:pt>
                <c:pt idx="23">
                  <c:v>272 Mangrove forest</c:v>
                </c:pt>
                <c:pt idx="24">
                  <c:v>274 American beech - sugar maple forest</c:v>
                </c:pt>
                <c:pt idx="25">
                  <c:v>275 Chestnut oak - white oak - northern red oak forest</c:v>
                </c:pt>
                <c:pt idx="26">
                  <c:v>283 Willow oak - laurel oak - water oak forest</c:v>
                </c:pt>
                <c:pt idx="27">
                  <c:v>284 Green ash - American elm - silver maple - cottonwood forest</c:v>
                </c:pt>
              </c:strCache>
            </c:strRef>
          </c:cat>
          <c:val>
            <c:numRef>
              <c:f>Hardwood!$K$2:$K$29</c:f>
              <c:numCache>
                <c:formatCode>General</c:formatCode>
                <c:ptCount val="28"/>
                <c:pt idx="0">
                  <c:v>345.37939999999998</c:v>
                </c:pt>
                <c:pt idx="1">
                  <c:v>603.07306000000005</c:v>
                </c:pt>
                <c:pt idx="2">
                  <c:v>2015.0446999999999</c:v>
                </c:pt>
                <c:pt idx="3">
                  <c:v>2126.0952000000002</c:v>
                </c:pt>
                <c:pt idx="4">
                  <c:v>2895.7249000000002</c:v>
                </c:pt>
                <c:pt idx="5">
                  <c:v>16765.026999999998</c:v>
                </c:pt>
                <c:pt idx="6">
                  <c:v>8932.09</c:v>
                </c:pt>
                <c:pt idx="7">
                  <c:v>167.77449999999999</c:v>
                </c:pt>
                <c:pt idx="8">
                  <c:v>17.208096000000001</c:v>
                </c:pt>
                <c:pt idx="9">
                  <c:v>73.791529999999995</c:v>
                </c:pt>
                <c:pt idx="10">
                  <c:v>102.28507</c:v>
                </c:pt>
                <c:pt idx="11">
                  <c:v>354.97913</c:v>
                </c:pt>
                <c:pt idx="12">
                  <c:v>250.46211</c:v>
                </c:pt>
                <c:pt idx="13">
                  <c:v>378.83904999999999</c:v>
                </c:pt>
                <c:pt idx="14">
                  <c:v>423.55685</c:v>
                </c:pt>
                <c:pt idx="15">
                  <c:v>1173.7998</c:v>
                </c:pt>
                <c:pt idx="16">
                  <c:v>526.53075999999999</c:v>
                </c:pt>
                <c:pt idx="17">
                  <c:v>3948.3523</c:v>
                </c:pt>
                <c:pt idx="18">
                  <c:v>2206.4769999999999</c:v>
                </c:pt>
                <c:pt idx="19">
                  <c:v>22861.648000000001</c:v>
                </c:pt>
                <c:pt idx="20">
                  <c:v>5368.9834000000001</c:v>
                </c:pt>
                <c:pt idx="21">
                  <c:v>1609.2710999999999</c:v>
                </c:pt>
                <c:pt idx="22">
                  <c:v>2039.277</c:v>
                </c:pt>
                <c:pt idx="23">
                  <c:v>55.269072999999999</c:v>
                </c:pt>
                <c:pt idx="24">
                  <c:v>3280.9468000000002</c:v>
                </c:pt>
                <c:pt idx="25">
                  <c:v>611.87540000000001</c:v>
                </c:pt>
                <c:pt idx="26">
                  <c:v>37.240402000000003</c:v>
                </c:pt>
                <c:pt idx="27">
                  <c:v>297.34710000000001</c:v>
                </c:pt>
              </c:numCache>
            </c:numRef>
          </c:val>
        </c:ser>
        <c:ser>
          <c:idx val="0"/>
          <c:order val="3"/>
          <c:tx>
            <c:strRef>
              <c:f>Hardwood!$J$1</c:f>
              <c:strCache>
                <c:ptCount val="1"/>
                <c:pt idx="0">
                  <c:v>RI_Shrub (BTU/ft2/min)</c:v>
                </c:pt>
              </c:strCache>
            </c:strRef>
          </c:tx>
          <c:spPr>
            <a:solidFill>
              <a:srgbClr val="33CC33"/>
            </a:solidFill>
            <a:ln>
              <a:noFill/>
            </a:ln>
          </c:spPr>
          <c:invertIfNegative val="0"/>
          <c:cat>
            <c:strRef>
              <c:f>Hardwood!$C$2:$C$29</c:f>
              <c:strCache>
                <c:ptCount val="28"/>
                <c:pt idx="0">
                  <c:v>1 Black cottonwood -Douglas-fir - quaking aspen riparian</c:v>
                </c:pt>
                <c:pt idx="1">
                  <c:v>14 California black oak woodland</c:v>
                </c:pt>
                <c:pt idx="2">
                  <c:v>36 California live oak --   blue oak woodland</c:v>
                </c:pt>
                <c:pt idx="3">
                  <c:v>43 Arizona white oak -gray oak -Emory oak woodland</c:v>
                </c:pt>
                <c:pt idx="4">
                  <c:v>71 Ohia / Florida hopbush - kupaoa forest</c:v>
                </c:pt>
                <c:pt idx="5">
                  <c:v>72 Ohia / uluhe forest</c:v>
                </c:pt>
                <c:pt idx="6">
                  <c:v>73 Koa / pukiawe forest</c:v>
                </c:pt>
                <c:pt idx="7">
                  <c:v>77 Eucalyptus plantation forest</c:v>
                </c:pt>
                <c:pt idx="8">
                  <c:v>90 White oak - northern red oak forest</c:v>
                </c:pt>
                <c:pt idx="9">
                  <c:v>93 Paper birch -- quaking   aspen forest</c:v>
                </c:pt>
                <c:pt idx="10">
                  <c:v>94 Balsam poplar - quaking aspen forest</c:v>
                </c:pt>
                <c:pt idx="11">
                  <c:v>110 American beech -- yellow   birch -- sugar maple forest</c:v>
                </c:pt>
                <c:pt idx="12">
                  <c:v>123 White oak - northern red oak - black oak - hickory forest</c:v>
                </c:pt>
                <c:pt idx="13">
                  <c:v>129 Green ash - American elm forest</c:v>
                </c:pt>
                <c:pt idx="14">
                  <c:v>142  Quaking aspen -  paper birch forest</c:v>
                </c:pt>
                <c:pt idx="15">
                  <c:v>180 Red maple - oak - hickory - sweetgum forest</c:v>
                </c:pt>
                <c:pt idx="16">
                  <c:v>186 Turkey oak - bluejack oak forest</c:v>
                </c:pt>
                <c:pt idx="17">
                  <c:v>224 Quaking aspen forest</c:v>
                </c:pt>
                <c:pt idx="18">
                  <c:v>225 Quaking aspen forest (Rx burn)</c:v>
                </c:pt>
                <c:pt idx="19">
                  <c:v>260 Ohia / uluhe forest</c:v>
                </c:pt>
                <c:pt idx="20">
                  <c:v>264 Post oak - blackjack oak forest</c:v>
                </c:pt>
                <c:pt idx="21">
                  <c:v>266 Sugar maple - basswood   forest</c:v>
                </c:pt>
                <c:pt idx="22">
                  <c:v>269 Sugar maple - yellow poplar - American beech - oak forest</c:v>
                </c:pt>
                <c:pt idx="23">
                  <c:v>272 Mangrove forest</c:v>
                </c:pt>
                <c:pt idx="24">
                  <c:v>274 American beech - sugar maple forest</c:v>
                </c:pt>
                <c:pt idx="25">
                  <c:v>275 Chestnut oak - white oak - northern red oak forest</c:v>
                </c:pt>
                <c:pt idx="26">
                  <c:v>283 Willow oak - laurel oak - water oak forest</c:v>
                </c:pt>
                <c:pt idx="27">
                  <c:v>284 Green ash - American elm - silver maple - cottonwood forest</c:v>
                </c:pt>
              </c:strCache>
            </c:strRef>
          </c:cat>
          <c:val>
            <c:numRef>
              <c:f>Hardwood!$J$2:$J$29</c:f>
              <c:numCache>
                <c:formatCode>General</c:formatCode>
                <c:ptCount val="28"/>
                <c:pt idx="0">
                  <c:v>226.9332</c:v>
                </c:pt>
                <c:pt idx="1">
                  <c:v>60.661819999999999</c:v>
                </c:pt>
                <c:pt idx="2">
                  <c:v>1650.287</c:v>
                </c:pt>
                <c:pt idx="3">
                  <c:v>208.87719999999999</c:v>
                </c:pt>
                <c:pt idx="4">
                  <c:v>4269.6229999999996</c:v>
                </c:pt>
                <c:pt idx="5">
                  <c:v>145.71089000000001</c:v>
                </c:pt>
                <c:pt idx="6">
                  <c:v>672.86969999999997</c:v>
                </c:pt>
                <c:pt idx="7">
                  <c:v>1434.319</c:v>
                </c:pt>
                <c:pt idx="8">
                  <c:v>79.935424999999995</c:v>
                </c:pt>
                <c:pt idx="9">
                  <c:v>95.242490000000004</c:v>
                </c:pt>
                <c:pt idx="10">
                  <c:v>64.666470000000004</c:v>
                </c:pt>
                <c:pt idx="11">
                  <c:v>16.763104999999999</c:v>
                </c:pt>
                <c:pt idx="12">
                  <c:v>254.37672000000001</c:v>
                </c:pt>
                <c:pt idx="13">
                  <c:v>81.384979999999999</c:v>
                </c:pt>
                <c:pt idx="14">
                  <c:v>255.31241</c:v>
                </c:pt>
                <c:pt idx="15">
                  <c:v>312.65820000000002</c:v>
                </c:pt>
                <c:pt idx="16">
                  <c:v>430.56344999999999</c:v>
                </c:pt>
                <c:pt idx="17">
                  <c:v>166.47908000000001</c:v>
                </c:pt>
                <c:pt idx="18">
                  <c:v>243.09106</c:v>
                </c:pt>
                <c:pt idx="19">
                  <c:v>18.738727999999998</c:v>
                </c:pt>
                <c:pt idx="20">
                  <c:v>348.18779999999998</c:v>
                </c:pt>
                <c:pt idx="21">
                  <c:v>181.05962</c:v>
                </c:pt>
                <c:pt idx="22">
                  <c:v>119.5175</c:v>
                </c:pt>
                <c:pt idx="23">
                  <c:v>1187.5634</c:v>
                </c:pt>
                <c:pt idx="24">
                  <c:v>317.33947999999998</c:v>
                </c:pt>
                <c:pt idx="25">
                  <c:v>2553.9713999999999</c:v>
                </c:pt>
                <c:pt idx="26">
                  <c:v>216.43565000000001</c:v>
                </c:pt>
                <c:pt idx="27">
                  <c:v>54.514274999999998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6"/>
        <c:overlap val="100"/>
        <c:axId val="155064576"/>
        <c:axId val="155083136"/>
      </c:barChart>
      <c:catAx>
        <c:axId val="155064576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 rot="0" vert="horz" anchor="t" anchorCtr="0"/>
          <a:lstStyle/>
          <a:p>
            <a:pPr>
              <a:defRPr/>
            </a:pPr>
            <a:endParaRPr lang="en-US"/>
          </a:p>
        </c:txPr>
        <c:crossAx val="155083136"/>
        <c:crosses val="autoZero"/>
        <c:auto val="1"/>
        <c:lblAlgn val="ctr"/>
        <c:lblOffset val="100"/>
        <c:noMultiLvlLbl val="0"/>
      </c:catAx>
      <c:valAx>
        <c:axId val="15508313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crossAx val="1550645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6584482011051509"/>
          <c:y val="4.1963232042411924E-2"/>
          <c:w val="0.4902945135723793"/>
          <c:h val="0.92651967402887225"/>
        </c:manualLayout>
      </c:layout>
      <c:barChart>
        <c:barDir val="bar"/>
        <c:grouping val="stacked"/>
        <c:varyColors val="0"/>
        <c:ser>
          <c:idx val="3"/>
          <c:order val="0"/>
          <c:tx>
            <c:strRef>
              <c:f>Conifer!$M$1</c:f>
              <c:strCache>
                <c:ptCount val="1"/>
                <c:pt idx="0">
                  <c:v>RI_LLM (BTU/ft2/min)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Conifer!$C$2:$C$37</c:f>
              <c:strCache>
                <c:ptCount val="36"/>
                <c:pt idx="0">
                  <c:v>2 Western hemlock - western redcedar - Douglas-fir forest</c:v>
                </c:pt>
                <c:pt idx="1">
                  <c:v>4 Douglas-fir / ceanothus forest</c:v>
                </c:pt>
                <c:pt idx="2">
                  <c:v>5 Douglas-fir - white fir forest</c:v>
                </c:pt>
                <c:pt idx="3">
                  <c:v>8 Western hemlock - Douglas-fir - western redcedar / vine maple forest</c:v>
                </c:pt>
                <c:pt idx="4">
                  <c:v>9 Douglas-fir - western hemlock - western redcedar / vine maple forest</c:v>
                </c:pt>
                <c:pt idx="5">
                  <c:v>10 Western hemlock - Douglas-fir - Sitka spruce forest</c:v>
                </c:pt>
                <c:pt idx="6">
                  <c:v>11 Douglas-fir / western hemlock - Sitka spruce forest</c:v>
                </c:pt>
                <c:pt idx="7">
                  <c:v>12 Red fir - mountain hemlock - lodgepole pine - western white pine forest</c:v>
                </c:pt>
                <c:pt idx="8">
                  <c:v>13 Mountain hemlock - Pacific silver fir forest</c:v>
                </c:pt>
                <c:pt idx="9">
                  <c:v>15 Jeffrey pine - red fir - white fir / greenleaf - snowbrush forest</c:v>
                </c:pt>
                <c:pt idx="10">
                  <c:v>17 Red fir forest</c:v>
                </c:pt>
                <c:pt idx="11">
                  <c:v>18 Douglas-fir / oceanspray forest</c:v>
                </c:pt>
                <c:pt idx="12">
                  <c:v>19 White fir - giant sequoia - sugar pine forest</c:v>
                </c:pt>
                <c:pt idx="13">
                  <c:v>20 Western juniper / curl-leaf mountain mahogany woodland</c:v>
                </c:pt>
                <c:pt idx="14">
                  <c:v>21 Lodgepole pine forest (young)</c:v>
                </c:pt>
                <c:pt idx="15">
                  <c:v>22 Lodgepole pine forest (mature)</c:v>
                </c:pt>
                <c:pt idx="16">
                  <c:v>23 Lodgepole pine forest (beetle attack)</c:v>
                </c:pt>
                <c:pt idx="17">
                  <c:v>24 Pacific ponderosa pine - Douglas-fir forest</c:v>
                </c:pt>
                <c:pt idx="18">
                  <c:v>25 Pinyon - Utah juniper forest</c:v>
                </c:pt>
                <c:pt idx="19">
                  <c:v>26 Interior ponderosa pine - limber pine forest</c:v>
                </c:pt>
                <c:pt idx="20">
                  <c:v>27 Ponderosa pine - two needle pinyon - Utah juniper forest</c:v>
                </c:pt>
                <c:pt idx="21">
                  <c:v>29 Interior ponderosa pine - Engelmann spruce - Douglas-fir forest</c:v>
                </c:pt>
                <c:pt idx="22">
                  <c:v>32 Ponderosa pine / pinyon pine - Utah juniper forest</c:v>
                </c:pt>
                <c:pt idx="23">
                  <c:v>34 Interior Douglas-fir - interior ponderosa pine / gambel oak forest</c:v>
                </c:pt>
                <c:pt idx="24">
                  <c:v>37 Ponderosa pine - Jeffrey pine forest</c:v>
                </c:pt>
                <c:pt idx="25">
                  <c:v>47 Redwood - tanoak forest</c:v>
                </c:pt>
                <c:pt idx="26">
                  <c:v>52 Douglas-fir - Pacific ponderosa pine / oceanspray forest</c:v>
                </c:pt>
                <c:pt idx="27">
                  <c:v>53 Pacific ponderosa pine forest</c:v>
                </c:pt>
                <c:pt idx="28">
                  <c:v>54 Douglas-fir - white fir - interior ponderosa pine forest</c:v>
                </c:pt>
                <c:pt idx="29">
                  <c:v>59 Subalpine fir - Engelmann spruce - Douglas-fir - lodgepole pine forest</c:v>
                </c:pt>
                <c:pt idx="30">
                  <c:v>61 Whitebark pine / subalpine fir forest</c:v>
                </c:pt>
                <c:pt idx="31">
                  <c:v>67 Interior ponderosa pine - Douglas-fir forest</c:v>
                </c:pt>
                <c:pt idx="32">
                  <c:v>70 Subalpine fir - lodgepole   pine - whitebark pine - Engelmann spruce forest</c:v>
                </c:pt>
                <c:pt idx="33">
                  <c:v>75 Slash pine / New Caledonia pine forest</c:v>
                </c:pt>
                <c:pt idx="34">
                  <c:v>76 Slash pine / molasses grass forest</c:v>
                </c:pt>
                <c:pt idx="35">
                  <c:v>85 Black spruce / lichen forest</c:v>
                </c:pt>
              </c:strCache>
            </c:strRef>
          </c:cat>
          <c:val>
            <c:numRef>
              <c:f>Conifer!$M$2:$M$37</c:f>
              <c:numCache>
                <c:formatCode>General</c:formatCode>
                <c:ptCount val="36"/>
                <c:pt idx="0">
                  <c:v>653.23779999999999</c:v>
                </c:pt>
                <c:pt idx="1">
                  <c:v>575.36839999999995</c:v>
                </c:pt>
                <c:pt idx="2">
                  <c:v>541.61584000000005</c:v>
                </c:pt>
                <c:pt idx="3">
                  <c:v>630.89419999999996</c:v>
                </c:pt>
                <c:pt idx="4">
                  <c:v>646.22239999999999</c:v>
                </c:pt>
                <c:pt idx="5">
                  <c:v>645.84655999999995</c:v>
                </c:pt>
                <c:pt idx="6">
                  <c:v>644.81537000000003</c:v>
                </c:pt>
                <c:pt idx="7">
                  <c:v>660.33889999999997</c:v>
                </c:pt>
                <c:pt idx="8">
                  <c:v>327.9479</c:v>
                </c:pt>
                <c:pt idx="9">
                  <c:v>912.45939999999996</c:v>
                </c:pt>
                <c:pt idx="10">
                  <c:v>628.37300000000005</c:v>
                </c:pt>
                <c:pt idx="11">
                  <c:v>526.72260000000006</c:v>
                </c:pt>
                <c:pt idx="12">
                  <c:v>622.85180000000003</c:v>
                </c:pt>
                <c:pt idx="13">
                  <c:v>621.75653</c:v>
                </c:pt>
                <c:pt idx="14">
                  <c:v>616.98710000000005</c:v>
                </c:pt>
                <c:pt idx="15">
                  <c:v>600.56650000000002</c:v>
                </c:pt>
                <c:pt idx="16">
                  <c:v>586.68579999999997</c:v>
                </c:pt>
                <c:pt idx="17">
                  <c:v>984.75670000000002</c:v>
                </c:pt>
                <c:pt idx="18">
                  <c:v>581.54944</c:v>
                </c:pt>
                <c:pt idx="19">
                  <c:v>1729.5029</c:v>
                </c:pt>
                <c:pt idx="20">
                  <c:v>866.73590000000002</c:v>
                </c:pt>
                <c:pt idx="21">
                  <c:v>387.62783999999999</c:v>
                </c:pt>
                <c:pt idx="22">
                  <c:v>1530.6377</c:v>
                </c:pt>
                <c:pt idx="23">
                  <c:v>708.08716000000004</c:v>
                </c:pt>
                <c:pt idx="24">
                  <c:v>644.51220000000001</c:v>
                </c:pt>
                <c:pt idx="25">
                  <c:v>630.88210000000004</c:v>
                </c:pt>
                <c:pt idx="26">
                  <c:v>835.78467000000001</c:v>
                </c:pt>
                <c:pt idx="27">
                  <c:v>1383.9441999999999</c:v>
                </c:pt>
                <c:pt idx="28">
                  <c:v>745.45874000000003</c:v>
                </c:pt>
                <c:pt idx="29">
                  <c:v>684.87990000000002</c:v>
                </c:pt>
                <c:pt idx="30">
                  <c:v>492.72879999999998</c:v>
                </c:pt>
                <c:pt idx="31">
                  <c:v>588.38726999999994</c:v>
                </c:pt>
                <c:pt idx="32">
                  <c:v>557.02124000000003</c:v>
                </c:pt>
                <c:pt idx="33">
                  <c:v>1874.2501</c:v>
                </c:pt>
                <c:pt idx="34">
                  <c:v>922.97389999999996</c:v>
                </c:pt>
                <c:pt idx="35">
                  <c:v>901.92882999999995</c:v>
                </c:pt>
              </c:numCache>
            </c:numRef>
          </c:val>
        </c:ser>
        <c:ser>
          <c:idx val="2"/>
          <c:order val="1"/>
          <c:tx>
            <c:strRef>
              <c:f>Conifer!$L$1</c:f>
              <c:strCache>
                <c:ptCount val="1"/>
                <c:pt idx="0">
                  <c:v>RI_Woody (BTU/ft2/min)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Conifer!$C$2:$C$37</c:f>
              <c:strCache>
                <c:ptCount val="36"/>
                <c:pt idx="0">
                  <c:v>2 Western hemlock - western redcedar - Douglas-fir forest</c:v>
                </c:pt>
                <c:pt idx="1">
                  <c:v>4 Douglas-fir / ceanothus forest</c:v>
                </c:pt>
                <c:pt idx="2">
                  <c:v>5 Douglas-fir - white fir forest</c:v>
                </c:pt>
                <c:pt idx="3">
                  <c:v>8 Western hemlock - Douglas-fir - western redcedar / vine maple forest</c:v>
                </c:pt>
                <c:pt idx="4">
                  <c:v>9 Douglas-fir - western hemlock - western redcedar / vine maple forest</c:v>
                </c:pt>
                <c:pt idx="5">
                  <c:v>10 Western hemlock - Douglas-fir - Sitka spruce forest</c:v>
                </c:pt>
                <c:pt idx="6">
                  <c:v>11 Douglas-fir / western hemlock - Sitka spruce forest</c:v>
                </c:pt>
                <c:pt idx="7">
                  <c:v>12 Red fir - mountain hemlock - lodgepole pine - western white pine forest</c:v>
                </c:pt>
                <c:pt idx="8">
                  <c:v>13 Mountain hemlock - Pacific silver fir forest</c:v>
                </c:pt>
                <c:pt idx="9">
                  <c:v>15 Jeffrey pine - red fir - white fir / greenleaf - snowbrush forest</c:v>
                </c:pt>
                <c:pt idx="10">
                  <c:v>17 Red fir forest</c:v>
                </c:pt>
                <c:pt idx="11">
                  <c:v>18 Douglas-fir / oceanspray forest</c:v>
                </c:pt>
                <c:pt idx="12">
                  <c:v>19 White fir - giant sequoia - sugar pine forest</c:v>
                </c:pt>
                <c:pt idx="13">
                  <c:v>20 Western juniper / curl-leaf mountain mahogany woodland</c:v>
                </c:pt>
                <c:pt idx="14">
                  <c:v>21 Lodgepole pine forest (young)</c:v>
                </c:pt>
                <c:pt idx="15">
                  <c:v>22 Lodgepole pine forest (mature)</c:v>
                </c:pt>
                <c:pt idx="16">
                  <c:v>23 Lodgepole pine forest (beetle attack)</c:v>
                </c:pt>
                <c:pt idx="17">
                  <c:v>24 Pacific ponderosa pine - Douglas-fir forest</c:v>
                </c:pt>
                <c:pt idx="18">
                  <c:v>25 Pinyon - Utah juniper forest</c:v>
                </c:pt>
                <c:pt idx="19">
                  <c:v>26 Interior ponderosa pine - limber pine forest</c:v>
                </c:pt>
                <c:pt idx="20">
                  <c:v>27 Ponderosa pine - two needle pinyon - Utah juniper forest</c:v>
                </c:pt>
                <c:pt idx="21">
                  <c:v>29 Interior ponderosa pine - Engelmann spruce - Douglas-fir forest</c:v>
                </c:pt>
                <c:pt idx="22">
                  <c:v>32 Ponderosa pine / pinyon pine - Utah juniper forest</c:v>
                </c:pt>
                <c:pt idx="23">
                  <c:v>34 Interior Douglas-fir - interior ponderosa pine / gambel oak forest</c:v>
                </c:pt>
                <c:pt idx="24">
                  <c:v>37 Ponderosa pine - Jeffrey pine forest</c:v>
                </c:pt>
                <c:pt idx="25">
                  <c:v>47 Redwood - tanoak forest</c:v>
                </c:pt>
                <c:pt idx="26">
                  <c:v>52 Douglas-fir - Pacific ponderosa pine / oceanspray forest</c:v>
                </c:pt>
                <c:pt idx="27">
                  <c:v>53 Pacific ponderosa pine forest</c:v>
                </c:pt>
                <c:pt idx="28">
                  <c:v>54 Douglas-fir - white fir - interior ponderosa pine forest</c:v>
                </c:pt>
                <c:pt idx="29">
                  <c:v>59 Subalpine fir - Engelmann spruce - Douglas-fir - lodgepole pine forest</c:v>
                </c:pt>
                <c:pt idx="30">
                  <c:v>61 Whitebark pine / subalpine fir forest</c:v>
                </c:pt>
                <c:pt idx="31">
                  <c:v>67 Interior ponderosa pine - Douglas-fir forest</c:v>
                </c:pt>
                <c:pt idx="32">
                  <c:v>70 Subalpine fir - lodgepole   pine - whitebark pine - Engelmann spruce forest</c:v>
                </c:pt>
                <c:pt idx="33">
                  <c:v>75 Slash pine / New Caledonia pine forest</c:v>
                </c:pt>
                <c:pt idx="34">
                  <c:v>76 Slash pine / molasses grass forest</c:v>
                </c:pt>
                <c:pt idx="35">
                  <c:v>85 Black spruce / lichen forest</c:v>
                </c:pt>
              </c:strCache>
            </c:strRef>
          </c:cat>
          <c:val>
            <c:numRef>
              <c:f>Conifer!$L$2:$L$37</c:f>
              <c:numCache>
                <c:formatCode>General</c:formatCode>
                <c:ptCount val="36"/>
                <c:pt idx="0">
                  <c:v>1420.3462</c:v>
                </c:pt>
                <c:pt idx="1">
                  <c:v>556.43769999999995</c:v>
                </c:pt>
                <c:pt idx="2">
                  <c:v>956.55050000000006</c:v>
                </c:pt>
                <c:pt idx="3">
                  <c:v>1442.4970000000001</c:v>
                </c:pt>
                <c:pt idx="4">
                  <c:v>2236.1754999999998</c:v>
                </c:pt>
                <c:pt idx="5">
                  <c:v>1345.5386000000001</c:v>
                </c:pt>
                <c:pt idx="6">
                  <c:v>1622.9146000000001</c:v>
                </c:pt>
                <c:pt idx="7">
                  <c:v>531.73689999999999</c:v>
                </c:pt>
                <c:pt idx="8">
                  <c:v>465.82727</c:v>
                </c:pt>
                <c:pt idx="9">
                  <c:v>252.16682</c:v>
                </c:pt>
                <c:pt idx="10">
                  <c:v>1781.3725999999999</c:v>
                </c:pt>
                <c:pt idx="11">
                  <c:v>389.01796999999999</c:v>
                </c:pt>
                <c:pt idx="12">
                  <c:v>1092.6125</c:v>
                </c:pt>
                <c:pt idx="13">
                  <c:v>31.792256999999999</c:v>
                </c:pt>
                <c:pt idx="14">
                  <c:v>8.1470410000000007E-3</c:v>
                </c:pt>
                <c:pt idx="15">
                  <c:v>34.069653000000002</c:v>
                </c:pt>
                <c:pt idx="16">
                  <c:v>351.137</c:v>
                </c:pt>
                <c:pt idx="17">
                  <c:v>137.87027</c:v>
                </c:pt>
                <c:pt idx="18">
                  <c:v>425.30430000000001</c:v>
                </c:pt>
                <c:pt idx="19">
                  <c:v>67.955969999999994</c:v>
                </c:pt>
                <c:pt idx="20">
                  <c:v>214.90152</c:v>
                </c:pt>
                <c:pt idx="21">
                  <c:v>1476.3952999999999</c:v>
                </c:pt>
                <c:pt idx="22">
                  <c:v>440.61935</c:v>
                </c:pt>
                <c:pt idx="23">
                  <c:v>799.12694999999997</c:v>
                </c:pt>
                <c:pt idx="24">
                  <c:v>488.08353</c:v>
                </c:pt>
                <c:pt idx="25">
                  <c:v>1129.9375</c:v>
                </c:pt>
                <c:pt idx="26">
                  <c:v>480.98315000000002</c:v>
                </c:pt>
                <c:pt idx="27">
                  <c:v>504.60574000000003</c:v>
                </c:pt>
                <c:pt idx="28">
                  <c:v>140.58761999999999</c:v>
                </c:pt>
                <c:pt idx="29">
                  <c:v>905.80309999999997</c:v>
                </c:pt>
                <c:pt idx="30">
                  <c:v>301.8997</c:v>
                </c:pt>
                <c:pt idx="31">
                  <c:v>896.58514000000002</c:v>
                </c:pt>
                <c:pt idx="32">
                  <c:v>756.36162999999999</c:v>
                </c:pt>
                <c:pt idx="33">
                  <c:v>491.03555</c:v>
                </c:pt>
                <c:pt idx="34">
                  <c:v>102.24088999999999</c:v>
                </c:pt>
                <c:pt idx="35">
                  <c:v>363.49606</c:v>
                </c:pt>
              </c:numCache>
            </c:numRef>
          </c:val>
        </c:ser>
        <c:ser>
          <c:idx val="1"/>
          <c:order val="2"/>
          <c:tx>
            <c:strRef>
              <c:f>Conifer!$K$1</c:f>
              <c:strCache>
                <c:ptCount val="1"/>
                <c:pt idx="0">
                  <c:v>RI_Nonwoody (BTU/ft2/min)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Conifer!$C$2:$C$37</c:f>
              <c:strCache>
                <c:ptCount val="36"/>
                <c:pt idx="0">
                  <c:v>2 Western hemlock - western redcedar - Douglas-fir forest</c:v>
                </c:pt>
                <c:pt idx="1">
                  <c:v>4 Douglas-fir / ceanothus forest</c:v>
                </c:pt>
                <c:pt idx="2">
                  <c:v>5 Douglas-fir - white fir forest</c:v>
                </c:pt>
                <c:pt idx="3">
                  <c:v>8 Western hemlock - Douglas-fir - western redcedar / vine maple forest</c:v>
                </c:pt>
                <c:pt idx="4">
                  <c:v>9 Douglas-fir - western hemlock - western redcedar / vine maple forest</c:v>
                </c:pt>
                <c:pt idx="5">
                  <c:v>10 Western hemlock - Douglas-fir - Sitka spruce forest</c:v>
                </c:pt>
                <c:pt idx="6">
                  <c:v>11 Douglas-fir / western hemlock - Sitka spruce forest</c:v>
                </c:pt>
                <c:pt idx="7">
                  <c:v>12 Red fir - mountain hemlock - lodgepole pine - western white pine forest</c:v>
                </c:pt>
                <c:pt idx="8">
                  <c:v>13 Mountain hemlock - Pacific silver fir forest</c:v>
                </c:pt>
                <c:pt idx="9">
                  <c:v>15 Jeffrey pine - red fir - white fir / greenleaf - snowbrush forest</c:v>
                </c:pt>
                <c:pt idx="10">
                  <c:v>17 Red fir forest</c:v>
                </c:pt>
                <c:pt idx="11">
                  <c:v>18 Douglas-fir / oceanspray forest</c:v>
                </c:pt>
                <c:pt idx="12">
                  <c:v>19 White fir - giant sequoia - sugar pine forest</c:v>
                </c:pt>
                <c:pt idx="13">
                  <c:v>20 Western juniper / curl-leaf mountain mahogany woodland</c:v>
                </c:pt>
                <c:pt idx="14">
                  <c:v>21 Lodgepole pine forest (young)</c:v>
                </c:pt>
                <c:pt idx="15">
                  <c:v>22 Lodgepole pine forest (mature)</c:v>
                </c:pt>
                <c:pt idx="16">
                  <c:v>23 Lodgepole pine forest (beetle attack)</c:v>
                </c:pt>
                <c:pt idx="17">
                  <c:v>24 Pacific ponderosa pine - Douglas-fir forest</c:v>
                </c:pt>
                <c:pt idx="18">
                  <c:v>25 Pinyon - Utah juniper forest</c:v>
                </c:pt>
                <c:pt idx="19">
                  <c:v>26 Interior ponderosa pine - limber pine forest</c:v>
                </c:pt>
                <c:pt idx="20">
                  <c:v>27 Ponderosa pine - two needle pinyon - Utah juniper forest</c:v>
                </c:pt>
                <c:pt idx="21">
                  <c:v>29 Interior ponderosa pine - Engelmann spruce - Douglas-fir forest</c:v>
                </c:pt>
                <c:pt idx="22">
                  <c:v>32 Ponderosa pine / pinyon pine - Utah juniper forest</c:v>
                </c:pt>
                <c:pt idx="23">
                  <c:v>34 Interior Douglas-fir - interior ponderosa pine / gambel oak forest</c:v>
                </c:pt>
                <c:pt idx="24">
                  <c:v>37 Ponderosa pine - Jeffrey pine forest</c:v>
                </c:pt>
                <c:pt idx="25">
                  <c:v>47 Redwood - tanoak forest</c:v>
                </c:pt>
                <c:pt idx="26">
                  <c:v>52 Douglas-fir - Pacific ponderosa pine / oceanspray forest</c:v>
                </c:pt>
                <c:pt idx="27">
                  <c:v>53 Pacific ponderosa pine forest</c:v>
                </c:pt>
                <c:pt idx="28">
                  <c:v>54 Douglas-fir - white fir - interior ponderosa pine forest</c:v>
                </c:pt>
                <c:pt idx="29">
                  <c:v>59 Subalpine fir - Engelmann spruce - Douglas-fir - lodgepole pine forest</c:v>
                </c:pt>
                <c:pt idx="30">
                  <c:v>61 Whitebark pine / subalpine fir forest</c:v>
                </c:pt>
                <c:pt idx="31">
                  <c:v>67 Interior ponderosa pine - Douglas-fir forest</c:v>
                </c:pt>
                <c:pt idx="32">
                  <c:v>70 Subalpine fir - lodgepole   pine - whitebark pine - Engelmann spruce forest</c:v>
                </c:pt>
                <c:pt idx="33">
                  <c:v>75 Slash pine / New Caledonia pine forest</c:v>
                </c:pt>
                <c:pt idx="34">
                  <c:v>76 Slash pine / molasses grass forest</c:v>
                </c:pt>
                <c:pt idx="35">
                  <c:v>85 Black spruce / lichen forest</c:v>
                </c:pt>
              </c:strCache>
            </c:strRef>
          </c:cat>
          <c:val>
            <c:numRef>
              <c:f>Conifer!$K$2:$K$37</c:f>
              <c:numCache>
                <c:formatCode>General</c:formatCode>
                <c:ptCount val="36"/>
                <c:pt idx="0">
                  <c:v>636.31129999999996</c:v>
                </c:pt>
                <c:pt idx="1">
                  <c:v>2680.7732000000001</c:v>
                </c:pt>
                <c:pt idx="2">
                  <c:v>732.23720000000003</c:v>
                </c:pt>
                <c:pt idx="3">
                  <c:v>68.104545999999999</c:v>
                </c:pt>
                <c:pt idx="4">
                  <c:v>564.57629999999995</c:v>
                </c:pt>
                <c:pt idx="5">
                  <c:v>1554.7982999999999</c:v>
                </c:pt>
                <c:pt idx="6">
                  <c:v>1101.7329999999999</c:v>
                </c:pt>
                <c:pt idx="7">
                  <c:v>266.18029999999999</c:v>
                </c:pt>
                <c:pt idx="8">
                  <c:v>756.90350000000001</c:v>
                </c:pt>
                <c:pt idx="9">
                  <c:v>254.73714000000001</c:v>
                </c:pt>
                <c:pt idx="10">
                  <c:v>304.85854999999998</c:v>
                </c:pt>
                <c:pt idx="11">
                  <c:v>834.12210000000005</c:v>
                </c:pt>
                <c:pt idx="12">
                  <c:v>28.549769999999999</c:v>
                </c:pt>
                <c:pt idx="13">
                  <c:v>1300.3375000000001</c:v>
                </c:pt>
                <c:pt idx="14">
                  <c:v>7.3174324000000004</c:v>
                </c:pt>
                <c:pt idx="15">
                  <c:v>459.39184999999998</c:v>
                </c:pt>
                <c:pt idx="16">
                  <c:v>748.2998</c:v>
                </c:pt>
                <c:pt idx="17">
                  <c:v>2284.0266000000001</c:v>
                </c:pt>
                <c:pt idx="18">
                  <c:v>267.15555000000001</c:v>
                </c:pt>
                <c:pt idx="19">
                  <c:v>368.69445999999999</c:v>
                </c:pt>
                <c:pt idx="20">
                  <c:v>1812.8092999999999</c:v>
                </c:pt>
                <c:pt idx="21">
                  <c:v>951.01293999999996</c:v>
                </c:pt>
                <c:pt idx="22">
                  <c:v>0</c:v>
                </c:pt>
                <c:pt idx="23">
                  <c:v>1333.2936999999999</c:v>
                </c:pt>
                <c:pt idx="24">
                  <c:v>1781.9167</c:v>
                </c:pt>
                <c:pt idx="25">
                  <c:v>2198.8645000000001</c:v>
                </c:pt>
                <c:pt idx="26">
                  <c:v>1014.06</c:v>
                </c:pt>
                <c:pt idx="27">
                  <c:v>351.80446999999998</c:v>
                </c:pt>
                <c:pt idx="28">
                  <c:v>262.76035000000002</c:v>
                </c:pt>
                <c:pt idx="29">
                  <c:v>1222.6294</c:v>
                </c:pt>
                <c:pt idx="30">
                  <c:v>1062.8711000000001</c:v>
                </c:pt>
                <c:pt idx="31">
                  <c:v>3868.1410000000001</c:v>
                </c:pt>
                <c:pt idx="32">
                  <c:v>923.57420000000002</c:v>
                </c:pt>
                <c:pt idx="33">
                  <c:v>0</c:v>
                </c:pt>
                <c:pt idx="34">
                  <c:v>7720.9129999999996</c:v>
                </c:pt>
                <c:pt idx="35">
                  <c:v>267.54092000000003</c:v>
                </c:pt>
              </c:numCache>
            </c:numRef>
          </c:val>
        </c:ser>
        <c:ser>
          <c:idx val="0"/>
          <c:order val="3"/>
          <c:tx>
            <c:strRef>
              <c:f>Conifer!$J$1</c:f>
              <c:strCache>
                <c:ptCount val="1"/>
                <c:pt idx="0">
                  <c:v>RI_Shrub (BTU/ft2/min)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cat>
            <c:strRef>
              <c:f>Conifer!$C$2:$C$37</c:f>
              <c:strCache>
                <c:ptCount val="36"/>
                <c:pt idx="0">
                  <c:v>2 Western hemlock - western redcedar - Douglas-fir forest</c:v>
                </c:pt>
                <c:pt idx="1">
                  <c:v>4 Douglas-fir / ceanothus forest</c:v>
                </c:pt>
                <c:pt idx="2">
                  <c:v>5 Douglas-fir - white fir forest</c:v>
                </c:pt>
                <c:pt idx="3">
                  <c:v>8 Western hemlock - Douglas-fir - western redcedar / vine maple forest</c:v>
                </c:pt>
                <c:pt idx="4">
                  <c:v>9 Douglas-fir - western hemlock - western redcedar / vine maple forest</c:v>
                </c:pt>
                <c:pt idx="5">
                  <c:v>10 Western hemlock - Douglas-fir - Sitka spruce forest</c:v>
                </c:pt>
                <c:pt idx="6">
                  <c:v>11 Douglas-fir / western hemlock - Sitka spruce forest</c:v>
                </c:pt>
                <c:pt idx="7">
                  <c:v>12 Red fir - mountain hemlock - lodgepole pine - western white pine forest</c:v>
                </c:pt>
                <c:pt idx="8">
                  <c:v>13 Mountain hemlock - Pacific silver fir forest</c:v>
                </c:pt>
                <c:pt idx="9">
                  <c:v>15 Jeffrey pine - red fir - white fir / greenleaf - snowbrush forest</c:v>
                </c:pt>
                <c:pt idx="10">
                  <c:v>17 Red fir forest</c:v>
                </c:pt>
                <c:pt idx="11">
                  <c:v>18 Douglas-fir / oceanspray forest</c:v>
                </c:pt>
                <c:pt idx="12">
                  <c:v>19 White fir - giant sequoia - sugar pine forest</c:v>
                </c:pt>
                <c:pt idx="13">
                  <c:v>20 Western juniper / curl-leaf mountain mahogany woodland</c:v>
                </c:pt>
                <c:pt idx="14">
                  <c:v>21 Lodgepole pine forest (young)</c:v>
                </c:pt>
                <c:pt idx="15">
                  <c:v>22 Lodgepole pine forest (mature)</c:v>
                </c:pt>
                <c:pt idx="16">
                  <c:v>23 Lodgepole pine forest (beetle attack)</c:v>
                </c:pt>
                <c:pt idx="17">
                  <c:v>24 Pacific ponderosa pine - Douglas-fir forest</c:v>
                </c:pt>
                <c:pt idx="18">
                  <c:v>25 Pinyon - Utah juniper forest</c:v>
                </c:pt>
                <c:pt idx="19">
                  <c:v>26 Interior ponderosa pine - limber pine forest</c:v>
                </c:pt>
                <c:pt idx="20">
                  <c:v>27 Ponderosa pine - two needle pinyon - Utah juniper forest</c:v>
                </c:pt>
                <c:pt idx="21">
                  <c:v>29 Interior ponderosa pine - Engelmann spruce - Douglas-fir forest</c:v>
                </c:pt>
                <c:pt idx="22">
                  <c:v>32 Ponderosa pine / pinyon pine - Utah juniper forest</c:v>
                </c:pt>
                <c:pt idx="23">
                  <c:v>34 Interior Douglas-fir - interior ponderosa pine / gambel oak forest</c:v>
                </c:pt>
                <c:pt idx="24">
                  <c:v>37 Ponderosa pine - Jeffrey pine forest</c:v>
                </c:pt>
                <c:pt idx="25">
                  <c:v>47 Redwood - tanoak forest</c:v>
                </c:pt>
                <c:pt idx="26">
                  <c:v>52 Douglas-fir - Pacific ponderosa pine / oceanspray forest</c:v>
                </c:pt>
                <c:pt idx="27">
                  <c:v>53 Pacific ponderosa pine forest</c:v>
                </c:pt>
                <c:pt idx="28">
                  <c:v>54 Douglas-fir - white fir - interior ponderosa pine forest</c:v>
                </c:pt>
                <c:pt idx="29">
                  <c:v>59 Subalpine fir - Engelmann spruce - Douglas-fir - lodgepole pine forest</c:v>
                </c:pt>
                <c:pt idx="30">
                  <c:v>61 Whitebark pine / subalpine fir forest</c:v>
                </c:pt>
                <c:pt idx="31">
                  <c:v>67 Interior ponderosa pine - Douglas-fir forest</c:v>
                </c:pt>
                <c:pt idx="32">
                  <c:v>70 Subalpine fir - lodgepole   pine - whitebark pine - Engelmann spruce forest</c:v>
                </c:pt>
                <c:pt idx="33">
                  <c:v>75 Slash pine / New Caledonia pine forest</c:v>
                </c:pt>
                <c:pt idx="34">
                  <c:v>76 Slash pine / molasses grass forest</c:v>
                </c:pt>
                <c:pt idx="35">
                  <c:v>85 Black spruce / lichen forest</c:v>
                </c:pt>
              </c:strCache>
            </c:strRef>
          </c:cat>
          <c:val>
            <c:numRef>
              <c:f>Conifer!$J$2:$J$37</c:f>
              <c:numCache>
                <c:formatCode>General</c:formatCode>
                <c:ptCount val="36"/>
                <c:pt idx="0">
                  <c:v>4668.5736999999999</c:v>
                </c:pt>
                <c:pt idx="1">
                  <c:v>3737.7136</c:v>
                </c:pt>
                <c:pt idx="2">
                  <c:v>6827.0956999999999</c:v>
                </c:pt>
                <c:pt idx="3">
                  <c:v>797.28520000000003</c:v>
                </c:pt>
                <c:pt idx="4">
                  <c:v>2458.0405000000001</c:v>
                </c:pt>
                <c:pt idx="5">
                  <c:v>925.09045000000003</c:v>
                </c:pt>
                <c:pt idx="6">
                  <c:v>807.36159999999995</c:v>
                </c:pt>
                <c:pt idx="7">
                  <c:v>6.4006090000000002</c:v>
                </c:pt>
                <c:pt idx="8">
                  <c:v>511.76526000000001</c:v>
                </c:pt>
                <c:pt idx="9">
                  <c:v>2695.4463000000001</c:v>
                </c:pt>
                <c:pt idx="10">
                  <c:v>0</c:v>
                </c:pt>
                <c:pt idx="11">
                  <c:v>139.75828999999999</c:v>
                </c:pt>
                <c:pt idx="12">
                  <c:v>79.305840000000003</c:v>
                </c:pt>
                <c:pt idx="13">
                  <c:v>693.06055000000003</c:v>
                </c:pt>
                <c:pt idx="14">
                  <c:v>8.9618570000000002E-3</c:v>
                </c:pt>
                <c:pt idx="15">
                  <c:v>0.18303085999999999</c:v>
                </c:pt>
                <c:pt idx="16">
                  <c:v>921.10389999999995</c:v>
                </c:pt>
                <c:pt idx="17">
                  <c:v>0</c:v>
                </c:pt>
                <c:pt idx="18">
                  <c:v>554.55539999999996</c:v>
                </c:pt>
                <c:pt idx="19">
                  <c:v>2291.0444000000002</c:v>
                </c:pt>
                <c:pt idx="20">
                  <c:v>3730.5637000000002</c:v>
                </c:pt>
                <c:pt idx="21">
                  <c:v>2749.7669999999998</c:v>
                </c:pt>
                <c:pt idx="22">
                  <c:v>34.193890000000003</c:v>
                </c:pt>
                <c:pt idx="23">
                  <c:v>274.37020000000001</c:v>
                </c:pt>
                <c:pt idx="24">
                  <c:v>8037.0810000000001</c:v>
                </c:pt>
                <c:pt idx="25">
                  <c:v>4852.8467000000001</c:v>
                </c:pt>
                <c:pt idx="26">
                  <c:v>222.86851999999999</c:v>
                </c:pt>
                <c:pt idx="27">
                  <c:v>0</c:v>
                </c:pt>
                <c:pt idx="28">
                  <c:v>13.23199</c:v>
                </c:pt>
                <c:pt idx="29">
                  <c:v>305.54899999999998</c:v>
                </c:pt>
                <c:pt idx="30">
                  <c:v>856.30786000000001</c:v>
                </c:pt>
                <c:pt idx="31">
                  <c:v>254.28980000000001</c:v>
                </c:pt>
                <c:pt idx="32">
                  <c:v>446.13067999999998</c:v>
                </c:pt>
                <c:pt idx="33">
                  <c:v>71.473860000000002</c:v>
                </c:pt>
                <c:pt idx="34">
                  <c:v>1.3288172</c:v>
                </c:pt>
                <c:pt idx="35">
                  <c:v>1127.3552999999999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02643968"/>
        <c:axId val="102649856"/>
      </c:barChart>
      <c:catAx>
        <c:axId val="102643968"/>
        <c:scaling>
          <c:orientation val="maxMin"/>
        </c:scaling>
        <c:delete val="0"/>
        <c:axPos val="l"/>
        <c:majorTickMark val="out"/>
        <c:minorTickMark val="none"/>
        <c:tickLblPos val="nextTo"/>
        <c:crossAx val="102649856"/>
        <c:crosses val="autoZero"/>
        <c:auto val="1"/>
        <c:lblAlgn val="ctr"/>
        <c:lblOffset val="100"/>
        <c:noMultiLvlLbl val="0"/>
      </c:catAx>
      <c:valAx>
        <c:axId val="102649856"/>
        <c:scaling>
          <c:orientation val="minMax"/>
        </c:scaling>
        <c:delete val="0"/>
        <c:axPos val="t"/>
        <c:numFmt formatCode="General" sourceLinked="1"/>
        <c:majorTickMark val="out"/>
        <c:minorTickMark val="none"/>
        <c:tickLblPos val="nextTo"/>
        <c:crossAx val="1026439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055850142911173"/>
          <c:y val="1.3970927001318471E-2"/>
          <c:w val="0.50706417301554096"/>
          <c:h val="0.9274636734503227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Grass!$G$1</c:f>
              <c:strCache>
                <c:ptCount val="1"/>
                <c:pt idx="0">
                  <c:v>ROS (ft/min)</c:v>
                </c:pt>
              </c:strCache>
            </c:strRef>
          </c:tx>
          <c:invertIfNegative val="0"/>
          <c:cat>
            <c:strRef>
              <c:f>Grass!$C$2:$C$36</c:f>
              <c:strCache>
                <c:ptCount val="35"/>
                <c:pt idx="0">
                  <c:v>GR1</c:v>
                </c:pt>
                <c:pt idx="1">
                  <c:v>GR2</c:v>
                </c:pt>
                <c:pt idx="2">
                  <c:v>GR3</c:v>
                </c:pt>
                <c:pt idx="3">
                  <c:v>GR4</c:v>
                </c:pt>
                <c:pt idx="4">
                  <c:v>GR5</c:v>
                </c:pt>
                <c:pt idx="5">
                  <c:v>GR6</c:v>
                </c:pt>
                <c:pt idx="6">
                  <c:v>GR7</c:v>
                </c:pt>
                <c:pt idx="7">
                  <c:v>GR8</c:v>
                </c:pt>
                <c:pt idx="8">
                  <c:v>GR9</c:v>
                </c:pt>
                <c:pt idx="10">
                  <c:v>261 Pili grass - broomsedge bluestem grassland</c:v>
                </c:pt>
                <c:pt idx="11">
                  <c:v>Willow / sedge grassland</c:v>
                </c:pt>
                <c:pt idx="12">
                  <c:v>79 Pili grass - broomsedge bluestem grassland</c:v>
                </c:pt>
                <c:pt idx="13">
                  <c:v>57 Wheatgrass - cheatgrass grassland</c:v>
                </c:pt>
                <c:pt idx="14">
                  <c:v>83 Molasses grass grassland</c:v>
                </c:pt>
                <c:pt idx="15">
                  <c:v>236 Tobosa - grama grassland</c:v>
                </c:pt>
                <c:pt idx="16">
                  <c:v>81 Pukiawe / Columbia bluestem grassland</c:v>
                </c:pt>
                <c:pt idx="17">
                  <c:v>80 Fountain grass grassland</c:v>
                </c:pt>
                <c:pt idx="18">
                  <c:v>40 Tobosa - grama grassland</c:v>
                </c:pt>
                <c:pt idx="19">
                  <c:v>63 Showy sedge - alpine black sedge grassland</c:v>
                </c:pt>
                <c:pt idx="20">
                  <c:v>213 Wheatgrass - cheatgrass grassland</c:v>
                </c:pt>
                <c:pt idx="21">
                  <c:v>66 Bluebunch wheatgrass - bluegrass grassland</c:v>
                </c:pt>
                <c:pt idx="22">
                  <c:v>41 Idaho fescue - bluebunch wheatgrass grassland</c:v>
                </c:pt>
                <c:pt idx="23">
                  <c:v>97 Cottongrass grassland</c:v>
                </c:pt>
                <c:pt idx="24">
                  <c:v>235 Idaho fescue - bluebunch wheatgrass grassland</c:v>
                </c:pt>
                <c:pt idx="25">
                  <c:v>262 Molasses grass grassland</c:v>
                </c:pt>
                <c:pt idx="26">
                  <c:v>99 Bluejoint reedgrass grassland</c:v>
                </c:pt>
                <c:pt idx="27">
                  <c:v>280 Bluestem -  Gulf cordgrass grassland</c:v>
                </c:pt>
                <c:pt idx="28">
                  <c:v>221 Wheatgrass - ryegrass grassland</c:v>
                </c:pt>
                <c:pt idx="29">
                  <c:v>65 Purple tussockgrass -  California oatgrass grassland</c:v>
                </c:pt>
                <c:pt idx="30">
                  <c:v>131 Bluestem - Indian grass - switchgrass grassland</c:v>
                </c:pt>
                <c:pt idx="31">
                  <c:v>203 Sawgrass - Muhlenbergia grassland</c:v>
                </c:pt>
                <c:pt idx="32">
                  <c:v>175 Smooth cordgrass - black needlerush grassland</c:v>
                </c:pt>
                <c:pt idx="33">
                  <c:v>176 Smooth cordgrass - black needlerush grassland</c:v>
                </c:pt>
                <c:pt idx="34">
                  <c:v>100 Altai fescue grassland</c:v>
                </c:pt>
              </c:strCache>
            </c:strRef>
          </c:cat>
          <c:val>
            <c:numRef>
              <c:f>Grass!$G$2:$G$36</c:f>
              <c:numCache>
                <c:formatCode>General</c:formatCode>
                <c:ptCount val="35"/>
                <c:pt idx="0">
                  <c:v>12</c:v>
                </c:pt>
                <c:pt idx="1">
                  <c:v>25.5</c:v>
                </c:pt>
                <c:pt idx="2">
                  <c:v>36.700000000000003</c:v>
                </c:pt>
                <c:pt idx="3">
                  <c:v>51.8</c:v>
                </c:pt>
                <c:pt idx="4">
                  <c:v>43.2</c:v>
                </c:pt>
                <c:pt idx="5">
                  <c:v>52.3</c:v>
                </c:pt>
                <c:pt idx="6">
                  <c:v>77.3</c:v>
                </c:pt>
                <c:pt idx="7">
                  <c:v>80.3</c:v>
                </c:pt>
                <c:pt idx="8">
                  <c:v>126.9</c:v>
                </c:pt>
                <c:pt idx="10">
                  <c:v>1.9455789000000001</c:v>
                </c:pt>
                <c:pt idx="11">
                  <c:v>2.6532043999999999</c:v>
                </c:pt>
                <c:pt idx="12">
                  <c:v>2.6870375000000002</c:v>
                </c:pt>
                <c:pt idx="13">
                  <c:v>3.2136290000000001</c:v>
                </c:pt>
                <c:pt idx="14">
                  <c:v>3.4033894999999998</c:v>
                </c:pt>
                <c:pt idx="15">
                  <c:v>6.8513229999999998</c:v>
                </c:pt>
                <c:pt idx="16">
                  <c:v>9.0326605000000004</c:v>
                </c:pt>
                <c:pt idx="17">
                  <c:v>13.763919</c:v>
                </c:pt>
                <c:pt idx="18">
                  <c:v>14.283541</c:v>
                </c:pt>
                <c:pt idx="19">
                  <c:v>14.556910500000001</c:v>
                </c:pt>
                <c:pt idx="20">
                  <c:v>22.612922999999999</c:v>
                </c:pt>
                <c:pt idx="21">
                  <c:v>23.653473000000002</c:v>
                </c:pt>
                <c:pt idx="22">
                  <c:v>29.041215999999999</c:v>
                </c:pt>
                <c:pt idx="23">
                  <c:v>36.152977</c:v>
                </c:pt>
                <c:pt idx="24">
                  <c:v>41.297173000000001</c:v>
                </c:pt>
                <c:pt idx="25">
                  <c:v>42.148105999999999</c:v>
                </c:pt>
                <c:pt idx="26">
                  <c:v>54.650030000000001</c:v>
                </c:pt>
                <c:pt idx="27">
                  <c:v>59.397015000000003</c:v>
                </c:pt>
                <c:pt idx="28">
                  <c:v>62.837905999999997</c:v>
                </c:pt>
                <c:pt idx="29">
                  <c:v>62.980310000000003</c:v>
                </c:pt>
                <c:pt idx="30">
                  <c:v>67.440055999999998</c:v>
                </c:pt>
                <c:pt idx="31">
                  <c:v>99.251329999999996</c:v>
                </c:pt>
                <c:pt idx="32">
                  <c:v>104.38804</c:v>
                </c:pt>
                <c:pt idx="33">
                  <c:v>106.13676</c:v>
                </c:pt>
                <c:pt idx="34">
                  <c:v>110.7946</c:v>
                </c:pt>
              </c:numCache>
            </c:numRef>
          </c:val>
        </c:ser>
        <c:ser>
          <c:idx val="1"/>
          <c:order val="1"/>
          <c:tx>
            <c:strRef>
              <c:f>Grass!$H$1</c:f>
              <c:strCache>
                <c:ptCount val="1"/>
                <c:pt idx="0">
                  <c:v>FL (ft)</c:v>
                </c:pt>
              </c:strCache>
            </c:strRef>
          </c:tx>
          <c:invertIfNegative val="0"/>
          <c:cat>
            <c:strRef>
              <c:f>Grass!$C$2:$C$36</c:f>
              <c:strCache>
                <c:ptCount val="35"/>
                <c:pt idx="0">
                  <c:v>GR1</c:v>
                </c:pt>
                <c:pt idx="1">
                  <c:v>GR2</c:v>
                </c:pt>
                <c:pt idx="2">
                  <c:v>GR3</c:v>
                </c:pt>
                <c:pt idx="3">
                  <c:v>GR4</c:v>
                </c:pt>
                <c:pt idx="4">
                  <c:v>GR5</c:v>
                </c:pt>
                <c:pt idx="5">
                  <c:v>GR6</c:v>
                </c:pt>
                <c:pt idx="6">
                  <c:v>GR7</c:v>
                </c:pt>
                <c:pt idx="7">
                  <c:v>GR8</c:v>
                </c:pt>
                <c:pt idx="8">
                  <c:v>GR9</c:v>
                </c:pt>
                <c:pt idx="10">
                  <c:v>261 Pili grass - broomsedge bluestem grassland</c:v>
                </c:pt>
                <c:pt idx="11">
                  <c:v>Willow / sedge grassland</c:v>
                </c:pt>
                <c:pt idx="12">
                  <c:v>79 Pili grass - broomsedge bluestem grassland</c:v>
                </c:pt>
                <c:pt idx="13">
                  <c:v>57 Wheatgrass - cheatgrass grassland</c:v>
                </c:pt>
                <c:pt idx="14">
                  <c:v>83 Molasses grass grassland</c:v>
                </c:pt>
                <c:pt idx="15">
                  <c:v>236 Tobosa - grama grassland</c:v>
                </c:pt>
                <c:pt idx="16">
                  <c:v>81 Pukiawe / Columbia bluestem grassland</c:v>
                </c:pt>
                <c:pt idx="17">
                  <c:v>80 Fountain grass grassland</c:v>
                </c:pt>
                <c:pt idx="18">
                  <c:v>40 Tobosa - grama grassland</c:v>
                </c:pt>
                <c:pt idx="19">
                  <c:v>63 Showy sedge - alpine black sedge grassland</c:v>
                </c:pt>
                <c:pt idx="20">
                  <c:v>213 Wheatgrass - cheatgrass grassland</c:v>
                </c:pt>
                <c:pt idx="21">
                  <c:v>66 Bluebunch wheatgrass - bluegrass grassland</c:v>
                </c:pt>
                <c:pt idx="22">
                  <c:v>41 Idaho fescue - bluebunch wheatgrass grassland</c:v>
                </c:pt>
                <c:pt idx="23">
                  <c:v>97 Cottongrass grassland</c:v>
                </c:pt>
                <c:pt idx="24">
                  <c:v>235 Idaho fescue - bluebunch wheatgrass grassland</c:v>
                </c:pt>
                <c:pt idx="25">
                  <c:v>262 Molasses grass grassland</c:v>
                </c:pt>
                <c:pt idx="26">
                  <c:v>99 Bluejoint reedgrass grassland</c:v>
                </c:pt>
                <c:pt idx="27">
                  <c:v>280 Bluestem -  Gulf cordgrass grassland</c:v>
                </c:pt>
                <c:pt idx="28">
                  <c:v>221 Wheatgrass - ryegrass grassland</c:v>
                </c:pt>
                <c:pt idx="29">
                  <c:v>65 Purple tussockgrass -  California oatgrass grassland</c:v>
                </c:pt>
                <c:pt idx="30">
                  <c:v>131 Bluestem - Indian grass - switchgrass grassland</c:v>
                </c:pt>
                <c:pt idx="31">
                  <c:v>203 Sawgrass - Muhlenbergia grassland</c:v>
                </c:pt>
                <c:pt idx="32">
                  <c:v>175 Smooth cordgrass - black needlerush grassland</c:v>
                </c:pt>
                <c:pt idx="33">
                  <c:v>176 Smooth cordgrass - black needlerush grassland</c:v>
                </c:pt>
                <c:pt idx="34">
                  <c:v>100 Altai fescue grassland</c:v>
                </c:pt>
              </c:strCache>
            </c:strRef>
          </c:cat>
          <c:val>
            <c:numRef>
              <c:f>Grass!$H$2:$H$36</c:f>
              <c:numCache>
                <c:formatCode>General</c:formatCode>
                <c:ptCount val="35"/>
                <c:pt idx="0">
                  <c:v>1.7</c:v>
                </c:pt>
                <c:pt idx="1">
                  <c:v>4</c:v>
                </c:pt>
                <c:pt idx="2">
                  <c:v>6.1</c:v>
                </c:pt>
                <c:pt idx="3">
                  <c:v>7.5</c:v>
                </c:pt>
                <c:pt idx="4">
                  <c:v>9.5</c:v>
                </c:pt>
                <c:pt idx="5">
                  <c:v>11.4</c:v>
                </c:pt>
                <c:pt idx="6">
                  <c:v>16</c:v>
                </c:pt>
                <c:pt idx="7">
                  <c:v>20.5</c:v>
                </c:pt>
                <c:pt idx="8">
                  <c:v>27.9</c:v>
                </c:pt>
                <c:pt idx="10">
                  <c:v>2.4634762000000001</c:v>
                </c:pt>
                <c:pt idx="11">
                  <c:v>1.1451674999999999</c:v>
                </c:pt>
                <c:pt idx="12">
                  <c:v>3.1859622000000001</c:v>
                </c:pt>
                <c:pt idx="13">
                  <c:v>0.73830485000000001</c:v>
                </c:pt>
                <c:pt idx="14">
                  <c:v>5.2851242999999997</c:v>
                </c:pt>
                <c:pt idx="15">
                  <c:v>0.82908636000000002</c:v>
                </c:pt>
                <c:pt idx="16">
                  <c:v>6.2970370000000004</c:v>
                </c:pt>
                <c:pt idx="17">
                  <c:v>9.2765699999999995</c:v>
                </c:pt>
                <c:pt idx="18">
                  <c:v>2.4855697000000001</c:v>
                </c:pt>
                <c:pt idx="19">
                  <c:v>4.8691319999999996</c:v>
                </c:pt>
                <c:pt idx="20">
                  <c:v>2.433052</c:v>
                </c:pt>
                <c:pt idx="21">
                  <c:v>4.543571</c:v>
                </c:pt>
                <c:pt idx="22">
                  <c:v>4.6260943000000001</c:v>
                </c:pt>
                <c:pt idx="23">
                  <c:v>11.900623</c:v>
                </c:pt>
                <c:pt idx="24">
                  <c:v>9.8068000000000008</c:v>
                </c:pt>
                <c:pt idx="25">
                  <c:v>16.322104</c:v>
                </c:pt>
                <c:pt idx="26">
                  <c:v>14.685318000000001</c:v>
                </c:pt>
                <c:pt idx="27">
                  <c:v>13.152407</c:v>
                </c:pt>
                <c:pt idx="28">
                  <c:v>3.4795522999999999</c:v>
                </c:pt>
                <c:pt idx="29">
                  <c:v>9.6800960000000007</c:v>
                </c:pt>
                <c:pt idx="30">
                  <c:v>12.744450000000001</c:v>
                </c:pt>
                <c:pt idx="31">
                  <c:v>15.764687</c:v>
                </c:pt>
                <c:pt idx="32">
                  <c:v>17.511164000000001</c:v>
                </c:pt>
                <c:pt idx="33">
                  <c:v>15.974805999999999</c:v>
                </c:pt>
                <c:pt idx="34">
                  <c:v>19.639164000000001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6927488"/>
        <c:axId val="156929024"/>
      </c:barChart>
      <c:catAx>
        <c:axId val="156927488"/>
        <c:scaling>
          <c:orientation val="minMax"/>
        </c:scaling>
        <c:delete val="0"/>
        <c:axPos val="l"/>
        <c:majorTickMark val="out"/>
        <c:minorTickMark val="none"/>
        <c:tickLblPos val="nextTo"/>
        <c:crossAx val="156929024"/>
        <c:crosses val="autoZero"/>
        <c:auto val="1"/>
        <c:lblAlgn val="ctr"/>
        <c:lblOffset val="100"/>
        <c:noMultiLvlLbl val="0"/>
      </c:catAx>
      <c:valAx>
        <c:axId val="15692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69274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30488106865998"/>
          <c:y val="0.33777734153562933"/>
          <c:w val="0.13343049448574379"/>
          <c:h val="0.1419202773280618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Shrub!$G$1</c:f>
              <c:strCache>
                <c:ptCount val="1"/>
                <c:pt idx="0">
                  <c:v>ROS (ft/min)</c:v>
                </c:pt>
              </c:strCache>
            </c:strRef>
          </c:tx>
          <c:invertIfNegative val="0"/>
          <c:cat>
            <c:strRef>
              <c:f>Shrub!$C$2:$C$34</c:f>
              <c:strCache>
                <c:ptCount val="33"/>
                <c:pt idx="0">
                  <c:v>SH1</c:v>
                </c:pt>
                <c:pt idx="1">
                  <c:v>SH2</c:v>
                </c:pt>
                <c:pt idx="2">
                  <c:v>SH3</c:v>
                </c:pt>
                <c:pt idx="3">
                  <c:v>SH4</c:v>
                </c:pt>
                <c:pt idx="4">
                  <c:v>SH5</c:v>
                </c:pt>
                <c:pt idx="5">
                  <c:v>SH6</c:v>
                </c:pt>
                <c:pt idx="6">
                  <c:v>SH7</c:v>
                </c:pt>
                <c:pt idx="7">
                  <c:v>SH8</c:v>
                </c:pt>
                <c:pt idx="8">
                  <c:v>SH9</c:v>
                </c:pt>
                <c:pt idx="10">
                  <c:v>Creosote bush shrubland</c:v>
                </c:pt>
                <c:pt idx="11">
                  <c:v>Western juniper / sagebrush   -- bitterbrush shrubland</c:v>
                </c:pt>
                <c:pt idx="12">
                  <c:v>Gambel oak / big sagebrush   shrubland</c:v>
                </c:pt>
                <c:pt idx="13">
                  <c:v>Turbinella oak -- alderleaf   mountain mahogany shrubland</c:v>
                </c:pt>
                <c:pt idx="14">
                  <c:v>Pitch pine / scrub oaks   shrubland</c:v>
                </c:pt>
                <c:pt idx="15">
                  <c:v>Willow -- mountain alder   shrubland</c:v>
                </c:pt>
                <c:pt idx="16">
                  <c:v>Gambel oak / big sagebrush   shrubland</c:v>
                </c:pt>
                <c:pt idx="17">
                  <c:v>Huckleberry - heather   shrublands</c:v>
                </c:pt>
                <c:pt idx="18">
                  <c:v>Rhododendron -- blueberry   -- mountain laurel shrubland</c:v>
                </c:pt>
                <c:pt idx="19">
                  <c:v>Sagebrush shrubland</c:v>
                </c:pt>
                <c:pt idx="20">
                  <c:v>White leadtree / Guinea   grass shrubland</c:v>
                </c:pt>
                <c:pt idx="21">
                  <c:v>Marsh Labrador tea --   lingonberry tundra shrubland</c:v>
                </c:pt>
                <c:pt idx="22">
                  <c:v>Chamise chaparral shrubland</c:v>
                </c:pt>
                <c:pt idx="23">
                  <c:v>Sagebrush shrubland</c:v>
                </c:pt>
                <c:pt idx="24">
                  <c:v>Florida hopbush - Mauna   Loa beggarticks shrubland</c:v>
                </c:pt>
                <c:pt idx="25">
                  <c:v>Huckleberry -- heather   shrubland</c:v>
                </c:pt>
                <c:pt idx="26">
                  <c:v>Sagebrush shrubland</c:v>
                </c:pt>
                <c:pt idx="27">
                  <c:v>Pond   pine / gallberry -- fetterbush shrubland</c:v>
                </c:pt>
                <c:pt idx="28">
                  <c:v>Saw palmetto / three-awned   grass shrubland</c:v>
                </c:pt>
                <c:pt idx="29">
                  <c:v>Scrub oak chaparral shrubland</c:v>
                </c:pt>
                <c:pt idx="30">
                  <c:v>Gallberry -- fetterbush   shrubland</c:v>
                </c:pt>
                <c:pt idx="31">
                  <c:v>Sagebrush shrubland</c:v>
                </c:pt>
                <c:pt idx="32">
                  <c:v>Coastal sage shrubland</c:v>
                </c:pt>
              </c:strCache>
            </c:strRef>
          </c:cat>
          <c:val>
            <c:numRef>
              <c:f>Shrub!$G$2:$G$34</c:f>
              <c:numCache>
                <c:formatCode>General</c:formatCode>
                <c:ptCount val="33"/>
                <c:pt idx="0">
                  <c:v>1.7</c:v>
                </c:pt>
                <c:pt idx="1">
                  <c:v>2.2999999999999998</c:v>
                </c:pt>
                <c:pt idx="2">
                  <c:v>3.1</c:v>
                </c:pt>
                <c:pt idx="3">
                  <c:v>20.8</c:v>
                </c:pt>
                <c:pt idx="4">
                  <c:v>44.4</c:v>
                </c:pt>
                <c:pt idx="5">
                  <c:v>18.600000000000001</c:v>
                </c:pt>
                <c:pt idx="6">
                  <c:v>29.2</c:v>
                </c:pt>
                <c:pt idx="7">
                  <c:v>17.5</c:v>
                </c:pt>
                <c:pt idx="8">
                  <c:v>32.200000000000003</c:v>
                </c:pt>
                <c:pt idx="10">
                  <c:v>0.24927706999999999</c:v>
                </c:pt>
                <c:pt idx="11">
                  <c:v>0.76238930000000005</c:v>
                </c:pt>
                <c:pt idx="12">
                  <c:v>2.4712190000000001</c:v>
                </c:pt>
                <c:pt idx="13">
                  <c:v>2.8941132999999999</c:v>
                </c:pt>
                <c:pt idx="14">
                  <c:v>3.4051770000000001</c:v>
                </c:pt>
                <c:pt idx="15">
                  <c:v>3.6168528000000002</c:v>
                </c:pt>
                <c:pt idx="16">
                  <c:v>4.9163490000000003</c:v>
                </c:pt>
                <c:pt idx="17">
                  <c:v>4.9614710000000004</c:v>
                </c:pt>
                <c:pt idx="18">
                  <c:v>5.6514309999999996</c:v>
                </c:pt>
                <c:pt idx="19">
                  <c:v>5.9736905</c:v>
                </c:pt>
                <c:pt idx="20">
                  <c:v>6.8023195000000003</c:v>
                </c:pt>
                <c:pt idx="21">
                  <c:v>6.9901476000000002</c:v>
                </c:pt>
                <c:pt idx="22">
                  <c:v>8.7454660000000004</c:v>
                </c:pt>
                <c:pt idx="23">
                  <c:v>9.0361229999999999</c:v>
                </c:pt>
                <c:pt idx="24">
                  <c:v>10.148469</c:v>
                </c:pt>
                <c:pt idx="25">
                  <c:v>12.590964</c:v>
                </c:pt>
                <c:pt idx="26">
                  <c:v>18.144365000000001</c:v>
                </c:pt>
                <c:pt idx="27">
                  <c:v>18.616129000000001</c:v>
                </c:pt>
                <c:pt idx="28">
                  <c:v>19.892506000000001</c:v>
                </c:pt>
                <c:pt idx="29">
                  <c:v>20.711617</c:v>
                </c:pt>
                <c:pt idx="30">
                  <c:v>20.986103</c:v>
                </c:pt>
                <c:pt idx="31">
                  <c:v>25.220981999999999</c:v>
                </c:pt>
                <c:pt idx="32">
                  <c:v>37.500970000000002</c:v>
                </c:pt>
              </c:numCache>
            </c:numRef>
          </c:val>
        </c:ser>
        <c:ser>
          <c:idx val="1"/>
          <c:order val="1"/>
          <c:tx>
            <c:strRef>
              <c:f>Shrub!$H$1</c:f>
              <c:strCache>
                <c:ptCount val="1"/>
                <c:pt idx="0">
                  <c:v>FL (ft)</c:v>
                </c:pt>
              </c:strCache>
            </c:strRef>
          </c:tx>
          <c:invertIfNegative val="0"/>
          <c:cat>
            <c:strRef>
              <c:f>Shrub!$C$2:$C$34</c:f>
              <c:strCache>
                <c:ptCount val="33"/>
                <c:pt idx="0">
                  <c:v>SH1</c:v>
                </c:pt>
                <c:pt idx="1">
                  <c:v>SH2</c:v>
                </c:pt>
                <c:pt idx="2">
                  <c:v>SH3</c:v>
                </c:pt>
                <c:pt idx="3">
                  <c:v>SH4</c:v>
                </c:pt>
                <c:pt idx="4">
                  <c:v>SH5</c:v>
                </c:pt>
                <c:pt idx="5">
                  <c:v>SH6</c:v>
                </c:pt>
                <c:pt idx="6">
                  <c:v>SH7</c:v>
                </c:pt>
                <c:pt idx="7">
                  <c:v>SH8</c:v>
                </c:pt>
                <c:pt idx="8">
                  <c:v>SH9</c:v>
                </c:pt>
                <c:pt idx="10">
                  <c:v>Creosote bush shrubland</c:v>
                </c:pt>
                <c:pt idx="11">
                  <c:v>Western juniper / sagebrush   -- bitterbrush shrubland</c:v>
                </c:pt>
                <c:pt idx="12">
                  <c:v>Gambel oak / big sagebrush   shrubland</c:v>
                </c:pt>
                <c:pt idx="13">
                  <c:v>Turbinella oak -- alderleaf   mountain mahogany shrubland</c:v>
                </c:pt>
                <c:pt idx="14">
                  <c:v>Pitch pine / scrub oaks   shrubland</c:v>
                </c:pt>
                <c:pt idx="15">
                  <c:v>Willow -- mountain alder   shrubland</c:v>
                </c:pt>
                <c:pt idx="16">
                  <c:v>Gambel oak / big sagebrush   shrubland</c:v>
                </c:pt>
                <c:pt idx="17">
                  <c:v>Huckleberry - heather   shrublands</c:v>
                </c:pt>
                <c:pt idx="18">
                  <c:v>Rhododendron -- blueberry   -- mountain laurel shrubland</c:v>
                </c:pt>
                <c:pt idx="19">
                  <c:v>Sagebrush shrubland</c:v>
                </c:pt>
                <c:pt idx="20">
                  <c:v>White leadtree / Guinea   grass shrubland</c:v>
                </c:pt>
                <c:pt idx="21">
                  <c:v>Marsh Labrador tea --   lingonberry tundra shrubland</c:v>
                </c:pt>
                <c:pt idx="22">
                  <c:v>Chamise chaparral shrubland</c:v>
                </c:pt>
                <c:pt idx="23">
                  <c:v>Sagebrush shrubland</c:v>
                </c:pt>
                <c:pt idx="24">
                  <c:v>Florida hopbush - Mauna   Loa beggarticks shrubland</c:v>
                </c:pt>
                <c:pt idx="25">
                  <c:v>Huckleberry -- heather   shrubland</c:v>
                </c:pt>
                <c:pt idx="26">
                  <c:v>Sagebrush shrubland</c:v>
                </c:pt>
                <c:pt idx="27">
                  <c:v>Pond   pine / gallberry -- fetterbush shrubland</c:v>
                </c:pt>
                <c:pt idx="28">
                  <c:v>Saw palmetto / three-awned   grass shrubland</c:v>
                </c:pt>
                <c:pt idx="29">
                  <c:v>Scrub oak chaparral shrubland</c:v>
                </c:pt>
                <c:pt idx="30">
                  <c:v>Gallberry -- fetterbush   shrubland</c:v>
                </c:pt>
                <c:pt idx="31">
                  <c:v>Sagebrush shrubland</c:v>
                </c:pt>
                <c:pt idx="32">
                  <c:v>Coastal sage shrubland</c:v>
                </c:pt>
              </c:strCache>
            </c:strRef>
          </c:cat>
          <c:val>
            <c:numRef>
              <c:f>Shrub!$H$2:$H$34</c:f>
              <c:numCache>
                <c:formatCode>General</c:formatCode>
                <c:ptCount val="33"/>
                <c:pt idx="0">
                  <c:v>0.7</c:v>
                </c:pt>
                <c:pt idx="1">
                  <c:v>1.9</c:v>
                </c:pt>
                <c:pt idx="2">
                  <c:v>2.1</c:v>
                </c:pt>
                <c:pt idx="3">
                  <c:v>5.8</c:v>
                </c:pt>
                <c:pt idx="4">
                  <c:v>12.1</c:v>
                </c:pt>
                <c:pt idx="5">
                  <c:v>8.1999999999999993</c:v>
                </c:pt>
                <c:pt idx="6">
                  <c:v>11.5</c:v>
                </c:pt>
                <c:pt idx="7">
                  <c:v>9.1999999999999993</c:v>
                </c:pt>
                <c:pt idx="8">
                  <c:v>15.2</c:v>
                </c:pt>
                <c:pt idx="10">
                  <c:v>0.51101416</c:v>
                </c:pt>
                <c:pt idx="11">
                  <c:v>1.3950175</c:v>
                </c:pt>
                <c:pt idx="12">
                  <c:v>1.8574799</c:v>
                </c:pt>
                <c:pt idx="13">
                  <c:v>2.1625084999999999</c:v>
                </c:pt>
                <c:pt idx="14">
                  <c:v>1.4015801999999999</c:v>
                </c:pt>
                <c:pt idx="15">
                  <c:v>1.8956172</c:v>
                </c:pt>
                <c:pt idx="16">
                  <c:v>2.6973881999999998</c:v>
                </c:pt>
                <c:pt idx="17">
                  <c:v>1.7552266000000001</c:v>
                </c:pt>
                <c:pt idx="18">
                  <c:v>2.8464770000000001</c:v>
                </c:pt>
                <c:pt idx="19">
                  <c:v>1.5995490000000001</c:v>
                </c:pt>
                <c:pt idx="20">
                  <c:v>5.7682346999999998</c:v>
                </c:pt>
                <c:pt idx="21">
                  <c:v>3.3258052</c:v>
                </c:pt>
                <c:pt idx="22">
                  <c:v>6.6238374999999996</c:v>
                </c:pt>
                <c:pt idx="23">
                  <c:v>2.5850800999999999</c:v>
                </c:pt>
                <c:pt idx="24">
                  <c:v>6.7716455</c:v>
                </c:pt>
                <c:pt idx="25">
                  <c:v>5.0416129999999999</c:v>
                </c:pt>
                <c:pt idx="26">
                  <c:v>4.8466100000000001</c:v>
                </c:pt>
                <c:pt idx="27">
                  <c:v>7.4322233000000004</c:v>
                </c:pt>
                <c:pt idx="28">
                  <c:v>7.3694090000000001</c:v>
                </c:pt>
                <c:pt idx="29">
                  <c:v>6.8660025999999998</c:v>
                </c:pt>
                <c:pt idx="30">
                  <c:v>8.2081599999999995</c:v>
                </c:pt>
                <c:pt idx="31">
                  <c:v>7.7321887</c:v>
                </c:pt>
                <c:pt idx="32">
                  <c:v>10.248730999999999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8349568"/>
        <c:axId val="158355456"/>
      </c:barChart>
      <c:catAx>
        <c:axId val="158349568"/>
        <c:scaling>
          <c:orientation val="minMax"/>
        </c:scaling>
        <c:delete val="0"/>
        <c:axPos val="l"/>
        <c:majorTickMark val="out"/>
        <c:minorTickMark val="none"/>
        <c:tickLblPos val="nextTo"/>
        <c:crossAx val="158355456"/>
        <c:crosses val="autoZero"/>
        <c:auto val="1"/>
        <c:lblAlgn val="ctr"/>
        <c:lblOffset val="100"/>
        <c:noMultiLvlLbl val="0"/>
      </c:catAx>
      <c:valAx>
        <c:axId val="15835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3495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513258339915911"/>
          <c:y val="0.37190480343572696"/>
          <c:w val="0.14590667361338905"/>
          <c:h val="0.14802331911773825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38" cy="46196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1"/>
            <a:ext cx="3005138" cy="461963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3217824-C1E4-4371-A012-13B67FF083FE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1"/>
            <a:ext cx="3005138" cy="461963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1"/>
            <a:ext cx="3005138" cy="461963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DE10260-0803-4893-86FB-F0C8D2E22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829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38" cy="461963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1"/>
            <a:ext cx="3005138" cy="461963"/>
          </a:xfrm>
          <a:prstGeom prst="rect">
            <a:avLst/>
          </a:prstGeom>
        </p:spPr>
        <p:txBody>
          <a:bodyPr vert="horz" lIns="92371" tIns="46186" rIns="92371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8272FC-1878-4C4B-B110-B965F65255BA}" type="datetimeFigureOut">
              <a:rPr lang="en-US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1" tIns="46186" rIns="92371" bIns="461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4"/>
            <a:ext cx="5546725" cy="4154487"/>
          </a:xfrm>
          <a:prstGeom prst="rect">
            <a:avLst/>
          </a:prstGeom>
        </p:spPr>
        <p:txBody>
          <a:bodyPr vert="horz" lIns="92371" tIns="46186" rIns="92371" bIns="4618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1"/>
            <a:ext cx="3005138" cy="461963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1"/>
            <a:ext cx="3005138" cy="461963"/>
          </a:xfrm>
          <a:prstGeom prst="rect">
            <a:avLst/>
          </a:prstGeom>
        </p:spPr>
        <p:txBody>
          <a:bodyPr vert="horz" lIns="92371" tIns="46186" rIns="92371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F5DFC4-F072-4DA2-BB35-1313AF074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435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6C914C-C603-49BA-8B60-19935415279F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EF764B-C584-4136-946C-2E0854A4B8F5}" type="slidenum">
              <a:rPr lang="en-US" smtClean="0">
                <a:latin typeface="Arial" charset="0"/>
              </a:rPr>
              <a:pPr/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Important point:  We consider each fuelbed component acts separately as a heat sink.  Rate of spread is proportional to heat source vs. heat sink.  No longer requires an artificial fuelbed depth and scaling necessary in a fuel model out of the process.  Validated by 216 fuelbeds.  This really fixed a couple of deficiencies in Rothermel formulation – these used to be overcome by adjusting fuel models.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D3892C-A554-409F-BF6E-A7EFBC51C9AF}" type="slidenum">
              <a:rPr lang="en-US" smtClean="0">
                <a:latin typeface="Arial" charset="0"/>
              </a:rPr>
              <a:pPr/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3BD9EA-F229-4B92-A435-58E7C6C77C6F}" type="slidenum">
              <a:rPr lang="en-US" smtClean="0">
                <a:latin typeface="Arial" charset="0"/>
              </a:rPr>
              <a:pPr/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E8286-4CEC-48F9-8CE1-EBB039F8964D}" type="slidenum">
              <a:rPr lang="en-US" smtClean="0">
                <a:latin typeface="Arial" charset="0"/>
              </a:rPr>
              <a:pPr/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08CC52-90B1-4A87-96DA-83C4F1BD1E1D}" type="slidenum">
              <a:rPr lang="en-US" smtClean="0">
                <a:latin typeface="Arial" charset="0"/>
              </a:rPr>
              <a:pPr/>
              <a:t>18</a:t>
            </a:fld>
            <a:endParaRPr lang="en-US" smtClean="0">
              <a:latin typeface="Arial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B52E88-3894-42CB-810F-7845B4EC1A54}" type="slidenum">
              <a:rPr lang="en-US" smtClean="0">
                <a:latin typeface="Arial" charset="0"/>
              </a:rPr>
              <a:pPr/>
              <a:t>19</a:t>
            </a:fld>
            <a:endParaRPr lang="en-US" smtClean="0">
              <a:latin typeface="Arial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90FC8D-D17C-4686-89AC-FB9C0161B5D4}" type="slidenum">
              <a:rPr lang="en-US" smtClean="0">
                <a:latin typeface="Arial" charset="0"/>
              </a:rPr>
              <a:pPr/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1008F6-4E62-4AC5-AB76-9CC14211FF7C}" type="slidenum">
              <a:rPr lang="en-US" smtClean="0">
                <a:latin typeface="Arial" charset="0"/>
              </a:rPr>
              <a:pPr/>
              <a:t>21</a:t>
            </a:fld>
            <a:endParaRPr lang="en-US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1DA38D-1C0B-4303-9AB2-C45EBD5D2CAA}" type="slidenum">
              <a:rPr lang="en-US" smtClean="0">
                <a:latin typeface="Arial" charset="0"/>
              </a:rPr>
              <a:pPr/>
              <a:t>22</a:t>
            </a:fld>
            <a:endParaRPr lang="en-US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831CF5-71F0-4AD1-A667-4AFBA88670F0}" type="slidenum">
              <a:rPr lang="en-US" smtClean="0">
                <a:latin typeface="Arial" charset="0"/>
              </a:rPr>
              <a:pPr/>
              <a:t>23</a:t>
            </a:fld>
            <a:endParaRPr lang="en-US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B1645-CDAB-446F-8FA7-8FB2F14384C6}" type="slidenum">
              <a:rPr lang="en-US" smtClean="0">
                <a:latin typeface="Arial" charset="0"/>
              </a:rPr>
              <a:pPr/>
              <a:t>2</a:t>
            </a:fld>
            <a:endParaRPr lang="en-US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Warning:  point release will change crown fire potentials to Schaaf et al specifications.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C5C9E-F0AE-4461-9A91-A6BCE25FB355}" type="slidenum">
              <a:rPr lang="en-US" smtClean="0">
                <a:latin typeface="Arial" charset="0"/>
              </a:rPr>
              <a:pPr/>
              <a:t>3</a:t>
            </a:fld>
            <a:endParaRPr lang="en-US" smtClean="0">
              <a:latin typeface="Arial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9C5BB7-2263-4BB5-97B1-AE552E19514B}" type="slidenum">
              <a:rPr lang="en-US" smtClean="0">
                <a:latin typeface="Arial" charset="0"/>
              </a:rPr>
              <a:pPr/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3738"/>
            <a:ext cx="4611688" cy="34607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8323BC-CB27-4221-A715-0F0D2CFC5D16}" type="slidenum">
              <a:rPr lang="en-US" smtClean="0">
                <a:latin typeface="Arial" charset="0"/>
              </a:rPr>
              <a:pPr/>
              <a:t>5</a:t>
            </a:fld>
            <a:endParaRPr lang="en-US" smtClean="0">
              <a:latin typeface="Arial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693738"/>
            <a:ext cx="4611687" cy="34607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43BB6-F494-419C-BF37-4F50A4D833E9}" type="slidenum">
              <a:rPr lang="en-US" smtClean="0">
                <a:latin typeface="Arial" charset="0"/>
              </a:rPr>
              <a:pPr/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3738"/>
            <a:ext cx="4611688" cy="34607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E213AD-FD7D-435C-8598-7774436C37B3}" type="slidenum">
              <a:rPr lang="en-US" smtClean="0">
                <a:latin typeface="Arial" charset="0"/>
              </a:rPr>
              <a:pPr/>
              <a:t>10</a:t>
            </a:fld>
            <a:endParaRPr lang="en-US" smtClean="0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A20C8-8D38-48B6-A5EB-96D81C740A65}" type="slidenum">
              <a:rPr lang="en-US" smtClean="0">
                <a:latin typeface="Arial" charset="0"/>
              </a:rPr>
              <a:pPr/>
              <a:t>11</a:t>
            </a:fld>
            <a:endParaRPr lang="en-US" smtClean="0">
              <a:latin typeface="Arial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5132E-3204-4E8D-AE45-EB8B1E383C80}" type="slidenum">
              <a:rPr lang="en-US" smtClean="0">
                <a:latin typeface="Arial" charset="0"/>
              </a:rPr>
              <a:pPr/>
              <a:t>12</a:t>
            </a:fld>
            <a:endParaRPr lang="en-US" smtClean="0"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E6F18-1135-4A42-B112-15992FC88F81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DCC309-A4AF-41CD-86FE-2452F5B5F4E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4D6D85-32D3-4676-9CA5-298CD61A472B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75470-6A7A-4FF1-AE1A-04FB3D55E6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AD827B-669F-4ED6-A257-3C27AD82000B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65FE0-F24B-4C9B-8384-C696B65A6F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3DCE2-961C-46A5-A2D9-E3072382B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AA718-CF5A-4E31-B131-4DADA95B32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222031-5BEC-41A6-B757-1F3D67895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8BD8FB-F132-4943-B998-C33C2A0C2375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38BB6-D684-4877-AF49-83953E8FB0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F7749D-F6D7-44AE-9E90-D8E7C3EE2AF2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4FB1E-7D02-484F-AC7D-07167F8054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CF82B4-0D33-4E9A-B9FA-F054D29ACF95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FD8654-81AB-4221-8CD8-2ABA7C78DF5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71B9E2-B837-465B-9535-50FBA7744FD1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71034B-2B25-4EE7-AE45-F68D57D3E2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82B805-6A02-4B97-885C-E770A6A2B9D3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5B287E-3026-4DF8-8742-293520D284E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01288-5B2E-49AD-8BD4-11482B819496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7BA0B3-6DDB-462B-A85D-1882C74DC17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3CFE5-49F3-4C37-9582-E5ECEABB2D2B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DA78B0-2159-4076-B8D2-59ED5AB349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C26FAA-DBCD-42B4-BD39-0643D78BEFFE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814BBA-EB96-4CDA-9383-3451652CC4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82F741E-EC41-4C14-9870-D7B9867EA5CC}" type="datetimeFigureOut">
              <a:rPr lang="en-US" smtClean="0"/>
              <a:pPr>
                <a:defRPr/>
              </a:pPr>
              <a:t>2/24/2012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EDC5FFF-EF53-41AB-B153-6F2FF319C9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066800"/>
            <a:ext cx="4113232" cy="3078162"/>
          </a:xfrm>
          <a:noFill/>
          <a:ln>
            <a:solidFill>
              <a:schemeClr val="tx1"/>
            </a:solidFill>
          </a:ln>
        </p:spPr>
      </p:pic>
      <p:pic>
        <p:nvPicPr>
          <p:cNvPr id="3077" name="Picture 10" descr="nfp_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943600"/>
            <a:ext cx="1271588" cy="666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8" name="Picture 11" descr="FeraLogo_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5715000"/>
            <a:ext cx="908050" cy="99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9" name="Picture 12" descr="red-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5715000"/>
            <a:ext cx="1066800" cy="971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5000" contras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00600" y="6096000"/>
            <a:ext cx="538163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81" name="Picture 14"/>
          <p:cNvPicPr>
            <a:picLocks noChangeAspect="1" noChangeArrowheads="1"/>
          </p:cNvPicPr>
          <p:nvPr/>
        </p:nvPicPr>
        <p:blipFill>
          <a:blip r:embed="rId9" cstate="print"/>
          <a:srcRect t="3816" b="4611"/>
          <a:stretch>
            <a:fillRect/>
          </a:stretch>
        </p:blipFill>
        <p:spPr bwMode="auto">
          <a:xfrm>
            <a:off x="4833938" y="1066800"/>
            <a:ext cx="3700462" cy="30944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82" name="Text Box 21"/>
          <p:cNvSpPr txBox="1">
            <a:spLocks noChangeArrowheads="1"/>
          </p:cNvSpPr>
          <p:nvPr/>
        </p:nvSpPr>
        <p:spPr bwMode="auto">
          <a:xfrm>
            <a:off x="838200" y="4343400"/>
            <a:ext cx="16811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Sam Sandberg</a:t>
            </a:r>
          </a:p>
          <a:p>
            <a:r>
              <a:rPr lang="en-US" dirty="0">
                <a:latin typeface="Calibri" pitchFamily="34" charset="0"/>
              </a:rPr>
              <a:t>Susan Prichard</a:t>
            </a:r>
          </a:p>
          <a:p>
            <a:r>
              <a:rPr lang="en-US" dirty="0">
                <a:latin typeface="Calibri" pitchFamily="34" charset="0"/>
              </a:rPr>
              <a:t>Cynthia </a:t>
            </a:r>
            <a:r>
              <a:rPr lang="en-US" dirty="0" err="1">
                <a:latin typeface="Calibri" pitchFamily="34" charset="0"/>
              </a:rPr>
              <a:t>Riccardi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Mark </a:t>
            </a:r>
            <a:r>
              <a:rPr lang="en-US" dirty="0" err="1">
                <a:latin typeface="Calibri" pitchFamily="34" charset="0"/>
              </a:rPr>
              <a:t>Schaaf</a:t>
            </a:r>
            <a:endParaRPr lang="en-US" dirty="0">
              <a:latin typeface="Calibri" pitchFamily="34" charset="0"/>
            </a:endParaRPr>
          </a:p>
          <a:p>
            <a:r>
              <a:rPr lang="en-US" dirty="0">
                <a:latin typeface="Calibri" pitchFamily="34" charset="0"/>
              </a:rPr>
              <a:t>Roger </a:t>
            </a:r>
            <a:r>
              <a:rPr lang="en-US" dirty="0" err="1">
                <a:latin typeface="Calibri" pitchFamily="34" charset="0"/>
              </a:rPr>
              <a:t>Ottmar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3083" name="Text Box 22"/>
          <p:cNvSpPr txBox="1">
            <a:spLocks noChangeArrowheads="1"/>
          </p:cNvSpPr>
          <p:nvPr/>
        </p:nvSpPr>
        <p:spPr bwMode="auto">
          <a:xfrm>
            <a:off x="4284663" y="4419600"/>
            <a:ext cx="4554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dirty="0" smtClean="0">
                <a:latin typeface="Calibri" pitchFamily="34" charset="0"/>
              </a:rPr>
              <a:t>Technical Fire Management</a:t>
            </a:r>
            <a:endParaRPr lang="en-US" sz="2000" dirty="0">
              <a:latin typeface="Calibri" pitchFamily="34" charset="0"/>
            </a:endParaRPr>
          </a:p>
          <a:p>
            <a:pPr algn="r"/>
            <a:r>
              <a:rPr lang="en-US" sz="2000" dirty="0" smtClean="0">
                <a:latin typeface="Calibri" pitchFamily="34" charset="0"/>
              </a:rPr>
              <a:t>February 2012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45773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19800"/>
            <a:ext cx="277749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381000"/>
            <a:ext cx="7924800" cy="1143000"/>
          </a:xfrm>
        </p:spPr>
        <p:txBody>
          <a:bodyPr/>
          <a:lstStyle/>
          <a:p>
            <a:pPr algn="ctr"/>
            <a:r>
              <a:rPr lang="en-US" sz="4000" dirty="0" smtClean="0">
                <a:solidFill>
                  <a:srgbClr val="FFC000"/>
                </a:solidFill>
                <a:latin typeface="Calibri" pitchFamily="34" charset="0"/>
                <a:ea typeface="Arial Unicode MS" pitchFamily="34" charset="-128"/>
                <a:cs typeface="Calibri" pitchFamily="34" charset="0"/>
              </a:rPr>
              <a:t>FCCS Fire POTENTIALS</a:t>
            </a:r>
            <a:endParaRPr lang="en-US" sz="4000" dirty="0">
              <a:solidFill>
                <a:srgbClr val="FFC000"/>
              </a:solidFill>
              <a:latin typeface="Calibri" pitchFamily="34" charset="0"/>
              <a:ea typeface="Arial Unicode MS" pitchFamily="34" charset="-128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23806" y="5348398"/>
            <a:ext cx="7896387" cy="118413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1294445"/>
              </p:ext>
            </p:extLst>
          </p:nvPr>
        </p:nvGraphicFramePr>
        <p:xfrm>
          <a:off x="0" y="639136"/>
          <a:ext cx="9159418" cy="5858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6" name="Title 5"/>
          <p:cNvSpPr txBox="1">
            <a:spLocks/>
          </p:cNvSpPr>
          <p:nvPr/>
        </p:nvSpPr>
        <p:spPr bwMode="auto">
          <a:xfrm>
            <a:off x="193675" y="-157163"/>
            <a:ext cx="88090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kern="0" dirty="0">
                <a:latin typeface="Calibri" pitchFamily="34" charset="0"/>
                <a:ea typeface="+mj-ea"/>
                <a:cs typeface="+mj-cs"/>
              </a:rPr>
              <a:t>Reaction Intensity (hardwood forests)</a:t>
            </a:r>
          </a:p>
        </p:txBody>
      </p:sp>
      <p:grpSp>
        <p:nvGrpSpPr>
          <p:cNvPr id="2" name="Group 235"/>
          <p:cNvGrpSpPr>
            <a:grpSpLocks/>
          </p:cNvGrpSpPr>
          <p:nvPr/>
        </p:nvGrpSpPr>
        <p:grpSpPr bwMode="auto">
          <a:xfrm>
            <a:off x="7572912" y="1932607"/>
            <a:ext cx="1221246" cy="1182361"/>
            <a:chOff x="1277938" y="782638"/>
            <a:chExt cx="1221245" cy="1182360"/>
          </a:xfrm>
        </p:grpSpPr>
        <p:sp>
          <p:nvSpPr>
            <p:cNvPr id="11269" name="Rectangle 296"/>
            <p:cNvSpPr>
              <a:spLocks noChangeArrowheads="1"/>
            </p:cNvSpPr>
            <p:nvPr/>
          </p:nvSpPr>
          <p:spPr bwMode="auto">
            <a:xfrm>
              <a:off x="1277938" y="850900"/>
              <a:ext cx="120650" cy="122238"/>
            </a:xfrm>
            <a:prstGeom prst="rect">
              <a:avLst/>
            </a:prstGeom>
            <a:solidFill>
              <a:srgbClr val="00FF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0" name="Rectangle 297"/>
            <p:cNvSpPr>
              <a:spLocks noChangeArrowheads="1"/>
            </p:cNvSpPr>
            <p:nvPr/>
          </p:nvSpPr>
          <p:spPr bwMode="auto">
            <a:xfrm>
              <a:off x="1466850" y="782638"/>
              <a:ext cx="69249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>
                  <a:latin typeface="Arial" charset="0"/>
                </a:rPr>
                <a:t>Shrubs</a:t>
              </a:r>
              <a:endParaRPr lang="en-US" dirty="0"/>
            </a:p>
          </p:txBody>
        </p:sp>
        <p:sp>
          <p:nvSpPr>
            <p:cNvPr id="11271" name="Rectangle 298"/>
            <p:cNvSpPr>
              <a:spLocks noChangeArrowheads="1"/>
            </p:cNvSpPr>
            <p:nvPr/>
          </p:nvSpPr>
          <p:spPr bwMode="auto">
            <a:xfrm>
              <a:off x="1277938" y="1162050"/>
              <a:ext cx="120650" cy="122238"/>
            </a:xfrm>
            <a:prstGeom prst="rect">
              <a:avLst/>
            </a:prstGeom>
            <a:solidFill>
              <a:srgbClr val="FFFF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Rectangle 299"/>
            <p:cNvSpPr>
              <a:spLocks noChangeArrowheads="1"/>
            </p:cNvSpPr>
            <p:nvPr/>
          </p:nvSpPr>
          <p:spPr bwMode="auto">
            <a:xfrm>
              <a:off x="1466850" y="1093788"/>
              <a:ext cx="103233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 err="1">
                  <a:latin typeface="Arial" charset="0"/>
                </a:rPr>
                <a:t>Nonwoody</a:t>
              </a:r>
              <a:endParaRPr lang="en-US" dirty="0"/>
            </a:p>
          </p:txBody>
        </p:sp>
        <p:sp>
          <p:nvSpPr>
            <p:cNvPr id="11273" name="Rectangle 300"/>
            <p:cNvSpPr>
              <a:spLocks noChangeArrowheads="1"/>
            </p:cNvSpPr>
            <p:nvPr/>
          </p:nvSpPr>
          <p:spPr bwMode="auto">
            <a:xfrm>
              <a:off x="1277938" y="1473200"/>
              <a:ext cx="120650" cy="122238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Rectangle 301"/>
            <p:cNvSpPr>
              <a:spLocks noChangeArrowheads="1"/>
            </p:cNvSpPr>
            <p:nvPr/>
          </p:nvSpPr>
          <p:spPr bwMode="auto">
            <a:xfrm>
              <a:off x="1466850" y="1404938"/>
              <a:ext cx="67576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>
                  <a:latin typeface="Arial" charset="0"/>
                </a:rPr>
                <a:t>Woody</a:t>
              </a:r>
              <a:endParaRPr lang="en-US" dirty="0"/>
            </a:p>
          </p:txBody>
        </p:sp>
        <p:sp>
          <p:nvSpPr>
            <p:cNvPr id="11275" name="Rectangle 302"/>
            <p:cNvSpPr>
              <a:spLocks noChangeArrowheads="1"/>
            </p:cNvSpPr>
            <p:nvPr/>
          </p:nvSpPr>
          <p:spPr bwMode="auto">
            <a:xfrm>
              <a:off x="1277938" y="1771650"/>
              <a:ext cx="120650" cy="1206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Rectangle 303"/>
            <p:cNvSpPr>
              <a:spLocks noChangeArrowheads="1"/>
            </p:cNvSpPr>
            <p:nvPr/>
          </p:nvSpPr>
          <p:spPr bwMode="auto">
            <a:xfrm>
              <a:off x="1466850" y="1703388"/>
              <a:ext cx="4857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>
                  <a:latin typeface="Arial" charset="0"/>
                </a:rPr>
                <a:t>Litter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itle 5"/>
          <p:cNvSpPr txBox="1">
            <a:spLocks/>
          </p:cNvSpPr>
          <p:nvPr/>
        </p:nvSpPr>
        <p:spPr bwMode="auto">
          <a:xfrm>
            <a:off x="193675" y="-108863"/>
            <a:ext cx="8809038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kern="0" dirty="0">
                <a:latin typeface="Calibri" pitchFamily="34" charset="0"/>
                <a:ea typeface="+mj-ea"/>
                <a:cs typeface="+mj-cs"/>
              </a:rPr>
              <a:t>Reaction Intensity (conifer forests)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27681" y="5001370"/>
            <a:ext cx="7896387" cy="1422677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Chart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8276688"/>
              </p:ext>
            </p:extLst>
          </p:nvPr>
        </p:nvGraphicFramePr>
        <p:xfrm>
          <a:off x="605120" y="672964"/>
          <a:ext cx="7933760" cy="6044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0" name="Group 235"/>
          <p:cNvGrpSpPr>
            <a:grpSpLocks/>
          </p:cNvGrpSpPr>
          <p:nvPr/>
        </p:nvGrpSpPr>
        <p:grpSpPr bwMode="auto">
          <a:xfrm>
            <a:off x="7572912" y="1932607"/>
            <a:ext cx="1221246" cy="1182361"/>
            <a:chOff x="1277938" y="782638"/>
            <a:chExt cx="1221245" cy="1182360"/>
          </a:xfrm>
        </p:grpSpPr>
        <p:sp>
          <p:nvSpPr>
            <p:cNvPr id="21" name="Rectangle 296"/>
            <p:cNvSpPr>
              <a:spLocks noChangeArrowheads="1"/>
            </p:cNvSpPr>
            <p:nvPr/>
          </p:nvSpPr>
          <p:spPr bwMode="auto">
            <a:xfrm>
              <a:off x="1277938" y="850900"/>
              <a:ext cx="120650" cy="122238"/>
            </a:xfrm>
            <a:prstGeom prst="rect">
              <a:avLst/>
            </a:prstGeom>
            <a:solidFill>
              <a:srgbClr val="00FF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Rectangle 297"/>
            <p:cNvSpPr>
              <a:spLocks noChangeArrowheads="1"/>
            </p:cNvSpPr>
            <p:nvPr/>
          </p:nvSpPr>
          <p:spPr bwMode="auto">
            <a:xfrm>
              <a:off x="1466850" y="782638"/>
              <a:ext cx="692496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>
                  <a:latin typeface="Arial" charset="0"/>
                </a:rPr>
                <a:t>Shrubs</a:t>
              </a:r>
              <a:endParaRPr lang="en-US" dirty="0"/>
            </a:p>
          </p:txBody>
        </p:sp>
        <p:sp>
          <p:nvSpPr>
            <p:cNvPr id="23" name="Rectangle 298"/>
            <p:cNvSpPr>
              <a:spLocks noChangeArrowheads="1"/>
            </p:cNvSpPr>
            <p:nvPr/>
          </p:nvSpPr>
          <p:spPr bwMode="auto">
            <a:xfrm>
              <a:off x="1277938" y="1162050"/>
              <a:ext cx="120650" cy="122238"/>
            </a:xfrm>
            <a:prstGeom prst="rect">
              <a:avLst/>
            </a:prstGeom>
            <a:solidFill>
              <a:srgbClr val="FFFF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Rectangle 299"/>
            <p:cNvSpPr>
              <a:spLocks noChangeArrowheads="1"/>
            </p:cNvSpPr>
            <p:nvPr/>
          </p:nvSpPr>
          <p:spPr bwMode="auto">
            <a:xfrm>
              <a:off x="1466850" y="1093788"/>
              <a:ext cx="1032333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 err="1">
                  <a:latin typeface="Arial" charset="0"/>
                </a:rPr>
                <a:t>Nonwoody</a:t>
              </a:r>
              <a:endParaRPr lang="en-US" dirty="0"/>
            </a:p>
          </p:txBody>
        </p:sp>
        <p:sp>
          <p:nvSpPr>
            <p:cNvPr id="25" name="Rectangle 300"/>
            <p:cNvSpPr>
              <a:spLocks noChangeArrowheads="1"/>
            </p:cNvSpPr>
            <p:nvPr/>
          </p:nvSpPr>
          <p:spPr bwMode="auto">
            <a:xfrm>
              <a:off x="1277938" y="1473200"/>
              <a:ext cx="120650" cy="122238"/>
            </a:xfrm>
            <a:prstGeom prst="rect">
              <a:avLst/>
            </a:prstGeom>
            <a:solidFill>
              <a:srgbClr val="FF0000"/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Rectangle 301"/>
            <p:cNvSpPr>
              <a:spLocks noChangeArrowheads="1"/>
            </p:cNvSpPr>
            <p:nvPr/>
          </p:nvSpPr>
          <p:spPr bwMode="auto">
            <a:xfrm>
              <a:off x="1466850" y="1404938"/>
              <a:ext cx="67576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>
                  <a:latin typeface="Arial" charset="0"/>
                </a:rPr>
                <a:t>Woody</a:t>
              </a:r>
              <a:endParaRPr lang="en-US" dirty="0"/>
            </a:p>
          </p:txBody>
        </p:sp>
        <p:sp>
          <p:nvSpPr>
            <p:cNvPr id="27" name="Rectangle 302"/>
            <p:cNvSpPr>
              <a:spLocks noChangeArrowheads="1"/>
            </p:cNvSpPr>
            <p:nvPr/>
          </p:nvSpPr>
          <p:spPr bwMode="auto">
            <a:xfrm>
              <a:off x="1277938" y="1771650"/>
              <a:ext cx="120650" cy="12065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428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Rectangle 303"/>
            <p:cNvSpPr>
              <a:spLocks noChangeArrowheads="1"/>
            </p:cNvSpPr>
            <p:nvPr/>
          </p:nvSpPr>
          <p:spPr bwMode="auto">
            <a:xfrm>
              <a:off x="1466850" y="1703388"/>
              <a:ext cx="48571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dirty="0">
                  <a:latin typeface="Arial" charset="0"/>
                </a:rPr>
                <a:t>Litter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475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8600" y="1524000"/>
            <a:ext cx="8686800" cy="434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619375"/>
            <a:ext cx="8686800" cy="4525963"/>
          </a:xfrm>
        </p:spPr>
        <p:txBody>
          <a:bodyPr/>
          <a:lstStyle/>
          <a:p>
            <a:pPr eaLnBrk="1" hangingPunct="1">
              <a:buClr>
                <a:srgbClr val="FF9900"/>
              </a:buClr>
              <a:buFont typeface="Arial" charset="0"/>
              <a:buNone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Function of:</a:t>
            </a:r>
          </a:p>
          <a:p>
            <a:pPr lvl="1" eaLnBrk="1" hangingPunct="1"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Reaction intensity </a:t>
            </a:r>
          </a:p>
          <a:p>
            <a:pPr lvl="1" eaLnBrk="1" hangingPunct="1"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Propagating energy flux</a:t>
            </a:r>
          </a:p>
          <a:p>
            <a:pPr lvl="1" eaLnBrk="1" hangingPunct="1"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Heat sink of unburned fuels in advance of flaming front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33400" y="1588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latin typeface="Calibri" pitchFamily="34" charset="0"/>
              </a:rPr>
              <a:t>FCCS Surface Fire Behavior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 Rate of Spread Equation</a:t>
            </a: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30162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0" y="29781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4342" name="Text Box 15"/>
          <p:cNvSpPr txBox="1">
            <a:spLocks noChangeArrowheads="1"/>
          </p:cNvSpPr>
          <p:nvPr/>
        </p:nvSpPr>
        <p:spPr bwMode="auto">
          <a:xfrm>
            <a:off x="1692275" y="1790700"/>
            <a:ext cx="47529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Calibri" pitchFamily="34" charset="0"/>
              </a:rPr>
              <a:t>Rate of Spread =     </a:t>
            </a:r>
            <a:r>
              <a:rPr lang="en-US" sz="2800" dirty="0">
                <a:solidFill>
                  <a:srgbClr val="FF0000"/>
                </a:solidFill>
                <a:latin typeface="Calibri" pitchFamily="34" charset="0"/>
              </a:rPr>
              <a:t>Heat Source</a:t>
            </a:r>
          </a:p>
          <a:p>
            <a:r>
              <a:rPr lang="en-US" sz="2800" dirty="0">
                <a:latin typeface="Calibri" pitchFamily="34" charset="0"/>
              </a:rPr>
              <a:t>                                   </a:t>
            </a:r>
            <a:r>
              <a:rPr lang="en-US" sz="2800" dirty="0">
                <a:solidFill>
                  <a:srgbClr val="0070C0"/>
                </a:solidFill>
                <a:latin typeface="Calibri" pitchFamily="34" charset="0"/>
                <a:sym typeface="Symbol" pitchFamily="18" charset="2"/>
              </a:rPr>
              <a:t></a:t>
            </a:r>
            <a:r>
              <a:rPr lang="en-US" sz="2800" dirty="0">
                <a:solidFill>
                  <a:srgbClr val="0070C0"/>
                </a:solidFill>
                <a:latin typeface="Calibri" pitchFamily="34" charset="0"/>
              </a:rPr>
              <a:t>Heat Sink</a:t>
            </a:r>
          </a:p>
        </p:txBody>
      </p:sp>
      <p:sp>
        <p:nvSpPr>
          <p:cNvPr id="14343" name="Line 16"/>
          <p:cNvSpPr>
            <a:spLocks noChangeShapeType="1"/>
          </p:cNvSpPr>
          <p:nvPr/>
        </p:nvSpPr>
        <p:spPr bwMode="auto">
          <a:xfrm flipV="1">
            <a:off x="4387850" y="2252663"/>
            <a:ext cx="1984375" cy="3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5173" y="5346916"/>
            <a:ext cx="7322949" cy="115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0" y="1177925"/>
            <a:ext cx="9144000" cy="26162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1835150" y="3856038"/>
            <a:ext cx="6105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(Heat sink weighted by cover and reactive load by fuel stratum)</a:t>
            </a:r>
          </a:p>
        </p:txBody>
      </p:sp>
      <p:sp>
        <p:nvSpPr>
          <p:cNvPr id="15364" name="Rectangle 8"/>
          <p:cNvSpPr>
            <a:spLocks noChangeArrowheads="1"/>
          </p:cNvSpPr>
          <p:nvPr/>
        </p:nvSpPr>
        <p:spPr bwMode="auto">
          <a:xfrm>
            <a:off x="533400" y="-228600"/>
            <a:ext cx="8153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200" dirty="0">
                <a:latin typeface="Calibri" pitchFamily="34" charset="0"/>
              </a:rPr>
              <a:t>Rate of Spread Equation</a:t>
            </a:r>
          </a:p>
        </p:txBody>
      </p:sp>
      <p:sp>
        <p:nvSpPr>
          <p:cNvPr id="15365" name="Line 11"/>
          <p:cNvSpPr>
            <a:spLocks noChangeShapeType="1"/>
          </p:cNvSpPr>
          <p:nvPr/>
        </p:nvSpPr>
        <p:spPr bwMode="auto">
          <a:xfrm flipV="1">
            <a:off x="5551488" y="1963738"/>
            <a:ext cx="1136650" cy="665162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Text Box 15"/>
          <p:cNvSpPr txBox="1">
            <a:spLocks noChangeArrowheads="1"/>
          </p:cNvSpPr>
          <p:nvPr/>
        </p:nvSpPr>
        <p:spPr bwMode="auto">
          <a:xfrm>
            <a:off x="5900738" y="2381250"/>
            <a:ext cx="1446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C00000"/>
                </a:solidFill>
                <a:latin typeface="Calibri" pitchFamily="34" charset="0"/>
              </a:rPr>
              <a:t>(Heat source)</a:t>
            </a:r>
          </a:p>
        </p:txBody>
      </p:sp>
      <p:sp>
        <p:nvSpPr>
          <p:cNvPr id="15367" name="Text Box 16"/>
          <p:cNvSpPr txBox="1">
            <a:spLocks noChangeArrowheads="1"/>
          </p:cNvSpPr>
          <p:nvPr/>
        </p:nvSpPr>
        <p:spPr bwMode="auto">
          <a:xfrm>
            <a:off x="1042988" y="4279900"/>
            <a:ext cx="91821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dirty="0" err="1">
                <a:latin typeface="Calibri" pitchFamily="34" charset="0"/>
              </a:rPr>
              <a:t>Qig</a:t>
            </a:r>
            <a:r>
              <a:rPr lang="en-US" sz="2400" dirty="0">
                <a:latin typeface="Calibri" pitchFamily="34" charset="0"/>
              </a:rPr>
              <a:t> = heat of </a:t>
            </a:r>
            <a:r>
              <a:rPr lang="en-US" sz="2400" dirty="0" err="1">
                <a:latin typeface="Calibri" pitchFamily="34" charset="0"/>
              </a:rPr>
              <a:t>preignition</a:t>
            </a:r>
            <a:r>
              <a:rPr lang="en-US" sz="2400" dirty="0">
                <a:latin typeface="Calibri" pitchFamily="34" charset="0"/>
              </a:rPr>
              <a:t> (heat required for pyrolysis)</a:t>
            </a:r>
          </a:p>
          <a:p>
            <a:pPr>
              <a:buFont typeface="Symbol" pitchFamily="18" charset="2"/>
              <a:buChar char="e"/>
            </a:pPr>
            <a:r>
              <a:rPr lang="en-US" sz="2400" dirty="0">
                <a:latin typeface="Calibri" pitchFamily="34" charset="0"/>
                <a:sym typeface="Symbol" pitchFamily="18" charset="2"/>
              </a:rPr>
              <a:t> =  effective heating number (preheated portion)</a:t>
            </a:r>
          </a:p>
          <a:p>
            <a:pPr>
              <a:buFont typeface="Symbol" pitchFamily="18" charset="2"/>
              <a:buChar char="r"/>
            </a:pPr>
            <a:r>
              <a:rPr lang="en-US" sz="2400" dirty="0">
                <a:latin typeface="Calibri" pitchFamily="34" charset="0"/>
                <a:sym typeface="Symbol" pitchFamily="18" charset="2"/>
              </a:rPr>
              <a:t> = bulk density</a:t>
            </a:r>
            <a:r>
              <a:rPr lang="en-US" sz="2400" dirty="0">
                <a:latin typeface="Calibri" pitchFamily="34" charset="0"/>
              </a:rPr>
              <a:t> of </a:t>
            </a:r>
            <a:r>
              <a:rPr lang="en-US" sz="2400" dirty="0" err="1">
                <a:latin typeface="Calibri" pitchFamily="34" charset="0"/>
              </a:rPr>
              <a:t>fuelbed</a:t>
            </a:r>
            <a:r>
              <a:rPr lang="en-US" sz="2400" dirty="0">
                <a:latin typeface="Calibri" pitchFamily="34" charset="0"/>
              </a:rPr>
              <a:t> element</a:t>
            </a:r>
          </a:p>
          <a:p>
            <a:pPr>
              <a:buFont typeface="Symbol" pitchFamily="18" charset="2"/>
              <a:buChar char="d"/>
            </a:pPr>
            <a:r>
              <a:rPr lang="en-US" sz="2400" dirty="0">
                <a:latin typeface="Calibri" pitchFamily="34" charset="0"/>
                <a:sym typeface="Symbol" pitchFamily="18" charset="2"/>
              </a:rPr>
              <a:t> = depth of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fuelbed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element</a:t>
            </a:r>
          </a:p>
          <a:p>
            <a:pPr>
              <a:buFont typeface="Symbol" pitchFamily="18" charset="2"/>
              <a:buNone/>
            </a:pPr>
            <a:r>
              <a:rPr lang="en-US" sz="2400" dirty="0">
                <a:latin typeface="Calibri" pitchFamily="34" charset="0"/>
                <a:sym typeface="Symbol" pitchFamily="18" charset="2"/>
              </a:rPr>
              <a:t> = prop ground surface covered by </a:t>
            </a:r>
            <a:r>
              <a:rPr lang="en-US" sz="2400" dirty="0" err="1">
                <a:latin typeface="Calibri" pitchFamily="34" charset="0"/>
                <a:sym typeface="Symbol" pitchFamily="18" charset="2"/>
              </a:rPr>
              <a:t>fuelbed</a:t>
            </a:r>
            <a:r>
              <a:rPr lang="en-US" sz="2400" dirty="0">
                <a:latin typeface="Calibri" pitchFamily="34" charset="0"/>
                <a:sym typeface="Symbol" pitchFamily="18" charset="2"/>
              </a:rPr>
              <a:t> element</a:t>
            </a:r>
          </a:p>
        </p:txBody>
      </p:sp>
      <p:sp>
        <p:nvSpPr>
          <p:cNvPr id="15368" name="Rectangle 5"/>
          <p:cNvSpPr>
            <a:spLocks noChangeArrowheads="1"/>
          </p:cNvSpPr>
          <p:nvPr/>
        </p:nvSpPr>
        <p:spPr bwMode="auto">
          <a:xfrm>
            <a:off x="155575" y="1558925"/>
            <a:ext cx="255905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Rothermel</a:t>
            </a:r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 ROS = 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5369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5412" y="1514474"/>
            <a:ext cx="2086493" cy="81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0" name="Rectangle 6"/>
          <p:cNvSpPr>
            <a:spLocks noChangeArrowheads="1"/>
          </p:cNvSpPr>
          <p:nvPr/>
        </p:nvSpPr>
        <p:spPr bwMode="auto">
          <a:xfrm>
            <a:off x="0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5371" name="Rectangle 8"/>
          <p:cNvSpPr>
            <a:spLocks noChangeArrowheads="1"/>
          </p:cNvSpPr>
          <p:nvPr/>
        </p:nvSpPr>
        <p:spPr bwMode="auto">
          <a:xfrm>
            <a:off x="203200" y="2774950"/>
            <a:ext cx="105568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ROS = 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5372" name="Picture 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1413" y="2751138"/>
            <a:ext cx="77343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3" name="Rectangle 9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latin typeface="Arial" charset="0"/>
            </a:endParaRPr>
          </a:p>
        </p:txBody>
      </p:sp>
      <p:sp>
        <p:nvSpPr>
          <p:cNvPr id="15374" name="Text Box 15"/>
          <p:cNvSpPr txBox="1">
            <a:spLocks noChangeArrowheads="1"/>
          </p:cNvSpPr>
          <p:nvPr/>
        </p:nvSpPr>
        <p:spPr bwMode="auto">
          <a:xfrm>
            <a:off x="5965825" y="3419475"/>
            <a:ext cx="1192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FF"/>
                </a:solidFill>
                <a:latin typeface="Calibri" pitchFamily="34" charset="0"/>
              </a:rPr>
              <a:t>(Heat sink)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05173" y="5346916"/>
            <a:ext cx="7322949" cy="115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746233" y="69742"/>
            <a:ext cx="74993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Grassland </a:t>
            </a:r>
            <a:r>
              <a:rPr lang="en-US" sz="3200" dirty="0" err="1">
                <a:latin typeface="Calibri" pitchFamily="34" charset="0"/>
              </a:rPr>
              <a:t>fuelbeds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smtClean="0">
                <a:latin typeface="Calibri" pitchFamily="34" charset="0"/>
              </a:rPr>
              <a:t>vs. standard fuel models</a:t>
            </a:r>
            <a:endParaRPr lang="en-US" sz="3200" dirty="0">
              <a:latin typeface="Calibri" pitchFamily="34" charset="0"/>
            </a:endParaRPr>
          </a:p>
        </p:txBody>
      </p:sp>
      <p:sp>
        <p:nvSpPr>
          <p:cNvPr id="16387" name="AutoShape 132"/>
          <p:cNvSpPr>
            <a:spLocks noChangeAspect="1" noChangeArrowheads="1" noTextEdit="1"/>
          </p:cNvSpPr>
          <p:nvPr/>
        </p:nvSpPr>
        <p:spPr bwMode="auto">
          <a:xfrm>
            <a:off x="-228600" y="487363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668300"/>
              </p:ext>
            </p:extLst>
          </p:nvPr>
        </p:nvGraphicFramePr>
        <p:xfrm>
          <a:off x="240224" y="734999"/>
          <a:ext cx="8637883" cy="6123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5173" y="5346916"/>
            <a:ext cx="7322949" cy="1154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1610301" y="0"/>
            <a:ext cx="58360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latin typeface="Calibri" pitchFamily="34" charset="0"/>
              </a:rPr>
              <a:t>Shrub </a:t>
            </a:r>
            <a:r>
              <a:rPr lang="en-US" sz="3600" dirty="0" err="1">
                <a:latin typeface="Calibri" pitchFamily="34" charset="0"/>
              </a:rPr>
              <a:t>fuelbeds</a:t>
            </a:r>
            <a:r>
              <a:rPr lang="en-US" sz="3600" dirty="0">
                <a:latin typeface="Calibri" pitchFamily="34" charset="0"/>
              </a:rPr>
              <a:t>: rate of spread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996409"/>
              </p:ext>
            </p:extLst>
          </p:nvPr>
        </p:nvGraphicFramePr>
        <p:xfrm>
          <a:off x="395207" y="782665"/>
          <a:ext cx="8508569" cy="5870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533400" y="-188913"/>
            <a:ext cx="81534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dirty="0">
                <a:latin typeface="Calibri" pitchFamily="34" charset="0"/>
              </a:rPr>
              <a:t> </a:t>
            </a:r>
            <a:r>
              <a:rPr lang="en-US" sz="3200" dirty="0">
                <a:latin typeface="Calibri" pitchFamily="34" charset="0"/>
              </a:rPr>
              <a:t>Flame Length Equation</a:t>
            </a:r>
          </a:p>
        </p:txBody>
      </p:sp>
      <p:sp>
        <p:nvSpPr>
          <p:cNvPr id="22531" name="Text Box 5"/>
          <p:cNvSpPr txBox="1">
            <a:spLocks noChangeArrowheads="1"/>
          </p:cNvSpPr>
          <p:nvPr/>
        </p:nvSpPr>
        <p:spPr bwMode="auto">
          <a:xfrm>
            <a:off x="954088" y="1811338"/>
            <a:ext cx="94122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600" dirty="0">
                <a:latin typeface="Calibri" pitchFamily="34" charset="0"/>
              </a:rPr>
              <a:t>FL = 0.045 x (RI x ROS x Flame Residence </a:t>
            </a:r>
            <a:r>
              <a:rPr lang="en-US" sz="2600" dirty="0" smtClean="0">
                <a:latin typeface="Calibri" pitchFamily="34" charset="0"/>
              </a:rPr>
              <a:t>Time)</a:t>
            </a:r>
            <a:r>
              <a:rPr lang="en-US" sz="2600" baseline="30000" dirty="0" smtClean="0">
                <a:latin typeface="Calibri" pitchFamily="34" charset="0"/>
              </a:rPr>
              <a:t>0.46</a:t>
            </a:r>
            <a:endParaRPr lang="en-US" sz="2600" baseline="30000" dirty="0">
              <a:latin typeface="Calibri" pitchFamily="34" charset="0"/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1008063" y="2751138"/>
            <a:ext cx="29559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RI = Reaction intensity</a:t>
            </a:r>
          </a:p>
          <a:p>
            <a:r>
              <a:rPr lang="en-US" sz="2400">
                <a:latin typeface="Calibri" pitchFamily="34" charset="0"/>
              </a:rPr>
              <a:t>ROS = Rate of spread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9591" y="-441701"/>
            <a:ext cx="7295182" cy="1143000"/>
          </a:xfrm>
        </p:spPr>
        <p:txBody>
          <a:bodyPr/>
          <a:lstStyle/>
          <a:p>
            <a:r>
              <a:rPr lang="en-US" sz="3600" cap="none" dirty="0" smtClean="0">
                <a:latin typeface="Calibri" pitchFamily="34" charset="0"/>
              </a:rPr>
              <a:t>Part II.  Crown Fire Potentials</a:t>
            </a:r>
            <a:endParaRPr lang="en-US" sz="3600" cap="none" dirty="0">
              <a:latin typeface="Calibri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4209973" y="2139631"/>
            <a:ext cx="4338637" cy="3459163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pitchFamily="2" charset="2"/>
              <a:buNone/>
            </a:pPr>
            <a:endParaRPr lang="en-US" sz="2400" dirty="0" smtClean="0">
              <a:solidFill>
                <a:schemeClr val="hlink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90000"/>
              </a:lnSpc>
              <a:buClr>
                <a:srgbClr val="FF9900"/>
              </a:buCl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Probability for surface fire to initiate into tree crowns</a:t>
            </a:r>
          </a:p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Index of the ability of crowns to carry crown fire</a:t>
            </a:r>
          </a:p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§"/>
            </a:pPr>
            <a:r>
              <a:rPr lang="en-US" sz="2400" dirty="0" smtClean="0">
                <a:latin typeface="Calibri" pitchFamily="34" charset="0"/>
                <a:cs typeface="Calibri" pitchFamily="34" charset="0"/>
              </a:rPr>
              <a:t>Index of the crown fire rate of spread</a:t>
            </a:r>
          </a:p>
          <a:p>
            <a:pPr lvl="1" eaLnBrk="1" hangingPunct="1">
              <a:lnSpc>
                <a:spcPct val="90000"/>
              </a:lnSpc>
              <a:buClr>
                <a:schemeClr val="hlink"/>
              </a:buClr>
              <a:buFont typeface="Wingdings" pitchFamily="2" charset="2"/>
              <a:buChar char="§"/>
            </a:pPr>
            <a:endParaRPr lang="en-US" sz="2400" dirty="0" smtClean="0">
              <a:latin typeface="Calibri" pitchFamily="34" charset="0"/>
              <a:cs typeface="Calibri" pitchFamily="34" charset="0"/>
            </a:endParaRPr>
          </a:p>
          <a:p>
            <a:pPr lvl="2" eaLnBrk="1" hangingPunct="1">
              <a:lnSpc>
                <a:spcPct val="90000"/>
              </a:lnSpc>
              <a:buClr>
                <a:srgbClr val="FF9900"/>
              </a:buClr>
              <a:buFont typeface="Wingdings" pitchFamily="2" charset="2"/>
              <a:buNone/>
            </a:pPr>
            <a:endParaRPr lang="en-US" dirty="0" smtClean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 lvl="2" eaLnBrk="1" hangingPunct="1">
              <a:lnSpc>
                <a:spcPct val="90000"/>
              </a:lnSpc>
            </a:pP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33488" y="1212850"/>
            <a:ext cx="1265237" cy="923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</a:rPr>
              <a:t>Crown Fire </a:t>
            </a:r>
          </a:p>
          <a:p>
            <a:pPr algn="ctr">
              <a:defRPr/>
            </a:pPr>
            <a:r>
              <a:rPr lang="en-US" b="1" dirty="0">
                <a:latin typeface="+mn-lt"/>
              </a:rPr>
              <a:t>Initiation</a:t>
            </a:r>
          </a:p>
          <a:p>
            <a:pPr algn="ctr">
              <a:defRPr/>
            </a:pPr>
            <a:r>
              <a:rPr lang="en-US" b="1" dirty="0">
                <a:latin typeface="+mn-lt"/>
              </a:rPr>
              <a:t> Potential</a:t>
            </a:r>
          </a:p>
        </p:txBody>
      </p:sp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3833813" y="1228725"/>
            <a:ext cx="1546225" cy="922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</a:rPr>
              <a:t>Crown-Crown </a:t>
            </a:r>
          </a:p>
          <a:p>
            <a:pPr algn="ctr">
              <a:defRPr/>
            </a:pPr>
            <a:r>
              <a:rPr lang="en-US" b="1" dirty="0" err="1">
                <a:latin typeface="+mn-lt"/>
              </a:rPr>
              <a:t>Transmissivity</a:t>
            </a:r>
            <a:endParaRPr lang="en-US" b="1" dirty="0">
              <a:latin typeface="+mn-lt"/>
            </a:endParaRPr>
          </a:p>
          <a:p>
            <a:pPr algn="ctr">
              <a:defRPr/>
            </a:pPr>
            <a:r>
              <a:rPr lang="en-US" b="1" dirty="0">
                <a:latin typeface="+mn-lt"/>
              </a:rPr>
              <a:t> Potential</a:t>
            </a:r>
          </a:p>
        </p:txBody>
      </p:sp>
      <p:sp>
        <p:nvSpPr>
          <p:cNvPr id="23558" name="Text Box 7"/>
          <p:cNvSpPr txBox="1">
            <a:spLocks noChangeArrowheads="1"/>
          </p:cNvSpPr>
          <p:nvPr/>
        </p:nvSpPr>
        <p:spPr bwMode="auto">
          <a:xfrm>
            <a:off x="6601347" y="1238250"/>
            <a:ext cx="1500731" cy="92333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latin typeface="+mn-lt"/>
              </a:rPr>
              <a:t>Crown Fire </a:t>
            </a:r>
          </a:p>
          <a:p>
            <a:pPr algn="ctr">
              <a:defRPr/>
            </a:pPr>
            <a:r>
              <a:rPr lang="en-US" b="1" dirty="0">
                <a:latin typeface="+mn-lt"/>
              </a:rPr>
              <a:t>Rate of spread</a:t>
            </a:r>
          </a:p>
          <a:p>
            <a:pPr algn="ctr">
              <a:defRPr/>
            </a:pPr>
            <a:r>
              <a:rPr lang="en-US" b="1" dirty="0">
                <a:latin typeface="+mn-lt"/>
              </a:rPr>
              <a:t> Potential</a:t>
            </a:r>
          </a:p>
        </p:txBody>
      </p:sp>
      <p:pic>
        <p:nvPicPr>
          <p:cNvPr id="23559" name="Picture 8" descr="smoky road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69" y="2526224"/>
            <a:ext cx="3720084" cy="3091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2400" y="1143000"/>
            <a:ext cx="5257800" cy="4876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28060" y="-45526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cap="none" dirty="0" smtClean="0">
                <a:latin typeface="Calibri" pitchFamily="34" charset="0"/>
                <a:cs typeface="Calibri" pitchFamily="34" charset="0"/>
              </a:rPr>
              <a:t>Crown Fire Initiation Potential</a:t>
            </a:r>
            <a:endParaRPr lang="en-US" sz="3600" cap="none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9" name="Picture 16" descr="DSC_614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29263" y="1219200"/>
            <a:ext cx="3006725" cy="4525962"/>
          </a:xfrm>
          <a:noFill/>
          <a:ln w="25400">
            <a:solidFill>
              <a:schemeClr val="tx1"/>
            </a:solidFill>
          </a:ln>
        </p:spPr>
      </p:pic>
      <p:sp>
        <p:nvSpPr>
          <p:cNvPr id="24580" name="Line 9"/>
          <p:cNvSpPr>
            <a:spLocks noChangeShapeType="1"/>
          </p:cNvSpPr>
          <p:nvPr/>
        </p:nvSpPr>
        <p:spPr bwMode="auto">
          <a:xfrm>
            <a:off x="1350963" y="1768475"/>
            <a:ext cx="37671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2400">
              <a:latin typeface="+mn-lt"/>
            </a:endParaRPr>
          </a:p>
        </p:txBody>
      </p:sp>
      <p:sp>
        <p:nvSpPr>
          <p:cNvPr id="24581" name="Text Box 11"/>
          <p:cNvSpPr txBox="1">
            <a:spLocks noChangeArrowheads="1"/>
          </p:cNvSpPr>
          <p:nvPr/>
        </p:nvSpPr>
        <p:spPr bwMode="auto">
          <a:xfrm>
            <a:off x="565150" y="1539875"/>
            <a:ext cx="8082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Calibri" pitchFamily="34" charset="0"/>
                <a:cs typeface="Calibri" pitchFamily="34" charset="0"/>
              </a:rPr>
              <a:t>CI = </a:t>
            </a: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1338263" y="1306513"/>
            <a:ext cx="370678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>
                <a:latin typeface="Calibri" pitchFamily="34" charset="0"/>
                <a:cs typeface="Calibri" pitchFamily="34" charset="0"/>
              </a:rPr>
              <a:t>Surface fireline intensity</a:t>
            </a:r>
          </a:p>
        </p:txBody>
      </p:sp>
      <p:sp>
        <p:nvSpPr>
          <p:cNvPr id="24583" name="Text Box 14"/>
          <p:cNvSpPr txBox="1">
            <a:spLocks noChangeArrowheads="1"/>
          </p:cNvSpPr>
          <p:nvPr/>
        </p:nvSpPr>
        <p:spPr bwMode="auto">
          <a:xfrm>
            <a:off x="1338263" y="1744663"/>
            <a:ext cx="36258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Critical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fireline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intensity</a:t>
            </a:r>
          </a:p>
        </p:txBody>
      </p:sp>
      <p:sp>
        <p:nvSpPr>
          <p:cNvPr id="24584" name="Text Box 15"/>
          <p:cNvSpPr txBox="1">
            <a:spLocks noChangeArrowheads="1"/>
          </p:cNvSpPr>
          <p:nvPr/>
        </p:nvSpPr>
        <p:spPr bwMode="auto">
          <a:xfrm>
            <a:off x="247650" y="2481263"/>
            <a:ext cx="53262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Where:</a:t>
            </a: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Surface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fireline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intensity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(Btu/ft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/min) = </a:t>
            </a: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ƒ (surface reaction intensity, flame residence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time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and 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rate of spread) </a:t>
            </a:r>
          </a:p>
          <a:p>
            <a:pPr>
              <a:defRPr/>
            </a:pPr>
            <a:endParaRPr lang="en-US" sz="20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b="1" dirty="0">
                <a:latin typeface="Calibri" pitchFamily="34" charset="0"/>
                <a:cs typeface="Calibri" pitchFamily="34" charset="0"/>
              </a:rPr>
              <a:t>Critical </a:t>
            </a:r>
            <a:r>
              <a:rPr lang="en-US" sz="2000" b="1" dirty="0" err="1">
                <a:latin typeface="Calibri" pitchFamily="34" charset="0"/>
                <a:cs typeface="Calibri" pitchFamily="34" charset="0"/>
              </a:rPr>
              <a:t>fireline</a:t>
            </a:r>
            <a:r>
              <a:rPr lang="en-US" sz="2000" b="1" dirty="0">
                <a:latin typeface="Calibri" pitchFamily="34" charset="0"/>
                <a:cs typeface="Calibri" pitchFamily="34" charset="0"/>
              </a:rPr>
              <a:t> intensity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 (Btu/ft</a:t>
            </a:r>
            <a:r>
              <a:rPr lang="en-US" sz="2000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/min) = </a:t>
            </a: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ƒ ( constants, canopy base height, 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dirty="0" smtClean="0">
                <a:latin typeface="Calibri" pitchFamily="34" charset="0"/>
                <a:cs typeface="Calibri" pitchFamily="34" charset="0"/>
              </a:rPr>
              <a:t>     canopy FM</a:t>
            </a:r>
            <a:r>
              <a:rPr lang="en-US" sz="2000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33600" y="5105400"/>
            <a:ext cx="4800600" cy="1219200"/>
          </a:xfrm>
          <a:prstGeom prst="rect">
            <a:avLst/>
          </a:prstGeom>
          <a:solidFill>
            <a:srgbClr val="FFFFCC"/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890713" y="4446588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FFC000"/>
                </a:solidFill>
                <a:latin typeface="Calibri" pitchFamily="34" charset="0"/>
              </a:rPr>
              <a:t>Potential codes:    </a:t>
            </a:r>
            <a:endParaRPr lang="en-US" sz="2400" dirty="0">
              <a:solidFill>
                <a:srgbClr val="FFC000"/>
              </a:solidFill>
              <a:latin typeface="Calibri" pitchFamily="34" charset="0"/>
            </a:endParaRPr>
          </a:p>
        </p:txBody>
      </p:sp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6535738" y="2524125"/>
            <a:ext cx="2057400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6" name="Rectangle 7"/>
          <p:cNvSpPr>
            <a:spLocks noChangeArrowheads="1"/>
          </p:cNvSpPr>
          <p:nvPr/>
        </p:nvSpPr>
        <p:spPr bwMode="auto">
          <a:xfrm>
            <a:off x="3581400" y="2524125"/>
            <a:ext cx="2057400" cy="762000"/>
          </a:xfrm>
          <a:prstGeom prst="rect">
            <a:avLst/>
          </a:prstGeom>
          <a:solidFill>
            <a:srgbClr val="FF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Text Box 8"/>
          <p:cNvSpPr txBox="1">
            <a:spLocks noChangeArrowheads="1"/>
          </p:cNvSpPr>
          <p:nvPr/>
        </p:nvSpPr>
        <p:spPr bwMode="auto">
          <a:xfrm>
            <a:off x="304800" y="11303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Reaction Potential</a:t>
            </a:r>
          </a:p>
        </p:txBody>
      </p:sp>
      <p:sp>
        <p:nvSpPr>
          <p:cNvPr id="5128" name="Text Box 9"/>
          <p:cNvSpPr txBox="1">
            <a:spLocks noChangeArrowheads="1"/>
          </p:cNvSpPr>
          <p:nvPr/>
        </p:nvSpPr>
        <p:spPr bwMode="auto">
          <a:xfrm>
            <a:off x="1219200" y="1146175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Spread Potential</a:t>
            </a:r>
          </a:p>
        </p:txBody>
      </p:sp>
      <p:sp>
        <p:nvSpPr>
          <p:cNvPr id="5129" name="Text Box 10"/>
          <p:cNvSpPr txBox="1">
            <a:spLocks noChangeArrowheads="1"/>
          </p:cNvSpPr>
          <p:nvPr/>
        </p:nvSpPr>
        <p:spPr bwMode="auto">
          <a:xfrm>
            <a:off x="2057400" y="11303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Flame length Potential</a:t>
            </a:r>
          </a:p>
        </p:txBody>
      </p:sp>
      <p:sp>
        <p:nvSpPr>
          <p:cNvPr id="5130" name="Text Box 11"/>
          <p:cNvSpPr txBox="1">
            <a:spLocks noChangeArrowheads="1"/>
          </p:cNvSpPr>
          <p:nvPr/>
        </p:nvSpPr>
        <p:spPr bwMode="auto">
          <a:xfrm>
            <a:off x="3200400" y="8382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 dirty="0">
                <a:latin typeface="Calibri" pitchFamily="34" charset="0"/>
              </a:rPr>
              <a:t>Crown Fire Initiation Potential</a:t>
            </a:r>
          </a:p>
        </p:txBody>
      </p:sp>
      <p:sp>
        <p:nvSpPr>
          <p:cNvPr id="5131" name="Text Box 12"/>
          <p:cNvSpPr txBox="1">
            <a:spLocks noChangeArrowheads="1"/>
          </p:cNvSpPr>
          <p:nvPr/>
        </p:nvSpPr>
        <p:spPr bwMode="auto">
          <a:xfrm>
            <a:off x="3838575" y="852488"/>
            <a:ext cx="152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Crown-crown Transmissivity Potential</a:t>
            </a:r>
          </a:p>
        </p:txBody>
      </p:sp>
      <p:sp>
        <p:nvSpPr>
          <p:cNvPr id="5132" name="Text Box 13"/>
          <p:cNvSpPr txBox="1">
            <a:spLocks noChangeArrowheads="1"/>
          </p:cNvSpPr>
          <p:nvPr/>
        </p:nvSpPr>
        <p:spPr bwMode="auto">
          <a:xfrm>
            <a:off x="5008563" y="847725"/>
            <a:ext cx="1219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Crown Fire Rate of Spread Potential</a:t>
            </a:r>
          </a:p>
        </p:txBody>
      </p:sp>
      <p:sp>
        <p:nvSpPr>
          <p:cNvPr id="5133" name="Text Box 14"/>
          <p:cNvSpPr txBox="1">
            <a:spLocks noChangeArrowheads="1"/>
          </p:cNvSpPr>
          <p:nvPr/>
        </p:nvSpPr>
        <p:spPr bwMode="auto">
          <a:xfrm>
            <a:off x="6100763" y="990600"/>
            <a:ext cx="1081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Flame Available </a:t>
            </a:r>
          </a:p>
          <a:p>
            <a:pPr algn="ctr"/>
            <a:r>
              <a:rPr lang="en-US" sz="1200" b="1">
                <a:latin typeface="Calibri" pitchFamily="34" charset="0"/>
              </a:rPr>
              <a:t>Fuel</a:t>
            </a:r>
          </a:p>
        </p:txBody>
      </p:sp>
      <p:sp>
        <p:nvSpPr>
          <p:cNvPr id="5134" name="Text Box 15"/>
          <p:cNvSpPr txBox="1">
            <a:spLocks noChangeArrowheads="1"/>
          </p:cNvSpPr>
          <p:nvPr/>
        </p:nvSpPr>
        <p:spPr bwMode="auto">
          <a:xfrm>
            <a:off x="7010400" y="990600"/>
            <a:ext cx="11636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Smoldering Available </a:t>
            </a:r>
          </a:p>
          <a:p>
            <a:pPr algn="ctr"/>
            <a:r>
              <a:rPr lang="en-US" sz="1200" b="1">
                <a:latin typeface="Calibri" pitchFamily="34" charset="0"/>
              </a:rPr>
              <a:t>Fuel</a:t>
            </a:r>
          </a:p>
        </p:txBody>
      </p:sp>
      <p:sp>
        <p:nvSpPr>
          <p:cNvPr id="5135" name="Text Box 16"/>
          <p:cNvSpPr txBox="1">
            <a:spLocks noChangeArrowheads="1"/>
          </p:cNvSpPr>
          <p:nvPr/>
        </p:nvSpPr>
        <p:spPr bwMode="auto">
          <a:xfrm>
            <a:off x="8001000" y="990600"/>
            <a:ext cx="914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latin typeface="Calibri" pitchFamily="34" charset="0"/>
              </a:rPr>
              <a:t>Residual Available Fuel</a:t>
            </a:r>
          </a:p>
        </p:txBody>
      </p:sp>
      <p:sp>
        <p:nvSpPr>
          <p:cNvPr id="5136" name="Line 17"/>
          <p:cNvSpPr>
            <a:spLocks noChangeShapeType="1"/>
          </p:cNvSpPr>
          <p:nvPr/>
        </p:nvSpPr>
        <p:spPr bwMode="auto">
          <a:xfrm>
            <a:off x="762000" y="16637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7" name="Line 18"/>
          <p:cNvSpPr>
            <a:spLocks noChangeShapeType="1"/>
          </p:cNvSpPr>
          <p:nvPr/>
        </p:nvSpPr>
        <p:spPr bwMode="auto">
          <a:xfrm>
            <a:off x="762000" y="19685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8" name="Line 19"/>
          <p:cNvSpPr>
            <a:spLocks noChangeShapeType="1"/>
          </p:cNvSpPr>
          <p:nvPr/>
        </p:nvSpPr>
        <p:spPr bwMode="auto">
          <a:xfrm flipV="1">
            <a:off x="2590800" y="16637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9" name="Line 20"/>
          <p:cNvSpPr>
            <a:spLocks noChangeShapeType="1"/>
          </p:cNvSpPr>
          <p:nvPr/>
        </p:nvSpPr>
        <p:spPr bwMode="auto">
          <a:xfrm>
            <a:off x="1676400" y="1968500"/>
            <a:ext cx="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21"/>
          <p:cNvSpPr>
            <a:spLocks noChangeShapeType="1"/>
          </p:cNvSpPr>
          <p:nvPr/>
        </p:nvSpPr>
        <p:spPr bwMode="auto">
          <a:xfrm>
            <a:off x="1676400" y="16637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1" name="Line 23"/>
          <p:cNvSpPr>
            <a:spLocks noChangeShapeType="1"/>
          </p:cNvSpPr>
          <p:nvPr/>
        </p:nvSpPr>
        <p:spPr bwMode="auto">
          <a:xfrm>
            <a:off x="3684588" y="16462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2" name="Line 24"/>
          <p:cNvSpPr>
            <a:spLocks noChangeShapeType="1"/>
          </p:cNvSpPr>
          <p:nvPr/>
        </p:nvSpPr>
        <p:spPr bwMode="auto">
          <a:xfrm>
            <a:off x="3684588" y="1951038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3" name="Line 25"/>
          <p:cNvSpPr>
            <a:spLocks noChangeShapeType="1"/>
          </p:cNvSpPr>
          <p:nvPr/>
        </p:nvSpPr>
        <p:spPr bwMode="auto">
          <a:xfrm flipV="1">
            <a:off x="5513388" y="16462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4" name="Line 26"/>
          <p:cNvSpPr>
            <a:spLocks noChangeShapeType="1"/>
          </p:cNvSpPr>
          <p:nvPr/>
        </p:nvSpPr>
        <p:spPr bwMode="auto">
          <a:xfrm>
            <a:off x="4598988" y="1951038"/>
            <a:ext cx="11112" cy="5667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45" name="Line 27"/>
          <p:cNvSpPr>
            <a:spLocks noChangeShapeType="1"/>
          </p:cNvSpPr>
          <p:nvPr/>
        </p:nvSpPr>
        <p:spPr bwMode="auto">
          <a:xfrm>
            <a:off x="4598988" y="1646238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6" name="Line 29"/>
          <p:cNvSpPr>
            <a:spLocks noChangeShapeType="1"/>
          </p:cNvSpPr>
          <p:nvPr/>
        </p:nvSpPr>
        <p:spPr bwMode="auto">
          <a:xfrm>
            <a:off x="6629400" y="167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7" name="Line 30"/>
          <p:cNvSpPr>
            <a:spLocks noChangeShapeType="1"/>
          </p:cNvSpPr>
          <p:nvPr/>
        </p:nvSpPr>
        <p:spPr bwMode="auto">
          <a:xfrm>
            <a:off x="6629400" y="1981200"/>
            <a:ext cx="1828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8" name="Line 31"/>
          <p:cNvSpPr>
            <a:spLocks noChangeShapeType="1"/>
          </p:cNvSpPr>
          <p:nvPr/>
        </p:nvSpPr>
        <p:spPr bwMode="auto">
          <a:xfrm flipV="1">
            <a:off x="8458200" y="167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9" name="Line 32"/>
          <p:cNvSpPr>
            <a:spLocks noChangeShapeType="1"/>
          </p:cNvSpPr>
          <p:nvPr/>
        </p:nvSpPr>
        <p:spPr bwMode="auto">
          <a:xfrm>
            <a:off x="7543800" y="1981200"/>
            <a:ext cx="7938" cy="5254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50" name="Line 33"/>
          <p:cNvSpPr>
            <a:spLocks noChangeShapeType="1"/>
          </p:cNvSpPr>
          <p:nvPr/>
        </p:nvSpPr>
        <p:spPr bwMode="auto">
          <a:xfrm>
            <a:off x="7543800" y="1676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492125" y="2524125"/>
            <a:ext cx="2336800" cy="762000"/>
            <a:chOff x="208" y="1584"/>
            <a:chExt cx="1472" cy="480"/>
          </a:xfrm>
          <a:solidFill>
            <a:srgbClr val="FFFFCC"/>
          </a:solidFill>
        </p:grpSpPr>
        <p:sp>
          <p:nvSpPr>
            <p:cNvPr id="5161" name="Rectangle 5"/>
            <p:cNvSpPr>
              <a:spLocks noChangeArrowheads="1"/>
            </p:cNvSpPr>
            <p:nvPr/>
          </p:nvSpPr>
          <p:spPr bwMode="auto">
            <a:xfrm>
              <a:off x="208" y="1584"/>
              <a:ext cx="1472" cy="480"/>
            </a:xfrm>
            <a:prstGeom prst="rect">
              <a:avLst/>
            </a:prstGeom>
            <a:grpFill/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62" name="Text Box 34"/>
            <p:cNvSpPr txBox="1">
              <a:spLocks noChangeArrowheads="1"/>
            </p:cNvSpPr>
            <p:nvPr/>
          </p:nvSpPr>
          <p:spPr bwMode="auto">
            <a:xfrm>
              <a:off x="225" y="1632"/>
              <a:ext cx="1445" cy="4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CC0000"/>
                  </a:solidFill>
                  <a:latin typeface="Calibri" pitchFamily="34" charset="0"/>
                </a:rPr>
                <a:t>Surface Fire Behavior Potential</a:t>
              </a:r>
            </a:p>
          </p:txBody>
        </p:sp>
      </p:grpSp>
      <p:sp>
        <p:nvSpPr>
          <p:cNvPr id="5152" name="Text Box 35"/>
          <p:cNvSpPr txBox="1">
            <a:spLocks noChangeArrowheads="1"/>
          </p:cNvSpPr>
          <p:nvPr/>
        </p:nvSpPr>
        <p:spPr bwMode="auto">
          <a:xfrm>
            <a:off x="3657600" y="2590800"/>
            <a:ext cx="182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3333FF"/>
                </a:solidFill>
                <a:latin typeface="Calibri" pitchFamily="34" charset="0"/>
              </a:rPr>
              <a:t>Crown Fire Potential</a:t>
            </a:r>
          </a:p>
        </p:txBody>
      </p:sp>
      <p:sp>
        <p:nvSpPr>
          <p:cNvPr id="5153" name="Text Box 36"/>
          <p:cNvSpPr txBox="1">
            <a:spLocks noChangeArrowheads="1"/>
          </p:cNvSpPr>
          <p:nvPr/>
        </p:nvSpPr>
        <p:spPr bwMode="auto">
          <a:xfrm>
            <a:off x="6629400" y="25908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8000"/>
                </a:solidFill>
                <a:latin typeface="Calibri" pitchFamily="34" charset="0"/>
              </a:rPr>
              <a:t>Available Fuel Potential</a:t>
            </a:r>
          </a:p>
        </p:txBody>
      </p:sp>
      <p:sp>
        <p:nvSpPr>
          <p:cNvPr id="5154" name="Text Box 37"/>
          <p:cNvSpPr txBox="1">
            <a:spLocks noChangeArrowheads="1"/>
          </p:cNvSpPr>
          <p:nvPr/>
        </p:nvSpPr>
        <p:spPr bwMode="auto">
          <a:xfrm>
            <a:off x="4114800" y="4456113"/>
            <a:ext cx="914400" cy="457200"/>
          </a:xfrm>
          <a:prstGeom prst="rect">
            <a:avLst/>
          </a:prstGeom>
          <a:solidFill>
            <a:srgbClr val="FFFFCC">
              <a:alpha val="81960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Calibri" pitchFamily="34" charset="0"/>
              </a:rPr>
              <a:t> 4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3333FF"/>
                </a:solidFill>
                <a:latin typeface="Calibri" pitchFamily="34" charset="0"/>
              </a:rPr>
              <a:t>6</a:t>
            </a:r>
            <a:r>
              <a:rPr lang="en-US" sz="2400" b="1" dirty="0">
                <a:latin typeface="Calibri" pitchFamily="34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5155" name="Text Box 38"/>
          <p:cNvSpPr txBox="1">
            <a:spLocks noChangeArrowheads="1"/>
          </p:cNvSpPr>
          <p:nvPr/>
        </p:nvSpPr>
        <p:spPr bwMode="auto">
          <a:xfrm>
            <a:off x="2362200" y="0"/>
            <a:ext cx="4267200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3600" dirty="0">
                <a:solidFill>
                  <a:srgbClr val="FFC000"/>
                </a:solidFill>
                <a:latin typeface="Calibri" pitchFamily="34" charset="0"/>
                <a:cs typeface="Arial" charset="0"/>
              </a:rPr>
              <a:t>FCCS Fire Potentials</a:t>
            </a:r>
          </a:p>
        </p:txBody>
      </p:sp>
      <p:sp>
        <p:nvSpPr>
          <p:cNvPr id="11299" name="Line 39"/>
          <p:cNvSpPr>
            <a:spLocks noChangeShapeType="1"/>
          </p:cNvSpPr>
          <p:nvPr/>
        </p:nvSpPr>
        <p:spPr bwMode="auto">
          <a:xfrm>
            <a:off x="1644650" y="3387725"/>
            <a:ext cx="2590800" cy="990600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57" name="Line 40"/>
          <p:cNvSpPr>
            <a:spLocks noChangeShapeType="1"/>
          </p:cNvSpPr>
          <p:nvPr/>
        </p:nvSpPr>
        <p:spPr bwMode="auto">
          <a:xfrm>
            <a:off x="4606925" y="3470275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301" name="Line 41"/>
          <p:cNvSpPr>
            <a:spLocks noChangeShapeType="1"/>
          </p:cNvSpPr>
          <p:nvPr/>
        </p:nvSpPr>
        <p:spPr bwMode="auto">
          <a:xfrm flipH="1">
            <a:off x="4983163" y="3411538"/>
            <a:ext cx="2508250" cy="955675"/>
          </a:xfrm>
          <a:prstGeom prst="line">
            <a:avLst/>
          </a:prstGeom>
          <a:ln>
            <a:solidFill>
              <a:schemeClr val="tx1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159" name="Text Box 42"/>
          <p:cNvSpPr txBox="1">
            <a:spLocks noChangeArrowheads="1"/>
          </p:cNvSpPr>
          <p:nvPr/>
        </p:nvSpPr>
        <p:spPr bwMode="auto">
          <a:xfrm>
            <a:off x="2441575" y="5105400"/>
            <a:ext cx="42608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Calibri" pitchFamily="34" charset="0"/>
              </a:rPr>
              <a:t>4 = moderate surface fire </a:t>
            </a:r>
          </a:p>
          <a:p>
            <a:r>
              <a:rPr lang="en-US" sz="2400" b="1">
                <a:solidFill>
                  <a:srgbClr val="000099"/>
                </a:solidFill>
                <a:latin typeface="Calibri" pitchFamily="34" charset="0"/>
              </a:rPr>
              <a:t>6 = average crowning potential</a:t>
            </a:r>
            <a:r>
              <a:rPr lang="en-US" sz="2400" b="1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r>
              <a:rPr lang="en-US" sz="2400" b="1">
                <a:solidFill>
                  <a:srgbClr val="008000"/>
                </a:solidFill>
                <a:latin typeface="Calibri" pitchFamily="34" charset="0"/>
              </a:rPr>
              <a:t>3= below average available  fuel</a:t>
            </a:r>
          </a:p>
        </p:txBody>
      </p:sp>
      <p:sp>
        <p:nvSpPr>
          <p:cNvPr id="5160" name="Text Box 44"/>
          <p:cNvSpPr txBox="1">
            <a:spLocks noChangeArrowheads="1"/>
          </p:cNvSpPr>
          <p:nvPr/>
        </p:nvSpPr>
        <p:spPr bwMode="auto">
          <a:xfrm>
            <a:off x="5087938" y="4486275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latin typeface="Calibri" pitchFamily="34" charset="0"/>
              </a:rPr>
              <a:t>(</a:t>
            </a:r>
            <a:r>
              <a:rPr lang="en-US" sz="2000" dirty="0">
                <a:latin typeface="Calibri" pitchFamily="34" charset="0"/>
              </a:rPr>
              <a:t>indices</a:t>
            </a:r>
            <a:r>
              <a:rPr lang="en-US" sz="2000" b="1" dirty="0">
                <a:latin typeface="Calibri" pitchFamily="34" charset="0"/>
              </a:rPr>
              <a:t> on a scale of 0 to 9)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9898" y="864031"/>
            <a:ext cx="71628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80243" y="-393271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cap="none" dirty="0" smtClean="0">
                <a:latin typeface="Calibri" pitchFamily="34" charset="0"/>
                <a:cs typeface="Calibri" pitchFamily="34" charset="0"/>
              </a:rPr>
              <a:t>Crown-crown </a:t>
            </a:r>
            <a:r>
              <a:rPr lang="en-US" sz="3600" cap="none" dirty="0" err="1" smtClean="0">
                <a:latin typeface="Calibri" pitchFamily="34" charset="0"/>
                <a:cs typeface="Calibri" pitchFamily="34" charset="0"/>
              </a:rPr>
              <a:t>Transmissivity</a:t>
            </a:r>
            <a:r>
              <a:rPr lang="en-US" sz="3600" cap="none" dirty="0" smtClean="0">
                <a:latin typeface="Calibri" pitchFamily="34" charset="0"/>
                <a:cs typeface="Calibri" pitchFamily="34" charset="0"/>
              </a:rPr>
              <a:t> Potential</a:t>
            </a:r>
          </a:p>
        </p:txBody>
      </p:sp>
      <p:pic>
        <p:nvPicPr>
          <p:cNvPr id="25603" name="Picture 8" descr="canopy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2018193" y="1600200"/>
            <a:ext cx="5107614" cy="4114800"/>
          </a:xfrm>
          <a:noFill/>
          <a:ln>
            <a:solidFill>
              <a:schemeClr val="tx1"/>
            </a:solidFill>
          </a:ln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15619" y="948357"/>
            <a:ext cx="784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TC = 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037919" y="959470"/>
            <a:ext cx="57086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ƒ (canopy cover, leaf area index,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windspeed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0101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8281" r="24536" b="12852"/>
          <a:stretch>
            <a:fillRect/>
          </a:stretch>
        </p:blipFill>
        <p:spPr>
          <a:xfrm>
            <a:off x="4750256" y="1068914"/>
            <a:ext cx="3967542" cy="2751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70302" y="-441697"/>
            <a:ext cx="8229600" cy="1143001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cap="none" dirty="0" smtClean="0">
                <a:latin typeface="Calibri" pitchFamily="34" charset="0"/>
                <a:cs typeface="Calibri" pitchFamily="34" charset="0"/>
              </a:rPr>
              <a:t>Crown Fire Rate of Spread Potential</a:t>
            </a:r>
          </a:p>
        </p:txBody>
      </p:sp>
      <p:sp>
        <p:nvSpPr>
          <p:cNvPr id="26629" name="Text Box 9"/>
          <p:cNvSpPr txBox="1">
            <a:spLocks noChangeArrowheads="1"/>
          </p:cNvSpPr>
          <p:nvPr/>
        </p:nvSpPr>
        <p:spPr bwMode="auto">
          <a:xfrm>
            <a:off x="601740" y="1682750"/>
            <a:ext cx="1312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RC = </a:t>
            </a:r>
          </a:p>
        </p:txBody>
      </p:sp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1536777" y="1449388"/>
            <a:ext cx="428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Canopy heat source</a:t>
            </a:r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1649490" y="1957279"/>
            <a:ext cx="3730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Canopy heat sink</a:t>
            </a:r>
          </a:p>
        </p:txBody>
      </p:sp>
      <p:sp>
        <p:nvSpPr>
          <p:cNvPr id="26632" name="Text Box 17"/>
          <p:cNvSpPr txBox="1">
            <a:spLocks noChangeArrowheads="1"/>
          </p:cNvSpPr>
          <p:nvPr/>
        </p:nvSpPr>
        <p:spPr bwMode="auto">
          <a:xfrm>
            <a:off x="249776" y="2957216"/>
            <a:ext cx="736282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Where:</a:t>
            </a:r>
          </a:p>
          <a:p>
            <a:pPr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Heat source</a:t>
            </a:r>
            <a:r>
              <a:rPr lang="en-US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= </a:t>
            </a:r>
          </a:p>
          <a:p>
            <a:pPr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ƒ (RI surface, RI canopy,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propogating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flux ratio, </a:t>
            </a:r>
            <a:r>
              <a:rPr lang="en-US" sz="2400" dirty="0" err="1">
                <a:latin typeface="Calibri" pitchFamily="34" charset="0"/>
                <a:cs typeface="Calibri" pitchFamily="34" charset="0"/>
              </a:rPr>
              <a:t>windspeed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 factor) </a:t>
            </a:r>
          </a:p>
          <a:p>
            <a:pPr>
              <a:defRPr/>
            </a:pPr>
            <a:endParaRPr lang="en-US" sz="2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Heat sink</a:t>
            </a:r>
            <a:r>
              <a:rPr lang="en-US" sz="24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Calibri" pitchFamily="34" charset="0"/>
              </a:rPr>
              <a:t>= </a:t>
            </a:r>
          </a:p>
          <a:p>
            <a:pPr>
              <a:defRPr/>
            </a:pPr>
            <a:r>
              <a:rPr lang="en-US" sz="2400" dirty="0">
                <a:latin typeface="Calibri" pitchFamily="34" charset="0"/>
                <a:cs typeface="Calibri" pitchFamily="34" charset="0"/>
              </a:rPr>
              <a:t>ƒ (heat sink of canopy wood (i.e., branches), canopy foliage, and surface fuels 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565329" y="1960536"/>
            <a:ext cx="25572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6248400" y="4495800"/>
            <a:ext cx="2743200" cy="22098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301857" y="-485613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 cap="none" dirty="0" smtClean="0">
                <a:latin typeface="Calibri" pitchFamily="34" charset="0"/>
                <a:cs typeface="Calibri" pitchFamily="34" charset="0"/>
              </a:rPr>
              <a:t>Part III.  Available Fuel Potential</a:t>
            </a:r>
          </a:p>
        </p:txBody>
      </p:sp>
      <p:sp>
        <p:nvSpPr>
          <p:cNvPr id="27653" name="Oval 4"/>
          <p:cNvSpPr>
            <a:spLocks noChangeArrowheads="1"/>
          </p:cNvSpPr>
          <p:nvPr/>
        </p:nvSpPr>
        <p:spPr bwMode="auto">
          <a:xfrm>
            <a:off x="6324600" y="4572000"/>
            <a:ext cx="2590800" cy="2133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5"/>
          <p:cNvSpPr>
            <a:spLocks noChangeArrowheads="1"/>
          </p:cNvSpPr>
          <p:nvPr/>
        </p:nvSpPr>
        <p:spPr bwMode="auto">
          <a:xfrm>
            <a:off x="1301858" y="5498028"/>
            <a:ext cx="4891006" cy="914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Oval 6"/>
          <p:cNvSpPr>
            <a:spLocks noChangeArrowheads="1"/>
          </p:cNvSpPr>
          <p:nvPr/>
        </p:nvSpPr>
        <p:spPr bwMode="auto">
          <a:xfrm>
            <a:off x="6629400" y="4800600"/>
            <a:ext cx="2057400" cy="1600200"/>
          </a:xfrm>
          <a:prstGeom prst="ellipse">
            <a:avLst/>
          </a:pr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Rectangle 7"/>
          <p:cNvSpPr>
            <a:spLocks noChangeArrowheads="1"/>
          </p:cNvSpPr>
          <p:nvPr/>
        </p:nvSpPr>
        <p:spPr bwMode="auto">
          <a:xfrm>
            <a:off x="1309607" y="5802828"/>
            <a:ext cx="4881965" cy="609600"/>
          </a:xfrm>
          <a:prstGeom prst="rect">
            <a:avLst/>
          </a:prstGeom>
          <a:solidFill>
            <a:srgbClr val="66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Oval 8"/>
          <p:cNvSpPr>
            <a:spLocks noChangeArrowheads="1"/>
          </p:cNvSpPr>
          <p:nvPr/>
        </p:nvSpPr>
        <p:spPr bwMode="auto">
          <a:xfrm>
            <a:off x="7086600" y="5181600"/>
            <a:ext cx="1143000" cy="8382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8" name="Rectangle 9"/>
          <p:cNvSpPr>
            <a:spLocks noChangeArrowheads="1"/>
          </p:cNvSpPr>
          <p:nvPr/>
        </p:nvSpPr>
        <p:spPr bwMode="auto">
          <a:xfrm>
            <a:off x="1301858" y="6107628"/>
            <a:ext cx="4891006" cy="533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0"/>
          <p:cNvSpPr>
            <a:spLocks noChangeArrowheads="1"/>
          </p:cNvSpPr>
          <p:nvPr/>
        </p:nvSpPr>
        <p:spPr bwMode="auto">
          <a:xfrm>
            <a:off x="7543800" y="5562600"/>
            <a:ext cx="3048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Rectangle 11"/>
          <p:cNvSpPr>
            <a:spLocks noChangeArrowheads="1"/>
          </p:cNvSpPr>
          <p:nvPr/>
        </p:nvSpPr>
        <p:spPr bwMode="auto">
          <a:xfrm>
            <a:off x="1301858" y="5421828"/>
            <a:ext cx="4891006" cy="76200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AutoShape 12"/>
          <p:cNvSpPr>
            <a:spLocks noChangeArrowheads="1"/>
          </p:cNvSpPr>
          <p:nvPr/>
        </p:nvSpPr>
        <p:spPr bwMode="auto">
          <a:xfrm>
            <a:off x="7467600" y="2743200"/>
            <a:ext cx="457200" cy="381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3"/>
          <p:cNvSpPr>
            <a:spLocks noChangeArrowheads="1"/>
          </p:cNvSpPr>
          <p:nvPr/>
        </p:nvSpPr>
        <p:spPr bwMode="auto">
          <a:xfrm>
            <a:off x="6400800" y="2362200"/>
            <a:ext cx="152400" cy="152400"/>
          </a:xfrm>
          <a:prstGeom prst="ellipse">
            <a:avLst/>
          </a:pr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AutoShape 14"/>
          <p:cNvSpPr>
            <a:spLocks noChangeArrowheads="1"/>
          </p:cNvSpPr>
          <p:nvPr/>
        </p:nvSpPr>
        <p:spPr bwMode="auto">
          <a:xfrm>
            <a:off x="7848600" y="3276600"/>
            <a:ext cx="76200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AutoShape 15"/>
          <p:cNvSpPr>
            <a:spLocks noChangeArrowheads="1"/>
          </p:cNvSpPr>
          <p:nvPr/>
        </p:nvSpPr>
        <p:spPr bwMode="auto">
          <a:xfrm>
            <a:off x="6858000" y="3429000"/>
            <a:ext cx="762000" cy="7620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6934200" y="3505200"/>
            <a:ext cx="609600" cy="609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7086600" y="3733800"/>
            <a:ext cx="228600" cy="228600"/>
          </a:xfrm>
          <a:prstGeom prst="ellipse">
            <a:avLst/>
          </a:prstGeom>
          <a:solidFill>
            <a:srgbClr val="66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Oval 18"/>
          <p:cNvSpPr>
            <a:spLocks noChangeArrowheads="1"/>
          </p:cNvSpPr>
          <p:nvPr/>
        </p:nvSpPr>
        <p:spPr bwMode="auto">
          <a:xfrm>
            <a:off x="7543800" y="2819400"/>
            <a:ext cx="3048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Oval 19"/>
          <p:cNvSpPr>
            <a:spLocks noChangeArrowheads="1"/>
          </p:cNvSpPr>
          <p:nvPr/>
        </p:nvSpPr>
        <p:spPr bwMode="auto">
          <a:xfrm>
            <a:off x="7924800" y="3352800"/>
            <a:ext cx="609600" cy="53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Line 24"/>
          <p:cNvSpPr>
            <a:spLocks noChangeShapeType="1"/>
          </p:cNvSpPr>
          <p:nvPr/>
        </p:nvSpPr>
        <p:spPr bwMode="auto">
          <a:xfrm flipV="1">
            <a:off x="304800" y="5334000"/>
            <a:ext cx="838200" cy="38100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4" name="Line 25"/>
          <p:cNvSpPr>
            <a:spLocks noChangeShapeType="1"/>
          </p:cNvSpPr>
          <p:nvPr/>
        </p:nvSpPr>
        <p:spPr bwMode="auto">
          <a:xfrm>
            <a:off x="228600" y="5486400"/>
            <a:ext cx="990600" cy="7620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5" name="Line 26"/>
          <p:cNvSpPr>
            <a:spLocks noChangeShapeType="1"/>
          </p:cNvSpPr>
          <p:nvPr/>
        </p:nvSpPr>
        <p:spPr bwMode="auto">
          <a:xfrm>
            <a:off x="152400" y="5334000"/>
            <a:ext cx="533400" cy="30480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6" name="Line 27"/>
          <p:cNvSpPr>
            <a:spLocks noChangeShapeType="1"/>
          </p:cNvSpPr>
          <p:nvPr/>
        </p:nvSpPr>
        <p:spPr bwMode="auto">
          <a:xfrm flipV="1">
            <a:off x="228600" y="5486400"/>
            <a:ext cx="914400" cy="7620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7" name="Line 28"/>
          <p:cNvSpPr>
            <a:spLocks noChangeShapeType="1"/>
          </p:cNvSpPr>
          <p:nvPr/>
        </p:nvSpPr>
        <p:spPr bwMode="auto">
          <a:xfrm>
            <a:off x="304800" y="5334000"/>
            <a:ext cx="457200" cy="15240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8" name="Line 29"/>
          <p:cNvSpPr>
            <a:spLocks noChangeShapeType="1"/>
          </p:cNvSpPr>
          <p:nvPr/>
        </p:nvSpPr>
        <p:spPr bwMode="auto">
          <a:xfrm>
            <a:off x="762000" y="5410200"/>
            <a:ext cx="457200" cy="152400"/>
          </a:xfrm>
          <a:prstGeom prst="line">
            <a:avLst/>
          </a:prstGeom>
          <a:noFill/>
          <a:ln w="57150">
            <a:solidFill>
              <a:srgbClr val="FF0066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79" name="Text Box 30"/>
          <p:cNvSpPr txBox="1">
            <a:spLocks noChangeArrowheads="1"/>
          </p:cNvSpPr>
          <p:nvPr/>
        </p:nvSpPr>
        <p:spPr bwMode="auto">
          <a:xfrm>
            <a:off x="136525" y="4964113"/>
            <a:ext cx="817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Litter</a:t>
            </a:r>
          </a:p>
        </p:txBody>
      </p:sp>
      <p:sp>
        <p:nvSpPr>
          <p:cNvPr id="27680" name="Text Box 31"/>
          <p:cNvSpPr txBox="1">
            <a:spLocks noChangeArrowheads="1"/>
          </p:cNvSpPr>
          <p:nvPr/>
        </p:nvSpPr>
        <p:spPr bwMode="auto">
          <a:xfrm>
            <a:off x="6705600" y="2206625"/>
            <a:ext cx="1835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“Flash” Fuels</a:t>
            </a:r>
          </a:p>
        </p:txBody>
      </p:sp>
      <p:sp>
        <p:nvSpPr>
          <p:cNvPr id="27681" name="Line 32"/>
          <p:cNvSpPr>
            <a:spLocks noChangeShapeType="1"/>
          </p:cNvSpPr>
          <p:nvPr/>
        </p:nvSpPr>
        <p:spPr bwMode="auto">
          <a:xfrm flipV="1">
            <a:off x="304800" y="5562600"/>
            <a:ext cx="838200" cy="3810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2" name="Line 33"/>
          <p:cNvSpPr>
            <a:spLocks noChangeShapeType="1"/>
          </p:cNvSpPr>
          <p:nvPr/>
        </p:nvSpPr>
        <p:spPr bwMode="auto">
          <a:xfrm>
            <a:off x="228600" y="5715000"/>
            <a:ext cx="990600" cy="762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3" name="Line 34"/>
          <p:cNvSpPr>
            <a:spLocks noChangeShapeType="1"/>
          </p:cNvSpPr>
          <p:nvPr/>
        </p:nvSpPr>
        <p:spPr bwMode="auto">
          <a:xfrm>
            <a:off x="152400" y="5562600"/>
            <a:ext cx="533400" cy="3048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4" name="Line 35"/>
          <p:cNvSpPr>
            <a:spLocks noChangeShapeType="1"/>
          </p:cNvSpPr>
          <p:nvPr/>
        </p:nvSpPr>
        <p:spPr bwMode="auto">
          <a:xfrm flipV="1">
            <a:off x="228600" y="5715000"/>
            <a:ext cx="914400" cy="762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5" name="Line 36"/>
          <p:cNvSpPr>
            <a:spLocks noChangeShapeType="1"/>
          </p:cNvSpPr>
          <p:nvPr/>
        </p:nvSpPr>
        <p:spPr bwMode="auto">
          <a:xfrm>
            <a:off x="304800" y="5562600"/>
            <a:ext cx="457200" cy="1524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6" name="Line 37"/>
          <p:cNvSpPr>
            <a:spLocks noChangeShapeType="1"/>
          </p:cNvSpPr>
          <p:nvPr/>
        </p:nvSpPr>
        <p:spPr bwMode="auto">
          <a:xfrm>
            <a:off x="533400" y="5562600"/>
            <a:ext cx="457200" cy="152400"/>
          </a:xfrm>
          <a:prstGeom prst="line">
            <a:avLst/>
          </a:prstGeom>
          <a:noFill/>
          <a:ln w="57150">
            <a:solidFill>
              <a:srgbClr val="FFFF00"/>
            </a:solidFill>
            <a:prstDash val="dash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87" name="Text Box 38"/>
          <p:cNvSpPr txBox="1">
            <a:spLocks noChangeArrowheads="1"/>
          </p:cNvSpPr>
          <p:nvPr/>
        </p:nvSpPr>
        <p:spPr bwMode="auto">
          <a:xfrm>
            <a:off x="8077200" y="2740025"/>
            <a:ext cx="663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1-hr</a:t>
            </a:r>
          </a:p>
        </p:txBody>
      </p:sp>
      <p:sp>
        <p:nvSpPr>
          <p:cNvPr id="27688" name="Text Box 39"/>
          <p:cNvSpPr txBox="1">
            <a:spLocks noChangeArrowheads="1"/>
          </p:cNvSpPr>
          <p:nvPr/>
        </p:nvSpPr>
        <p:spPr bwMode="auto">
          <a:xfrm>
            <a:off x="8077200" y="4187825"/>
            <a:ext cx="650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Log</a:t>
            </a:r>
          </a:p>
        </p:txBody>
      </p:sp>
      <p:sp>
        <p:nvSpPr>
          <p:cNvPr id="27689" name="Text Box 40"/>
          <p:cNvSpPr txBox="1">
            <a:spLocks noChangeArrowheads="1"/>
          </p:cNvSpPr>
          <p:nvPr/>
        </p:nvSpPr>
        <p:spPr bwMode="auto">
          <a:xfrm>
            <a:off x="6705600" y="4111625"/>
            <a:ext cx="946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</a:rPr>
              <a:t>100-hr</a:t>
            </a:r>
          </a:p>
        </p:txBody>
      </p:sp>
      <p:sp>
        <p:nvSpPr>
          <p:cNvPr id="27690" name="Line 41"/>
          <p:cNvSpPr>
            <a:spLocks noChangeShapeType="1"/>
          </p:cNvSpPr>
          <p:nvPr/>
        </p:nvSpPr>
        <p:spPr bwMode="auto">
          <a:xfrm flipH="1">
            <a:off x="2133600" y="5269428"/>
            <a:ext cx="3810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91" name="Text Box 42"/>
          <p:cNvSpPr txBox="1">
            <a:spLocks noChangeArrowheads="1"/>
          </p:cNvSpPr>
          <p:nvPr/>
        </p:nvSpPr>
        <p:spPr bwMode="auto">
          <a:xfrm>
            <a:off x="2574925" y="5077341"/>
            <a:ext cx="1784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Pyrolysis zone</a:t>
            </a:r>
          </a:p>
        </p:txBody>
      </p:sp>
      <p:sp>
        <p:nvSpPr>
          <p:cNvPr id="27692" name="Text Box 43"/>
          <p:cNvSpPr txBox="1">
            <a:spLocks noChangeArrowheads="1"/>
          </p:cNvSpPr>
          <p:nvPr/>
        </p:nvSpPr>
        <p:spPr bwMode="auto">
          <a:xfrm>
            <a:off x="2532675" y="5488692"/>
            <a:ext cx="19329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Flame available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693" name="Text Box 44"/>
          <p:cNvSpPr txBox="1">
            <a:spLocks noChangeArrowheads="1"/>
          </p:cNvSpPr>
          <p:nvPr/>
        </p:nvSpPr>
        <p:spPr bwMode="auto">
          <a:xfrm>
            <a:off x="2433234" y="5770244"/>
            <a:ext cx="2139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Smolder available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694" name="Text Box 45"/>
          <p:cNvSpPr txBox="1">
            <a:spLocks noChangeArrowheads="1"/>
          </p:cNvSpPr>
          <p:nvPr/>
        </p:nvSpPr>
        <p:spPr bwMode="auto">
          <a:xfrm>
            <a:off x="2420321" y="6133243"/>
            <a:ext cx="217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Residual available</a:t>
            </a:r>
            <a:endParaRPr lang="en-US" b="1" dirty="0">
              <a:solidFill>
                <a:schemeClr val="bg1"/>
              </a:solidFill>
              <a:latin typeface="Arial" charset="0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247650" y="914401"/>
            <a:ext cx="8593136" cy="646113"/>
            <a:chOff x="156" y="576"/>
            <a:chExt cx="5413" cy="407"/>
          </a:xfrm>
        </p:grpSpPr>
        <p:sp>
          <p:nvSpPr>
            <p:cNvPr id="27696" name="Text Box 49"/>
            <p:cNvSpPr txBox="1">
              <a:spLocks noChangeArrowheads="1"/>
            </p:cNvSpPr>
            <p:nvPr/>
          </p:nvSpPr>
          <p:spPr bwMode="auto">
            <a:xfrm>
              <a:off x="156" y="576"/>
              <a:ext cx="1543" cy="4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/>
                <a:t>Flame Available Fuel</a:t>
              </a:r>
            </a:p>
            <a:p>
              <a:pPr algn="ctr"/>
              <a:r>
                <a:rPr lang="en-US" b="1" dirty="0"/>
                <a:t> Potential</a:t>
              </a:r>
            </a:p>
          </p:txBody>
        </p:sp>
        <p:sp>
          <p:nvSpPr>
            <p:cNvPr id="27697" name="Text Box 50"/>
            <p:cNvSpPr txBox="1">
              <a:spLocks noChangeArrowheads="1"/>
            </p:cNvSpPr>
            <p:nvPr/>
          </p:nvSpPr>
          <p:spPr bwMode="auto">
            <a:xfrm>
              <a:off x="1814" y="576"/>
              <a:ext cx="1923" cy="4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Smoldering Available Fuel</a:t>
              </a:r>
            </a:p>
            <a:p>
              <a:pPr algn="ctr"/>
              <a:r>
                <a:rPr lang="en-US" b="1"/>
                <a:t> Potential</a:t>
              </a:r>
            </a:p>
          </p:txBody>
        </p:sp>
        <p:sp>
          <p:nvSpPr>
            <p:cNvPr id="27698" name="Text Box 51"/>
            <p:cNvSpPr txBox="1">
              <a:spLocks noChangeArrowheads="1"/>
            </p:cNvSpPr>
            <p:nvPr/>
          </p:nvSpPr>
          <p:spPr bwMode="auto">
            <a:xfrm>
              <a:off x="3840" y="576"/>
              <a:ext cx="1729" cy="4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/>
                <a:t>Residual Available Fuel</a:t>
              </a:r>
            </a:p>
            <a:p>
              <a:pPr algn="ctr"/>
              <a:r>
                <a:rPr lang="en-US" b="1"/>
                <a:t> Potential</a:t>
              </a:r>
            </a:p>
          </p:txBody>
        </p:sp>
      </p:grpSp>
      <p:pic>
        <p:nvPicPr>
          <p:cNvPr id="52" name="Picture 2" descr="P0000809"/>
          <p:cNvPicPr>
            <a:picLocks noChangeAspect="1" noChangeArrowheads="1"/>
          </p:cNvPicPr>
          <p:nvPr/>
        </p:nvPicPr>
        <p:blipFill>
          <a:blip r:embed="rId3" cstate="print">
            <a:lum bright="-12000"/>
          </a:blip>
          <a:srcRect/>
          <a:stretch>
            <a:fillRect/>
          </a:stretch>
        </p:blipFill>
        <p:spPr bwMode="auto">
          <a:xfrm>
            <a:off x="232474" y="1673814"/>
            <a:ext cx="3665350" cy="27490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306388" y="214313"/>
            <a:ext cx="86391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Calibri" pitchFamily="34" charset="0"/>
                <a:cs typeface="Calibri" pitchFamily="34" charset="0"/>
              </a:rPr>
              <a:t>FCCS Applications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r>
              <a:rPr lang="en-US" sz="2800" dirty="0">
                <a:latin typeface="Calibri" pitchFamily="34" charset="0"/>
                <a:cs typeface="Calibri" pitchFamily="34" charset="0"/>
              </a:rPr>
              <a:t> Translating </a:t>
            </a:r>
            <a:r>
              <a:rPr lang="en-US" sz="2800" dirty="0" err="1">
                <a:latin typeface="Calibri" pitchFamily="34" charset="0"/>
                <a:cs typeface="Calibri" pitchFamily="34" charset="0"/>
              </a:rPr>
              <a:t>fuelbeds</a:t>
            </a:r>
            <a:r>
              <a:rPr lang="en-US" sz="2800" dirty="0">
                <a:latin typeface="Calibri" pitchFamily="34" charset="0"/>
                <a:cs typeface="Calibri" pitchFamily="34" charset="0"/>
              </a:rPr>
              <a:t> into fire hazard mapping and assessment</a:t>
            </a:r>
            <a:br>
              <a:rPr lang="en-US" sz="2800" dirty="0">
                <a:latin typeface="Calibri" pitchFamily="34" charset="0"/>
                <a:cs typeface="Calibri" pitchFamily="34" charset="0"/>
              </a:rPr>
            </a:br>
            <a:endParaRPr lang="en-US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 l="4422" r="1389"/>
          <a:stretch>
            <a:fillRect/>
          </a:stretch>
        </p:blipFill>
        <p:spPr bwMode="auto">
          <a:xfrm>
            <a:off x="247650" y="1693863"/>
            <a:ext cx="46323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063" y="1704975"/>
            <a:ext cx="4002087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355170" y="1066800"/>
            <a:ext cx="84661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 pitchFamily="34" charset="0"/>
                <a:cs typeface="Calibri" pitchFamily="34" charset="0"/>
              </a:rPr>
              <a:t>http://www.fs.fed.us/pnw/fera/fccs/pubs.shtml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2630487" y="0"/>
            <a:ext cx="38834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latin typeface="Calibri" pitchFamily="34" charset="0"/>
                <a:cs typeface="Calibri" pitchFamily="34" charset="0"/>
              </a:rPr>
              <a:t>For More Information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2" cstate="print"/>
          <a:srcRect r="444"/>
          <a:stretch>
            <a:fillRect/>
          </a:stretch>
        </p:blipFill>
        <p:spPr bwMode="auto">
          <a:xfrm>
            <a:off x="90488" y="1635125"/>
            <a:ext cx="8909050" cy="27479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838200"/>
            <a:ext cx="8686800" cy="525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304800" y="838200"/>
            <a:ext cx="8534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09600" indent="-609600">
              <a:spcBef>
                <a:spcPts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800" dirty="0">
                <a:solidFill>
                  <a:srgbClr val="C00000"/>
                </a:solidFill>
                <a:latin typeface="Calibri" pitchFamily="34" charset="0"/>
              </a:rPr>
              <a:t>Surface fire behavior </a:t>
            </a:r>
            <a:r>
              <a:rPr lang="en-US" sz="2800" dirty="0">
                <a:latin typeface="Calibri" pitchFamily="34" charset="0"/>
              </a:rPr>
              <a:t>- predictions of relative and actual surface fire behavior (reaction intensity, rate of spread, and </a:t>
            </a:r>
            <a:r>
              <a:rPr lang="en-US" sz="2800" dirty="0" smtClean="0">
                <a:latin typeface="Calibri" pitchFamily="34" charset="0"/>
              </a:rPr>
              <a:t>flame length</a:t>
            </a:r>
            <a:r>
              <a:rPr lang="en-US" sz="2800" dirty="0">
                <a:latin typeface="Calibri" pitchFamily="34" charset="0"/>
              </a:rPr>
              <a:t>) based on benchmark environmental conditions.</a:t>
            </a:r>
          </a:p>
          <a:p>
            <a:pPr marL="609600" indent="-609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3200" dirty="0">
              <a:latin typeface="Calibri" pitchFamily="34" charset="0"/>
            </a:endParaRPr>
          </a:p>
          <a:p>
            <a:pPr marL="609600" indent="-609600">
              <a:spcBef>
                <a:spcPts val="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800" dirty="0">
                <a:solidFill>
                  <a:srgbClr val="3333FF"/>
                </a:solidFill>
                <a:latin typeface="Calibri" pitchFamily="34" charset="0"/>
              </a:rPr>
              <a:t>Crown fire potentials</a:t>
            </a:r>
            <a:r>
              <a:rPr lang="en-US" sz="2800" dirty="0">
                <a:latin typeface="Calibri" pitchFamily="34" charset="0"/>
              </a:rPr>
              <a:t> – index only of crown fire initiation, </a:t>
            </a:r>
            <a:r>
              <a:rPr lang="en-US" sz="2800" dirty="0" err="1">
                <a:latin typeface="Calibri" pitchFamily="34" charset="0"/>
              </a:rPr>
              <a:t>transmissivity</a:t>
            </a:r>
            <a:r>
              <a:rPr lang="en-US" sz="2800" dirty="0">
                <a:latin typeface="Calibri" pitchFamily="34" charset="0"/>
              </a:rPr>
              <a:t> and rate of spread.</a:t>
            </a:r>
          </a:p>
          <a:p>
            <a:pPr marL="609600" indent="-609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endParaRPr lang="en-US" sz="2800" dirty="0">
              <a:latin typeface="Calibri" pitchFamily="34" charset="0"/>
            </a:endParaRPr>
          </a:p>
          <a:p>
            <a:pPr marL="609600" indent="-609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AutoNum type="arabicPeriod"/>
            </a:pPr>
            <a:r>
              <a:rPr lang="en-US" sz="2800" dirty="0">
                <a:solidFill>
                  <a:srgbClr val="00CC00"/>
                </a:solidFill>
                <a:latin typeface="Calibri" pitchFamily="34" charset="0"/>
              </a:rPr>
              <a:t>Available fuel potentials</a:t>
            </a:r>
            <a:r>
              <a:rPr lang="en-US" sz="2800" dirty="0">
                <a:latin typeface="Calibri" pitchFamily="34" charset="0"/>
              </a:rPr>
              <a:t> – tons/acre of available fuel under dry conditions. </a:t>
            </a:r>
          </a:p>
        </p:txBody>
      </p:sp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3429000" y="0"/>
            <a:ext cx="20177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latin typeface="Calibri" pitchFamily="34" charset="0"/>
              </a:rPr>
              <a:t>Overview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3"/>
          <p:cNvSpPr txBox="1">
            <a:spLocks noChangeArrowheads="1"/>
          </p:cNvSpPr>
          <p:nvPr/>
        </p:nvSpPr>
        <p:spPr bwMode="auto">
          <a:xfrm>
            <a:off x="2022475" y="101600"/>
            <a:ext cx="4921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dirty="0">
                <a:latin typeface="Calibri" pitchFamily="34" charset="0"/>
              </a:rPr>
              <a:t>Environmental Scenarios</a:t>
            </a:r>
          </a:p>
        </p:txBody>
      </p:sp>
      <p:sp>
        <p:nvSpPr>
          <p:cNvPr id="7172" name="Text Box 48"/>
          <p:cNvSpPr txBox="1">
            <a:spLocks noChangeArrowheads="1"/>
          </p:cNvSpPr>
          <p:nvPr/>
        </p:nvSpPr>
        <p:spPr bwMode="auto">
          <a:xfrm>
            <a:off x="215900" y="1054100"/>
            <a:ext cx="8775700" cy="369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u="sng" dirty="0" smtClean="0">
                <a:latin typeface="Calibri" pitchFamily="34" charset="0"/>
              </a:rPr>
              <a:t>Default</a:t>
            </a:r>
            <a:endParaRPr lang="en-US" sz="2800" b="1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4 mph </a:t>
            </a:r>
            <a:r>
              <a:rPr lang="en-US" sz="2800" dirty="0" err="1" smtClean="0">
                <a:latin typeface="Calibri" pitchFamily="34" charset="0"/>
              </a:rPr>
              <a:t>windspeed</a:t>
            </a:r>
            <a:endParaRPr lang="en-US" sz="28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Calibri" pitchFamily="34" charset="0"/>
              </a:rPr>
              <a:t> No slope</a:t>
            </a:r>
          </a:p>
          <a:p>
            <a:pPr>
              <a:buFontTx/>
              <a:buChar char="•"/>
            </a:pPr>
            <a:r>
              <a:rPr lang="en-US" sz="2800" dirty="0">
                <a:latin typeface="Calibri" pitchFamily="34" charset="0"/>
              </a:rPr>
              <a:t> Dry fuel moisture scenario</a:t>
            </a:r>
          </a:p>
          <a:p>
            <a:r>
              <a:rPr lang="en-US" sz="2800" dirty="0">
                <a:latin typeface="Calibri" pitchFamily="34" charset="0"/>
              </a:rPr>
              <a:t>   - 6.5% dead FM</a:t>
            </a:r>
          </a:p>
          <a:p>
            <a:r>
              <a:rPr lang="en-US" sz="2800" dirty="0">
                <a:latin typeface="Calibri" pitchFamily="34" charset="0"/>
              </a:rPr>
              <a:t>   - 60% </a:t>
            </a:r>
            <a:r>
              <a:rPr lang="en-US" sz="2800" dirty="0" err="1">
                <a:latin typeface="Calibri" pitchFamily="34" charset="0"/>
              </a:rPr>
              <a:t>nonwoody</a:t>
            </a:r>
            <a:r>
              <a:rPr lang="en-US" sz="2800" dirty="0">
                <a:latin typeface="Calibri" pitchFamily="34" charset="0"/>
              </a:rPr>
              <a:t> FM</a:t>
            </a:r>
          </a:p>
          <a:p>
            <a:r>
              <a:rPr lang="en-US" sz="2800" dirty="0">
                <a:latin typeface="Calibri" pitchFamily="34" charset="0"/>
              </a:rPr>
              <a:t>   - 90% shrub FM</a:t>
            </a:r>
          </a:p>
          <a:p>
            <a:endParaRPr lang="en-US" sz="1000" dirty="0">
              <a:latin typeface="Calibri" pitchFamily="34" charset="0"/>
            </a:endParaRPr>
          </a:p>
          <a:p>
            <a:endParaRPr lang="en-US" sz="2800" dirty="0">
              <a:latin typeface="Calibri" pitchFamily="34" charset="0"/>
            </a:endParaRPr>
          </a:p>
        </p:txBody>
      </p:sp>
      <p:sp>
        <p:nvSpPr>
          <p:cNvPr id="7173" name="TextBox 5"/>
          <p:cNvSpPr txBox="1">
            <a:spLocks noChangeArrowheads="1"/>
          </p:cNvSpPr>
          <p:nvPr/>
        </p:nvSpPr>
        <p:spPr bwMode="auto">
          <a:xfrm>
            <a:off x="4610100" y="1081088"/>
            <a:ext cx="449033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u="sng" dirty="0">
                <a:latin typeface="Calibri" pitchFamily="34" charset="0"/>
              </a:rPr>
              <a:t>Surface fire behavior </a:t>
            </a:r>
            <a:endParaRPr lang="en-US" sz="2800" u="sng" dirty="0" smtClean="0">
              <a:latin typeface="Calibri" pitchFamily="34" charset="0"/>
            </a:endParaRPr>
          </a:p>
          <a:p>
            <a:pPr marL="287338" indent="-287338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</a:rPr>
              <a:t>Fuel </a:t>
            </a:r>
            <a:r>
              <a:rPr lang="en-US" sz="2800" dirty="0">
                <a:latin typeface="Calibri" pitchFamily="34" charset="0"/>
              </a:rPr>
              <a:t>moisture scenario (%)</a:t>
            </a:r>
          </a:p>
          <a:p>
            <a:pPr>
              <a:buFontTx/>
              <a:buChar char="•"/>
            </a:pP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</a:rPr>
              <a:t>Midflame</a:t>
            </a:r>
            <a:r>
              <a:rPr lang="en-US" sz="2800" dirty="0">
                <a:latin typeface="Calibri" pitchFamily="34" charset="0"/>
              </a:rPr>
              <a:t> </a:t>
            </a:r>
            <a:r>
              <a:rPr lang="en-US" sz="2800" dirty="0" err="1">
                <a:latin typeface="Calibri" pitchFamily="34" charset="0"/>
              </a:rPr>
              <a:t>windspeed</a:t>
            </a:r>
            <a:r>
              <a:rPr lang="en-US" sz="2800" dirty="0">
                <a:latin typeface="Calibri" pitchFamily="34" charset="0"/>
              </a:rPr>
              <a:t> (mph)</a:t>
            </a:r>
          </a:p>
          <a:p>
            <a:pPr>
              <a:buFontTx/>
              <a:buChar char="•"/>
            </a:pPr>
            <a:r>
              <a:rPr lang="en-US" sz="2800" dirty="0">
                <a:latin typeface="Calibri" pitchFamily="34" charset="0"/>
              </a:rPr>
              <a:t> Slope gradient (%)</a:t>
            </a:r>
          </a:p>
          <a:p>
            <a:endParaRPr lang="en-US" sz="2800" dirty="0"/>
          </a:p>
        </p:txBody>
      </p:sp>
      <p:pic>
        <p:nvPicPr>
          <p:cNvPr id="7" name="Picture 6" descr="NewW.jpg"/>
          <p:cNvPicPr>
            <a:picLocks noChangeAspect="1"/>
          </p:cNvPicPr>
          <p:nvPr/>
        </p:nvPicPr>
        <p:blipFill>
          <a:blip r:embed="rId3" cstate="print"/>
          <a:srcRect l="21505" t="16911" r="18065" b="7565"/>
          <a:stretch>
            <a:fillRect/>
          </a:stretch>
        </p:blipFill>
        <p:spPr>
          <a:xfrm>
            <a:off x="3068664" y="4072923"/>
            <a:ext cx="2919735" cy="2582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-381000" y="-152400"/>
            <a:ext cx="9829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latin typeface="Calibri" pitchFamily="34" charset="0"/>
              </a:rPr>
              <a:t>Part I.  FCCS Surface Fire Behavior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98467358"/>
              </p:ext>
            </p:extLst>
          </p:nvPr>
        </p:nvGraphicFramePr>
        <p:xfrm>
          <a:off x="2590800" y="3810000"/>
          <a:ext cx="4038600" cy="218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719" name="Bitmap Image" r:id="rId4" imgW="15019931" imgH="8142971" progId="PBrush">
                  <p:embed/>
                </p:oleObj>
              </mc:Choice>
              <mc:Fallback>
                <p:oleObj name="Bitmap Image" r:id="rId4" imgW="15019931" imgH="8142971" progId="PBrus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3810000"/>
                        <a:ext cx="4038600" cy="218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8" name="Picture 4" descr="IMG_053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 cstate="print">
            <a:lum bright="-10000"/>
          </a:blip>
          <a:srcRect l="24706" t="50197" r="8235" b="10446"/>
          <a:stretch>
            <a:fillRect/>
          </a:stretch>
        </p:blipFill>
        <p:spPr>
          <a:xfrm>
            <a:off x="304800" y="955675"/>
            <a:ext cx="4510088" cy="2473325"/>
          </a:xfr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9" name="Text Box 21"/>
          <p:cNvSpPr txBox="1">
            <a:spLocks noChangeArrowheads="1"/>
          </p:cNvSpPr>
          <p:nvPr/>
        </p:nvSpPr>
        <p:spPr bwMode="auto">
          <a:xfrm>
            <a:off x="5105400" y="990600"/>
            <a:ext cx="4038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 </a:t>
            </a:r>
            <a:r>
              <a:rPr lang="en-US" sz="2400" b="1" dirty="0">
                <a:latin typeface="Calibri" pitchFamily="34" charset="0"/>
              </a:rPr>
              <a:t>Reaction intensity</a:t>
            </a:r>
            <a:r>
              <a:rPr lang="en-US" sz="2400" dirty="0">
                <a:latin typeface="Calibri" pitchFamily="34" charset="0"/>
              </a:rPr>
              <a:t> </a:t>
            </a:r>
            <a:endParaRPr lang="en-US" sz="2400" dirty="0" smtClean="0">
              <a:latin typeface="Calibri" pitchFamily="34" charset="0"/>
            </a:endParaRPr>
          </a:p>
          <a:p>
            <a:r>
              <a:rPr lang="en-US" sz="2400" dirty="0" smtClean="0">
                <a:latin typeface="Calibri" pitchFamily="34" charset="0"/>
              </a:rPr>
              <a:t>    (</a:t>
            </a:r>
            <a:r>
              <a:rPr lang="en-US" sz="2400" dirty="0">
                <a:latin typeface="Calibri" pitchFamily="34" charset="0"/>
              </a:rPr>
              <a:t>BTU/ft</a:t>
            </a:r>
            <a:r>
              <a:rPr lang="en-US" sz="2400" baseline="30000" dirty="0">
                <a:latin typeface="Calibri" pitchFamily="34" charset="0"/>
              </a:rPr>
              <a:t>2</a:t>
            </a:r>
            <a:r>
              <a:rPr lang="en-US" sz="2400" dirty="0">
                <a:latin typeface="Calibri" pitchFamily="34" charset="0"/>
              </a:rPr>
              <a:t>-min)</a:t>
            </a:r>
          </a:p>
          <a:p>
            <a:pPr>
              <a:buFontTx/>
              <a:buChar char="•"/>
            </a:pPr>
            <a:endParaRPr lang="en-US" sz="24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 </a:t>
            </a:r>
            <a:r>
              <a:rPr lang="en-US" sz="2400" b="1" dirty="0">
                <a:latin typeface="Calibri" pitchFamily="34" charset="0"/>
              </a:rPr>
              <a:t>Rate of spread</a:t>
            </a:r>
            <a:r>
              <a:rPr lang="en-US" sz="2400" dirty="0">
                <a:latin typeface="Calibri" pitchFamily="34" charset="0"/>
              </a:rPr>
              <a:t> (ft/min)</a:t>
            </a:r>
          </a:p>
          <a:p>
            <a:pPr>
              <a:buFontTx/>
              <a:buChar char="•"/>
            </a:pPr>
            <a:endParaRPr lang="en-US" sz="2400" dirty="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en-US" sz="2400" dirty="0">
                <a:latin typeface="Calibri" pitchFamily="34" charset="0"/>
              </a:rPr>
              <a:t>  </a:t>
            </a:r>
            <a:r>
              <a:rPr lang="en-US" sz="2400" b="1" dirty="0">
                <a:latin typeface="Calibri" pitchFamily="34" charset="0"/>
              </a:rPr>
              <a:t>Flame length</a:t>
            </a:r>
            <a:r>
              <a:rPr lang="en-US" sz="2400" dirty="0">
                <a:latin typeface="Calibri" pitchFamily="34" charset="0"/>
              </a:rPr>
              <a:t> (ft)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2076450" y="88900"/>
            <a:ext cx="5040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Surface Fire Behavior Report</a:t>
            </a:r>
          </a:p>
        </p:txBody>
      </p:sp>
      <p:pic>
        <p:nvPicPr>
          <p:cNvPr id="458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59472"/>
            <a:ext cx="8647348" cy="581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004" y="3525864"/>
            <a:ext cx="5562600" cy="78782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5"/>
          <p:cNvSpPr>
            <a:spLocks noGrp="1"/>
          </p:cNvSpPr>
          <p:nvPr>
            <p:ph type="title" idx="4294967295"/>
          </p:nvPr>
        </p:nvSpPr>
        <p:spPr>
          <a:xfrm>
            <a:off x="2058277" y="170480"/>
            <a:ext cx="5055448" cy="868363"/>
          </a:xfrm>
        </p:spPr>
        <p:txBody>
          <a:bodyPr/>
          <a:lstStyle/>
          <a:p>
            <a:pPr algn="ctr" eaLnBrk="1" hangingPunct="1"/>
            <a:r>
              <a:rPr lang="en-US" sz="3200" cap="none" dirty="0" smtClean="0">
                <a:latin typeface="Calibri" pitchFamily="34" charset="0"/>
                <a:cs typeface="Calibri" pitchFamily="34" charset="0"/>
              </a:rPr>
              <a:t>Comparison of FCCS and </a:t>
            </a:r>
            <a:br>
              <a:rPr lang="en-US" sz="3200" cap="none" dirty="0" smtClean="0">
                <a:latin typeface="Calibri" pitchFamily="34" charset="0"/>
                <a:cs typeface="Calibri" pitchFamily="34" charset="0"/>
              </a:rPr>
            </a:br>
            <a:r>
              <a:rPr lang="en-US" sz="3200" cap="none" dirty="0" err="1" smtClean="0">
                <a:latin typeface="Calibri" pitchFamily="34" charset="0"/>
                <a:cs typeface="Calibri" pitchFamily="34" charset="0"/>
              </a:rPr>
              <a:t>Rothermel’s</a:t>
            </a:r>
            <a:r>
              <a:rPr lang="en-US" sz="3200" cap="none" dirty="0" smtClean="0">
                <a:latin typeface="Calibri" pitchFamily="34" charset="0"/>
                <a:cs typeface="Calibri" pitchFamily="34" charset="0"/>
              </a:rPr>
              <a:t> Spread Model</a:t>
            </a:r>
          </a:p>
        </p:txBody>
      </p:sp>
      <p:graphicFrame>
        <p:nvGraphicFramePr>
          <p:cNvPr id="406531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455715"/>
              </p:ext>
            </p:extLst>
          </p:nvPr>
        </p:nvGraphicFramePr>
        <p:xfrm>
          <a:off x="152400" y="1203325"/>
          <a:ext cx="8839200" cy="4902962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2033588"/>
                <a:gridCol w="3286125"/>
                <a:gridCol w="3519487"/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ROTHERMEL  (1972)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FCCS (2007)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ASSUMPTIONS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Steady state head fire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Flaming front (fine fuels)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Uniform fuel, FM, wind, slope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Homogenous surface fuels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Same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Same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Same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Heterogeneous surface fuels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 (4 layers)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OBJECTIVE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Support fire management operations in standard fuels under changing weather conditions.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Compare fire behavior between varying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fuelbed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characteristics and changing weather conditions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APPLICATIONS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Surface fire behavior modeling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Surface fire behavior modeling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Fire effects modeling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Fuel treatment assessment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 Habitat assessments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FUEL CHARACTERISTICS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Stylized fuel models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Realistic (measured) fuel characteristics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</a:tr>
              <a:tr h="5778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CROSSWALK</a:t>
                      </a:r>
                      <a:endParaRPr kumimoji="0" 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Fuel models cannot be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crosswalked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to realistic fuels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Crosswalk from </a:t>
                      </a:r>
                      <a:r>
                        <a:rPr kumimoji="0" lang="en-US" sz="16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fuelbeds</a:t>
                      </a: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to fuel models (original 13 and standard 40)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45123" marR="45123" marT="0" marB="0" horzOverflow="overflow">
                    <a:solidFill>
                      <a:srgbClr val="BBE0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Imag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 descr="O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Slash and lit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45720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MERRITT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0"/>
            <a:ext cx="4572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28600" y="0"/>
            <a:ext cx="8686800" cy="584775"/>
          </a:xfrm>
          <a:prstGeom prst="rect">
            <a:avLst/>
          </a:prstGeom>
          <a:solidFill>
            <a:srgbClr val="808080">
              <a:alpha val="30980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.</a:t>
            </a:r>
            <a:endParaRPr lang="en-US" sz="3200" b="1" dirty="0"/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362200" y="63246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Small Woody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8001000" y="62484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Litter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7924800" y="2971800"/>
            <a:ext cx="1447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Grass</a:t>
            </a:r>
          </a:p>
        </p:txBody>
      </p:sp>
      <p:sp>
        <p:nvSpPr>
          <p:cNvPr id="39946" name="Text Box 10"/>
          <p:cNvSpPr txBox="1">
            <a:spLocks noChangeArrowheads="1"/>
          </p:cNvSpPr>
          <p:nvPr/>
        </p:nvSpPr>
        <p:spPr bwMode="auto">
          <a:xfrm>
            <a:off x="3200400" y="28956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</a:rPr>
              <a:t>Shrubs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5362575" y="1069975"/>
            <a:ext cx="155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Fuel loading </a:t>
            </a:r>
          </a:p>
        </p:txBody>
      </p:sp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4921250" y="774700"/>
            <a:ext cx="2036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Reaction velocity </a:t>
            </a:r>
          </a:p>
        </p:txBody>
      </p:sp>
      <p:sp>
        <p:nvSpPr>
          <p:cNvPr id="10245" name="Text Box 7"/>
          <p:cNvSpPr txBox="1">
            <a:spLocks noChangeArrowheads="1"/>
          </p:cNvSpPr>
          <p:nvPr/>
        </p:nvSpPr>
        <p:spPr bwMode="auto">
          <a:xfrm>
            <a:off x="6540500" y="1871663"/>
            <a:ext cx="23082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Moisture damping</a:t>
            </a:r>
            <a:r>
              <a:rPr lang="en-US" sz="3200">
                <a:latin typeface="Calibri" pitchFamily="34" charset="0"/>
                <a:cs typeface="Times New Roman" pitchFamily="18" charset="0"/>
              </a:rPr>
              <a:t>)</a:t>
            </a:r>
            <a:r>
              <a:rPr lang="en-US" sz="2000">
                <a:latin typeface="Calibri" pitchFamily="34" charset="0"/>
              </a:rPr>
              <a:t> </a:t>
            </a:r>
          </a:p>
        </p:txBody>
      </p:sp>
      <p:sp>
        <p:nvSpPr>
          <p:cNvPr id="10246" name="Text Box 8"/>
          <p:cNvSpPr txBox="1">
            <a:spLocks noChangeArrowheads="1"/>
          </p:cNvSpPr>
          <p:nvPr/>
        </p:nvSpPr>
        <p:spPr bwMode="auto">
          <a:xfrm>
            <a:off x="5791200" y="1393825"/>
            <a:ext cx="163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Heat content </a:t>
            </a:r>
          </a:p>
        </p:txBody>
      </p:sp>
      <p:sp>
        <p:nvSpPr>
          <p:cNvPr id="10247" name="Text Box 9"/>
          <p:cNvSpPr txBox="1">
            <a:spLocks noChangeArrowheads="1"/>
          </p:cNvSpPr>
          <p:nvPr/>
        </p:nvSpPr>
        <p:spPr bwMode="auto">
          <a:xfrm>
            <a:off x="6097588" y="1698625"/>
            <a:ext cx="2044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Calibri" pitchFamily="34" charset="0"/>
              </a:rPr>
              <a:t>Mineral damping </a:t>
            </a:r>
          </a:p>
        </p:txBody>
      </p:sp>
      <p:sp>
        <p:nvSpPr>
          <p:cNvPr id="10248" name="Text Box 12"/>
          <p:cNvSpPr txBox="1">
            <a:spLocks noChangeArrowheads="1"/>
          </p:cNvSpPr>
          <p:nvPr/>
        </p:nvSpPr>
        <p:spPr bwMode="auto">
          <a:xfrm>
            <a:off x="177800" y="3735388"/>
            <a:ext cx="81216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>
                <a:latin typeface="Calibri" pitchFamily="34" charset="0"/>
                <a:cs typeface="Times New Roman" pitchFamily="18" charset="0"/>
              </a:rPr>
              <a:t>FCCS</a:t>
            </a:r>
          </a:p>
          <a:p>
            <a:r>
              <a:rPr lang="en-US" sz="3200" dirty="0">
                <a:latin typeface="Calibri" pitchFamily="34" charset="0"/>
                <a:cs typeface="Times New Roman" pitchFamily="18" charset="0"/>
              </a:rPr>
              <a:t>Reaction Intensity (I</a:t>
            </a:r>
            <a:r>
              <a:rPr lang="en-US" sz="3200" baseline="-25000" dirty="0">
                <a:latin typeface="Calibri" pitchFamily="34" charset="0"/>
                <a:cs typeface="Times New Roman" pitchFamily="18" charset="0"/>
              </a:rPr>
              <a:t>R</a:t>
            </a:r>
            <a:r>
              <a:rPr lang="en-US" sz="3200" dirty="0">
                <a:latin typeface="Calibri" pitchFamily="34" charset="0"/>
                <a:cs typeface="Times New Roman" pitchFamily="18" charset="0"/>
              </a:rPr>
              <a:t>) = </a:t>
            </a:r>
            <a:r>
              <a:rPr lang="en-US" sz="3200" dirty="0">
                <a:latin typeface="Calibri" pitchFamily="34" charset="0"/>
                <a:cs typeface="Times New Roman" pitchFamily="18" charset="0"/>
                <a:sym typeface="Symbol" pitchFamily="18" charset="2"/>
              </a:rPr>
              <a:t> [</a:t>
            </a:r>
            <a:r>
              <a:rPr lang="en-US" sz="3200" i="1" dirty="0">
                <a:latin typeface="Calibri" pitchFamily="34" charset="0"/>
                <a:sym typeface="Symbol" pitchFamily="18" charset="2"/>
              </a:rPr>
              <a:t> ’</a:t>
            </a:r>
            <a:r>
              <a:rPr lang="en-US" sz="3200" i="1" baseline="-25000" dirty="0">
                <a:latin typeface="Calibri" pitchFamily="34" charset="0"/>
                <a:sym typeface="Symbol" pitchFamily="18" charset="2"/>
              </a:rPr>
              <a:t>max</a:t>
            </a:r>
            <a:r>
              <a:rPr lang="en-US" sz="3200" i="1" dirty="0">
                <a:latin typeface="Calibri" pitchFamily="34" charset="0"/>
                <a:sym typeface="Symbol" pitchFamily="18" charset="2"/>
              </a:rPr>
              <a:t> </a:t>
            </a:r>
            <a:r>
              <a:rPr lang="en-US" sz="3200" i="1" baseline="-25000" dirty="0">
                <a:latin typeface="Calibri" pitchFamily="34" charset="0"/>
                <a:sym typeface="Symbol" pitchFamily="18" charset="2"/>
              </a:rPr>
              <a:t>’</a:t>
            </a:r>
            <a:r>
              <a:rPr lang="en-US" sz="3200" i="1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3200" i="1" dirty="0" err="1">
                <a:latin typeface="Calibri" pitchFamily="34" charset="0"/>
                <a:sym typeface="Symbol" pitchFamily="18" charset="2"/>
              </a:rPr>
              <a:t>w</a:t>
            </a:r>
            <a:r>
              <a:rPr lang="en-US" sz="3200" i="1" baseline="-25000" dirty="0" err="1">
                <a:latin typeface="Calibri" pitchFamily="34" charset="0"/>
                <a:sym typeface="Symbol" pitchFamily="18" charset="2"/>
              </a:rPr>
              <a:t>n</a:t>
            </a:r>
            <a:r>
              <a:rPr lang="en-US" sz="3200" i="1" baseline="-25000" dirty="0">
                <a:latin typeface="Calibri" pitchFamily="34" charset="0"/>
                <a:sym typeface="Symbol" pitchFamily="18" charset="2"/>
              </a:rPr>
              <a:t> </a:t>
            </a:r>
            <a:r>
              <a:rPr lang="en-US" sz="3200" i="1" dirty="0">
                <a:latin typeface="Calibri" pitchFamily="34" charset="0"/>
                <a:sym typeface="Symbol" pitchFamily="18" charset="2"/>
              </a:rPr>
              <a:t>h </a:t>
            </a:r>
            <a:r>
              <a:rPr lang="en-US" sz="3200" i="1" baseline="-25000" dirty="0" err="1">
                <a:latin typeface="Calibri" pitchFamily="34" charset="0"/>
                <a:sym typeface="Symbol" pitchFamily="18" charset="2"/>
              </a:rPr>
              <a:t>s</a:t>
            </a:r>
            <a:r>
              <a:rPr lang="en-US" sz="3200" i="1" dirty="0" err="1">
                <a:latin typeface="Calibri" pitchFamily="34" charset="0"/>
                <a:sym typeface="Symbol" pitchFamily="18" charset="2"/>
              </a:rPr>
              <a:t></a:t>
            </a:r>
            <a:r>
              <a:rPr lang="en-US" sz="3200" i="1" baseline="-25000" dirty="0" err="1">
                <a:latin typeface="Calibri" pitchFamily="34" charset="0"/>
                <a:sym typeface="Symbol" pitchFamily="18" charset="2"/>
              </a:rPr>
              <a:t>m</a:t>
            </a:r>
            <a:r>
              <a:rPr lang="en-US" sz="3200" dirty="0">
                <a:latin typeface="Calibri" pitchFamily="34" charset="0"/>
                <a:sym typeface="Symbol" pitchFamily="18" charset="2"/>
              </a:rPr>
              <a:t>] </a:t>
            </a:r>
            <a:endParaRPr lang="en-US" sz="3200" dirty="0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0250" name="Text Box 14"/>
          <p:cNvSpPr txBox="1">
            <a:spLocks noChangeArrowheads="1"/>
          </p:cNvSpPr>
          <p:nvPr/>
        </p:nvSpPr>
        <p:spPr bwMode="auto">
          <a:xfrm>
            <a:off x="6121400" y="5235575"/>
            <a:ext cx="1851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Reactive load</a:t>
            </a:r>
          </a:p>
        </p:txBody>
      </p:sp>
      <p:sp>
        <p:nvSpPr>
          <p:cNvPr id="10251" name="Text Box 16"/>
          <p:cNvSpPr txBox="1">
            <a:spLocks noChangeArrowheads="1"/>
          </p:cNvSpPr>
          <p:nvPr/>
        </p:nvSpPr>
        <p:spPr bwMode="auto">
          <a:xfrm>
            <a:off x="4676775" y="5240338"/>
            <a:ext cx="13668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latin typeface="Calibri" pitchFamily="34" charset="0"/>
              </a:rPr>
              <a:t>Efficiency</a:t>
            </a:r>
          </a:p>
        </p:txBody>
      </p:sp>
      <p:sp>
        <p:nvSpPr>
          <p:cNvPr id="10252" name="Rectangle 18"/>
          <p:cNvSpPr>
            <a:spLocks noChangeArrowheads="1"/>
          </p:cNvSpPr>
          <p:nvPr/>
        </p:nvSpPr>
        <p:spPr bwMode="auto">
          <a:xfrm>
            <a:off x="1839079" y="37267"/>
            <a:ext cx="5461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Calibri" pitchFamily="34" charset="0"/>
              </a:rPr>
              <a:t>Reaction Intensity Equation</a:t>
            </a: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H="1">
            <a:off x="4487863" y="1225550"/>
            <a:ext cx="620712" cy="150812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254" name="Text Box 24"/>
          <p:cNvSpPr txBox="1">
            <a:spLocks noChangeArrowheads="1"/>
          </p:cNvSpPr>
          <p:nvPr/>
        </p:nvSpPr>
        <p:spPr bwMode="auto">
          <a:xfrm>
            <a:off x="7907338" y="3938588"/>
            <a:ext cx="12080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Shrubs</a:t>
            </a:r>
          </a:p>
          <a:p>
            <a:r>
              <a:rPr lang="en-US">
                <a:latin typeface="Calibri" pitchFamily="34" charset="0"/>
              </a:rPr>
              <a:t>Nonwoody</a:t>
            </a:r>
          </a:p>
          <a:p>
            <a:r>
              <a:rPr lang="en-US">
                <a:latin typeface="Calibri" pitchFamily="34" charset="0"/>
              </a:rPr>
              <a:t>Woody</a:t>
            </a:r>
          </a:p>
          <a:p>
            <a:r>
              <a:rPr lang="en-US">
                <a:latin typeface="Calibri" pitchFamily="34" charset="0"/>
              </a:rPr>
              <a:t>LLM</a:t>
            </a:r>
          </a:p>
        </p:txBody>
      </p:sp>
      <p:sp>
        <p:nvSpPr>
          <p:cNvPr id="24" name="Line 19"/>
          <p:cNvSpPr>
            <a:spLocks noChangeShapeType="1"/>
          </p:cNvSpPr>
          <p:nvPr/>
        </p:nvSpPr>
        <p:spPr bwMode="auto">
          <a:xfrm flipH="1">
            <a:off x="4976813" y="1489075"/>
            <a:ext cx="519112" cy="126365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5" name="Line 19"/>
          <p:cNvSpPr>
            <a:spLocks noChangeShapeType="1"/>
          </p:cNvSpPr>
          <p:nvPr/>
        </p:nvSpPr>
        <p:spPr bwMode="auto">
          <a:xfrm flipH="1">
            <a:off x="5410200" y="1771650"/>
            <a:ext cx="509588" cy="981075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H="1">
            <a:off x="5816600" y="2079625"/>
            <a:ext cx="447675" cy="692150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7" name="Line 19"/>
          <p:cNvSpPr>
            <a:spLocks noChangeShapeType="1"/>
          </p:cNvSpPr>
          <p:nvPr/>
        </p:nvSpPr>
        <p:spPr bwMode="auto">
          <a:xfrm flipH="1">
            <a:off x="6173788" y="2224088"/>
            <a:ext cx="368300" cy="547687"/>
          </a:xfrm>
          <a:prstGeom prst="line">
            <a:avLst/>
          </a:prstGeom>
          <a:ln>
            <a:solidFill>
              <a:schemeClr val="tx1"/>
            </a:solidFill>
            <a:headEnd type="diamond" w="med" len="med"/>
            <a:tailEnd type="diamond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259" name="TextBox 27"/>
          <p:cNvSpPr txBox="1">
            <a:spLocks noChangeArrowheads="1"/>
          </p:cNvSpPr>
          <p:nvPr/>
        </p:nvSpPr>
        <p:spPr bwMode="auto">
          <a:xfrm>
            <a:off x="198438" y="2197100"/>
            <a:ext cx="70977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>
                <a:latin typeface="Calibri" pitchFamily="34" charset="0"/>
              </a:rPr>
              <a:t>Rothermel (1972) </a:t>
            </a:r>
          </a:p>
          <a:p>
            <a:r>
              <a:rPr lang="en-US" sz="3200">
                <a:latin typeface="Calibri" pitchFamily="34" charset="0"/>
              </a:rPr>
              <a:t>Reaction Intensity (I</a:t>
            </a:r>
            <a:r>
              <a:rPr lang="en-US" sz="3200" baseline="-25000">
                <a:latin typeface="Calibri" pitchFamily="34" charset="0"/>
              </a:rPr>
              <a:t>R</a:t>
            </a:r>
            <a:r>
              <a:rPr lang="en-US" sz="3200">
                <a:latin typeface="Calibri" pitchFamily="34" charset="0"/>
              </a:rPr>
              <a:t>) </a:t>
            </a:r>
            <a:r>
              <a:rPr lang="en-US" sz="3200" i="1">
                <a:latin typeface="Calibri" pitchFamily="34" charset="0"/>
              </a:rPr>
              <a:t>= </a:t>
            </a:r>
            <a:r>
              <a:rPr lang="en-US" sz="3200" i="1">
                <a:latin typeface="Calibri" pitchFamily="34" charset="0"/>
                <a:sym typeface="Symbol" pitchFamily="18" charset="2"/>
              </a:rPr>
              <a:t> ’ w</a:t>
            </a:r>
            <a:r>
              <a:rPr lang="en-US" sz="3200" i="1" baseline="-25000">
                <a:latin typeface="Calibri" pitchFamily="34" charset="0"/>
                <a:sym typeface="Symbol" pitchFamily="18" charset="2"/>
              </a:rPr>
              <a:t>n </a:t>
            </a:r>
            <a:r>
              <a:rPr lang="en-US" sz="3200" i="1">
                <a:latin typeface="Calibri" pitchFamily="34" charset="0"/>
                <a:sym typeface="Symbol" pitchFamily="18" charset="2"/>
              </a:rPr>
              <a:t>h </a:t>
            </a:r>
            <a:r>
              <a:rPr lang="en-US" sz="3200" i="1" baseline="-25000">
                <a:latin typeface="Calibri" pitchFamily="34" charset="0"/>
                <a:sym typeface="Symbol" pitchFamily="18" charset="2"/>
              </a:rPr>
              <a:t>s</a:t>
            </a:r>
            <a:r>
              <a:rPr lang="en-US" sz="3200" i="1">
                <a:latin typeface="Calibri" pitchFamily="34" charset="0"/>
                <a:sym typeface="Symbol" pitchFamily="18" charset="2"/>
              </a:rPr>
              <a:t></a:t>
            </a:r>
            <a:r>
              <a:rPr lang="en-US" sz="3200" i="1" baseline="-25000">
                <a:latin typeface="Calibri" pitchFamily="34" charset="0"/>
                <a:sym typeface="Symbol" pitchFamily="18" charset="2"/>
              </a:rPr>
              <a:t>m</a:t>
            </a:r>
            <a:r>
              <a:rPr lang="en-US" sz="3200" i="1">
                <a:latin typeface="Calibri" pitchFamily="34" charset="0"/>
                <a:sym typeface="Symbol" pitchFamily="18" charset="2"/>
              </a:rPr>
              <a:t> </a:t>
            </a:r>
            <a:endParaRPr lang="en-US" sz="3200" i="1">
              <a:latin typeface="Calibri" pitchFamily="34" charset="0"/>
            </a:endParaRPr>
          </a:p>
        </p:txBody>
      </p:sp>
      <p:sp>
        <p:nvSpPr>
          <p:cNvPr id="21" name="Left Brace 20"/>
          <p:cNvSpPr/>
          <p:nvPr/>
        </p:nvSpPr>
        <p:spPr>
          <a:xfrm rot="16200000">
            <a:off x="5160963" y="4378325"/>
            <a:ext cx="377825" cy="12922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9" name="Right Brace 28"/>
          <p:cNvSpPr/>
          <p:nvPr/>
        </p:nvSpPr>
        <p:spPr>
          <a:xfrm rot="5400000">
            <a:off x="6873875" y="4206875"/>
            <a:ext cx="330200" cy="16256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1346</TotalTime>
  <Words>922</Words>
  <Application>Microsoft Office PowerPoint</Application>
  <PresentationFormat>On-screen Show (4:3)</PresentationFormat>
  <Paragraphs>223</Paragraphs>
  <Slides>24</Slides>
  <Notes>19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Horizon</vt:lpstr>
      <vt:lpstr>Bitmap Image</vt:lpstr>
      <vt:lpstr>FCCS Fire POTENTIALS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of FCCS and  Rothermel’s Spread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II.  Crown Fire Potentials</vt:lpstr>
      <vt:lpstr>Crown Fire Initiation Potential</vt:lpstr>
      <vt:lpstr>Crown-crown Transmissivity Potential</vt:lpstr>
      <vt:lpstr>Crown Fire Rate of Spread Potential</vt:lpstr>
      <vt:lpstr>Part III.  Available Fuel Potential</vt:lpstr>
      <vt:lpstr>PowerPoint Presentation</vt:lpstr>
      <vt:lpstr>PowerPoint Presentation</vt:lpstr>
    </vt:vector>
  </TitlesOfParts>
  <Company>Forest Service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rottmar</dc:creator>
  <cp:lastModifiedBy>Susan J Prichard</cp:lastModifiedBy>
  <cp:revision>124</cp:revision>
  <dcterms:created xsi:type="dcterms:W3CDTF">2009-11-17T14:58:31Z</dcterms:created>
  <dcterms:modified xsi:type="dcterms:W3CDTF">2012-02-24T20:00:12Z</dcterms:modified>
</cp:coreProperties>
</file>