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0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57" r:id="rId25"/>
    <p:sldId id="259" r:id="rId26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3898" autoAdjust="0"/>
  </p:normalViewPr>
  <p:slideViewPr>
    <p:cSldViewPr>
      <p:cViewPr varScale="1">
        <p:scale>
          <a:sx n="48" d="100"/>
          <a:sy n="48" d="100"/>
        </p:scale>
        <p:origin x="-17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CD65D-C879-46B1-A2B3-EA12448ACC08}" type="datetimeFigureOut">
              <a:rPr lang="bg-BG" smtClean="0"/>
              <a:pPr/>
              <a:t>30.11.2014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1899B-576E-4B8F-A0ED-98C3AB4F5A57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1899B-576E-4B8F-A0ED-98C3AB4F5A57}" type="slidenum">
              <a:rPr lang="bg-BG" smtClean="0"/>
              <a:pPr/>
              <a:t>1</a:t>
            </a:fld>
            <a:endParaRPr lang="bg-B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7CE0-7546-46D5-BB8D-FA779A4ABB6E}" type="datetimeFigureOut">
              <a:rPr lang="bg-BG" smtClean="0"/>
              <a:pPr/>
              <a:t>30.11.2014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95CE-4105-46E0-9811-3A5145B33C1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7CE0-7546-46D5-BB8D-FA779A4ABB6E}" type="datetimeFigureOut">
              <a:rPr lang="bg-BG" smtClean="0"/>
              <a:pPr/>
              <a:t>30.11.2014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95CE-4105-46E0-9811-3A5145B33C1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7CE0-7546-46D5-BB8D-FA779A4ABB6E}" type="datetimeFigureOut">
              <a:rPr lang="bg-BG" smtClean="0"/>
              <a:pPr/>
              <a:t>30.11.2014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95CE-4105-46E0-9811-3A5145B33C1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7CE0-7546-46D5-BB8D-FA779A4ABB6E}" type="datetimeFigureOut">
              <a:rPr lang="bg-BG" smtClean="0"/>
              <a:pPr/>
              <a:t>30.11.2014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95CE-4105-46E0-9811-3A5145B33C1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7CE0-7546-46D5-BB8D-FA779A4ABB6E}" type="datetimeFigureOut">
              <a:rPr lang="bg-BG" smtClean="0"/>
              <a:pPr/>
              <a:t>30.11.2014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95CE-4105-46E0-9811-3A5145B33C1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7CE0-7546-46D5-BB8D-FA779A4ABB6E}" type="datetimeFigureOut">
              <a:rPr lang="bg-BG" smtClean="0"/>
              <a:pPr/>
              <a:t>30.11.2014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95CE-4105-46E0-9811-3A5145B33C1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7CE0-7546-46D5-BB8D-FA779A4ABB6E}" type="datetimeFigureOut">
              <a:rPr lang="bg-BG" smtClean="0"/>
              <a:pPr/>
              <a:t>30.11.2014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95CE-4105-46E0-9811-3A5145B33C1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7CE0-7546-46D5-BB8D-FA779A4ABB6E}" type="datetimeFigureOut">
              <a:rPr lang="bg-BG" smtClean="0"/>
              <a:pPr/>
              <a:t>30.11.2014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95CE-4105-46E0-9811-3A5145B33C1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7CE0-7546-46D5-BB8D-FA779A4ABB6E}" type="datetimeFigureOut">
              <a:rPr lang="bg-BG" smtClean="0"/>
              <a:pPr/>
              <a:t>30.11.2014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95CE-4105-46E0-9811-3A5145B33C1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7CE0-7546-46D5-BB8D-FA779A4ABB6E}" type="datetimeFigureOut">
              <a:rPr lang="bg-BG" smtClean="0"/>
              <a:pPr/>
              <a:t>30.11.2014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95CE-4105-46E0-9811-3A5145B33C1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7CE0-7546-46D5-BB8D-FA779A4ABB6E}" type="datetimeFigureOut">
              <a:rPr lang="bg-BG" smtClean="0"/>
              <a:pPr/>
              <a:t>30.11.2014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495CE-4105-46E0-9811-3A5145B33C1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D7CE0-7546-46D5-BB8D-FA779A4ABB6E}" type="datetimeFigureOut">
              <a:rPr lang="bg-BG" smtClean="0"/>
              <a:pPr/>
              <a:t>30.11.2014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495CE-4105-46E0-9811-3A5145B33C1A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kolat.com/" TargetMode="External"/><Relationship Id="rId5" Type="http://schemas.openxmlformats.org/officeDocument/2006/relationships/hyperlink" Target="https://www.linkedin.com/in/aneliyavlaykova" TargetMode="External"/><Relationship Id="rId4" Type="http://schemas.openxmlformats.org/officeDocument/2006/relationships/hyperlink" Target="mailto:aneliya.vlaykova@g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03648" y="5373216"/>
            <a:ext cx="6400800" cy="76693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www.skolat.com</a:t>
            </a:r>
            <a:endParaRPr lang="bg-BG" dirty="0">
              <a:solidFill>
                <a:schemeClr val="tx1"/>
              </a:solidFill>
            </a:endParaRPr>
          </a:p>
        </p:txBody>
      </p:sp>
      <p:pic>
        <p:nvPicPr>
          <p:cNvPr id="2" name="Picture 2" descr="C:\Users\анел\Dropbox\Skolat\images_originals\teniska\bannerN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9144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980728"/>
            <a:ext cx="7632848" cy="4896544"/>
          </a:xfrm>
        </p:spPr>
        <p:txBody>
          <a:bodyPr>
            <a:normAutofit/>
          </a:bodyPr>
          <a:lstStyle/>
          <a:p>
            <a:pPr indent="457200" algn="l">
              <a:lnSpc>
                <a:spcPct val="120000"/>
              </a:lnSpc>
              <a:spcAft>
                <a:spcPts val="10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3. Applications are submitted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5736" y="476672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Academic mobility process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6343686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980728"/>
            <a:ext cx="7632848" cy="4896544"/>
          </a:xfrm>
        </p:spPr>
        <p:txBody>
          <a:bodyPr>
            <a:normAutofit/>
          </a:bodyPr>
          <a:lstStyle/>
          <a:p>
            <a:pPr indent="457200" algn="l">
              <a:lnSpc>
                <a:spcPct val="120000"/>
              </a:lnSpc>
              <a:spcAft>
                <a:spcPts val="10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3. Applications are submitted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5736" y="476672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Academic mobility process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72777"/>
            <a:ext cx="7016651" cy="538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980728"/>
            <a:ext cx="7632848" cy="4896544"/>
          </a:xfrm>
        </p:spPr>
        <p:txBody>
          <a:bodyPr>
            <a:normAutofit/>
          </a:bodyPr>
          <a:lstStyle/>
          <a:p>
            <a:pPr indent="457200" algn="l">
              <a:lnSpc>
                <a:spcPct val="120000"/>
              </a:lnSpc>
              <a:spcAft>
                <a:spcPts val="10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4. Partners validate and set eligibility for the applicants originating  from their institutions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5736" y="476672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Academic mobility process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44000" cy="4235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980728"/>
            <a:ext cx="7632848" cy="4896544"/>
          </a:xfrm>
        </p:spPr>
        <p:txBody>
          <a:bodyPr>
            <a:normAutofit/>
          </a:bodyPr>
          <a:lstStyle/>
          <a:p>
            <a:pPr indent="457200" algn="l">
              <a:lnSpc>
                <a:spcPct val="120000"/>
              </a:lnSpc>
              <a:spcAft>
                <a:spcPts val="10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5. Partners set acceptance  for the applicants applying to their institutions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5736" y="476672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Academic mobility process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62125"/>
            <a:ext cx="908685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980728"/>
            <a:ext cx="7632848" cy="4896544"/>
          </a:xfrm>
        </p:spPr>
        <p:txBody>
          <a:bodyPr>
            <a:normAutofit/>
          </a:bodyPr>
          <a:lstStyle/>
          <a:p>
            <a:pPr indent="457200" algn="l">
              <a:lnSpc>
                <a:spcPct val="120000"/>
              </a:lnSpc>
              <a:spcAft>
                <a:spcPts val="10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6. During consortium meeting applicants are distributed</a:t>
            </a:r>
          </a:p>
          <a:p>
            <a:pPr indent="457200" algn="l">
              <a:lnSpc>
                <a:spcPct val="120000"/>
              </a:lnSpc>
              <a:spcAft>
                <a:spcPts val="1000"/>
              </a:spcAft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476672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Academic mobility process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1717501"/>
            <a:ext cx="908685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980728"/>
            <a:ext cx="7632848" cy="4896544"/>
          </a:xfrm>
        </p:spPr>
        <p:txBody>
          <a:bodyPr>
            <a:normAutofit/>
          </a:bodyPr>
          <a:lstStyle/>
          <a:p>
            <a:pPr indent="457200" algn="l">
              <a:lnSpc>
                <a:spcPct val="120000"/>
              </a:lnSpc>
              <a:spcAft>
                <a:spcPts val="10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6. During consortium meeting applicants are distributed</a:t>
            </a:r>
          </a:p>
          <a:p>
            <a:pPr indent="457200" algn="l">
              <a:lnSpc>
                <a:spcPct val="120000"/>
              </a:lnSpc>
              <a:spcAft>
                <a:spcPts val="1000"/>
              </a:spcAft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476672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Academic mobility process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1717501"/>
            <a:ext cx="908685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980728"/>
            <a:ext cx="7632848" cy="4896544"/>
          </a:xfrm>
        </p:spPr>
        <p:txBody>
          <a:bodyPr>
            <a:normAutofit/>
          </a:bodyPr>
          <a:lstStyle/>
          <a:p>
            <a:pPr indent="457200" algn="l">
              <a:lnSpc>
                <a:spcPct val="120000"/>
              </a:lnSpc>
              <a:spcAft>
                <a:spcPts val="10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6. During consortium meeting applicants are distributed</a:t>
            </a:r>
          </a:p>
          <a:p>
            <a:pPr indent="457200" algn="l">
              <a:lnSpc>
                <a:spcPct val="120000"/>
              </a:lnSpc>
              <a:spcAft>
                <a:spcPts val="1000"/>
              </a:spcAft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476672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Academic mobility process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42610"/>
            <a:ext cx="8664624" cy="5415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980728"/>
            <a:ext cx="7632848" cy="4896544"/>
          </a:xfrm>
        </p:spPr>
        <p:txBody>
          <a:bodyPr>
            <a:normAutofit/>
          </a:bodyPr>
          <a:lstStyle/>
          <a:p>
            <a:pPr indent="457200" algn="l">
              <a:lnSpc>
                <a:spcPct val="120000"/>
              </a:lnSpc>
              <a:spcAft>
                <a:spcPts val="10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6. During consortium meeting applicants are distributed</a:t>
            </a:r>
          </a:p>
          <a:p>
            <a:pPr indent="457200" algn="l">
              <a:lnSpc>
                <a:spcPct val="120000"/>
              </a:lnSpc>
              <a:spcAft>
                <a:spcPts val="1000"/>
              </a:spcAft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476672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Academic mobility process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1717501"/>
            <a:ext cx="908685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980728"/>
            <a:ext cx="7632848" cy="4896544"/>
          </a:xfrm>
        </p:spPr>
        <p:txBody>
          <a:bodyPr>
            <a:normAutofit/>
          </a:bodyPr>
          <a:lstStyle/>
          <a:p>
            <a:pPr indent="457200" algn="l">
              <a:lnSpc>
                <a:spcPct val="120000"/>
              </a:lnSpc>
              <a:spcAft>
                <a:spcPts val="10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6. During consortium meeting applicants are distributed</a:t>
            </a:r>
          </a:p>
          <a:p>
            <a:pPr indent="457200" algn="l">
              <a:lnSpc>
                <a:spcPct val="120000"/>
              </a:lnSpc>
              <a:spcAft>
                <a:spcPts val="1000"/>
              </a:spcAft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476672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Academic mobility process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953" y="1868391"/>
            <a:ext cx="9013551" cy="436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980728"/>
            <a:ext cx="7632848" cy="4896544"/>
          </a:xfrm>
        </p:spPr>
        <p:txBody>
          <a:bodyPr>
            <a:normAutofit/>
          </a:bodyPr>
          <a:lstStyle/>
          <a:p>
            <a:pPr indent="457200" algn="l">
              <a:lnSpc>
                <a:spcPct val="120000"/>
              </a:lnSpc>
              <a:spcAft>
                <a:spcPts val="10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7. Applicants see their status and if selected accept/reject the offer</a:t>
            </a:r>
          </a:p>
          <a:p>
            <a:pPr indent="457200" algn="l">
              <a:lnSpc>
                <a:spcPct val="120000"/>
              </a:lnSpc>
              <a:spcAft>
                <a:spcPts val="1000"/>
              </a:spcAft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476672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Academic mobility process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" y="1789509"/>
            <a:ext cx="908685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268760"/>
            <a:ext cx="7560840" cy="4896544"/>
          </a:xfrm>
        </p:spPr>
        <p:txBody>
          <a:bodyPr>
            <a:normAutofit fontScale="92500" lnSpcReduction="10000"/>
          </a:bodyPr>
          <a:lstStyle/>
          <a:p>
            <a:pPr indent="457200" algn="l">
              <a:lnSpc>
                <a:spcPct val="12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000" dirty="0">
                <a:solidFill>
                  <a:schemeClr val="tx1"/>
                </a:solidFill>
              </a:rPr>
              <a:t>Web framework for organizing the application and distribution process in an academic mobility program. </a:t>
            </a:r>
          </a:p>
          <a:p>
            <a:pPr indent="457200" algn="l">
              <a:lnSpc>
                <a:spcPct val="12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Consists of three modules </a:t>
            </a:r>
          </a:p>
          <a:p>
            <a:pPr lvl="1" indent="457200" algn="l">
              <a:lnSpc>
                <a:spcPct val="12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Applicants</a:t>
            </a:r>
          </a:p>
          <a:p>
            <a:pPr lvl="1" indent="457200" algn="l">
              <a:lnSpc>
                <a:spcPct val="12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Partners</a:t>
            </a:r>
          </a:p>
          <a:p>
            <a:pPr lvl="1" indent="457200" algn="l">
              <a:lnSpc>
                <a:spcPct val="12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Coordinators</a:t>
            </a:r>
          </a:p>
          <a:p>
            <a:pPr indent="457200" algn="l">
              <a:lnSpc>
                <a:spcPct val="12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Transparency of the whole process is ensured by involving all interested parties throughout it</a:t>
            </a:r>
            <a:endParaRPr lang="en-US" sz="2000" dirty="0">
              <a:solidFill>
                <a:schemeClr val="tx1"/>
              </a:solidFill>
            </a:endParaRPr>
          </a:p>
          <a:p>
            <a:pPr indent="457200" algn="l">
              <a:lnSpc>
                <a:spcPct val="12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Can be used out-of-the-box for Erasmus-</a:t>
            </a:r>
            <a:r>
              <a:rPr lang="en-US" sz="2000" dirty="0" err="1" smtClean="0">
                <a:solidFill>
                  <a:schemeClr val="tx1"/>
                </a:solidFill>
              </a:rPr>
              <a:t>Mundus</a:t>
            </a:r>
            <a:r>
              <a:rPr lang="en-US" sz="2000" dirty="0" smtClean="0">
                <a:solidFill>
                  <a:schemeClr val="tx1"/>
                </a:solidFill>
              </a:rPr>
              <a:t> Action 2 projects and can be further extended for other mobility projects</a:t>
            </a:r>
          </a:p>
          <a:p>
            <a:pPr indent="457200" algn="l">
              <a:lnSpc>
                <a:spcPct val="12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Online demo available on www.skolat.com</a:t>
            </a:r>
          </a:p>
        </p:txBody>
      </p:sp>
      <p:pic>
        <p:nvPicPr>
          <p:cNvPr id="2050" name="Picture 2" descr="C:\Users\анел\Dropbox\Skolat\images_originals\images\banner\Title02.png"/>
          <p:cNvPicPr>
            <a:picLocks noChangeAspect="1" noChangeArrowheads="1"/>
          </p:cNvPicPr>
          <p:nvPr/>
        </p:nvPicPr>
        <p:blipFill>
          <a:blip r:embed="rId2" cstate="print">
            <a:lum bright="37000"/>
          </a:blip>
          <a:srcRect/>
          <a:stretch>
            <a:fillRect/>
          </a:stretch>
        </p:blipFill>
        <p:spPr bwMode="auto">
          <a:xfrm>
            <a:off x="7668344" y="6165304"/>
            <a:ext cx="1368152" cy="3924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131840" y="47667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About </a:t>
            </a:r>
            <a:r>
              <a:rPr lang="en-US" sz="2400" b="1" dirty="0" err="1" smtClean="0"/>
              <a:t>Skolat</a:t>
            </a:r>
            <a:endParaRPr lang="bg-BG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980728"/>
            <a:ext cx="7632848" cy="4896544"/>
          </a:xfrm>
        </p:spPr>
        <p:txBody>
          <a:bodyPr>
            <a:normAutofit/>
          </a:bodyPr>
          <a:lstStyle/>
          <a:p>
            <a:pPr indent="457200" algn="l">
              <a:lnSpc>
                <a:spcPct val="120000"/>
              </a:lnSpc>
              <a:spcAft>
                <a:spcPts val="10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7. Applicants see their status and if selected accept/reject the offer</a:t>
            </a:r>
          </a:p>
          <a:p>
            <a:pPr indent="457200" algn="l">
              <a:lnSpc>
                <a:spcPct val="120000"/>
              </a:lnSpc>
              <a:spcAft>
                <a:spcPts val="1000"/>
              </a:spcAft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476672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Academic mobility process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8901980" cy="533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980728"/>
            <a:ext cx="7632848" cy="4896544"/>
          </a:xfrm>
        </p:spPr>
        <p:txBody>
          <a:bodyPr>
            <a:normAutofit/>
          </a:bodyPr>
          <a:lstStyle/>
          <a:p>
            <a:pPr indent="457200" algn="l">
              <a:lnSpc>
                <a:spcPct val="120000"/>
              </a:lnSpc>
              <a:spcAft>
                <a:spcPts val="10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8. Partners generate Scholarship letter for applicants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5736" y="476672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Academic mobility process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1556792"/>
            <a:ext cx="8820472" cy="518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980728"/>
            <a:ext cx="7632848" cy="4896544"/>
          </a:xfrm>
        </p:spPr>
        <p:txBody>
          <a:bodyPr>
            <a:normAutofit/>
          </a:bodyPr>
          <a:lstStyle/>
          <a:p>
            <a:pPr indent="457200" algn="l">
              <a:lnSpc>
                <a:spcPct val="120000"/>
              </a:lnSpc>
              <a:spcAft>
                <a:spcPts val="10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8. Partners generate Scholarship letter for applicants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5736" y="476672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Academic mobility process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0" y="1554435"/>
            <a:ext cx="36195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484784"/>
            <a:ext cx="7632848" cy="4896544"/>
          </a:xfrm>
        </p:spPr>
        <p:txBody>
          <a:bodyPr>
            <a:normAutofit lnSpcReduction="10000"/>
          </a:bodyPr>
          <a:lstStyle/>
          <a:p>
            <a:pPr indent="457200" algn="l">
              <a:lnSpc>
                <a:spcPct val="12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New call is configured from the </a:t>
            </a:r>
            <a:r>
              <a:rPr lang="en-US" sz="2000" b="1" dirty="0" smtClean="0">
                <a:solidFill>
                  <a:schemeClr val="tx1"/>
                </a:solidFill>
              </a:rPr>
              <a:t>coordinator</a:t>
            </a:r>
            <a:r>
              <a:rPr lang="en-US" sz="2000" dirty="0" smtClean="0">
                <a:solidFill>
                  <a:schemeClr val="tx1"/>
                </a:solidFill>
              </a:rPr>
              <a:t> module</a:t>
            </a:r>
          </a:p>
          <a:p>
            <a:pPr indent="457200" algn="l">
              <a:lnSpc>
                <a:spcPct val="12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</a:rPr>
              <a:t>Partners</a:t>
            </a:r>
            <a:r>
              <a:rPr lang="en-US" sz="2000" dirty="0" smtClean="0">
                <a:solidFill>
                  <a:schemeClr val="tx1"/>
                </a:solidFill>
              </a:rPr>
              <a:t> enter capabilities – subjects available for applicants</a:t>
            </a:r>
          </a:p>
          <a:p>
            <a:pPr indent="457200" algn="l">
              <a:lnSpc>
                <a:spcPct val="12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</a:rPr>
              <a:t>Applications</a:t>
            </a:r>
            <a:r>
              <a:rPr lang="en-US" sz="2000" dirty="0" smtClean="0">
                <a:solidFill>
                  <a:schemeClr val="tx1"/>
                </a:solidFill>
              </a:rPr>
              <a:t> are submitted</a:t>
            </a:r>
          </a:p>
          <a:p>
            <a:pPr indent="457200" algn="l">
              <a:lnSpc>
                <a:spcPct val="12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</a:rPr>
              <a:t>Partners</a:t>
            </a:r>
            <a:r>
              <a:rPr lang="en-US" sz="2000" dirty="0" smtClean="0">
                <a:solidFill>
                  <a:schemeClr val="tx1"/>
                </a:solidFill>
              </a:rPr>
              <a:t> validate and set eligibility for the applicants originating  from their institutions</a:t>
            </a:r>
          </a:p>
          <a:p>
            <a:pPr indent="457200" algn="l">
              <a:lnSpc>
                <a:spcPct val="12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</a:rPr>
              <a:t>Partners</a:t>
            </a:r>
            <a:r>
              <a:rPr lang="en-US" sz="2000" dirty="0" smtClean="0">
                <a:solidFill>
                  <a:schemeClr val="tx1"/>
                </a:solidFill>
              </a:rPr>
              <a:t> set acceptance  for the applicants applying to their institutions </a:t>
            </a:r>
          </a:p>
          <a:p>
            <a:pPr indent="457200" algn="l">
              <a:lnSpc>
                <a:spcPct val="12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During </a:t>
            </a:r>
            <a:r>
              <a:rPr lang="en-US" sz="2000" b="1" dirty="0" smtClean="0">
                <a:solidFill>
                  <a:schemeClr val="tx1"/>
                </a:solidFill>
              </a:rPr>
              <a:t>consortium meeting </a:t>
            </a:r>
            <a:r>
              <a:rPr lang="en-US" sz="2000" dirty="0" smtClean="0">
                <a:solidFill>
                  <a:schemeClr val="tx1"/>
                </a:solidFill>
              </a:rPr>
              <a:t>applicants are distributed</a:t>
            </a:r>
          </a:p>
          <a:p>
            <a:pPr indent="457200" algn="l">
              <a:lnSpc>
                <a:spcPct val="12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</a:rPr>
              <a:t>Applicants</a:t>
            </a:r>
            <a:r>
              <a:rPr lang="en-US" sz="2000" dirty="0" smtClean="0">
                <a:solidFill>
                  <a:schemeClr val="tx1"/>
                </a:solidFill>
              </a:rPr>
              <a:t> see their status and if selected accept/reject the offer</a:t>
            </a:r>
          </a:p>
          <a:p>
            <a:pPr indent="457200" algn="l">
              <a:lnSpc>
                <a:spcPct val="12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</a:rPr>
              <a:t>Partners</a:t>
            </a:r>
            <a:r>
              <a:rPr lang="en-US" sz="2000" dirty="0" smtClean="0">
                <a:solidFill>
                  <a:schemeClr val="tx1"/>
                </a:solidFill>
              </a:rPr>
              <a:t> generate Scholarship letter for applicants</a:t>
            </a:r>
          </a:p>
          <a:p>
            <a:pPr indent="457200" algn="l">
              <a:lnSpc>
                <a:spcPct val="120000"/>
              </a:lnSpc>
              <a:spcAft>
                <a:spcPts val="1000"/>
              </a:spcAft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 descr="C:\Users\анел\Dropbox\Skolat\images_originals\images\banner\Title02.png"/>
          <p:cNvPicPr>
            <a:picLocks noChangeAspect="1" noChangeArrowheads="1"/>
          </p:cNvPicPr>
          <p:nvPr/>
        </p:nvPicPr>
        <p:blipFill>
          <a:blip r:embed="rId2" cstate="print">
            <a:lum bright="37000"/>
          </a:blip>
          <a:srcRect/>
          <a:stretch>
            <a:fillRect/>
          </a:stretch>
        </p:blipFill>
        <p:spPr bwMode="auto">
          <a:xfrm>
            <a:off x="7668344" y="6165304"/>
            <a:ext cx="1368152" cy="3924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95736" y="476672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Academic mobility process: </a:t>
            </a:r>
          </a:p>
          <a:p>
            <a:pPr algn="ctr"/>
            <a:r>
              <a:rPr lang="en-US" sz="2400" b="1" dirty="0" smtClean="0"/>
              <a:t>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124744"/>
            <a:ext cx="7416824" cy="4176464"/>
          </a:xfrm>
        </p:spPr>
        <p:txBody>
          <a:bodyPr>
            <a:noAutofit/>
          </a:bodyPr>
          <a:lstStyle/>
          <a:p>
            <a:pPr indent="457200" algn="l">
              <a:lnSpc>
                <a:spcPct val="12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</a:rPr>
              <a:t>Structured </a:t>
            </a:r>
            <a:r>
              <a:rPr lang="en-US" sz="2000" dirty="0" smtClean="0">
                <a:solidFill>
                  <a:schemeClr val="tx1"/>
                </a:solidFill>
              </a:rPr>
              <a:t>- the academic mobility happens through a predefined process</a:t>
            </a:r>
          </a:p>
          <a:p>
            <a:pPr indent="457200" algn="l">
              <a:lnSpc>
                <a:spcPct val="12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</a:rPr>
              <a:t>Transparent</a:t>
            </a:r>
            <a:r>
              <a:rPr lang="en-US" sz="2000" dirty="0" smtClean="0">
                <a:solidFill>
                  <a:schemeClr val="tx1"/>
                </a:solidFill>
              </a:rPr>
              <a:t> – all parties are involved in the process</a:t>
            </a:r>
          </a:p>
          <a:p>
            <a:pPr indent="457200" algn="l">
              <a:lnSpc>
                <a:spcPct val="12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</a:rPr>
              <a:t>Secure </a:t>
            </a:r>
            <a:r>
              <a:rPr lang="en-US" sz="2000" dirty="0" smtClean="0">
                <a:solidFill>
                  <a:schemeClr val="tx1"/>
                </a:solidFill>
              </a:rPr>
              <a:t>– all activities are tracked within the system</a:t>
            </a:r>
          </a:p>
          <a:p>
            <a:pPr indent="457200" algn="l">
              <a:lnSpc>
                <a:spcPct val="12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</a:rPr>
              <a:t>Detailed</a:t>
            </a:r>
            <a:r>
              <a:rPr lang="en-US" sz="2000" dirty="0" smtClean="0">
                <a:solidFill>
                  <a:schemeClr val="tx1"/>
                </a:solidFill>
              </a:rPr>
              <a:t> – statistics give insight to the mobility program progress</a:t>
            </a:r>
          </a:p>
          <a:p>
            <a:pPr indent="457200" algn="l">
              <a:lnSpc>
                <a:spcPct val="12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</a:rPr>
              <a:t>Open source </a:t>
            </a:r>
            <a:r>
              <a:rPr lang="en-US" sz="2000" dirty="0" smtClean="0">
                <a:solidFill>
                  <a:schemeClr val="tx1"/>
                </a:solidFill>
              </a:rPr>
              <a:t>– can be used by all academic mobility projects</a:t>
            </a:r>
          </a:p>
          <a:p>
            <a:pPr indent="457200" algn="l">
              <a:lnSpc>
                <a:spcPct val="12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</a:rPr>
              <a:t>Configurable</a:t>
            </a:r>
            <a:r>
              <a:rPr lang="en-US" sz="2000" dirty="0" smtClean="0">
                <a:solidFill>
                  <a:schemeClr val="tx1"/>
                </a:solidFill>
              </a:rPr>
              <a:t> – project deadlines, email templates and award letter are fully customizable</a:t>
            </a:r>
          </a:p>
          <a:p>
            <a:pPr indent="457200" algn="l">
              <a:lnSpc>
                <a:spcPct val="12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1"/>
                </a:solidFill>
              </a:rPr>
              <a:t>Tested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– successfully used in three Erasmus </a:t>
            </a:r>
            <a:r>
              <a:rPr lang="en-US" sz="2000" dirty="0" err="1">
                <a:solidFill>
                  <a:schemeClr val="tx1"/>
                </a:solidFill>
              </a:rPr>
              <a:t>Mundus</a:t>
            </a:r>
            <a:r>
              <a:rPr lang="en-US" sz="2000" dirty="0">
                <a:solidFill>
                  <a:schemeClr val="tx1"/>
                </a:solidFill>
              </a:rPr>
              <a:t> - Action 2 projects: EURECA, EUROWEB and IDEAS</a:t>
            </a:r>
          </a:p>
        </p:txBody>
      </p:sp>
      <p:pic>
        <p:nvPicPr>
          <p:cNvPr id="8" name="Picture 2" descr="C:\Users\анел\Dropbox\Skolat\images_originals\images\banner\Title02.png"/>
          <p:cNvPicPr>
            <a:picLocks noChangeAspect="1" noChangeArrowheads="1"/>
          </p:cNvPicPr>
          <p:nvPr/>
        </p:nvPicPr>
        <p:blipFill>
          <a:blip r:embed="rId2" cstate="print">
            <a:lum bright="37000"/>
          </a:blip>
          <a:srcRect/>
          <a:stretch>
            <a:fillRect/>
          </a:stretch>
        </p:blipFill>
        <p:spPr bwMode="auto">
          <a:xfrm>
            <a:off x="7668344" y="6165304"/>
            <a:ext cx="1368152" cy="39244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95736" y="476672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Reasons to use </a:t>
            </a:r>
            <a:r>
              <a:rPr lang="en-US" sz="2400" b="1" dirty="0" err="1" smtClean="0"/>
              <a:t>Skolat</a:t>
            </a: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548680"/>
            <a:ext cx="7704856" cy="151216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US" sz="2800" dirty="0" smtClean="0">
                <a:solidFill>
                  <a:schemeClr val="tx1"/>
                </a:solidFill>
              </a:rPr>
              <a:t>Thank you!</a:t>
            </a:r>
          </a:p>
          <a:p>
            <a:pPr algn="l">
              <a:lnSpc>
                <a:spcPct val="120000"/>
              </a:lnSpc>
              <a:spcAft>
                <a:spcPts val="1000"/>
              </a:spcAft>
            </a:pPr>
            <a:r>
              <a:rPr lang="en-US" sz="2800" dirty="0" smtClean="0">
                <a:solidFill>
                  <a:schemeClr val="tx1"/>
                </a:solidFill>
              </a:rPr>
              <a:t>	Questions? Suggestions? Improvements?</a:t>
            </a:r>
          </a:p>
          <a:p>
            <a:pPr algn="l">
              <a:lnSpc>
                <a:spcPct val="120000"/>
              </a:lnSpc>
              <a:spcAft>
                <a:spcPts val="1000"/>
              </a:spcAft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анел\Dropbox\Skolat\images_originals\images\owlNewScrat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916832"/>
            <a:ext cx="2376264" cy="3027941"/>
          </a:xfrm>
          <a:prstGeom prst="rect">
            <a:avLst/>
          </a:prstGeom>
          <a:noFill/>
        </p:spPr>
      </p:pic>
      <p:pic>
        <p:nvPicPr>
          <p:cNvPr id="9" name="Picture 2" descr="C:\Users\анел\Dropbox\Skolat\images_originals\images\banner\Title02.png"/>
          <p:cNvPicPr>
            <a:picLocks noChangeAspect="1" noChangeArrowheads="1"/>
          </p:cNvPicPr>
          <p:nvPr/>
        </p:nvPicPr>
        <p:blipFill>
          <a:blip r:embed="rId3" cstate="print">
            <a:lum bright="37000"/>
          </a:blip>
          <a:srcRect/>
          <a:stretch>
            <a:fillRect/>
          </a:stretch>
        </p:blipFill>
        <p:spPr bwMode="auto">
          <a:xfrm>
            <a:off x="7668344" y="6165304"/>
            <a:ext cx="1368152" cy="392444"/>
          </a:xfrm>
          <a:prstGeom prst="rect">
            <a:avLst/>
          </a:prstGeom>
          <a:noFill/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539552" y="2204864"/>
            <a:ext cx="5544616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 err="1" smtClean="0"/>
              <a:t>Aneliya</a:t>
            </a:r>
            <a:r>
              <a:rPr lang="en-US" sz="2800" dirty="0" smtClean="0"/>
              <a:t> </a:t>
            </a:r>
            <a:r>
              <a:rPr lang="en-US" sz="2800" dirty="0" err="1" smtClean="0"/>
              <a:t>Vlaykova</a:t>
            </a:r>
            <a:endParaRPr lang="en-US" sz="2800" dirty="0" smtClean="0"/>
          </a:p>
          <a:p>
            <a:pPr marL="0" marR="0" lvl="0" indent="0" algn="l" defTabSz="914400" rtl="0" eaLnBrk="1" fontAlgn="auto" latinLnBrk="0" hangingPunct="1"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200" dirty="0" smtClean="0">
                <a:hlinkClick r:id="rId4"/>
              </a:rPr>
              <a:t>aneliya.vlaykova@gmail.com</a:t>
            </a:r>
            <a:endParaRPr lang="en-US" sz="2200" dirty="0" smtClean="0"/>
          </a:p>
          <a:p>
            <a:pPr lvl="0">
              <a:defRPr/>
            </a:pPr>
            <a:r>
              <a:rPr lang="en-US" sz="2200" dirty="0" smtClean="0">
                <a:hlinkClick r:id="rId5"/>
              </a:rPr>
              <a:t>https://www.linkedin.com/in/aneliyavlaykova</a:t>
            </a:r>
            <a:endParaRPr lang="en-US" sz="2200" dirty="0" smtClean="0"/>
          </a:p>
          <a:p>
            <a:pPr marL="0" marR="0" lvl="0" indent="0" algn="l" defTabSz="914400" rtl="0" eaLnBrk="1" fontAlgn="auto" latinLnBrk="0" hangingPunct="1">
              <a:buClrTx/>
              <a:buSzTx/>
              <a:buFont typeface="Arial" pitchFamily="34" charset="0"/>
              <a:buNone/>
              <a:tabLst/>
              <a:defRPr/>
            </a:pPr>
            <a:endParaRPr lang="en-US" sz="2800" dirty="0" smtClean="0"/>
          </a:p>
          <a:p>
            <a:pPr marL="0" marR="0" lvl="0" indent="0" algn="l" defTabSz="914400" rtl="0" eaLnBrk="1" fontAlgn="auto" latinLnBrk="0" hangingPunct="1">
              <a:buClrTx/>
              <a:buSzTx/>
              <a:buFont typeface="Arial" pitchFamily="34" charset="0"/>
              <a:buNone/>
              <a:tabLst/>
              <a:defRPr/>
            </a:pPr>
            <a:endParaRPr lang="en-US" sz="2800" dirty="0" smtClean="0"/>
          </a:p>
          <a:p>
            <a:pPr marL="0" marR="0" lvl="0" indent="0" algn="l" defTabSz="914400" rtl="0" eaLnBrk="1" fontAlgn="auto" latinLnBrk="0" hangingPunct="1">
              <a:buClrTx/>
              <a:buSzTx/>
              <a:buFont typeface="Arial" pitchFamily="34" charset="0"/>
              <a:buNone/>
              <a:tabLst/>
              <a:defRPr/>
            </a:pPr>
            <a:endParaRPr lang="en-US" sz="2800" dirty="0" smtClean="0"/>
          </a:p>
          <a:p>
            <a:r>
              <a:rPr lang="en-US" sz="2800" dirty="0" smtClean="0">
                <a:hlinkClick r:id="rId6"/>
              </a:rPr>
              <a:t>www.skolat.com</a:t>
            </a:r>
            <a:endParaRPr lang="en-US" sz="2800" dirty="0" smtClean="0"/>
          </a:p>
          <a:p>
            <a:pPr marL="0" marR="0" lvl="0" indent="0" algn="l" defTabSz="914400" rtl="0" eaLnBrk="1" fontAlgn="auto" latinLnBrk="0" hangingPunct="1">
              <a:buClrTx/>
              <a:buSzTx/>
              <a:buFont typeface="Arial" pitchFamily="34" charset="0"/>
              <a:buNone/>
              <a:tabLst/>
              <a:defRPr/>
            </a:pPr>
            <a:endParaRPr lang="en-US" sz="2800" dirty="0" smtClean="0"/>
          </a:p>
          <a:p>
            <a:pPr marL="0" marR="0" lvl="0" indent="0" algn="l" defTabSz="914400" rtl="0" eaLnBrk="1" fontAlgn="auto" latinLnBrk="0" hangingPunct="1">
              <a:buClrTx/>
              <a:buSzTx/>
              <a:buFont typeface="Arial" pitchFamily="34" charset="0"/>
              <a:buNone/>
              <a:tabLst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1556792"/>
            <a:ext cx="6840760" cy="4608512"/>
          </a:xfrm>
        </p:spPr>
        <p:txBody>
          <a:bodyPr>
            <a:normAutofit/>
          </a:bodyPr>
          <a:lstStyle/>
          <a:p>
            <a:pPr indent="457200" algn="l">
              <a:lnSpc>
                <a:spcPct val="12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Support of multiple calls within one installation</a:t>
            </a:r>
          </a:p>
          <a:p>
            <a:pPr indent="457200" algn="l">
              <a:lnSpc>
                <a:spcPct val="12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Support of simultaneously running calls</a:t>
            </a:r>
            <a:endParaRPr lang="en-US" sz="2000" dirty="0">
              <a:solidFill>
                <a:schemeClr val="tx1"/>
              </a:solidFill>
            </a:endParaRPr>
          </a:p>
          <a:p>
            <a:pPr indent="457200" algn="l">
              <a:lnSpc>
                <a:spcPct val="12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Applicants can copy previous application into new call</a:t>
            </a:r>
            <a:endParaRPr lang="en-US" sz="2000" dirty="0">
              <a:solidFill>
                <a:schemeClr val="tx1"/>
              </a:solidFill>
            </a:endParaRPr>
          </a:p>
          <a:p>
            <a:pPr indent="457200" algn="l">
              <a:lnSpc>
                <a:spcPct val="12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Statistics available to partners and coordinators</a:t>
            </a:r>
          </a:p>
          <a:p>
            <a:pPr indent="457200" algn="l">
              <a:lnSpc>
                <a:spcPct val="12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Full application information available to partners during the whole project</a:t>
            </a:r>
          </a:p>
          <a:p>
            <a:pPr indent="457200" algn="l">
              <a:lnSpc>
                <a:spcPct val="12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All actions have change logs to improve visibility and track changes</a:t>
            </a:r>
          </a:p>
          <a:p>
            <a:pPr indent="457200" algn="l">
              <a:lnSpc>
                <a:spcPct val="12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1"/>
                </a:solidFill>
              </a:rPr>
              <a:t>Automated emails; questions; scholarship letter generation</a:t>
            </a:r>
          </a:p>
        </p:txBody>
      </p:sp>
      <p:pic>
        <p:nvPicPr>
          <p:cNvPr id="2050" name="Picture 2" descr="C:\Users\анел\Dropbox\Skolat\images_originals\images\banner\Title02.png"/>
          <p:cNvPicPr>
            <a:picLocks noChangeAspect="1" noChangeArrowheads="1"/>
          </p:cNvPicPr>
          <p:nvPr/>
        </p:nvPicPr>
        <p:blipFill>
          <a:blip r:embed="rId2" cstate="print">
            <a:lum bright="37000"/>
          </a:blip>
          <a:srcRect/>
          <a:stretch>
            <a:fillRect/>
          </a:stretch>
        </p:blipFill>
        <p:spPr bwMode="auto">
          <a:xfrm>
            <a:off x="7668344" y="6165304"/>
            <a:ext cx="1368152" cy="3924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131840" y="476672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Features</a:t>
            </a:r>
            <a:endParaRPr lang="bg-BG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484784"/>
            <a:ext cx="7632848" cy="4896544"/>
          </a:xfrm>
        </p:spPr>
        <p:txBody>
          <a:bodyPr>
            <a:normAutofit lnSpcReduction="10000"/>
          </a:bodyPr>
          <a:lstStyle/>
          <a:p>
            <a:pPr indent="457200" algn="l">
              <a:lnSpc>
                <a:spcPct val="12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New call is configured from the </a:t>
            </a:r>
            <a:r>
              <a:rPr lang="en-US" sz="2000" b="1" dirty="0" smtClean="0">
                <a:solidFill>
                  <a:schemeClr val="tx1"/>
                </a:solidFill>
              </a:rPr>
              <a:t>coordinator</a:t>
            </a:r>
            <a:r>
              <a:rPr lang="en-US" sz="2000" dirty="0" smtClean="0">
                <a:solidFill>
                  <a:schemeClr val="tx1"/>
                </a:solidFill>
              </a:rPr>
              <a:t> module</a:t>
            </a:r>
          </a:p>
          <a:p>
            <a:pPr indent="457200" algn="l">
              <a:lnSpc>
                <a:spcPct val="12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</a:rPr>
              <a:t>Partners</a:t>
            </a:r>
            <a:r>
              <a:rPr lang="en-US" sz="2000" dirty="0" smtClean="0">
                <a:solidFill>
                  <a:schemeClr val="tx1"/>
                </a:solidFill>
              </a:rPr>
              <a:t> enter capabilities – subjects available for applicants</a:t>
            </a:r>
          </a:p>
          <a:p>
            <a:pPr indent="457200" algn="l">
              <a:lnSpc>
                <a:spcPct val="12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</a:rPr>
              <a:t>Applications</a:t>
            </a:r>
            <a:r>
              <a:rPr lang="en-US" sz="2000" dirty="0" smtClean="0">
                <a:solidFill>
                  <a:schemeClr val="tx1"/>
                </a:solidFill>
              </a:rPr>
              <a:t> are submitted</a:t>
            </a:r>
          </a:p>
          <a:p>
            <a:pPr indent="457200" algn="l">
              <a:lnSpc>
                <a:spcPct val="12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</a:rPr>
              <a:t>Partners</a:t>
            </a:r>
            <a:r>
              <a:rPr lang="en-US" sz="2000" dirty="0" smtClean="0">
                <a:solidFill>
                  <a:schemeClr val="tx1"/>
                </a:solidFill>
              </a:rPr>
              <a:t> validate and set eligibility for the applicants originating  from their institutions</a:t>
            </a:r>
          </a:p>
          <a:p>
            <a:pPr indent="457200" algn="l">
              <a:lnSpc>
                <a:spcPct val="12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</a:rPr>
              <a:t>Partners</a:t>
            </a:r>
            <a:r>
              <a:rPr lang="en-US" sz="2000" dirty="0" smtClean="0">
                <a:solidFill>
                  <a:schemeClr val="tx1"/>
                </a:solidFill>
              </a:rPr>
              <a:t> set acceptance  for the applicants applying to their institutions </a:t>
            </a:r>
          </a:p>
          <a:p>
            <a:pPr indent="457200" algn="l">
              <a:lnSpc>
                <a:spcPct val="12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000" dirty="0" smtClean="0">
                <a:solidFill>
                  <a:schemeClr val="tx1"/>
                </a:solidFill>
              </a:rPr>
              <a:t>During </a:t>
            </a:r>
            <a:r>
              <a:rPr lang="en-US" sz="2000" b="1" dirty="0" smtClean="0">
                <a:solidFill>
                  <a:schemeClr val="tx1"/>
                </a:solidFill>
              </a:rPr>
              <a:t>consortium meeting </a:t>
            </a:r>
            <a:r>
              <a:rPr lang="en-US" sz="2000" dirty="0" smtClean="0">
                <a:solidFill>
                  <a:schemeClr val="tx1"/>
                </a:solidFill>
              </a:rPr>
              <a:t>applicants are distributed</a:t>
            </a:r>
          </a:p>
          <a:p>
            <a:pPr indent="457200" algn="l">
              <a:lnSpc>
                <a:spcPct val="12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</a:rPr>
              <a:t>Applicants</a:t>
            </a:r>
            <a:r>
              <a:rPr lang="en-US" sz="2000" dirty="0" smtClean="0">
                <a:solidFill>
                  <a:schemeClr val="tx1"/>
                </a:solidFill>
              </a:rPr>
              <a:t> see their status and if selected accept/reject the offer</a:t>
            </a:r>
          </a:p>
          <a:p>
            <a:pPr indent="457200" algn="l">
              <a:lnSpc>
                <a:spcPct val="120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2000" b="1" dirty="0" smtClean="0">
                <a:solidFill>
                  <a:schemeClr val="tx1"/>
                </a:solidFill>
              </a:rPr>
              <a:t>Partners</a:t>
            </a:r>
            <a:r>
              <a:rPr lang="en-US" sz="2000" dirty="0" smtClean="0">
                <a:solidFill>
                  <a:schemeClr val="tx1"/>
                </a:solidFill>
              </a:rPr>
              <a:t> generate Scholarship letter for applicants</a:t>
            </a:r>
          </a:p>
          <a:p>
            <a:pPr indent="457200" algn="l">
              <a:lnSpc>
                <a:spcPct val="120000"/>
              </a:lnSpc>
              <a:spcAft>
                <a:spcPts val="1000"/>
              </a:spcAft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 descr="C:\Users\анел\Dropbox\Skolat\images_originals\images\banner\Title02.png"/>
          <p:cNvPicPr>
            <a:picLocks noChangeAspect="1" noChangeArrowheads="1"/>
          </p:cNvPicPr>
          <p:nvPr/>
        </p:nvPicPr>
        <p:blipFill>
          <a:blip r:embed="rId2" cstate="print">
            <a:lum bright="37000"/>
          </a:blip>
          <a:srcRect/>
          <a:stretch>
            <a:fillRect/>
          </a:stretch>
        </p:blipFill>
        <p:spPr bwMode="auto">
          <a:xfrm>
            <a:off x="7668344" y="6165304"/>
            <a:ext cx="1368152" cy="39244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95736" y="476672"/>
            <a:ext cx="518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Academic mobility process: </a:t>
            </a:r>
          </a:p>
          <a:p>
            <a:pPr algn="ctr"/>
            <a:r>
              <a:rPr lang="en-US" sz="2400" b="1" dirty="0" smtClean="0"/>
              <a:t>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980728"/>
            <a:ext cx="7632848" cy="4896544"/>
          </a:xfrm>
        </p:spPr>
        <p:txBody>
          <a:bodyPr>
            <a:normAutofit/>
          </a:bodyPr>
          <a:lstStyle/>
          <a:p>
            <a:pPr indent="457200" algn="l">
              <a:lnSpc>
                <a:spcPct val="120000"/>
              </a:lnSpc>
              <a:spcAft>
                <a:spcPts val="10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1. New call is configured from the coordinator module</a:t>
            </a:r>
          </a:p>
          <a:p>
            <a:pPr indent="457200" algn="l">
              <a:lnSpc>
                <a:spcPct val="120000"/>
              </a:lnSpc>
              <a:spcAft>
                <a:spcPts val="1000"/>
              </a:spcAft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476672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Academic mobility process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918272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95736" y="476672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Academic mobility process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71" y="2272680"/>
            <a:ext cx="9089429" cy="3820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755576" y="980728"/>
            <a:ext cx="7632848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New call is configured from the coordinator module</a:t>
            </a:r>
          </a:p>
          <a:p>
            <a:pPr marL="0" marR="0" lvl="0" indent="4572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95736" y="476672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Academic mobility process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640960" cy="527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755576" y="980728"/>
            <a:ext cx="7632848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New call is configured from the coordinator module</a:t>
            </a:r>
          </a:p>
          <a:p>
            <a:pPr marL="0" marR="0" lvl="0" indent="4572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980728"/>
            <a:ext cx="7632848" cy="4896544"/>
          </a:xfrm>
        </p:spPr>
        <p:txBody>
          <a:bodyPr>
            <a:normAutofit/>
          </a:bodyPr>
          <a:lstStyle/>
          <a:p>
            <a:pPr indent="457200" algn="l">
              <a:lnSpc>
                <a:spcPct val="120000"/>
              </a:lnSpc>
              <a:spcAft>
                <a:spcPts val="10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2. Partners enter capabilities – subjects available for applicants</a:t>
            </a:r>
          </a:p>
          <a:p>
            <a:pPr indent="457200" algn="l">
              <a:lnSpc>
                <a:spcPct val="120000"/>
              </a:lnSpc>
              <a:spcAft>
                <a:spcPts val="1000"/>
              </a:spcAft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476672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Academic mobility process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942" y="1556792"/>
            <a:ext cx="7842498" cy="4987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980728"/>
            <a:ext cx="7632848" cy="4896544"/>
          </a:xfrm>
        </p:spPr>
        <p:txBody>
          <a:bodyPr>
            <a:normAutofit/>
          </a:bodyPr>
          <a:lstStyle/>
          <a:p>
            <a:pPr indent="457200" algn="l">
              <a:lnSpc>
                <a:spcPct val="120000"/>
              </a:lnSpc>
              <a:spcAft>
                <a:spcPts val="1000"/>
              </a:spcAft>
            </a:pPr>
            <a:r>
              <a:rPr lang="en-US" sz="2000" dirty="0" smtClean="0">
                <a:solidFill>
                  <a:schemeClr val="tx1"/>
                </a:solidFill>
              </a:rPr>
              <a:t>3. Applications are submitted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5736" y="476672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Academic mobility process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8924" y="1412776"/>
            <a:ext cx="6323264" cy="544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564</Words>
  <Application>Microsoft Office PowerPoint</Application>
  <PresentationFormat>On-screen Show (4:3)</PresentationFormat>
  <Paragraphs>92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Mobility made easy</dc:title>
  <dc:creator>Анелия</dc:creator>
  <cp:lastModifiedBy>Анелия</cp:lastModifiedBy>
  <cp:revision>58</cp:revision>
  <dcterms:created xsi:type="dcterms:W3CDTF">2013-10-21T06:41:26Z</dcterms:created>
  <dcterms:modified xsi:type="dcterms:W3CDTF">2014-11-30T19:40:52Z</dcterms:modified>
</cp:coreProperties>
</file>