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056" r:id="rId1"/>
  </p:sldMasterIdLst>
  <p:notesMasterIdLst>
    <p:notesMasterId r:id="rId25"/>
  </p:notesMasterIdLst>
  <p:handoutMasterIdLst>
    <p:handoutMasterId r:id="rId26"/>
  </p:handoutMasterIdLst>
  <p:sldIdLst>
    <p:sldId id="256" r:id="rId2"/>
    <p:sldId id="267" r:id="rId3"/>
    <p:sldId id="257" r:id="rId4"/>
    <p:sldId id="258" r:id="rId5"/>
    <p:sldId id="259" r:id="rId6"/>
    <p:sldId id="294" r:id="rId7"/>
    <p:sldId id="260" r:id="rId8"/>
    <p:sldId id="272" r:id="rId9"/>
    <p:sldId id="276" r:id="rId10"/>
    <p:sldId id="290" r:id="rId11"/>
    <p:sldId id="291" r:id="rId12"/>
    <p:sldId id="295" r:id="rId13"/>
    <p:sldId id="296" r:id="rId14"/>
    <p:sldId id="277" r:id="rId15"/>
    <p:sldId id="282" r:id="rId16"/>
    <p:sldId id="278" r:id="rId17"/>
    <p:sldId id="280" r:id="rId18"/>
    <p:sldId id="281" r:id="rId19"/>
    <p:sldId id="297" r:id="rId20"/>
    <p:sldId id="284" r:id="rId21"/>
    <p:sldId id="263" r:id="rId22"/>
    <p:sldId id="285" r:id="rId23"/>
    <p:sldId id="287" r:id="rId24"/>
  </p:sldIdLst>
  <p:sldSz cx="9144000" cy="6858000" type="screen4x3"/>
  <p:notesSz cx="6794500" cy="99314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76" autoAdjust="0"/>
    <p:restoredTop sz="94643" autoAdjust="0"/>
  </p:normalViewPr>
  <p:slideViewPr>
    <p:cSldViewPr>
      <p:cViewPr>
        <p:scale>
          <a:sx n="100" d="100"/>
          <a:sy n="100" d="100"/>
        </p:scale>
        <p:origin x="-264" y="-144"/>
      </p:cViewPr>
      <p:guideLst>
        <p:guide orient="horz" pos="2160"/>
        <p:guide pos="2880"/>
      </p:guideLst>
    </p:cSldViewPr>
  </p:slideViewPr>
  <p:outlineViewPr>
    <p:cViewPr>
      <p:scale>
        <a:sx n="33" d="100"/>
        <a:sy n="33" d="100"/>
      </p:scale>
      <p:origin x="78" y="795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4871" cy="496970"/>
          </a:xfrm>
          <a:prstGeom prst="rect">
            <a:avLst/>
          </a:prstGeom>
        </p:spPr>
        <p:txBody>
          <a:bodyPr vert="horz" lIns="92117" tIns="46058" rIns="92117" bIns="4605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8028" y="0"/>
            <a:ext cx="2944870" cy="496970"/>
          </a:xfrm>
          <a:prstGeom prst="rect">
            <a:avLst/>
          </a:prstGeom>
        </p:spPr>
        <p:txBody>
          <a:bodyPr vert="horz" lIns="92117" tIns="46058" rIns="92117" bIns="46058" rtlCol="0"/>
          <a:lstStyle>
            <a:lvl1pPr algn="r">
              <a:defRPr sz="1200"/>
            </a:lvl1pPr>
          </a:lstStyle>
          <a:p>
            <a:fld id="{96AE017A-A1D9-4195-A3C2-E0310125D721}" type="datetimeFigureOut">
              <a:rPr kumimoji="1" lang="ja-JP" altLang="en-US" smtClean="0"/>
              <a:t>2012/11/16</a:t>
            </a:fld>
            <a:endParaRPr kumimoji="1" lang="ja-JP" altLang="en-US"/>
          </a:p>
        </p:txBody>
      </p:sp>
      <p:sp>
        <p:nvSpPr>
          <p:cNvPr id="4" name="フッター プレースホルダー 3"/>
          <p:cNvSpPr>
            <a:spLocks noGrp="1"/>
          </p:cNvSpPr>
          <p:nvPr>
            <p:ph type="ftr" sz="quarter" idx="2"/>
          </p:nvPr>
        </p:nvSpPr>
        <p:spPr>
          <a:xfrm>
            <a:off x="0" y="9432833"/>
            <a:ext cx="2944871" cy="496969"/>
          </a:xfrm>
          <a:prstGeom prst="rect">
            <a:avLst/>
          </a:prstGeom>
        </p:spPr>
        <p:txBody>
          <a:bodyPr vert="horz" lIns="92117" tIns="46058" rIns="92117" bIns="4605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8028" y="9432833"/>
            <a:ext cx="2944870" cy="496969"/>
          </a:xfrm>
          <a:prstGeom prst="rect">
            <a:avLst/>
          </a:prstGeom>
        </p:spPr>
        <p:txBody>
          <a:bodyPr vert="horz" lIns="92117" tIns="46058" rIns="92117" bIns="46058" rtlCol="0" anchor="b"/>
          <a:lstStyle>
            <a:lvl1pPr algn="r">
              <a:defRPr sz="1200"/>
            </a:lvl1pPr>
          </a:lstStyle>
          <a:p>
            <a:fld id="{DF9E249E-D00B-4A58-A8FE-E3171490FBB2}" type="slidenum">
              <a:rPr kumimoji="1" lang="ja-JP" altLang="en-US" smtClean="0"/>
              <a:t>‹#›</a:t>
            </a:fld>
            <a:endParaRPr kumimoji="1" lang="ja-JP" altLang="en-US"/>
          </a:p>
        </p:txBody>
      </p:sp>
    </p:spTree>
    <p:extLst>
      <p:ext uri="{BB962C8B-B14F-4D97-AF65-F5344CB8AC3E}">
        <p14:creationId xmlns:p14="http://schemas.microsoft.com/office/powerpoint/2010/main" val="276235200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4871" cy="496970"/>
          </a:xfrm>
          <a:prstGeom prst="rect">
            <a:avLst/>
          </a:prstGeom>
        </p:spPr>
        <p:txBody>
          <a:bodyPr vert="horz" lIns="92117" tIns="46058" rIns="92117" bIns="4605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8028" y="0"/>
            <a:ext cx="2944870" cy="496970"/>
          </a:xfrm>
          <a:prstGeom prst="rect">
            <a:avLst/>
          </a:prstGeom>
        </p:spPr>
        <p:txBody>
          <a:bodyPr vert="horz" lIns="92117" tIns="46058" rIns="92117" bIns="46058" rtlCol="0"/>
          <a:lstStyle>
            <a:lvl1pPr algn="r">
              <a:defRPr sz="1200"/>
            </a:lvl1pPr>
          </a:lstStyle>
          <a:p>
            <a:fld id="{765ABBC8-0609-411E-835B-4C32E7B161DA}" type="datetimeFigureOut">
              <a:rPr kumimoji="1" lang="ja-JP" altLang="en-US" smtClean="0"/>
              <a:t>2012/11/16</a:t>
            </a:fld>
            <a:endParaRPr kumimoji="1" lang="ja-JP" altLang="en-US"/>
          </a:p>
        </p:txBody>
      </p:sp>
      <p:sp>
        <p:nvSpPr>
          <p:cNvPr id="4" name="スライド イメージ プレースホルダー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2117" tIns="46058" rIns="92117" bIns="46058" rtlCol="0" anchor="ctr"/>
          <a:lstStyle/>
          <a:p>
            <a:endParaRPr lang="ja-JP" altLang="en-US"/>
          </a:p>
        </p:txBody>
      </p:sp>
      <p:sp>
        <p:nvSpPr>
          <p:cNvPr id="5" name="ノート プレースホルダー 4"/>
          <p:cNvSpPr>
            <a:spLocks noGrp="1"/>
          </p:cNvSpPr>
          <p:nvPr>
            <p:ph type="body" sz="quarter" idx="3"/>
          </p:nvPr>
        </p:nvSpPr>
        <p:spPr>
          <a:xfrm>
            <a:off x="678970" y="4717215"/>
            <a:ext cx="5436561" cy="4469530"/>
          </a:xfrm>
          <a:prstGeom prst="rect">
            <a:avLst/>
          </a:prstGeom>
        </p:spPr>
        <p:txBody>
          <a:bodyPr vert="horz" lIns="92117" tIns="46058" rIns="92117" bIns="4605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32833"/>
            <a:ext cx="2944871" cy="496969"/>
          </a:xfrm>
          <a:prstGeom prst="rect">
            <a:avLst/>
          </a:prstGeom>
        </p:spPr>
        <p:txBody>
          <a:bodyPr vert="horz" lIns="92117" tIns="46058" rIns="92117" bIns="4605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8028" y="9432833"/>
            <a:ext cx="2944870" cy="496969"/>
          </a:xfrm>
          <a:prstGeom prst="rect">
            <a:avLst/>
          </a:prstGeom>
        </p:spPr>
        <p:txBody>
          <a:bodyPr vert="horz" lIns="92117" tIns="46058" rIns="92117" bIns="46058" rtlCol="0" anchor="b"/>
          <a:lstStyle>
            <a:lvl1pPr algn="r">
              <a:defRPr sz="1200"/>
            </a:lvl1pPr>
          </a:lstStyle>
          <a:p>
            <a:fld id="{C986FF64-4DA1-47BB-9840-30F0162E48C5}" type="slidenum">
              <a:rPr kumimoji="1" lang="ja-JP" altLang="en-US" smtClean="0"/>
              <a:t>‹#›</a:t>
            </a:fld>
            <a:endParaRPr kumimoji="1" lang="ja-JP" altLang="en-US"/>
          </a:p>
        </p:txBody>
      </p:sp>
    </p:spTree>
    <p:extLst>
      <p:ext uri="{BB962C8B-B14F-4D97-AF65-F5344CB8AC3E}">
        <p14:creationId xmlns:p14="http://schemas.microsoft.com/office/powerpoint/2010/main" val="160612315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262134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87478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849280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3" name="正方形/長方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正方形/長方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正方形/長方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正方形/長方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正方形/長方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角丸四角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角丸四角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正方形/長方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705600" y="4206240"/>
            <a:ext cx="960120" cy="457200"/>
          </a:xfrm>
        </p:spPr>
        <p:txBody>
          <a:bodyPr/>
          <a:lstStyle/>
          <a:p>
            <a:fld id="{450868E4-6DFB-4E01-B303-2D750A9F81B7}" type="datetime1">
              <a:rPr kumimoji="1" lang="ja-JP" altLang="en-US" smtClean="0"/>
              <a:t>2012/11/16</a:t>
            </a:fld>
            <a:endParaRPr kumimoji="1" lang="ja-JP" altLang="en-US"/>
          </a:p>
        </p:txBody>
      </p:sp>
      <p:sp>
        <p:nvSpPr>
          <p:cNvPr id="17" name="フッター プレースホルダー 16"/>
          <p:cNvSpPr>
            <a:spLocks noGrp="1"/>
          </p:cNvSpPr>
          <p:nvPr>
            <p:ph type="ftr" sz="quarter" idx="11"/>
          </p:nvPr>
        </p:nvSpPr>
        <p:spPr>
          <a:xfrm>
            <a:off x="5410200" y="4205288"/>
            <a:ext cx="1295400" cy="457200"/>
          </a:xfrm>
        </p:spPr>
        <p:txBody>
          <a:bodyPr/>
          <a:lstStyle/>
          <a:p>
            <a:endParaRPr kumimoji="1" lang="ja-JP" altLang="en-US"/>
          </a:p>
        </p:txBody>
      </p:sp>
      <p:sp>
        <p:nvSpPr>
          <p:cNvPr id="29" name="スライド番号プレースホルダー 28"/>
          <p:cNvSpPr>
            <a:spLocks noGrp="1"/>
          </p:cNvSpPr>
          <p:nvPr>
            <p:ph type="sldNum" sz="quarter" idx="12"/>
          </p:nvPr>
        </p:nvSpPr>
        <p:spPr>
          <a:xfrm>
            <a:off x="8380006" y="6468636"/>
            <a:ext cx="747712" cy="365760"/>
          </a:xfrm>
        </p:spPr>
        <p:txBody>
          <a:bodyPr/>
          <a:lstStyle>
            <a:lvl1pPr algn="r">
              <a:defRPr sz="1800">
                <a:solidFill>
                  <a:schemeClr val="bg1"/>
                </a:solidFill>
              </a:defRPr>
            </a:lvl1pPr>
          </a:lstStyle>
          <a:p>
            <a:fld id="{C5FB36EB-CDB0-4D6F-B3B3-7E3C7D0955ED}"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5F66C55F-3A9E-44DE-B55E-77A5AB754F12}" type="datetime1">
              <a:rPr kumimoji="1" lang="ja-JP" altLang="en-US" smtClean="0"/>
              <a:t>2012/11/16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FB36EB-CDB0-4D6F-B3B3-7E3C7D0955ED}"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1800" y="1143000"/>
            <a:ext cx="1905000" cy="5486400"/>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143000"/>
            <a:ext cx="6248400" cy="5486400"/>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ADA0B3FE-E5E8-4386-A5AC-EC841F62D5C8}" type="datetime1">
              <a:rPr kumimoji="1" lang="ja-JP" altLang="en-US" smtClean="0"/>
              <a:t>2012/11/16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FB36EB-CDB0-4D6F-B3B3-7E3C7D0955ED}"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dirty="0" smtClean="0"/>
              <a:t>マスター タイトルの書式設定</a:t>
            </a:r>
            <a:endParaRPr kumimoji="0" lang="en-US" dirty="0"/>
          </a:p>
        </p:txBody>
      </p:sp>
      <p:sp>
        <p:nvSpPr>
          <p:cNvPr id="3" name="コンテンツ プレースホルダー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D03DBBFB-09B3-432A-9168-9C1DBC396237}" type="datetime1">
              <a:rPr kumimoji="1" lang="ja-JP" altLang="en-US" smtClean="0"/>
              <a:t>2012/11/16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5FB36EB-CDB0-4D6F-B3B3-7E3C7D0955ED}"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p>
            <a:fld id="{0CE28CEA-21FE-4722-9860-A2AEDEBBD51B}" type="datetime1">
              <a:rPr kumimoji="1" lang="ja-JP" altLang="en-US" smtClean="0"/>
              <a:t>2012/11/16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7026456E-48E5-40A3-95AC-7F20C7307E56}" type="datetime1">
              <a:rPr kumimoji="1" lang="ja-JP" altLang="en-US" smtClean="0"/>
              <a:t>2012/11/16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FB36EB-CDB0-4D6F-B3B3-7E3C7D0955ED}"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1143000"/>
            <a:ext cx="8382000" cy="1069848"/>
          </a:xfrm>
        </p:spPr>
        <p:txBody>
          <a:bodyPr anchor="ctr"/>
          <a:lstStyle>
            <a:lvl1pPr>
              <a:defRPr sz="4000" b="0" i="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6" name="日付プレースホルダー 25"/>
          <p:cNvSpPr>
            <a:spLocks noGrp="1"/>
          </p:cNvSpPr>
          <p:nvPr>
            <p:ph type="dt" sz="half" idx="10"/>
          </p:nvPr>
        </p:nvSpPr>
        <p:spPr/>
        <p:txBody>
          <a:bodyPr rtlCol="0"/>
          <a:lstStyle/>
          <a:p>
            <a:fld id="{9A9011EA-E61C-4797-A7BF-D99B1893C14D}" type="datetime1">
              <a:rPr kumimoji="1" lang="ja-JP" altLang="en-US" smtClean="0"/>
              <a:t>2012/11/16</a:t>
            </a:fld>
            <a:endParaRPr kumimoji="1" lang="ja-JP" altLang="en-US"/>
          </a:p>
        </p:txBody>
      </p:sp>
      <p:sp>
        <p:nvSpPr>
          <p:cNvPr id="27" name="スライド番号プレースホルダー 26"/>
          <p:cNvSpPr>
            <a:spLocks noGrp="1"/>
          </p:cNvSpPr>
          <p:nvPr>
            <p:ph type="sldNum" sz="quarter" idx="11"/>
          </p:nvPr>
        </p:nvSpPr>
        <p:spPr/>
        <p:txBody>
          <a:bodyPr rtlCol="0"/>
          <a:lstStyle/>
          <a:p>
            <a:fld id="{C5FB36EB-CDB0-4D6F-B3B3-7E3C7D0955ED}" type="slidenum">
              <a:rPr kumimoji="1" lang="ja-JP" altLang="en-US" smtClean="0"/>
              <a:t>‹#›</a:t>
            </a:fld>
            <a:endParaRPr kumimoji="1" lang="ja-JP" altLang="en-US"/>
          </a:p>
        </p:txBody>
      </p:sp>
      <p:sp>
        <p:nvSpPr>
          <p:cNvPr id="28" name="フッター プレースホルダー 27"/>
          <p:cNvSpPr>
            <a:spLocks noGrp="1"/>
          </p:cNvSpPr>
          <p:nvPr>
            <p:ph type="ftr" sz="quarter" idx="12"/>
          </p:nvPr>
        </p:nvSpPr>
        <p:spPr/>
        <p:txBody>
          <a:bodyPr rtlCol="0"/>
          <a:lstStyle/>
          <a:p>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a:xfrm>
            <a:off x="6583680" y="612648"/>
            <a:ext cx="957264" cy="457200"/>
          </a:xfrm>
        </p:spPr>
        <p:txBody>
          <a:bodyPr/>
          <a:lstStyle/>
          <a:p>
            <a:fld id="{4E57FE3E-A549-4249-9348-4A4B007ED6DB}" type="datetime1">
              <a:rPr kumimoji="1" lang="ja-JP" altLang="en-US" smtClean="0"/>
              <a:t>2012/11/16</a:t>
            </a:fld>
            <a:endParaRPr kumimoji="1" lang="ja-JP" altLang="en-US"/>
          </a:p>
        </p:txBody>
      </p:sp>
      <p:sp>
        <p:nvSpPr>
          <p:cNvPr id="4" name="フッター プレースホルダー 3"/>
          <p:cNvSpPr>
            <a:spLocks noGrp="1"/>
          </p:cNvSpPr>
          <p:nvPr>
            <p:ph type="ftr" sz="quarter" idx="11"/>
          </p:nvPr>
        </p:nvSpPr>
        <p:spPr>
          <a:xfrm>
            <a:off x="5257800" y="612648"/>
            <a:ext cx="1325880" cy="457200"/>
          </a:xfrm>
        </p:spPr>
        <p:txBody>
          <a:bodyPr/>
          <a:lstStyle/>
          <a:p>
            <a:endParaRPr kumimoji="1" lang="ja-JP" altLang="en-US"/>
          </a:p>
        </p:txBody>
      </p:sp>
      <p:sp>
        <p:nvSpPr>
          <p:cNvPr id="5" name="スライド番号プレースホルダー 4"/>
          <p:cNvSpPr>
            <a:spLocks noGrp="1"/>
          </p:cNvSpPr>
          <p:nvPr>
            <p:ph type="sldNum" sz="quarter" idx="12"/>
          </p:nvPr>
        </p:nvSpPr>
        <p:spPr>
          <a:xfrm>
            <a:off x="8174736" y="2272"/>
            <a:ext cx="762000" cy="365760"/>
          </a:xfrm>
        </p:spPr>
        <p:txBody>
          <a:bodyPr/>
          <a:lstStyle/>
          <a:p>
            <a:fld id="{C5FB36EB-CDB0-4D6F-B3B3-7E3C7D0955ED}"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305AE1C-9E2A-4621-B65C-173819F30A2B}" type="datetime1">
              <a:rPr kumimoji="1" lang="ja-JP" altLang="en-US" smtClean="0"/>
              <a:t>2012/11/16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5FB36EB-CDB0-4D6F-B3B3-7E3C7D0955ED}"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53496" y="1101970"/>
            <a:ext cx="3383280" cy="877824"/>
          </a:xfrm>
        </p:spPr>
        <p:txBody>
          <a:bodyPr anchor="b"/>
          <a:lstStyle>
            <a:lvl1pPr algn="l">
              <a:buNone/>
              <a:defRPr sz="1800" b="1"/>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641C7018-3085-49F9-ACC8-5B660811F8C0}" type="datetime1">
              <a:rPr kumimoji="1" lang="ja-JP" altLang="en-US" smtClean="0"/>
              <a:t>2012/11/16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FB36EB-CDB0-4D6F-B3B3-7E3C7D0955ED}"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7440FA43-31CF-4E4B-9A18-140D7C407A1A}" type="datetime1">
              <a:rPr kumimoji="1" lang="ja-JP" altLang="en-US" smtClean="0"/>
              <a:t>2012/11/16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FB36EB-CDB0-4D6F-B3B3-7E3C7D0955ED}"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正方形/長方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正方形/長方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正方形/長方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角丸四角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角丸四角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正方形/長方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正方形/長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正方形/長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正方形/長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ー 21"/>
          <p:cNvSpPr>
            <a:spLocks noGrp="1"/>
          </p:cNvSpPr>
          <p:nvPr>
            <p:ph type="title"/>
          </p:nvPr>
        </p:nvSpPr>
        <p:spPr>
          <a:xfrm>
            <a:off x="457200" y="1143000"/>
            <a:ext cx="8229600" cy="1066800"/>
          </a:xfrm>
          <a:prstGeom prst="rect">
            <a:avLst/>
          </a:prstGeom>
        </p:spPr>
        <p:txBody>
          <a:bodyPr vert="horz" anchor="ctr">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055499F-06BC-4950-80C9-23C9C87C7B3C}" type="datetime1">
              <a:rPr kumimoji="1" lang="ja-JP" altLang="en-US" smtClean="0"/>
              <a:t>2012/11/16</a:t>
            </a:fld>
            <a:endParaRPr kumimoji="1" lang="ja-JP" altLang="en-US"/>
          </a:p>
        </p:txBody>
      </p:sp>
      <p:sp>
        <p:nvSpPr>
          <p:cNvPr id="3" name="フッター プレースホルダー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kumimoji="1" lang="ja-JP" altLang="en-US"/>
          </a:p>
        </p:txBody>
      </p:sp>
      <p:sp>
        <p:nvSpPr>
          <p:cNvPr id="23" name="スライド番号プレースホルダー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5FB36EB-CDB0-4D6F-B3B3-7E3C7D0955ED}"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iming>
    <p:tnLst>
      <p:par>
        <p:cTn id="1" dur="indefinite" restart="never" nodeType="tmRoot"/>
      </p:par>
    </p:tnLst>
  </p:timing>
  <p:hf hdr="0" ftr="0" dt="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1"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1"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1"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1"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7544" y="404664"/>
            <a:ext cx="8458200" cy="3096344"/>
          </a:xfrm>
        </p:spPr>
        <p:txBody>
          <a:bodyPr>
            <a:normAutofit fontScale="90000"/>
          </a:bodyPr>
          <a:lstStyle/>
          <a:p>
            <a:pPr algn="ctr"/>
            <a:r>
              <a:rPr lang="en-US" altLang="ja-JP" sz="3800" dirty="0" smtClean="0"/>
              <a:t/>
            </a:r>
            <a:br>
              <a:rPr lang="en-US" altLang="ja-JP" sz="3800" dirty="0" smtClean="0"/>
            </a:br>
            <a:r>
              <a:rPr lang="en-US" altLang="ja-JP" sz="2800" dirty="0" smtClean="0"/>
              <a:t>NRI</a:t>
            </a:r>
            <a:r>
              <a:rPr lang="ja-JP" altLang="en-US" sz="2800" dirty="0" smtClean="0"/>
              <a:t>マーケティングコンテスト</a:t>
            </a:r>
            <a:r>
              <a:rPr lang="en-US" altLang="ja-JP" sz="2800" dirty="0" smtClean="0"/>
              <a:t>2012</a:t>
            </a:r>
            <a:r>
              <a:rPr lang="en-US" altLang="ja-JP" sz="3800" dirty="0" smtClean="0"/>
              <a:t/>
            </a:r>
            <a:br>
              <a:rPr lang="en-US" altLang="ja-JP" sz="3800" dirty="0" smtClean="0"/>
            </a:br>
            <a:r>
              <a:rPr lang="en-US" altLang="ja-JP" sz="3800" dirty="0" smtClean="0"/>
              <a:t/>
            </a:r>
            <a:br>
              <a:rPr lang="en-US" altLang="ja-JP" sz="3800" dirty="0" smtClean="0"/>
            </a:br>
            <a:r>
              <a:rPr lang="ja-JP" altLang="en-US" sz="4000" dirty="0"/>
              <a:t>口コミマーケティングを成功させるには</a:t>
            </a:r>
            <a:r>
              <a:rPr lang="en-US" altLang="ja-JP" sz="4000" dirty="0"/>
              <a:t/>
            </a:r>
            <a:br>
              <a:rPr lang="en-US" altLang="ja-JP" sz="4000" dirty="0"/>
            </a:br>
            <a:r>
              <a:rPr lang="en-US" altLang="ja-JP" sz="3200" dirty="0"/>
              <a:t>―</a:t>
            </a:r>
            <a:r>
              <a:rPr lang="ja-JP" altLang="en-US" sz="3200" dirty="0"/>
              <a:t>“教えたがり”の特徴分析 </a:t>
            </a:r>
            <a:r>
              <a:rPr lang="en-US" altLang="ja-JP" sz="3200" dirty="0"/>
              <a:t>―</a:t>
            </a:r>
            <a:endParaRPr kumimoji="1" lang="ja-JP" altLang="en-US" sz="2800" dirty="0"/>
          </a:p>
        </p:txBody>
      </p:sp>
      <p:sp>
        <p:nvSpPr>
          <p:cNvPr id="3" name="サブタイトル 2"/>
          <p:cNvSpPr>
            <a:spLocks noGrp="1"/>
          </p:cNvSpPr>
          <p:nvPr>
            <p:ph type="subTitle" idx="1"/>
          </p:nvPr>
        </p:nvSpPr>
        <p:spPr>
          <a:xfrm>
            <a:off x="323528" y="4509120"/>
            <a:ext cx="8640960" cy="1752600"/>
          </a:xfrm>
        </p:spPr>
        <p:txBody>
          <a:bodyPr>
            <a:normAutofit/>
          </a:bodyPr>
          <a:lstStyle/>
          <a:p>
            <a:pPr algn="ctr"/>
            <a:endParaRPr lang="en-US" altLang="ja-JP" dirty="0"/>
          </a:p>
          <a:p>
            <a:pPr algn="ctr"/>
            <a:endParaRPr kumimoji="1" lang="en-US" altLang="ja-JP" sz="1000" dirty="0" smtClean="0"/>
          </a:p>
          <a:p>
            <a:pPr algn="ctr"/>
            <a:r>
              <a:rPr kumimoji="1" lang="ja-JP" altLang="en-US" sz="2800" dirty="0" smtClean="0"/>
              <a:t>チーム名：</a:t>
            </a:r>
            <a:r>
              <a:rPr kumimoji="1" lang="en-US" altLang="ja-JP" sz="2800" dirty="0" smtClean="0"/>
              <a:t>JAIST</a:t>
            </a:r>
            <a:r>
              <a:rPr kumimoji="1" lang="ja-JP" altLang="en-US" sz="2800" dirty="0" smtClean="0"/>
              <a:t>ビッグデータ解析チーム</a:t>
            </a:r>
            <a:endParaRPr kumimoji="1" lang="en-US" altLang="ja-JP" sz="2800" dirty="0" smtClean="0"/>
          </a:p>
        </p:txBody>
      </p:sp>
    </p:spTree>
    <p:extLst>
      <p:ext uri="{BB962C8B-B14F-4D97-AF65-F5344CB8AC3E}">
        <p14:creationId xmlns:p14="http://schemas.microsoft.com/office/powerpoint/2010/main" val="504389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“教えたがり”の特徴３</a:t>
            </a:r>
            <a:r>
              <a:rPr lang="en-US" altLang="ja-JP" sz="3200" dirty="0" smtClean="0"/>
              <a:t>-</a:t>
            </a:r>
            <a:r>
              <a:rPr lang="ja-JP" altLang="en-US" sz="3200" dirty="0" smtClean="0"/>
              <a:t>１</a:t>
            </a:r>
            <a:endParaRPr kumimoji="1" lang="ja-JP" altLang="en-US" sz="3200" dirty="0"/>
          </a:p>
        </p:txBody>
      </p:sp>
      <p:sp>
        <p:nvSpPr>
          <p:cNvPr id="3" name="コンテンツ プレースホルダー 2"/>
          <p:cNvSpPr>
            <a:spLocks noGrp="1"/>
          </p:cNvSpPr>
          <p:nvPr>
            <p:ph idx="1"/>
          </p:nvPr>
        </p:nvSpPr>
        <p:spPr>
          <a:xfrm>
            <a:off x="251519" y="1266444"/>
            <a:ext cx="8755269" cy="5330908"/>
          </a:xfrm>
        </p:spPr>
        <p:txBody>
          <a:bodyPr>
            <a:normAutofit/>
          </a:bodyPr>
          <a:lstStyle/>
          <a:p>
            <a:pPr marL="109728" indent="0">
              <a:buNone/>
            </a:pPr>
            <a:r>
              <a:rPr lang="ja-JP" altLang="en-US" sz="2000" b="1" u="sng" dirty="0" smtClean="0"/>
              <a:t>“教えたがり”のメディア接触率（テレビ番組別視聴状況）</a:t>
            </a:r>
            <a:endParaRPr lang="en-US" altLang="ja-JP" sz="2000" b="1" u="sng" dirty="0" smtClean="0"/>
          </a:p>
          <a:p>
            <a:pPr>
              <a:buFont typeface="Wingdings" pitchFamily="2" charset="2"/>
              <a:buChar char="u"/>
            </a:pPr>
            <a:r>
              <a:rPr lang="ja-JP" altLang="en-US" sz="1800" dirty="0" smtClean="0">
                <a:latin typeface="+mn-ea"/>
              </a:rPr>
              <a:t>“教えたがり”と全体とで各</a:t>
            </a:r>
            <a:r>
              <a:rPr lang="en-US" altLang="ja-JP" sz="1800" dirty="0" smtClean="0">
                <a:latin typeface="+mn-ea"/>
              </a:rPr>
              <a:t>ID</a:t>
            </a:r>
            <a:r>
              <a:rPr lang="ja-JP" altLang="en-US" sz="1800" dirty="0" smtClean="0">
                <a:latin typeface="+mn-ea"/>
              </a:rPr>
              <a:t>ごとに番組を視聴した合計を検定に利用する。</a:t>
            </a:r>
            <a:endParaRPr lang="en-US" altLang="ja-JP" sz="1800" dirty="0" smtClean="0">
              <a:latin typeface="+mn-ea"/>
            </a:endParaRPr>
          </a:p>
          <a:p>
            <a:pPr marL="109728" indent="0">
              <a:buNone/>
            </a:pPr>
            <a:endParaRPr lang="en-US" altLang="ja-JP" sz="1600" dirty="0" smtClean="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endParaRPr lang="en-US" altLang="ja-JP" sz="1600" dirty="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endParaRPr lang="en-US" altLang="ja-JP" sz="1600" dirty="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endParaRPr lang="en-US" altLang="ja-JP" sz="1600" dirty="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endParaRPr lang="en-US" altLang="ja-JP" sz="1600" dirty="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r>
              <a:rPr lang="ja-JP" altLang="en-US" sz="1800" dirty="0" smtClean="0">
                <a:latin typeface="+mn-ea"/>
              </a:rPr>
              <a:t>赤枠で囲われたデータを用いて、</a:t>
            </a:r>
            <a:r>
              <a:rPr lang="en-US" altLang="ja-JP" sz="1800" dirty="0" smtClean="0">
                <a:latin typeface="+mn-ea"/>
              </a:rPr>
              <a:t>2</a:t>
            </a:r>
            <a:r>
              <a:rPr lang="ja-JP" altLang="en-US" sz="1800" dirty="0" smtClean="0">
                <a:latin typeface="+mn-ea"/>
              </a:rPr>
              <a:t>標本の平均の差の検定を行う。</a:t>
            </a:r>
            <a:endParaRPr lang="en-US" altLang="ja-JP" sz="1800" dirty="0" smtClean="0">
              <a:latin typeface="+mn-ea"/>
            </a:endParaRPr>
          </a:p>
          <a:p>
            <a:pPr>
              <a:buFont typeface="Wingdings" pitchFamily="2" charset="2"/>
              <a:buChar char="u"/>
            </a:pPr>
            <a:endParaRPr lang="en-US" altLang="ja-JP" sz="1600" dirty="0">
              <a:latin typeface="+mn-ea"/>
            </a:endParaRPr>
          </a:p>
          <a:p>
            <a:pPr>
              <a:buFont typeface="Wingdings" pitchFamily="2" charset="2"/>
              <a:buChar char="u"/>
            </a:pPr>
            <a:endParaRPr lang="en-US" altLang="ja-JP" sz="1600" dirty="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endParaRPr lang="en-US" altLang="ja-JP" sz="1600" dirty="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endParaRPr lang="en-US" altLang="ja-JP" sz="1600" dirty="0" smtClean="0">
              <a:latin typeface="+mn-ea"/>
            </a:endParaRPr>
          </a:p>
          <a:p>
            <a:pPr marL="109728" indent="0">
              <a:buNone/>
            </a:pPr>
            <a:endParaRPr lang="en-US" altLang="ja-JP" sz="2000" dirty="0" smtClean="0"/>
          </a:p>
          <a:p>
            <a:pPr marL="109728" indent="0">
              <a:buNone/>
            </a:pPr>
            <a:endParaRPr lang="en-US" altLang="ja-JP" sz="1600" dirty="0" smtClean="0">
              <a:latin typeface="Cambria Math"/>
            </a:endParaRPr>
          </a:p>
          <a:p>
            <a:pPr marL="109728" indent="0">
              <a:buNone/>
            </a:pPr>
            <a:endParaRPr lang="en-US" altLang="ja-JP" sz="1600" dirty="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mn-ea"/>
            </a:endParaRPr>
          </a:p>
          <a:p>
            <a:pPr marL="109728" indent="0">
              <a:buNone/>
            </a:pPr>
            <a:endParaRPr lang="en-US" altLang="ja-JP" sz="1600" dirty="0" smtClean="0"/>
          </a:p>
        </p:txBody>
      </p:sp>
      <p:graphicFrame>
        <p:nvGraphicFramePr>
          <p:cNvPr id="4" name="表 3"/>
          <p:cNvGraphicFramePr>
            <a:graphicFrameLocks noGrp="1"/>
          </p:cNvGraphicFramePr>
          <p:nvPr>
            <p:extLst>
              <p:ext uri="{D42A27DB-BD31-4B8C-83A1-F6EECF244321}">
                <p14:modId xmlns:p14="http://schemas.microsoft.com/office/powerpoint/2010/main" val="91366106"/>
              </p:ext>
            </p:extLst>
          </p:nvPr>
        </p:nvGraphicFramePr>
        <p:xfrm>
          <a:off x="4829372" y="2428726"/>
          <a:ext cx="3935473" cy="1974404"/>
        </p:xfrm>
        <a:graphic>
          <a:graphicData uri="http://schemas.openxmlformats.org/drawingml/2006/table">
            <a:tbl>
              <a:tblPr firstRow="1" bandRow="1">
                <a:tableStyleId>{5C22544A-7EE6-4342-B048-85BDC9FD1C3A}</a:tableStyleId>
              </a:tblPr>
              <a:tblGrid>
                <a:gridCol w="504056"/>
                <a:gridCol w="648072"/>
                <a:gridCol w="720080"/>
                <a:gridCol w="504056"/>
                <a:gridCol w="739317"/>
                <a:gridCol w="819892"/>
              </a:tblGrid>
              <a:tr h="594700">
                <a:tc>
                  <a:txBody>
                    <a:bodyPr/>
                    <a:lstStyle/>
                    <a:p>
                      <a:pPr algn="ctr"/>
                      <a:r>
                        <a:rPr kumimoji="1" lang="ja-JP" altLang="en-US" sz="1050" dirty="0" smtClean="0">
                          <a:solidFill>
                            <a:sysClr val="windowText" lastClr="000000"/>
                          </a:solidFill>
                          <a:latin typeface="+mn-ea"/>
                          <a:ea typeface="+mn-ea"/>
                        </a:rPr>
                        <a:t>件数</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050" dirty="0" smtClean="0">
                          <a:solidFill>
                            <a:sysClr val="windowText" lastClr="000000"/>
                          </a:solidFill>
                          <a:latin typeface="+mn-ea"/>
                          <a:ea typeface="+mn-ea"/>
                        </a:rPr>
                        <a:t>Sample</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050" dirty="0" smtClean="0">
                          <a:solidFill>
                            <a:sysClr val="windowText" lastClr="000000"/>
                          </a:solidFill>
                          <a:latin typeface="+mn-ea"/>
                          <a:ea typeface="+mn-ea"/>
                        </a:rPr>
                        <a:t>TVWatch_11203010405</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ysClr val="windowText" lastClr="000000"/>
                          </a:solidFill>
                          <a:latin typeface="+mn-ea"/>
                          <a:ea typeface="+mn-ea"/>
                        </a:rPr>
                        <a:t>…</a:t>
                      </a:r>
                      <a:endParaRPr kumimoji="1" lang="ja-JP" altLang="en-US" sz="105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ysClr val="windowText" lastClr="000000"/>
                          </a:solidFill>
                          <a:latin typeface="+mn-ea"/>
                          <a:ea typeface="+mn-ea"/>
                        </a:rPr>
                        <a:t>TVWatch_121204302745</a:t>
                      </a:r>
                      <a:endParaRPr kumimoji="1" lang="ja-JP" altLang="en-US" sz="105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mn-ea"/>
                          <a:ea typeface="+mn-ea"/>
                        </a:rPr>
                        <a:t>全番組視聴合計数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61668">
                <a:tc>
                  <a:txBody>
                    <a:bodyPr/>
                    <a:lstStyle/>
                    <a:p>
                      <a:pPr algn="r"/>
                      <a:r>
                        <a:rPr kumimoji="1" lang="en-US" altLang="ja-JP" sz="1050" dirty="0" smtClean="0">
                          <a:solidFill>
                            <a:sysClr val="windowText" lastClr="000000"/>
                          </a:solidFill>
                          <a:latin typeface="+mn-ea"/>
                          <a:ea typeface="+mn-ea"/>
                        </a:rPr>
                        <a:t>1</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1</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b="1" dirty="0" smtClean="0">
                          <a:solidFill>
                            <a:sysClr val="windowText" lastClr="000000"/>
                          </a:solidFill>
                          <a:latin typeface="+mn-ea"/>
                          <a:ea typeface="+mn-ea"/>
                        </a:rPr>
                        <a:t>…</a:t>
                      </a:r>
                      <a:endParaRPr kumimoji="1" lang="ja-JP" altLang="en-US" sz="1050" b="1"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265</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1668">
                <a:tc>
                  <a:txBody>
                    <a:bodyPr/>
                    <a:lstStyle/>
                    <a:p>
                      <a:pPr algn="r"/>
                      <a:r>
                        <a:rPr kumimoji="1" lang="en-US" altLang="ja-JP" sz="1050" dirty="0" smtClean="0">
                          <a:solidFill>
                            <a:sysClr val="windowText" lastClr="000000"/>
                          </a:solidFill>
                          <a:latin typeface="+mn-ea"/>
                          <a:ea typeface="+mn-ea"/>
                        </a:rPr>
                        <a:t>2</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2</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b="1" dirty="0" smtClean="0">
                          <a:solidFill>
                            <a:sysClr val="windowText" lastClr="000000"/>
                          </a:solidFill>
                          <a:latin typeface="+mn-ea"/>
                          <a:ea typeface="+mn-ea"/>
                        </a:rPr>
                        <a:t>…</a:t>
                      </a:r>
                      <a:endParaRPr kumimoji="1" lang="ja-JP" altLang="en-US" sz="1050" b="1"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90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94700">
                <a:tc>
                  <a:txBody>
                    <a:bodyPr/>
                    <a:lstStyle/>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1" dirty="0" smtClean="0">
                          <a:solidFill>
                            <a:sysClr val="windowText" lastClr="000000"/>
                          </a:solidFill>
                          <a:latin typeface="+mn-ea"/>
                          <a:ea typeface="+mn-ea"/>
                        </a:rPr>
                        <a:t>・</a:t>
                      </a:r>
                      <a:endParaRPr kumimoji="1" lang="en-US" altLang="ja-JP" sz="1050" b="1" dirty="0" smtClean="0">
                        <a:solidFill>
                          <a:sysClr val="windowText" lastClr="000000"/>
                        </a:solidFill>
                        <a:latin typeface="+mn-ea"/>
                        <a:ea typeface="+mn-ea"/>
                      </a:endParaRPr>
                    </a:p>
                    <a:p>
                      <a:pPr algn="ctr"/>
                      <a:r>
                        <a:rPr kumimoji="1" lang="ja-JP" altLang="en-US" sz="1050" b="1" dirty="0" smtClean="0">
                          <a:solidFill>
                            <a:sysClr val="windowText" lastClr="000000"/>
                          </a:solidFill>
                          <a:latin typeface="+mn-ea"/>
                          <a:ea typeface="+mn-ea"/>
                        </a:rPr>
                        <a:t>・</a:t>
                      </a:r>
                      <a:endParaRPr kumimoji="1" lang="en-US" altLang="ja-JP" sz="1050" b="1" dirty="0" smtClean="0">
                        <a:solidFill>
                          <a:sysClr val="windowText" lastClr="000000"/>
                        </a:solidFill>
                        <a:latin typeface="+mn-ea"/>
                        <a:ea typeface="+mn-ea"/>
                      </a:endParaRPr>
                    </a:p>
                    <a:p>
                      <a:pPr algn="ctr"/>
                      <a:r>
                        <a:rPr kumimoji="1" lang="ja-JP" altLang="en-US" sz="1050" b="1" dirty="0" smtClean="0">
                          <a:solidFill>
                            <a:sysClr val="windowText" lastClr="000000"/>
                          </a:solidFill>
                          <a:latin typeface="+mn-ea"/>
                          <a:ea typeface="+mn-ea"/>
                        </a:rPr>
                        <a:t>・</a:t>
                      </a:r>
                      <a:endParaRPr kumimoji="1" lang="ja-JP" altLang="en-US" sz="1050" b="1"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1668">
                <a:tc>
                  <a:txBody>
                    <a:bodyPr/>
                    <a:lstStyle/>
                    <a:p>
                      <a:pPr algn="r"/>
                      <a:r>
                        <a:rPr kumimoji="1" lang="en-US" altLang="ja-JP" sz="1050" dirty="0" smtClean="0">
                          <a:solidFill>
                            <a:sysClr val="windowText" lastClr="000000"/>
                          </a:solidFill>
                          <a:latin typeface="+mn-ea"/>
                          <a:ea typeface="+mn-ea"/>
                        </a:rPr>
                        <a:t>3000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4275</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b="1" dirty="0" smtClean="0">
                          <a:solidFill>
                            <a:sysClr val="windowText" lastClr="000000"/>
                          </a:solidFill>
                          <a:latin typeface="+mn-ea"/>
                          <a:ea typeface="+mn-ea"/>
                        </a:rPr>
                        <a:t>…</a:t>
                      </a:r>
                      <a:endParaRPr kumimoji="1" lang="ja-JP" altLang="en-US" sz="1050" b="1"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286</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5201961" y="4492858"/>
            <a:ext cx="3280065" cy="307777"/>
          </a:xfrm>
          <a:prstGeom prst="rect">
            <a:avLst/>
          </a:prstGeom>
          <a:noFill/>
        </p:spPr>
        <p:txBody>
          <a:bodyPr wrap="none" rtlCol="0">
            <a:spAutoFit/>
          </a:bodyPr>
          <a:lstStyle/>
          <a:p>
            <a:r>
              <a:rPr kumimoji="1" lang="ja-JP" altLang="en-US" sz="1400" dirty="0" smtClean="0"/>
              <a:t>図</a:t>
            </a:r>
            <a:r>
              <a:rPr lang="en-US" altLang="ja-JP" sz="1400" dirty="0" smtClean="0"/>
              <a:t>8</a:t>
            </a:r>
            <a:r>
              <a:rPr kumimoji="1" lang="ja-JP" altLang="en-US" sz="1400" dirty="0" smtClean="0"/>
              <a:t>　各</a:t>
            </a:r>
            <a:r>
              <a:rPr lang="en-US" altLang="ja-JP" sz="1400" dirty="0" smtClean="0"/>
              <a:t>ID</a:t>
            </a:r>
            <a:r>
              <a:rPr lang="ja-JP" altLang="en-US" sz="1400" dirty="0" smtClean="0"/>
              <a:t>の合計番組視聴数（全体）</a:t>
            </a:r>
            <a:endParaRPr kumimoji="1" lang="ja-JP" altLang="en-US" sz="1400" dirty="0"/>
          </a:p>
        </p:txBody>
      </p:sp>
      <p:graphicFrame>
        <p:nvGraphicFramePr>
          <p:cNvPr id="7" name="表 6"/>
          <p:cNvGraphicFramePr>
            <a:graphicFrameLocks noGrp="1"/>
          </p:cNvGraphicFramePr>
          <p:nvPr>
            <p:extLst>
              <p:ext uri="{D42A27DB-BD31-4B8C-83A1-F6EECF244321}">
                <p14:modId xmlns:p14="http://schemas.microsoft.com/office/powerpoint/2010/main" val="3181748840"/>
              </p:ext>
            </p:extLst>
          </p:nvPr>
        </p:nvGraphicFramePr>
        <p:xfrm>
          <a:off x="345212" y="2420888"/>
          <a:ext cx="3950496" cy="1943523"/>
        </p:xfrm>
        <a:graphic>
          <a:graphicData uri="http://schemas.openxmlformats.org/drawingml/2006/table">
            <a:tbl>
              <a:tblPr firstRow="1" bandRow="1">
                <a:tableStyleId>{5C22544A-7EE6-4342-B048-85BDC9FD1C3A}</a:tableStyleId>
              </a:tblPr>
              <a:tblGrid>
                <a:gridCol w="460428"/>
                <a:gridCol w="720080"/>
                <a:gridCol w="720080"/>
                <a:gridCol w="504056"/>
                <a:gridCol w="720080"/>
                <a:gridCol w="825772"/>
              </a:tblGrid>
              <a:tr h="464178">
                <a:tc>
                  <a:txBody>
                    <a:bodyPr/>
                    <a:lstStyle/>
                    <a:p>
                      <a:pPr algn="ctr"/>
                      <a:r>
                        <a:rPr kumimoji="1" lang="ja-JP" altLang="en-US" sz="1050" dirty="0" smtClean="0">
                          <a:solidFill>
                            <a:sysClr val="windowText" lastClr="000000"/>
                          </a:solidFill>
                          <a:latin typeface="+mn-ea"/>
                          <a:ea typeface="+mn-ea"/>
                        </a:rPr>
                        <a:t>件数</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050" dirty="0" smtClean="0">
                          <a:solidFill>
                            <a:sysClr val="windowText" lastClr="000000"/>
                          </a:solidFill>
                          <a:latin typeface="+mn-ea"/>
                          <a:ea typeface="+mn-ea"/>
                        </a:rPr>
                        <a:t>Sample</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050" dirty="0" smtClean="0">
                          <a:solidFill>
                            <a:sysClr val="windowText" lastClr="000000"/>
                          </a:solidFill>
                          <a:latin typeface="+mn-ea"/>
                          <a:ea typeface="+mn-ea"/>
                        </a:rPr>
                        <a:t>TVWatch_11203010405</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ysClr val="windowText" lastClr="000000"/>
                          </a:solidFill>
                          <a:latin typeface="+mn-ea"/>
                          <a:ea typeface="+mn-ea"/>
                        </a:rPr>
                        <a:t>…</a:t>
                      </a:r>
                      <a:endParaRPr kumimoji="1" lang="ja-JP" altLang="en-US" sz="105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ysClr val="windowText" lastClr="000000"/>
                          </a:solidFill>
                          <a:latin typeface="+mn-ea"/>
                          <a:ea typeface="+mn-ea"/>
                        </a:rPr>
                        <a:t>TVWatch_121204302745</a:t>
                      </a:r>
                      <a:endParaRPr kumimoji="1" lang="ja-JP" altLang="en-US" sz="105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mn-ea"/>
                          <a:ea typeface="+mn-ea"/>
                        </a:rPr>
                        <a:t>全番組視聴合計数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66841">
                <a:tc>
                  <a:txBody>
                    <a:bodyPr/>
                    <a:lstStyle/>
                    <a:p>
                      <a:pPr algn="r"/>
                      <a:r>
                        <a:rPr kumimoji="1" lang="en-US" altLang="ja-JP" sz="1050" dirty="0" smtClean="0">
                          <a:solidFill>
                            <a:sysClr val="windowText" lastClr="000000"/>
                          </a:solidFill>
                          <a:latin typeface="+mn-ea"/>
                          <a:ea typeface="+mn-ea"/>
                        </a:rPr>
                        <a:t>1</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11</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b="1" dirty="0" smtClean="0">
                          <a:solidFill>
                            <a:sysClr val="windowText" lastClr="000000"/>
                          </a:solidFill>
                          <a:latin typeface="+mn-ea"/>
                          <a:ea typeface="+mn-ea"/>
                        </a:rPr>
                        <a:t>…</a:t>
                      </a:r>
                      <a:endParaRPr kumimoji="1" lang="ja-JP" altLang="en-US" sz="1050" b="1"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397</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6841">
                <a:tc>
                  <a:txBody>
                    <a:bodyPr/>
                    <a:lstStyle/>
                    <a:p>
                      <a:pPr algn="r"/>
                      <a:r>
                        <a:rPr kumimoji="1" lang="en-US" altLang="ja-JP" sz="1050" dirty="0" smtClean="0">
                          <a:solidFill>
                            <a:sysClr val="windowText" lastClr="000000"/>
                          </a:solidFill>
                          <a:latin typeface="+mn-ea"/>
                          <a:ea typeface="+mn-ea"/>
                        </a:rPr>
                        <a:t>2</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22</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b="1" dirty="0" smtClean="0">
                          <a:solidFill>
                            <a:sysClr val="windowText" lastClr="000000"/>
                          </a:solidFill>
                          <a:latin typeface="+mn-ea"/>
                          <a:ea typeface="+mn-ea"/>
                        </a:rPr>
                        <a:t>…</a:t>
                      </a:r>
                      <a:endParaRPr kumimoji="1" lang="ja-JP" altLang="en-US" sz="1050" b="1"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149</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228">
                <a:tc>
                  <a:txBody>
                    <a:bodyPr/>
                    <a:lstStyle/>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1" dirty="0" smtClean="0">
                          <a:solidFill>
                            <a:sysClr val="windowText" lastClr="000000"/>
                          </a:solidFill>
                          <a:latin typeface="+mn-ea"/>
                          <a:ea typeface="+mn-ea"/>
                        </a:rPr>
                        <a:t>・</a:t>
                      </a:r>
                      <a:endParaRPr kumimoji="1" lang="en-US" altLang="ja-JP" sz="1050" b="1" dirty="0" smtClean="0">
                        <a:solidFill>
                          <a:sysClr val="windowText" lastClr="000000"/>
                        </a:solidFill>
                        <a:latin typeface="+mn-ea"/>
                        <a:ea typeface="+mn-ea"/>
                      </a:endParaRPr>
                    </a:p>
                    <a:p>
                      <a:pPr algn="ctr"/>
                      <a:r>
                        <a:rPr kumimoji="1" lang="ja-JP" altLang="en-US" sz="1050" b="1" dirty="0" smtClean="0">
                          <a:solidFill>
                            <a:sysClr val="windowText" lastClr="000000"/>
                          </a:solidFill>
                          <a:latin typeface="+mn-ea"/>
                          <a:ea typeface="+mn-ea"/>
                        </a:rPr>
                        <a:t>・</a:t>
                      </a:r>
                      <a:endParaRPr kumimoji="1" lang="en-US" altLang="ja-JP" sz="1050" b="1" dirty="0" smtClean="0">
                        <a:solidFill>
                          <a:sysClr val="windowText" lastClr="000000"/>
                        </a:solidFill>
                        <a:latin typeface="+mn-ea"/>
                        <a:ea typeface="+mn-ea"/>
                      </a:endParaRPr>
                    </a:p>
                    <a:p>
                      <a:pPr algn="ctr"/>
                      <a:r>
                        <a:rPr kumimoji="1" lang="ja-JP" altLang="en-US" sz="1050" b="1" dirty="0" smtClean="0">
                          <a:solidFill>
                            <a:sysClr val="windowText" lastClr="000000"/>
                          </a:solidFill>
                          <a:latin typeface="+mn-ea"/>
                          <a:ea typeface="+mn-ea"/>
                        </a:rPr>
                        <a:t>・</a:t>
                      </a:r>
                      <a:endParaRPr kumimoji="1" lang="ja-JP" altLang="en-US" sz="1050" b="1"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endParaRPr kumimoji="1" lang="en-US" altLang="ja-JP" sz="1050" dirty="0" smtClean="0">
                        <a:solidFill>
                          <a:sysClr val="windowText" lastClr="000000"/>
                        </a:solidFill>
                        <a:latin typeface="+mn-ea"/>
                        <a:ea typeface="+mn-ea"/>
                      </a:endParaRPr>
                    </a:p>
                    <a:p>
                      <a:pPr algn="ctr"/>
                      <a:r>
                        <a:rPr kumimoji="1" lang="ja-JP" altLang="en-US" sz="1050" dirty="0" smtClean="0">
                          <a:solidFill>
                            <a:sysClr val="windowText" lastClr="000000"/>
                          </a:solidFill>
                          <a:latin typeface="+mn-ea"/>
                          <a:ea typeface="+mn-ea"/>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6841">
                <a:tc>
                  <a:txBody>
                    <a:bodyPr/>
                    <a:lstStyle/>
                    <a:p>
                      <a:pPr algn="r"/>
                      <a:r>
                        <a:rPr kumimoji="1" lang="en-US" altLang="ja-JP" sz="1050" dirty="0" smtClean="0">
                          <a:solidFill>
                            <a:sysClr val="windowText" lastClr="000000"/>
                          </a:solidFill>
                          <a:latin typeface="+mn-ea"/>
                          <a:ea typeface="+mn-ea"/>
                        </a:rPr>
                        <a:t>279</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4257</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b="1" dirty="0" smtClean="0">
                          <a:solidFill>
                            <a:sysClr val="windowText" lastClr="000000"/>
                          </a:solidFill>
                          <a:latin typeface="+mn-ea"/>
                          <a:ea typeface="+mn-ea"/>
                        </a:rPr>
                        <a:t>…</a:t>
                      </a:r>
                      <a:endParaRPr kumimoji="1" lang="ja-JP" altLang="en-US" sz="1050" b="1"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0</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50" dirty="0" smtClean="0">
                          <a:solidFill>
                            <a:sysClr val="windowText" lastClr="000000"/>
                          </a:solidFill>
                          <a:latin typeface="+mn-ea"/>
                          <a:ea typeface="+mn-ea"/>
                        </a:rPr>
                        <a:t>253</a:t>
                      </a:r>
                      <a:endParaRPr kumimoji="1" lang="ja-JP" altLang="en-US" sz="105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 name="テキスト ボックス 7"/>
          <p:cNvSpPr txBox="1"/>
          <p:nvPr/>
        </p:nvSpPr>
        <p:spPr>
          <a:xfrm>
            <a:off x="464824" y="4492858"/>
            <a:ext cx="3711272" cy="307777"/>
          </a:xfrm>
          <a:prstGeom prst="rect">
            <a:avLst/>
          </a:prstGeom>
          <a:noFill/>
        </p:spPr>
        <p:txBody>
          <a:bodyPr wrap="none" rtlCol="0">
            <a:spAutoFit/>
          </a:bodyPr>
          <a:lstStyle/>
          <a:p>
            <a:r>
              <a:rPr kumimoji="1" lang="ja-JP" altLang="en-US" sz="1400" dirty="0" smtClean="0">
                <a:latin typeface="+mn-ea"/>
              </a:rPr>
              <a:t>図</a:t>
            </a:r>
            <a:r>
              <a:rPr lang="en-US" altLang="ja-JP" sz="1400" dirty="0" smtClean="0">
                <a:latin typeface="+mn-ea"/>
              </a:rPr>
              <a:t>7</a:t>
            </a:r>
            <a:r>
              <a:rPr kumimoji="1" lang="ja-JP" altLang="en-US" sz="1400" dirty="0" smtClean="0">
                <a:latin typeface="+mn-ea"/>
              </a:rPr>
              <a:t>　</a:t>
            </a:r>
            <a:r>
              <a:rPr kumimoji="1" lang="ja-JP" altLang="en-US" sz="1400" dirty="0" smtClean="0"/>
              <a:t>各</a:t>
            </a:r>
            <a:r>
              <a:rPr lang="en-US" altLang="ja-JP" sz="1400" dirty="0" smtClean="0"/>
              <a:t>ID</a:t>
            </a:r>
            <a:r>
              <a:rPr lang="ja-JP" altLang="en-US" sz="1400" dirty="0" smtClean="0"/>
              <a:t>の合計番組視聴数（教えたがり）</a:t>
            </a:r>
            <a:endParaRPr kumimoji="1" lang="ja-JP" altLang="en-US" sz="1400" dirty="0"/>
          </a:p>
        </p:txBody>
      </p:sp>
      <p:sp>
        <p:nvSpPr>
          <p:cNvPr id="9" name="正方形/長方形 8"/>
          <p:cNvSpPr/>
          <p:nvPr/>
        </p:nvSpPr>
        <p:spPr>
          <a:xfrm>
            <a:off x="7858235" y="2346057"/>
            <a:ext cx="1008112" cy="205707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398168" y="2325774"/>
            <a:ext cx="1008112" cy="205707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9</a:t>
            </a:fld>
            <a:endParaRPr kumimoji="1" lang="ja-JP" altLang="en-US" dirty="0">
              <a:solidFill>
                <a:schemeClr val="tx1"/>
              </a:solidFill>
              <a:latin typeface="+mn-ea"/>
            </a:endParaRPr>
          </a:p>
        </p:txBody>
      </p:sp>
    </p:spTree>
    <p:extLst>
      <p:ext uri="{BB962C8B-B14F-4D97-AF65-F5344CB8AC3E}">
        <p14:creationId xmlns:p14="http://schemas.microsoft.com/office/powerpoint/2010/main" val="2530507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“教えたがり”の特徴３</a:t>
            </a:r>
            <a:r>
              <a:rPr lang="en-US" altLang="ja-JP" sz="3200" dirty="0" smtClean="0"/>
              <a:t>-</a:t>
            </a:r>
            <a:r>
              <a:rPr lang="ja-JP" altLang="en-US" sz="3200" dirty="0" smtClean="0"/>
              <a:t>２</a:t>
            </a:r>
            <a:endParaRPr kumimoji="1" lang="ja-JP" altLang="en-US" sz="3200"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251519" y="1266444"/>
                <a:ext cx="8755269" cy="5330908"/>
              </a:xfrm>
            </p:spPr>
            <p:txBody>
              <a:bodyPr>
                <a:normAutofit/>
              </a:bodyPr>
              <a:lstStyle/>
              <a:p>
                <a:pPr marL="109728" indent="0">
                  <a:buNone/>
                </a:pPr>
                <a:r>
                  <a:rPr lang="en-US" altLang="ja-JP" sz="2000" b="1" u="sng" dirty="0">
                    <a:latin typeface="+mn-ea"/>
                  </a:rPr>
                  <a:t>2</a:t>
                </a:r>
                <a:r>
                  <a:rPr lang="ja-JP" altLang="en-US" sz="2000" b="1" u="sng" dirty="0" smtClean="0">
                    <a:latin typeface="+mn-ea"/>
                  </a:rPr>
                  <a:t>標本が等分散であるかどうか調べるための</a:t>
                </a:r>
                <a:r>
                  <a:rPr lang="en-US" altLang="ja-JP" sz="2000" b="1" u="sng" dirty="0" smtClean="0">
                    <a:latin typeface="+mn-ea"/>
                  </a:rPr>
                  <a:t>F</a:t>
                </a:r>
                <a:r>
                  <a:rPr lang="ja-JP" altLang="en-US" sz="2000" b="1" u="sng" dirty="0" smtClean="0">
                    <a:latin typeface="+mn-ea"/>
                  </a:rPr>
                  <a:t>検定</a:t>
                </a:r>
                <a:endParaRPr lang="en-US" altLang="ja-JP" sz="2000" b="1" u="sng" dirty="0">
                  <a:latin typeface="+mn-ea"/>
                </a:endParaRPr>
              </a:p>
              <a:p>
                <a:pPr>
                  <a:buFont typeface="Wingdings" pitchFamily="2" charset="2"/>
                  <a:buChar char="u"/>
                </a:pPr>
                <a:r>
                  <a:rPr lang="ja-JP" altLang="en-US" sz="1600" dirty="0">
                    <a:latin typeface="+mn-ea"/>
                  </a:rPr>
                  <a:t>帰無仮説</a:t>
                </a:r>
                <a14:m>
                  <m:oMath xmlns:m="http://schemas.openxmlformats.org/officeDocument/2006/math">
                    <m:sSub>
                      <m:sSubPr>
                        <m:ctrlPr>
                          <a:rPr lang="en-US" altLang="ja-JP" sz="1600" i="1">
                            <a:latin typeface="Cambria Math"/>
                          </a:rPr>
                        </m:ctrlPr>
                      </m:sSubPr>
                      <m:e>
                        <m:r>
                          <a:rPr lang="en-US" altLang="ja-JP" sz="1600" i="1">
                            <a:latin typeface="Cambria Math"/>
                          </a:rPr>
                          <m:t>𝐻</m:t>
                        </m:r>
                      </m:e>
                      <m:sub>
                        <m:r>
                          <a:rPr lang="en-US" altLang="ja-JP" sz="1600" i="1">
                            <a:latin typeface="Cambria Math"/>
                          </a:rPr>
                          <m:t>0</m:t>
                        </m:r>
                      </m:sub>
                    </m:sSub>
                  </m:oMath>
                </a14:m>
                <a:r>
                  <a:rPr lang="ja-JP" altLang="en-US" sz="1600" dirty="0">
                    <a:latin typeface="+mn-ea"/>
                  </a:rPr>
                  <a:t>：教えたがりと全体、</a:t>
                </a:r>
                <a:r>
                  <a:rPr lang="en-US" altLang="ja-JP" sz="1600" dirty="0" smtClean="0">
                    <a:latin typeface="+mn-ea"/>
                  </a:rPr>
                  <a:t>2</a:t>
                </a:r>
                <a:r>
                  <a:rPr lang="ja-JP" altLang="en-US" sz="1600" dirty="0">
                    <a:latin typeface="+mn-ea"/>
                  </a:rPr>
                  <a:t>標本</a:t>
                </a:r>
                <a:r>
                  <a:rPr lang="ja-JP" altLang="en-US" sz="1600" dirty="0" smtClean="0">
                    <a:latin typeface="+mn-ea"/>
                  </a:rPr>
                  <a:t>の</a:t>
                </a:r>
                <a:r>
                  <a:rPr lang="ja-JP" altLang="en-US" sz="1600" dirty="0">
                    <a:latin typeface="+mn-ea"/>
                  </a:rPr>
                  <a:t>分散に差が</a:t>
                </a:r>
                <a:r>
                  <a:rPr lang="ja-JP" altLang="en-US" sz="1600" dirty="0" smtClean="0">
                    <a:latin typeface="+mn-ea"/>
                  </a:rPr>
                  <a:t>ない。</a:t>
                </a:r>
                <a:endParaRPr lang="en-US" altLang="ja-JP" sz="1600" dirty="0" smtClean="0">
                  <a:latin typeface="+mn-ea"/>
                </a:endParaRPr>
              </a:p>
              <a:p>
                <a:pPr>
                  <a:buFont typeface="Wingdings" pitchFamily="2" charset="2"/>
                  <a:buChar char="u"/>
                </a:pPr>
                <a:r>
                  <a:rPr lang="en-US" altLang="ja-JP" sz="1600" dirty="0" smtClean="0">
                    <a:latin typeface="+mn-ea"/>
                  </a:rPr>
                  <a:t>Excel</a:t>
                </a:r>
                <a:r>
                  <a:rPr lang="ja-JP" altLang="en-US" sz="1600" dirty="0" smtClean="0">
                    <a:latin typeface="+mn-ea"/>
                  </a:rPr>
                  <a:t>（</a:t>
                </a:r>
                <a:r>
                  <a:rPr lang="en-US" altLang="ja-JP" sz="1600" dirty="0" smtClean="0">
                    <a:latin typeface="+mn-ea"/>
                  </a:rPr>
                  <a:t>※1</a:t>
                </a:r>
                <a:r>
                  <a:rPr lang="ja-JP" altLang="en-US" sz="1600" dirty="0" smtClean="0">
                    <a:latin typeface="+mn-ea"/>
                  </a:rPr>
                  <a:t>）の関数（</a:t>
                </a:r>
                <a:r>
                  <a:rPr lang="en-US" altLang="ja-JP" sz="1600" dirty="0" smtClean="0">
                    <a:latin typeface="+mn-ea"/>
                  </a:rPr>
                  <a:t>FTEST</a:t>
                </a:r>
                <a:r>
                  <a:rPr lang="ja-JP" altLang="en-US" sz="1600" dirty="0" smtClean="0">
                    <a:latin typeface="+mn-ea"/>
                  </a:rPr>
                  <a:t>）を用い検定を行った。</a:t>
                </a:r>
                <a:endParaRPr lang="en-US" altLang="ja-JP" sz="1600" dirty="0" smtClean="0">
                  <a:latin typeface="+mn-ea"/>
                </a:endParaRPr>
              </a:p>
              <a:p>
                <a:pPr>
                  <a:buFont typeface="Wingdings" pitchFamily="2" charset="2"/>
                  <a:buChar char="u"/>
                </a:pPr>
                <a:endParaRPr lang="en-US" altLang="ja-JP" sz="1600" dirty="0">
                  <a:latin typeface="+mn-ea"/>
                </a:endParaRPr>
              </a:p>
              <a:p>
                <a:pPr>
                  <a:buFont typeface="Wingdings" pitchFamily="2" charset="2"/>
                  <a:buChar char="u"/>
                </a:pPr>
                <a:endParaRPr lang="en-US" altLang="ja-JP" sz="1600" dirty="0">
                  <a:latin typeface="+mn-ea"/>
                </a:endParaRPr>
              </a:p>
              <a:p>
                <a:pPr marL="109728" indent="0">
                  <a:buNone/>
                </a:pPr>
                <a:endParaRPr lang="en-US" altLang="ja-JP" sz="2000" b="1" u="sng" dirty="0" smtClean="0">
                  <a:latin typeface="+mn-ea"/>
                </a:endParaRPr>
              </a:p>
              <a:p>
                <a:pPr marL="109728" indent="0">
                  <a:buNone/>
                </a:pPr>
                <a:r>
                  <a:rPr lang="ja-JP" altLang="en-US" sz="2000" b="1" u="sng" dirty="0" smtClean="0">
                    <a:latin typeface="+mn-ea"/>
                  </a:rPr>
                  <a:t>ウェルチの</a:t>
                </a:r>
                <a:r>
                  <a:rPr lang="en-US" altLang="ja-JP" sz="2000" b="1" u="sng" dirty="0" smtClean="0">
                    <a:latin typeface="+mn-ea"/>
                  </a:rPr>
                  <a:t>T</a:t>
                </a:r>
                <a:r>
                  <a:rPr lang="ja-JP" altLang="en-US" sz="2000" b="1" u="sng" dirty="0" smtClean="0">
                    <a:latin typeface="+mn-ea"/>
                  </a:rPr>
                  <a:t>検定（不等分散のため）</a:t>
                </a:r>
                <a:endParaRPr lang="en-US" altLang="ja-JP" sz="2000" b="1" u="sng" dirty="0">
                  <a:latin typeface="+mn-ea"/>
                </a:endParaRPr>
              </a:p>
              <a:p>
                <a:pPr>
                  <a:buFont typeface="Wingdings" pitchFamily="2" charset="2"/>
                  <a:buChar char="u"/>
                </a:pPr>
                <a:r>
                  <a:rPr lang="ja-JP" altLang="en-US" sz="1600" dirty="0">
                    <a:latin typeface="+mn-ea"/>
                  </a:rPr>
                  <a:t>帰無仮説</a:t>
                </a:r>
                <a14:m>
                  <m:oMath xmlns:m="http://schemas.openxmlformats.org/officeDocument/2006/math">
                    <m:sSub>
                      <m:sSubPr>
                        <m:ctrlPr>
                          <a:rPr lang="en-US" altLang="ja-JP" sz="1600" i="1">
                            <a:latin typeface="Cambria Math"/>
                          </a:rPr>
                        </m:ctrlPr>
                      </m:sSubPr>
                      <m:e>
                        <m:r>
                          <a:rPr lang="en-US" altLang="ja-JP" sz="1600" i="1">
                            <a:latin typeface="Cambria Math"/>
                          </a:rPr>
                          <m:t>𝐻</m:t>
                        </m:r>
                      </m:e>
                      <m:sub>
                        <m:r>
                          <a:rPr lang="en-US" altLang="ja-JP" sz="1600" i="1">
                            <a:latin typeface="Cambria Math"/>
                          </a:rPr>
                          <m:t>0</m:t>
                        </m:r>
                      </m:sub>
                    </m:sSub>
                  </m:oMath>
                </a14:m>
                <a:r>
                  <a:rPr lang="ja-JP" altLang="en-US" sz="1600" dirty="0">
                    <a:latin typeface="+mn-ea"/>
                  </a:rPr>
                  <a:t>： “教えたがり”と全体、</a:t>
                </a:r>
                <a:r>
                  <a:rPr lang="ja-JP" altLang="en-US" sz="1600" dirty="0" smtClean="0">
                    <a:latin typeface="+mn-ea"/>
                  </a:rPr>
                  <a:t>２標本の</a:t>
                </a:r>
                <a:r>
                  <a:rPr lang="ja-JP" altLang="en-US" sz="1600" dirty="0">
                    <a:latin typeface="+mn-ea"/>
                  </a:rPr>
                  <a:t>平均値に差が</a:t>
                </a:r>
                <a:r>
                  <a:rPr lang="ja-JP" altLang="en-US" sz="1600" dirty="0" smtClean="0">
                    <a:latin typeface="+mn-ea"/>
                  </a:rPr>
                  <a:t>ない。</a:t>
                </a:r>
                <a:endParaRPr lang="en-US" altLang="ja-JP" sz="1600" dirty="0" smtClean="0">
                  <a:latin typeface="+mn-ea"/>
                </a:endParaRPr>
              </a:p>
              <a:p>
                <a:pPr>
                  <a:buFont typeface="Wingdings" pitchFamily="2" charset="2"/>
                  <a:buChar char="u"/>
                </a:pPr>
                <a:r>
                  <a:rPr lang="en-US" altLang="ja-JP" sz="1600" dirty="0">
                    <a:latin typeface="+mn-ea"/>
                  </a:rPr>
                  <a:t>Excel</a:t>
                </a:r>
                <a:r>
                  <a:rPr lang="ja-JP" altLang="en-US" sz="1600" dirty="0">
                    <a:latin typeface="+mn-ea"/>
                  </a:rPr>
                  <a:t>（</a:t>
                </a:r>
                <a:r>
                  <a:rPr lang="en-US" altLang="ja-JP" sz="1600" dirty="0">
                    <a:latin typeface="+mn-ea"/>
                  </a:rPr>
                  <a:t>※1</a:t>
                </a:r>
                <a:r>
                  <a:rPr lang="ja-JP" altLang="en-US" sz="1600" dirty="0">
                    <a:latin typeface="+mn-ea"/>
                  </a:rPr>
                  <a:t>）の関数</a:t>
                </a:r>
                <a:r>
                  <a:rPr lang="ja-JP" altLang="en-US" sz="1600" dirty="0" smtClean="0">
                    <a:latin typeface="+mn-ea"/>
                  </a:rPr>
                  <a:t>（</a:t>
                </a:r>
                <a:r>
                  <a:rPr lang="en-US" altLang="ja-JP" sz="1600" dirty="0" smtClean="0">
                    <a:latin typeface="+mn-ea"/>
                  </a:rPr>
                  <a:t>TTEST</a:t>
                </a:r>
                <a:r>
                  <a:rPr lang="ja-JP" altLang="en-US" sz="1600" dirty="0">
                    <a:latin typeface="+mn-ea"/>
                  </a:rPr>
                  <a:t>）を用い検定を</a:t>
                </a:r>
                <a:r>
                  <a:rPr lang="ja-JP" altLang="en-US" sz="1600" dirty="0" smtClean="0">
                    <a:latin typeface="+mn-ea"/>
                  </a:rPr>
                  <a:t>行った。</a:t>
                </a:r>
                <a:endParaRPr lang="en-US" altLang="ja-JP" sz="1600" dirty="0" smtClean="0">
                  <a:latin typeface="+mn-ea"/>
                </a:endParaRPr>
              </a:p>
              <a:p>
                <a:pPr>
                  <a:buFont typeface="Wingdings" pitchFamily="2" charset="2"/>
                  <a:buChar char="u"/>
                </a:pPr>
                <a:r>
                  <a:rPr lang="ja-JP" altLang="en-US" sz="1600" dirty="0" smtClean="0">
                    <a:latin typeface="+mn-ea"/>
                  </a:rPr>
                  <a:t>尾部</a:t>
                </a:r>
                <a:r>
                  <a:rPr lang="en-US" altLang="ja-JP" sz="1600" dirty="0" smtClean="0">
                    <a:latin typeface="+mn-ea"/>
                  </a:rPr>
                  <a:t>:</a:t>
                </a:r>
                <a:r>
                  <a:rPr lang="ja-JP" altLang="en-US" sz="1600" dirty="0" smtClean="0">
                    <a:latin typeface="+mn-ea"/>
                  </a:rPr>
                  <a:t>両側検定、検定種類：不等分散</a:t>
                </a:r>
                <a:endParaRPr lang="en-US" altLang="ja-JP" sz="1600" dirty="0">
                  <a:latin typeface="+mn-ea"/>
                </a:endParaRPr>
              </a:p>
              <a:p>
                <a:pPr>
                  <a:buFont typeface="Wingdings" pitchFamily="2" charset="2"/>
                  <a:buChar char="u"/>
                </a:pPr>
                <a:endParaRPr lang="en-US" altLang="ja-JP" sz="1600" dirty="0">
                  <a:latin typeface="+mn-ea"/>
                </a:endParaRPr>
              </a:p>
              <a:p>
                <a:pPr>
                  <a:buFont typeface="Wingdings" pitchFamily="2" charset="2"/>
                  <a:buChar char="u"/>
                </a:pPr>
                <a:endParaRPr lang="en-US" altLang="ja-JP" sz="1600" dirty="0">
                  <a:latin typeface="+mn-ea"/>
                </a:endParaRPr>
              </a:p>
              <a:p>
                <a:pPr marL="109728" indent="0">
                  <a:buNone/>
                </a:pPr>
                <a:endParaRPr lang="en-US" altLang="ja-JP" sz="2000" b="1" u="sng" dirty="0" smtClean="0"/>
              </a:p>
              <a:p>
                <a:pPr marL="109728" indent="0">
                  <a:buNone/>
                </a:pPr>
                <a:endParaRPr lang="en-US" altLang="ja-JP" sz="2000" dirty="0"/>
              </a:p>
              <a:p>
                <a:pPr marL="109728" indent="0">
                  <a:buNone/>
                </a:pPr>
                <a:endParaRPr lang="en-US" altLang="ja-JP" sz="1600" dirty="0" smtClean="0">
                  <a:latin typeface="Cambria Math"/>
                </a:endParaRPr>
              </a:p>
              <a:p>
                <a:pPr marL="109728" indent="0">
                  <a:buNone/>
                </a:pPr>
                <a:endParaRPr lang="en-US" altLang="ja-JP" sz="1600" dirty="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mn-ea"/>
                </a:endParaRPr>
              </a:p>
              <a:p>
                <a:pPr marL="109728" indent="0">
                  <a:buNone/>
                </a:pPr>
                <a:endParaRPr lang="en-US" altLang="ja-JP" sz="1600"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251519" y="1266444"/>
                <a:ext cx="8755269" cy="5330908"/>
              </a:xfrm>
              <a:blipFill rotWithShape="1">
                <a:blip r:embed="rId2"/>
                <a:stretch>
                  <a:fillRect t="-572"/>
                </a:stretch>
              </a:blipFill>
            </p:spPr>
            <p:txBody>
              <a:bodyPr/>
              <a:lstStyle/>
              <a:p>
                <a:r>
                  <a:rPr lang="ja-JP" altLang="en-US">
                    <a:noFill/>
                  </a:rPr>
                  <a:t> </a:t>
                </a:r>
              </a:p>
            </p:txBody>
          </p:sp>
        </mc:Fallback>
      </mc:AlternateContent>
      <p:sp>
        <p:nvSpPr>
          <p:cNvPr id="4" name="テキスト ボックス 3"/>
          <p:cNvSpPr txBox="1"/>
          <p:nvPr/>
        </p:nvSpPr>
        <p:spPr>
          <a:xfrm>
            <a:off x="539552" y="2348880"/>
            <a:ext cx="8186857" cy="584775"/>
          </a:xfrm>
          <a:prstGeom prst="rect">
            <a:avLst/>
          </a:prstGeom>
          <a:noFill/>
          <a:ln>
            <a:solidFill>
              <a:srgbClr val="FF0000"/>
            </a:solidFill>
          </a:ln>
        </p:spPr>
        <p:txBody>
          <a:bodyPr wrap="none" rtlCol="0">
            <a:spAutoFit/>
          </a:bodyPr>
          <a:lstStyle/>
          <a:p>
            <a:r>
              <a:rPr kumimoji="1" lang="ja-JP" altLang="en-US" sz="1600" dirty="0" smtClean="0">
                <a:latin typeface="+mn-ea"/>
              </a:rPr>
              <a:t>検定結果</a:t>
            </a:r>
            <a:r>
              <a:rPr lang="ja-JP" altLang="en-US" sz="1600" dirty="0" smtClean="0">
                <a:latin typeface="+mn-ea"/>
              </a:rPr>
              <a:t>：</a:t>
            </a:r>
            <a:r>
              <a:rPr lang="en-US" altLang="ja-JP" sz="1600" dirty="0" smtClean="0">
                <a:latin typeface="+mn-ea"/>
              </a:rPr>
              <a:t>F</a:t>
            </a:r>
            <a:r>
              <a:rPr lang="ja-JP" altLang="en-US" sz="1600" dirty="0" smtClean="0">
                <a:latin typeface="+mn-ea"/>
              </a:rPr>
              <a:t>分布に従う</a:t>
            </a:r>
            <a:r>
              <a:rPr kumimoji="1" lang="ja-JP" altLang="en-US" sz="1600" dirty="0" smtClean="0">
                <a:latin typeface="+mn-ea"/>
              </a:rPr>
              <a:t>確率 </a:t>
            </a:r>
            <a:r>
              <a:rPr lang="en-US" altLang="ja-JP" sz="1600" dirty="0" smtClean="0">
                <a:latin typeface="+mn-ea"/>
              </a:rPr>
              <a:t>P</a:t>
            </a:r>
            <a:r>
              <a:rPr lang="ja-JP" altLang="en-US" sz="1600" dirty="0">
                <a:latin typeface="+mn-ea"/>
              </a:rPr>
              <a:t> </a:t>
            </a:r>
            <a:r>
              <a:rPr lang="en-US" altLang="ja-JP" sz="1600" dirty="0" smtClean="0">
                <a:latin typeface="+mn-ea"/>
              </a:rPr>
              <a:t>= 0.001577383 &lt; 0.05 </a:t>
            </a:r>
            <a:r>
              <a:rPr lang="ja-JP" altLang="en-US" sz="1600" dirty="0" smtClean="0">
                <a:latin typeface="+mn-ea"/>
              </a:rPr>
              <a:t>なので、帰無仮説を棄却する。</a:t>
            </a:r>
            <a:endParaRPr lang="en-US" altLang="ja-JP" sz="1600" dirty="0" smtClean="0">
              <a:latin typeface="+mn-ea"/>
            </a:endParaRPr>
          </a:p>
          <a:p>
            <a:r>
              <a:rPr lang="ja-JP" altLang="en-US" sz="1600" dirty="0">
                <a:latin typeface="+mn-ea"/>
              </a:rPr>
              <a:t>　</a:t>
            </a:r>
            <a:r>
              <a:rPr lang="ja-JP" altLang="en-US" sz="1600" dirty="0" smtClean="0">
                <a:latin typeface="+mn-ea"/>
              </a:rPr>
              <a:t>　　　　よって、</a:t>
            </a:r>
            <a:r>
              <a:rPr lang="en-US" altLang="ja-JP" sz="1600" dirty="0" smtClean="0">
                <a:latin typeface="+mn-ea"/>
              </a:rPr>
              <a:t>2</a:t>
            </a:r>
            <a:r>
              <a:rPr lang="ja-JP" altLang="en-US" sz="1600" dirty="0" smtClean="0">
                <a:latin typeface="+mn-ea"/>
              </a:rPr>
              <a:t>標本の分散に有意差が認められる。</a:t>
            </a:r>
            <a:endParaRPr lang="en-US" altLang="ja-JP" sz="1600" dirty="0" smtClean="0">
              <a:latin typeface="+mn-ea"/>
            </a:endParaRPr>
          </a:p>
        </p:txBody>
      </p:sp>
      <p:sp>
        <p:nvSpPr>
          <p:cNvPr id="7" name="テキスト ボックス 6"/>
          <p:cNvSpPr txBox="1"/>
          <p:nvPr/>
        </p:nvSpPr>
        <p:spPr>
          <a:xfrm>
            <a:off x="4211960" y="6187024"/>
            <a:ext cx="4493538" cy="307777"/>
          </a:xfrm>
          <a:prstGeom prst="rect">
            <a:avLst/>
          </a:prstGeom>
          <a:noFill/>
        </p:spPr>
        <p:txBody>
          <a:bodyPr wrap="none" rtlCol="0">
            <a:spAutoFit/>
          </a:bodyPr>
          <a:lstStyle/>
          <a:p>
            <a:r>
              <a:rPr lang="en-US" altLang="ja-JP" sz="1400" dirty="0" smtClean="0">
                <a:latin typeface="+mn-ea"/>
              </a:rPr>
              <a:t>※1,MicroOfficeExcel </a:t>
            </a:r>
            <a:r>
              <a:rPr lang="en-US" altLang="ja-JP" sz="1400" dirty="0">
                <a:latin typeface="+mn-ea"/>
              </a:rPr>
              <a:t>for Mac 2011 Version 14.2.4</a:t>
            </a:r>
            <a:endParaRPr kumimoji="1" lang="ja-JP" altLang="en-US" sz="1400" dirty="0"/>
          </a:p>
        </p:txBody>
      </p:sp>
      <p:sp>
        <p:nvSpPr>
          <p:cNvPr id="8" name="テキスト ボックス 7"/>
          <p:cNvSpPr txBox="1"/>
          <p:nvPr/>
        </p:nvSpPr>
        <p:spPr>
          <a:xfrm>
            <a:off x="539551" y="4497778"/>
            <a:ext cx="7981672" cy="584775"/>
          </a:xfrm>
          <a:prstGeom prst="rect">
            <a:avLst/>
          </a:prstGeom>
          <a:noFill/>
          <a:ln>
            <a:solidFill>
              <a:srgbClr val="FF0000"/>
            </a:solidFill>
          </a:ln>
        </p:spPr>
        <p:txBody>
          <a:bodyPr wrap="none" rtlCol="0">
            <a:spAutoFit/>
          </a:bodyPr>
          <a:lstStyle/>
          <a:p>
            <a:r>
              <a:rPr kumimoji="1" lang="ja-JP" altLang="en-US" sz="1600" dirty="0" smtClean="0">
                <a:latin typeface="+mn-ea"/>
              </a:rPr>
              <a:t>検定結果</a:t>
            </a:r>
            <a:r>
              <a:rPr lang="ja-JP" altLang="en-US" sz="1600" dirty="0" smtClean="0">
                <a:latin typeface="+mn-ea"/>
              </a:rPr>
              <a:t>：</a:t>
            </a:r>
            <a:r>
              <a:rPr lang="en-US" altLang="ja-JP" sz="1600" dirty="0">
                <a:latin typeface="+mn-ea"/>
              </a:rPr>
              <a:t>T</a:t>
            </a:r>
            <a:r>
              <a:rPr lang="ja-JP" altLang="en-US" sz="1600" dirty="0" smtClean="0">
                <a:latin typeface="+mn-ea"/>
              </a:rPr>
              <a:t>分布に従う</a:t>
            </a:r>
            <a:r>
              <a:rPr kumimoji="1" lang="ja-JP" altLang="en-US" sz="1600" dirty="0" smtClean="0">
                <a:latin typeface="+mn-ea"/>
              </a:rPr>
              <a:t>確率 </a:t>
            </a:r>
            <a:r>
              <a:rPr lang="en-US" altLang="ja-JP" sz="1600" dirty="0" smtClean="0">
                <a:latin typeface="+mn-ea"/>
              </a:rPr>
              <a:t>P = 0.00247769 &lt; 0.05 </a:t>
            </a:r>
            <a:r>
              <a:rPr lang="ja-JP" altLang="en-US" sz="1600" dirty="0" smtClean="0">
                <a:latin typeface="+mn-ea"/>
              </a:rPr>
              <a:t>なので、帰無仮説を棄却する。</a:t>
            </a:r>
            <a:endParaRPr lang="en-US" altLang="ja-JP" sz="1600" dirty="0" smtClean="0">
              <a:latin typeface="+mn-ea"/>
            </a:endParaRPr>
          </a:p>
          <a:p>
            <a:r>
              <a:rPr lang="ja-JP" altLang="en-US" sz="1600" dirty="0">
                <a:latin typeface="+mn-ea"/>
              </a:rPr>
              <a:t>　</a:t>
            </a:r>
            <a:r>
              <a:rPr lang="ja-JP" altLang="en-US" sz="1600" dirty="0" smtClean="0">
                <a:latin typeface="+mn-ea"/>
              </a:rPr>
              <a:t>　　　　よって、</a:t>
            </a:r>
            <a:r>
              <a:rPr lang="en-US" altLang="ja-JP" sz="1600" dirty="0" smtClean="0">
                <a:latin typeface="+mn-ea"/>
              </a:rPr>
              <a:t>2</a:t>
            </a:r>
            <a:r>
              <a:rPr lang="ja-JP" altLang="en-US" sz="1600" dirty="0" smtClean="0">
                <a:latin typeface="+mn-ea"/>
              </a:rPr>
              <a:t>標本の平均値に有意差が認められる。</a:t>
            </a:r>
            <a:endParaRPr lang="en-US" altLang="ja-JP" sz="1600" dirty="0" smtClean="0">
              <a:latin typeface="+mn-ea"/>
            </a:endParaRPr>
          </a:p>
        </p:txBody>
      </p:sp>
      <p:sp>
        <p:nvSpPr>
          <p:cNvPr id="9" name="右矢印 8"/>
          <p:cNvSpPr/>
          <p:nvPr/>
        </p:nvSpPr>
        <p:spPr>
          <a:xfrm>
            <a:off x="830748" y="5517232"/>
            <a:ext cx="78892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464983" y="5515013"/>
            <a:ext cx="6681637" cy="461665"/>
          </a:xfrm>
          <a:prstGeom prst="rect">
            <a:avLst/>
          </a:prstGeom>
          <a:noFill/>
        </p:spPr>
        <p:txBody>
          <a:bodyPr wrap="none" rtlCol="0">
            <a:spAutoFit/>
          </a:bodyPr>
          <a:lstStyle/>
          <a:p>
            <a:pPr algn="ctr"/>
            <a:r>
              <a:rPr lang="ja-JP" altLang="en-US" sz="2400" b="1" dirty="0" smtClean="0">
                <a:solidFill>
                  <a:srgbClr val="FF0000"/>
                </a:solidFill>
              </a:rPr>
              <a:t>“教えたがり”</a:t>
            </a:r>
            <a:r>
              <a:rPr lang="ja-JP" altLang="en-US" sz="2400" b="1" dirty="0" smtClean="0"/>
              <a:t>は</a:t>
            </a:r>
            <a:r>
              <a:rPr lang="ja-JP" altLang="en-US" sz="2400" b="1" dirty="0" smtClean="0">
                <a:solidFill>
                  <a:srgbClr val="FF0000"/>
                </a:solidFill>
              </a:rPr>
              <a:t>テレビ</a:t>
            </a:r>
            <a:r>
              <a:rPr lang="ja-JP" altLang="en-US" sz="2400" b="1" dirty="0" smtClean="0"/>
              <a:t>をより多く視聴する。</a:t>
            </a:r>
            <a:endParaRPr kumimoji="1" lang="ja-JP" altLang="en-US" sz="2400" b="1" dirty="0"/>
          </a:p>
        </p:txBody>
      </p:sp>
      <p:sp>
        <p:nvSpPr>
          <p:cNvPr id="11"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10</a:t>
            </a:fld>
            <a:endParaRPr kumimoji="1" lang="ja-JP" altLang="en-US" dirty="0">
              <a:solidFill>
                <a:schemeClr val="tx1"/>
              </a:solidFill>
              <a:latin typeface="+mn-ea"/>
            </a:endParaRPr>
          </a:p>
        </p:txBody>
      </p:sp>
    </p:spTree>
    <p:extLst>
      <p:ext uri="{BB962C8B-B14F-4D97-AF65-F5344CB8AC3E}">
        <p14:creationId xmlns:p14="http://schemas.microsoft.com/office/powerpoint/2010/main" val="1218210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250825" y="549275"/>
            <a:ext cx="8229600" cy="719138"/>
          </a:xfrm>
        </p:spPr>
        <p:txBody>
          <a:bodyPr/>
          <a:lstStyle/>
          <a:p>
            <a:pPr eaLnBrk="1" hangingPunct="1"/>
            <a:r>
              <a:rPr lang="ja-JP" altLang="en-US" sz="3200" smtClean="0"/>
              <a:t>“教えたがり”の特徴まとめ</a:t>
            </a:r>
          </a:p>
        </p:txBody>
      </p:sp>
      <p:sp>
        <p:nvSpPr>
          <p:cNvPr id="18435" name="コンテンツ プレースホルダー 2"/>
          <p:cNvSpPr>
            <a:spLocks noGrp="1"/>
          </p:cNvSpPr>
          <p:nvPr>
            <p:ph idx="1"/>
          </p:nvPr>
        </p:nvSpPr>
        <p:spPr>
          <a:xfrm>
            <a:off x="250825" y="1268413"/>
            <a:ext cx="8756650" cy="4979987"/>
          </a:xfrm>
        </p:spPr>
        <p:txBody>
          <a:bodyPr/>
          <a:lstStyle/>
          <a:p>
            <a:pPr marL="109538" indent="0" eaLnBrk="1" hangingPunct="1">
              <a:buFont typeface="Georgia" pitchFamily="18" charset="0"/>
              <a:buNone/>
            </a:pPr>
            <a:r>
              <a:rPr lang="ja-JP" altLang="en-US" sz="2000" b="1" u="sng" dirty="0" smtClean="0"/>
              <a:t>“教えたがり”の重要性</a:t>
            </a:r>
            <a:endParaRPr lang="en-US" altLang="ja-JP" sz="2000" b="1" u="sng" dirty="0" smtClean="0"/>
          </a:p>
          <a:p>
            <a:pPr marL="109538" indent="0" eaLnBrk="1" hangingPunct="1">
              <a:buFont typeface="Wingdings" pitchFamily="2" charset="2"/>
              <a:buChar char="u"/>
            </a:pPr>
            <a:r>
              <a:rPr lang="ja-JP" altLang="en-US" sz="1800" dirty="0" smtClean="0">
                <a:latin typeface="HG明朝B" pitchFamily="17" charset="-128"/>
              </a:rPr>
              <a:t>“教えたがり”は各メディアとの接触率が高い。インターネット上の口コミなど</a:t>
            </a:r>
            <a:endParaRPr lang="en-US" altLang="ja-JP" sz="1800" dirty="0" smtClean="0">
              <a:latin typeface="HG明朝B" pitchFamily="17" charset="-128"/>
            </a:endParaRPr>
          </a:p>
          <a:p>
            <a:pPr marL="109538" indent="0" eaLnBrk="1" hangingPunct="1">
              <a:buNone/>
            </a:pPr>
            <a:r>
              <a:rPr lang="ja-JP" altLang="en-US" sz="1800" dirty="0">
                <a:latin typeface="HG明朝B" pitchFamily="17" charset="-128"/>
              </a:rPr>
              <a:t>　</a:t>
            </a:r>
            <a:r>
              <a:rPr lang="ja-JP" altLang="en-US" sz="1800" dirty="0" smtClean="0">
                <a:latin typeface="HG明朝B" pitchFamily="17" charset="-128"/>
              </a:rPr>
              <a:t>の情報を</a:t>
            </a:r>
            <a:r>
              <a:rPr lang="ja-JP" altLang="en-US" sz="1800" dirty="0">
                <a:latin typeface="HG明朝B" pitchFamily="17" charset="-128"/>
              </a:rPr>
              <a:t>持つ</a:t>
            </a:r>
            <a:r>
              <a:rPr lang="ja-JP" altLang="en-US" sz="1800" dirty="0" smtClean="0">
                <a:latin typeface="HG明朝B" pitchFamily="17" charset="-128"/>
              </a:rPr>
              <a:t>サイト</a:t>
            </a:r>
            <a:r>
              <a:rPr lang="ja-JP" altLang="en-US" sz="1800" dirty="0">
                <a:latin typeface="HG明朝B" pitchFamily="17" charset="-128"/>
              </a:rPr>
              <a:t>を</a:t>
            </a:r>
            <a:r>
              <a:rPr lang="ja-JP" altLang="en-US" sz="1800" dirty="0" smtClean="0">
                <a:latin typeface="HG明朝B" pitchFamily="17" charset="-128"/>
              </a:rPr>
              <a:t>多く利用する傾向がある</a:t>
            </a:r>
            <a:r>
              <a:rPr lang="ja-JP" altLang="en-US" sz="1800" dirty="0">
                <a:latin typeface="HG明朝B" pitchFamily="17" charset="-128"/>
              </a:rPr>
              <a:t>ことや</a:t>
            </a:r>
            <a:r>
              <a:rPr lang="ja-JP" altLang="en-US" sz="1800" dirty="0" smtClean="0">
                <a:latin typeface="HG明朝B" pitchFamily="17" charset="-128"/>
              </a:rPr>
              <a:t>、テレビについても</a:t>
            </a:r>
            <a:endParaRPr lang="en-US" altLang="ja-JP" sz="1800" dirty="0">
              <a:latin typeface="HG明朝B" pitchFamily="17" charset="-128"/>
            </a:endParaRPr>
          </a:p>
          <a:p>
            <a:pPr marL="109538" indent="0" eaLnBrk="1" hangingPunct="1">
              <a:buNone/>
            </a:pPr>
            <a:r>
              <a:rPr lang="ja-JP" altLang="en-US" sz="1800" dirty="0" smtClean="0">
                <a:latin typeface="HG明朝B" pitchFamily="17" charset="-128"/>
              </a:rPr>
              <a:t>　接触率が有意に高いことが分かった。</a:t>
            </a:r>
            <a:endParaRPr lang="en-US" altLang="ja-JP" sz="1800" dirty="0" smtClean="0">
              <a:latin typeface="HG明朝B" pitchFamily="17" charset="-128"/>
            </a:endParaRPr>
          </a:p>
          <a:p>
            <a:pPr marL="109538" indent="0" eaLnBrk="1" hangingPunct="1">
              <a:buNone/>
            </a:pPr>
            <a:endParaRPr lang="en-US" altLang="ja-JP" sz="900" dirty="0" smtClean="0">
              <a:latin typeface="HG明朝B" pitchFamily="17" charset="-128"/>
            </a:endParaRPr>
          </a:p>
          <a:p>
            <a:pPr marL="109538" indent="0" eaLnBrk="1" hangingPunct="1">
              <a:buFont typeface="Wingdings" pitchFamily="2" charset="2"/>
              <a:buChar char="u"/>
            </a:pPr>
            <a:r>
              <a:rPr lang="ja-JP" altLang="en-US" sz="1800" dirty="0" smtClean="0">
                <a:latin typeface="HG明朝B" pitchFamily="17" charset="-128"/>
              </a:rPr>
              <a:t>これらの特徴から、“教えたがり”が一般的な人よりも</a:t>
            </a:r>
            <a:r>
              <a:rPr lang="ja-JP" altLang="en-US" sz="1800" dirty="0">
                <a:latin typeface="HG明朝B" pitchFamily="17" charset="-128"/>
              </a:rPr>
              <a:t>宣伝</a:t>
            </a:r>
            <a:r>
              <a:rPr lang="ja-JP" altLang="en-US" sz="1800" dirty="0" smtClean="0">
                <a:latin typeface="HG明朝B" pitchFamily="17" charset="-128"/>
              </a:rPr>
              <a:t>に対する接触率が高</a:t>
            </a:r>
            <a:endParaRPr lang="en-US" altLang="ja-JP" sz="1800" dirty="0" smtClean="0">
              <a:latin typeface="HG明朝B" pitchFamily="17" charset="-128"/>
            </a:endParaRPr>
          </a:p>
          <a:p>
            <a:pPr marL="109538" indent="0" eaLnBrk="1" hangingPunct="1">
              <a:buNone/>
            </a:pPr>
            <a:r>
              <a:rPr lang="ja-JP" altLang="en-US" sz="1800" dirty="0">
                <a:latin typeface="HG明朝B" pitchFamily="17" charset="-128"/>
              </a:rPr>
              <a:t>　</a:t>
            </a:r>
            <a:r>
              <a:rPr lang="ja-JP" altLang="en-US" sz="1800" dirty="0" smtClean="0">
                <a:latin typeface="HG明朝B" pitchFamily="17" charset="-128"/>
              </a:rPr>
              <a:t>く、かつ口コミを現実だけでなく仮想現実においても積極的に行なっていること</a:t>
            </a:r>
            <a:endParaRPr lang="en-US" altLang="ja-JP" sz="1800" dirty="0" smtClean="0">
              <a:latin typeface="HG明朝B" pitchFamily="17" charset="-128"/>
            </a:endParaRPr>
          </a:p>
          <a:p>
            <a:pPr marL="109538" indent="0" eaLnBrk="1" hangingPunct="1">
              <a:buNone/>
            </a:pPr>
            <a:r>
              <a:rPr lang="ja-JP" altLang="en-US" sz="1800" dirty="0">
                <a:latin typeface="HG明朝B" pitchFamily="17" charset="-128"/>
              </a:rPr>
              <a:t>　</a:t>
            </a:r>
            <a:r>
              <a:rPr lang="ja-JP" altLang="en-US" sz="1800" dirty="0" smtClean="0">
                <a:latin typeface="HG明朝B" pitchFamily="17" charset="-128"/>
              </a:rPr>
              <a:t>が推定される。</a:t>
            </a:r>
            <a:endParaRPr lang="en-US" altLang="ja-JP" sz="1800" dirty="0" smtClean="0">
              <a:latin typeface="HG明朝B" pitchFamily="17" charset="-128"/>
            </a:endParaRPr>
          </a:p>
          <a:p>
            <a:pPr marL="109538" indent="0" eaLnBrk="1" hangingPunct="1">
              <a:buNone/>
            </a:pPr>
            <a:endParaRPr lang="en-US" altLang="ja-JP" sz="900" dirty="0" smtClean="0">
              <a:latin typeface="HG明朝B" pitchFamily="17" charset="-128"/>
            </a:endParaRPr>
          </a:p>
          <a:p>
            <a:pPr marL="109538" indent="0" eaLnBrk="1" hangingPunct="1">
              <a:buFont typeface="Wingdings" pitchFamily="2" charset="2"/>
              <a:buChar char="u"/>
            </a:pPr>
            <a:r>
              <a:rPr lang="ja-JP" altLang="en-US" sz="1800" dirty="0" smtClean="0">
                <a:latin typeface="HG明朝B" pitchFamily="17" charset="-128"/>
              </a:rPr>
              <a:t>これらの事実は、“教えたがり”が口コミマーケティングにおいて、重要な人物</a:t>
            </a:r>
            <a:endParaRPr lang="en-US" altLang="ja-JP" sz="1800" dirty="0" smtClean="0">
              <a:latin typeface="HG明朝B" pitchFamily="17" charset="-128"/>
            </a:endParaRPr>
          </a:p>
          <a:p>
            <a:pPr marL="109538" indent="0" eaLnBrk="1" hangingPunct="1">
              <a:buNone/>
            </a:pPr>
            <a:r>
              <a:rPr lang="ja-JP" altLang="en-US" sz="1800" dirty="0">
                <a:latin typeface="HG明朝B" pitchFamily="17" charset="-128"/>
              </a:rPr>
              <a:t>　</a:t>
            </a:r>
            <a:r>
              <a:rPr lang="ja-JP" altLang="en-US" sz="1800" dirty="0" smtClean="0">
                <a:latin typeface="HG明朝B" pitchFamily="17" charset="-128"/>
              </a:rPr>
              <a:t>であることを意味している。</a:t>
            </a:r>
            <a:endParaRPr lang="en-US" altLang="ja-JP" sz="1800" dirty="0" smtClean="0">
              <a:latin typeface="HG明朝B" pitchFamily="17" charset="-128"/>
            </a:endParaRPr>
          </a:p>
          <a:p>
            <a:pPr marL="109538" indent="0" eaLnBrk="1" hangingPunct="1">
              <a:buFont typeface="Georgia" pitchFamily="18" charset="0"/>
              <a:buNone/>
            </a:pPr>
            <a:endParaRPr lang="en-US" altLang="ja-JP" sz="1800" dirty="0" smtClean="0">
              <a:latin typeface="HG明朝B" pitchFamily="17" charset="-128"/>
            </a:endParaRPr>
          </a:p>
          <a:p>
            <a:pPr marL="109538" indent="0" eaLnBrk="1" hangingPunct="1">
              <a:buFont typeface="Georgia" pitchFamily="18" charset="0"/>
              <a:buNone/>
            </a:pPr>
            <a:endParaRPr lang="en-US" altLang="ja-JP" sz="2000" b="1" u="sng" dirty="0" smtClean="0"/>
          </a:p>
          <a:p>
            <a:pPr marL="109538" indent="0" eaLnBrk="1" hangingPunct="1">
              <a:buFont typeface="Georgia" pitchFamily="18" charset="0"/>
              <a:buNone/>
            </a:pPr>
            <a:endParaRPr lang="en-US" altLang="ja-JP" sz="2000" dirty="0" smtClean="0"/>
          </a:p>
          <a:p>
            <a:pPr marL="109538" indent="0" eaLnBrk="1" hangingPunct="1">
              <a:buFont typeface="Georgia" pitchFamily="18" charset="0"/>
              <a:buNone/>
            </a:pPr>
            <a:endParaRPr lang="en-US" altLang="ja-JP" sz="1600" dirty="0" smtClean="0">
              <a:latin typeface="Cambria Math" pitchFamily="18" charset="0"/>
            </a:endParaRPr>
          </a:p>
          <a:p>
            <a:pPr marL="109538" indent="0" eaLnBrk="1" hangingPunct="1">
              <a:buFont typeface="Georgia" pitchFamily="18" charset="0"/>
              <a:buNone/>
            </a:pPr>
            <a:endParaRPr lang="en-US" altLang="ja-JP" sz="1600" dirty="0" smtClean="0">
              <a:latin typeface="Cambria Math" pitchFamily="18" charset="0"/>
            </a:endParaRPr>
          </a:p>
          <a:p>
            <a:pPr marL="109538" indent="0" eaLnBrk="1" hangingPunct="1">
              <a:buFont typeface="Georgia" pitchFamily="18" charset="0"/>
              <a:buNone/>
            </a:pPr>
            <a:endParaRPr lang="en-US" altLang="ja-JP" sz="1600" dirty="0" smtClean="0">
              <a:latin typeface="Cambria Math" pitchFamily="18" charset="0"/>
            </a:endParaRPr>
          </a:p>
          <a:p>
            <a:pPr marL="109538" indent="0" eaLnBrk="1" hangingPunct="1">
              <a:buFont typeface="Georgia" pitchFamily="18" charset="0"/>
              <a:buNone/>
            </a:pPr>
            <a:endParaRPr lang="en-US" altLang="ja-JP" sz="1600" dirty="0" smtClean="0">
              <a:latin typeface="Cambria Math" pitchFamily="18" charset="0"/>
            </a:endParaRPr>
          </a:p>
          <a:p>
            <a:pPr marL="109538" indent="0" eaLnBrk="1" hangingPunct="1">
              <a:buFont typeface="Georgia" pitchFamily="18" charset="0"/>
              <a:buNone/>
            </a:pPr>
            <a:endParaRPr lang="en-US" altLang="ja-JP" sz="1600" dirty="0" smtClean="0">
              <a:latin typeface="HG明朝B" pitchFamily="17" charset="-128"/>
            </a:endParaRPr>
          </a:p>
          <a:p>
            <a:pPr marL="109538" indent="0" eaLnBrk="1" hangingPunct="1">
              <a:buFont typeface="Georgia" pitchFamily="18" charset="0"/>
              <a:buNone/>
            </a:pPr>
            <a:endParaRPr lang="en-US" altLang="ja-JP" sz="1600" dirty="0" smtClean="0"/>
          </a:p>
        </p:txBody>
      </p:sp>
      <p:sp>
        <p:nvSpPr>
          <p:cNvPr id="18436" name="スライド番号プレースホルダー 4"/>
          <p:cNvSpPr txBox="1">
            <a:spLocks/>
          </p:cNvSpPr>
          <p:nvPr/>
        </p:nvSpPr>
        <p:spPr bwMode="auto">
          <a:xfrm>
            <a:off x="8243888" y="6308725"/>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400">
                <a:solidFill>
                  <a:schemeClr val="tx1"/>
                </a:solidFill>
                <a:latin typeface="Georgia" pitchFamily="18" charset="0"/>
                <a:ea typeface="ＭＳ Ｐゴシック" pitchFamily="50" charset="-128"/>
              </a:defRPr>
            </a:lvl1pPr>
            <a:lvl2pPr marL="742950" indent="-285750" eaLnBrk="0" hangingPunct="0">
              <a:defRPr kumimoji="1" sz="2400">
                <a:solidFill>
                  <a:schemeClr val="tx1"/>
                </a:solidFill>
                <a:latin typeface="Georgia" pitchFamily="18" charset="0"/>
                <a:ea typeface="ＭＳ Ｐゴシック" pitchFamily="50" charset="-128"/>
              </a:defRPr>
            </a:lvl2pPr>
            <a:lvl3pPr marL="1143000" indent="-228600" eaLnBrk="0" hangingPunct="0">
              <a:defRPr kumimoji="1" sz="2400">
                <a:solidFill>
                  <a:schemeClr val="tx1"/>
                </a:solidFill>
                <a:latin typeface="Georgia" pitchFamily="18" charset="0"/>
                <a:ea typeface="ＭＳ Ｐゴシック" pitchFamily="50" charset="-128"/>
              </a:defRPr>
            </a:lvl3pPr>
            <a:lvl4pPr marL="1600200" indent="-228600" eaLnBrk="0" hangingPunct="0">
              <a:defRPr kumimoji="1" sz="2400">
                <a:solidFill>
                  <a:schemeClr val="tx1"/>
                </a:solidFill>
                <a:latin typeface="Georgia" pitchFamily="18" charset="0"/>
                <a:ea typeface="ＭＳ Ｐゴシック" pitchFamily="50" charset="-128"/>
              </a:defRPr>
            </a:lvl4pPr>
            <a:lvl5pPr marL="2057400" indent="-228600" eaLnBrk="0" hangingPunct="0">
              <a:defRPr kumimoji="1" sz="2400">
                <a:solidFill>
                  <a:schemeClr val="tx1"/>
                </a:solidFill>
                <a:latin typeface="Georgia"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9pPr>
          </a:lstStyle>
          <a:p>
            <a:pPr algn="r" eaLnBrk="1" hangingPunct="1"/>
            <a:fld id="{75A892AD-5037-4D6C-BD48-5E519642E140}" type="slidenum">
              <a:rPr lang="ja-JP" altLang="en-US" sz="1800">
                <a:latin typeface="HG明朝B" pitchFamily="17" charset="-128"/>
                <a:ea typeface="HG明朝B" pitchFamily="17" charset="-128"/>
              </a:rPr>
              <a:pPr algn="r" eaLnBrk="1" hangingPunct="1"/>
              <a:t>11</a:t>
            </a:fld>
            <a:endParaRPr lang="ja-JP" altLang="en-US" sz="1800">
              <a:latin typeface="HG明朝B" pitchFamily="17" charset="-128"/>
              <a:ea typeface="HG明朝B" pitchFamily="17" charset="-128"/>
            </a:endParaRPr>
          </a:p>
        </p:txBody>
      </p:sp>
      <p:sp>
        <p:nvSpPr>
          <p:cNvPr id="6" name="右矢印 5"/>
          <p:cNvSpPr/>
          <p:nvPr/>
        </p:nvSpPr>
        <p:spPr>
          <a:xfrm>
            <a:off x="1116011" y="4986312"/>
            <a:ext cx="788987"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a:p>
        </p:txBody>
      </p:sp>
      <p:sp>
        <p:nvSpPr>
          <p:cNvPr id="18438" name="テキスト ボックス 9"/>
          <p:cNvSpPr txBox="1">
            <a:spLocks noChangeArrowheads="1"/>
          </p:cNvSpPr>
          <p:nvPr/>
        </p:nvSpPr>
        <p:spPr bwMode="auto">
          <a:xfrm>
            <a:off x="1665797" y="4783112"/>
            <a:ext cx="6553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Georgia" pitchFamily="18" charset="0"/>
                <a:ea typeface="ＭＳ Ｐゴシック" pitchFamily="50" charset="-128"/>
              </a:defRPr>
            </a:lvl1pPr>
            <a:lvl2pPr marL="742950" indent="-285750" eaLnBrk="0" hangingPunct="0">
              <a:defRPr kumimoji="1" sz="2400">
                <a:solidFill>
                  <a:schemeClr val="tx1"/>
                </a:solidFill>
                <a:latin typeface="Georgia" pitchFamily="18" charset="0"/>
                <a:ea typeface="ＭＳ Ｐゴシック" pitchFamily="50" charset="-128"/>
              </a:defRPr>
            </a:lvl2pPr>
            <a:lvl3pPr marL="1143000" indent="-228600" eaLnBrk="0" hangingPunct="0">
              <a:defRPr kumimoji="1" sz="2400">
                <a:solidFill>
                  <a:schemeClr val="tx1"/>
                </a:solidFill>
                <a:latin typeface="Georgia" pitchFamily="18" charset="0"/>
                <a:ea typeface="ＭＳ Ｐゴシック" pitchFamily="50" charset="-128"/>
              </a:defRPr>
            </a:lvl3pPr>
            <a:lvl4pPr marL="1600200" indent="-228600" eaLnBrk="0" hangingPunct="0">
              <a:defRPr kumimoji="1" sz="2400">
                <a:solidFill>
                  <a:schemeClr val="tx1"/>
                </a:solidFill>
                <a:latin typeface="Georgia" pitchFamily="18" charset="0"/>
                <a:ea typeface="ＭＳ Ｐゴシック" pitchFamily="50" charset="-128"/>
              </a:defRPr>
            </a:lvl4pPr>
            <a:lvl5pPr marL="2057400" indent="-228600" eaLnBrk="0" hangingPunct="0">
              <a:defRPr kumimoji="1" sz="2400">
                <a:solidFill>
                  <a:schemeClr val="tx1"/>
                </a:solidFill>
                <a:latin typeface="Georgia"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9pPr>
          </a:lstStyle>
          <a:p>
            <a:pPr algn="ctr" eaLnBrk="1" hangingPunct="1"/>
            <a:r>
              <a:rPr lang="ja-JP" altLang="en-US" sz="2600" b="1" dirty="0">
                <a:solidFill>
                  <a:srgbClr val="FF0000"/>
                </a:solidFill>
                <a:ea typeface="HG明朝B" pitchFamily="17" charset="-128"/>
              </a:rPr>
              <a:t>“教えたがり”</a:t>
            </a:r>
            <a:r>
              <a:rPr lang="ja-JP" altLang="en-US" sz="2600" b="1" dirty="0">
                <a:ea typeface="HG明朝B" pitchFamily="17" charset="-128"/>
              </a:rPr>
              <a:t>は口コミマーケティングの</a:t>
            </a:r>
            <a:endParaRPr lang="en-US" altLang="ja-JP" sz="2600" b="1" dirty="0">
              <a:ea typeface="HG明朝B" pitchFamily="17" charset="-128"/>
            </a:endParaRPr>
          </a:p>
          <a:p>
            <a:pPr algn="ctr" eaLnBrk="1" hangingPunct="1"/>
            <a:r>
              <a:rPr lang="ja-JP" altLang="en-US" sz="2600" b="1" dirty="0">
                <a:ea typeface="HG明朝B" pitchFamily="17" charset="-128"/>
              </a:rPr>
              <a:t>ハブとして効果がある可能性が高い。</a:t>
            </a:r>
          </a:p>
        </p:txBody>
      </p:sp>
    </p:spTree>
    <p:extLst>
      <p:ext uri="{BB962C8B-B14F-4D97-AF65-F5344CB8AC3E}">
        <p14:creationId xmlns:p14="http://schemas.microsoft.com/office/powerpoint/2010/main" val="25087196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250825" y="549275"/>
            <a:ext cx="8229600" cy="719138"/>
          </a:xfrm>
        </p:spPr>
        <p:txBody>
          <a:bodyPr/>
          <a:lstStyle/>
          <a:p>
            <a:pPr eaLnBrk="1" hangingPunct="1"/>
            <a:r>
              <a:rPr lang="ja-JP" altLang="en-US" sz="3200" dirty="0" smtClean="0"/>
              <a:t>“教えたがり”が好むもの</a:t>
            </a:r>
          </a:p>
        </p:txBody>
      </p:sp>
      <p:sp>
        <p:nvSpPr>
          <p:cNvPr id="19459" name="コンテンツ プレースホルダー 2"/>
          <p:cNvSpPr>
            <a:spLocks noGrp="1"/>
          </p:cNvSpPr>
          <p:nvPr>
            <p:ph idx="1"/>
          </p:nvPr>
        </p:nvSpPr>
        <p:spPr>
          <a:xfrm>
            <a:off x="250825" y="1266825"/>
            <a:ext cx="8756650" cy="5330825"/>
          </a:xfrm>
        </p:spPr>
        <p:txBody>
          <a:bodyPr/>
          <a:lstStyle/>
          <a:p>
            <a:pPr marL="109538" indent="0" eaLnBrk="1" hangingPunct="1">
              <a:buFont typeface="Georgia" pitchFamily="18" charset="0"/>
              <a:buNone/>
            </a:pPr>
            <a:r>
              <a:rPr lang="ja-JP" altLang="en-US" sz="2000" b="1" u="sng" dirty="0" smtClean="0"/>
              <a:t>“教えたがり”に好印象を持ってもらうには</a:t>
            </a:r>
            <a:endParaRPr lang="en-US" altLang="ja-JP" sz="2000" b="1" u="sng" dirty="0" smtClean="0"/>
          </a:p>
          <a:p>
            <a:pPr marL="109538" indent="0" eaLnBrk="1" hangingPunct="1">
              <a:buFont typeface="Wingdings" pitchFamily="2" charset="2"/>
              <a:buChar char="u"/>
            </a:pPr>
            <a:r>
              <a:rPr lang="ja-JP" altLang="en-US" sz="1800" dirty="0" smtClean="0">
                <a:latin typeface="HG明朝B" pitchFamily="17" charset="-128"/>
              </a:rPr>
              <a:t>“教えたがり”が積極的にポジティブな口コミを行い、その波及効果を発揮する</a:t>
            </a:r>
            <a:endParaRPr lang="en-US" altLang="ja-JP" sz="1800" dirty="0" smtClean="0">
              <a:latin typeface="HG明朝B" pitchFamily="17" charset="-128"/>
            </a:endParaRPr>
          </a:p>
          <a:p>
            <a:pPr marL="109538" indent="0" eaLnBrk="1" hangingPunct="1">
              <a:buNone/>
            </a:pPr>
            <a:r>
              <a:rPr lang="ja-JP" altLang="en-US" sz="1800" dirty="0">
                <a:latin typeface="HG明朝B" pitchFamily="17" charset="-128"/>
              </a:rPr>
              <a:t>　</a:t>
            </a:r>
            <a:r>
              <a:rPr lang="ja-JP" altLang="en-US" sz="1800" dirty="0" smtClean="0">
                <a:latin typeface="HG明朝B" pitchFamily="17" charset="-128"/>
              </a:rPr>
              <a:t>に</a:t>
            </a:r>
            <a:r>
              <a:rPr lang="ja-JP" altLang="en-US" sz="1800" dirty="0" smtClean="0">
                <a:latin typeface="HG明朝B" pitchFamily="17" charset="-128"/>
              </a:rPr>
              <a:t>は、宣伝</a:t>
            </a:r>
            <a:r>
              <a:rPr lang="ja-JP" altLang="en-US" sz="1800" dirty="0" smtClean="0">
                <a:latin typeface="HG明朝B" pitchFamily="17" charset="-128"/>
              </a:rPr>
              <a:t>に対して好意を持ってもらうことが必須となる。</a:t>
            </a:r>
            <a:endParaRPr lang="en-US" altLang="ja-JP" sz="1800" dirty="0" smtClean="0">
              <a:latin typeface="HG明朝B" pitchFamily="17" charset="-128"/>
            </a:endParaRPr>
          </a:p>
          <a:p>
            <a:pPr marL="109538" indent="0" eaLnBrk="1" hangingPunct="1">
              <a:buNone/>
            </a:pPr>
            <a:endParaRPr lang="en-US" altLang="ja-JP" sz="900" dirty="0" smtClean="0">
              <a:latin typeface="HG明朝B" pitchFamily="17" charset="-128"/>
            </a:endParaRPr>
          </a:p>
          <a:p>
            <a:pPr marL="109538" indent="0" eaLnBrk="1" hangingPunct="1">
              <a:buFont typeface="Wingdings" pitchFamily="2" charset="2"/>
              <a:buChar char="u"/>
            </a:pPr>
            <a:r>
              <a:rPr lang="ja-JP" altLang="en-US" sz="1800" dirty="0" smtClean="0">
                <a:latin typeface="HG明朝B" pitchFamily="17" charset="-128"/>
              </a:rPr>
              <a:t>“教えたがり”に好印象を抱かせるために“教えたがり”の好みを、接触するメ</a:t>
            </a:r>
            <a:endParaRPr lang="en-US" altLang="ja-JP" sz="1800" dirty="0" smtClean="0">
              <a:latin typeface="HG明朝B" pitchFamily="17" charset="-128"/>
            </a:endParaRPr>
          </a:p>
          <a:p>
            <a:pPr marL="109538" indent="0" eaLnBrk="1" hangingPunct="1">
              <a:buNone/>
            </a:pPr>
            <a:r>
              <a:rPr lang="ja-JP" altLang="en-US" sz="1800" dirty="0">
                <a:latin typeface="HG明朝B" pitchFamily="17" charset="-128"/>
              </a:rPr>
              <a:t>　</a:t>
            </a:r>
            <a:r>
              <a:rPr lang="ja-JP" altLang="en-US" sz="1800" dirty="0" smtClean="0">
                <a:latin typeface="HG明朝B" pitchFamily="17" charset="-128"/>
              </a:rPr>
              <a:t>ディアの内容から明らかにする。</a:t>
            </a:r>
            <a:endParaRPr lang="en-US" altLang="ja-JP" sz="1800" dirty="0">
              <a:latin typeface="HG明朝B" pitchFamily="17" charset="-128"/>
            </a:endParaRPr>
          </a:p>
          <a:p>
            <a:pPr marL="109538" indent="0" eaLnBrk="1" hangingPunct="1">
              <a:buNone/>
            </a:pPr>
            <a:endParaRPr lang="en-US" altLang="ja-JP" sz="900" dirty="0" smtClean="0">
              <a:latin typeface="HG明朝B" pitchFamily="17" charset="-128"/>
            </a:endParaRPr>
          </a:p>
          <a:p>
            <a:pPr marL="109538" indent="0" eaLnBrk="1" hangingPunct="1">
              <a:buNone/>
            </a:pPr>
            <a:endParaRPr lang="en-US" altLang="ja-JP" sz="1800" dirty="0" smtClean="0">
              <a:latin typeface="HG明朝B" pitchFamily="17" charset="-128"/>
            </a:endParaRPr>
          </a:p>
          <a:p>
            <a:pPr marL="109538" indent="0" eaLnBrk="1" hangingPunct="1">
              <a:buFont typeface="Wingdings" pitchFamily="2" charset="2"/>
              <a:buChar char="u"/>
            </a:pPr>
            <a:r>
              <a:rPr lang="ja-JP" altLang="en-US" sz="1800" dirty="0" smtClean="0">
                <a:latin typeface="HG明朝B" pitchFamily="17" charset="-128"/>
              </a:rPr>
              <a:t>以降のスライドでは“教えたがり”の</a:t>
            </a:r>
            <a:r>
              <a:rPr lang="en-US" altLang="ja-JP" sz="1800" dirty="0" smtClean="0">
                <a:latin typeface="HG明朝B" pitchFamily="17" charset="-128"/>
              </a:rPr>
              <a:t>TV</a:t>
            </a:r>
            <a:r>
              <a:rPr lang="ja-JP" altLang="en-US" sz="1800" dirty="0" smtClean="0">
                <a:latin typeface="HG明朝B" pitchFamily="17" charset="-128"/>
              </a:rPr>
              <a:t>番組視聴</a:t>
            </a:r>
            <a:r>
              <a:rPr lang="ja-JP" altLang="en-US" sz="1800" dirty="0" smtClean="0">
                <a:latin typeface="HG明朝B" pitchFamily="17" charset="-128"/>
              </a:rPr>
              <a:t>データを分析し、</a:t>
            </a:r>
            <a:r>
              <a:rPr lang="ja-JP" altLang="en-US" sz="1800" dirty="0" smtClean="0">
                <a:solidFill>
                  <a:srgbClr val="FF0000"/>
                </a:solidFill>
                <a:latin typeface="HG明朝B" pitchFamily="17" charset="-128"/>
              </a:rPr>
              <a:t>“教えた</a:t>
            </a:r>
            <a:endParaRPr lang="en-US" altLang="ja-JP" sz="1800" dirty="0" smtClean="0">
              <a:solidFill>
                <a:srgbClr val="FF0000"/>
              </a:solidFill>
              <a:latin typeface="HG明朝B" pitchFamily="17" charset="-128"/>
            </a:endParaRPr>
          </a:p>
          <a:p>
            <a:pPr marL="109538" indent="0" eaLnBrk="1" hangingPunct="1">
              <a:buNone/>
            </a:pPr>
            <a:r>
              <a:rPr lang="ja-JP" altLang="en-US" sz="1800" dirty="0" smtClean="0">
                <a:solidFill>
                  <a:srgbClr val="FF0000"/>
                </a:solidFill>
                <a:latin typeface="HG明朝B" pitchFamily="17" charset="-128"/>
              </a:rPr>
              <a:t>　り</a:t>
            </a:r>
            <a:r>
              <a:rPr lang="ja-JP" altLang="en-US" sz="1800" dirty="0">
                <a:solidFill>
                  <a:srgbClr val="FF0000"/>
                </a:solidFill>
                <a:latin typeface="HG明朝B" pitchFamily="17" charset="-128"/>
              </a:rPr>
              <a:t>”</a:t>
            </a:r>
            <a:r>
              <a:rPr lang="ja-JP" altLang="en-US" sz="1800" dirty="0" smtClean="0">
                <a:solidFill>
                  <a:srgbClr val="FF0000"/>
                </a:solidFill>
                <a:latin typeface="HG明朝B" pitchFamily="17" charset="-128"/>
              </a:rPr>
              <a:t>が好む</a:t>
            </a:r>
            <a:r>
              <a:rPr lang="ja-JP" altLang="en-US" sz="1800" dirty="0" smtClean="0">
                <a:solidFill>
                  <a:srgbClr val="FF0000"/>
                </a:solidFill>
                <a:latin typeface="HG明朝B" pitchFamily="17" charset="-128"/>
              </a:rPr>
              <a:t>もの</a:t>
            </a:r>
            <a:r>
              <a:rPr lang="ja-JP" altLang="en-US" sz="1800" dirty="0" smtClean="0">
                <a:latin typeface="HG明朝B" pitchFamily="17" charset="-128"/>
              </a:rPr>
              <a:t>を</a:t>
            </a:r>
            <a:r>
              <a:rPr lang="ja-JP" altLang="en-US" sz="1800" dirty="0" smtClean="0">
                <a:latin typeface="HG明朝B" pitchFamily="17" charset="-128"/>
              </a:rPr>
              <a:t>探り出す。</a:t>
            </a:r>
            <a:endParaRPr lang="en-US" altLang="ja-JP" sz="1800" dirty="0" smtClean="0">
              <a:latin typeface="HG明朝B" pitchFamily="17" charset="-128"/>
            </a:endParaRPr>
          </a:p>
          <a:p>
            <a:pPr marL="109538" indent="0" eaLnBrk="1" hangingPunct="1">
              <a:buFont typeface="Wingdings" pitchFamily="2" charset="2"/>
              <a:buChar char="u"/>
            </a:pPr>
            <a:endParaRPr lang="en-US" altLang="ja-JP" sz="1800" dirty="0" smtClean="0">
              <a:latin typeface="HG明朝B" pitchFamily="17" charset="-128"/>
            </a:endParaRPr>
          </a:p>
          <a:p>
            <a:pPr marL="109538" indent="0" eaLnBrk="1" hangingPunct="1">
              <a:buFont typeface="Wingdings" pitchFamily="2" charset="2"/>
              <a:buChar char="u"/>
            </a:pPr>
            <a:endParaRPr lang="en-US" altLang="ja-JP" sz="1800" dirty="0" smtClean="0"/>
          </a:p>
          <a:p>
            <a:pPr marL="109538" indent="0" eaLnBrk="1" hangingPunct="1">
              <a:buFont typeface="Georgia" pitchFamily="18" charset="0"/>
              <a:buNone/>
            </a:pPr>
            <a:endParaRPr lang="en-US" altLang="ja-JP" sz="1600" dirty="0" smtClean="0">
              <a:latin typeface="Cambria Math" pitchFamily="18" charset="0"/>
            </a:endParaRPr>
          </a:p>
          <a:p>
            <a:pPr marL="109538" indent="0" eaLnBrk="1" hangingPunct="1">
              <a:buFont typeface="Georgia" pitchFamily="18" charset="0"/>
              <a:buNone/>
            </a:pPr>
            <a:endParaRPr lang="en-US" altLang="ja-JP" sz="1600" dirty="0" smtClean="0">
              <a:latin typeface="Cambria Math" pitchFamily="18" charset="0"/>
            </a:endParaRPr>
          </a:p>
          <a:p>
            <a:pPr marL="109538" indent="0" eaLnBrk="1" hangingPunct="1">
              <a:buFont typeface="Georgia" pitchFamily="18" charset="0"/>
              <a:buNone/>
            </a:pPr>
            <a:endParaRPr lang="en-US" altLang="ja-JP" sz="1600" dirty="0" smtClean="0">
              <a:latin typeface="Cambria Math" pitchFamily="18" charset="0"/>
            </a:endParaRPr>
          </a:p>
          <a:p>
            <a:pPr marL="109538" indent="0" eaLnBrk="1" hangingPunct="1">
              <a:buFont typeface="Georgia" pitchFamily="18" charset="0"/>
              <a:buNone/>
            </a:pPr>
            <a:endParaRPr lang="en-US" altLang="ja-JP" sz="1600" dirty="0" smtClean="0">
              <a:latin typeface="Cambria Math" pitchFamily="18" charset="0"/>
            </a:endParaRPr>
          </a:p>
          <a:p>
            <a:pPr marL="109538" indent="0" eaLnBrk="1" hangingPunct="1">
              <a:buFont typeface="Georgia" pitchFamily="18" charset="0"/>
              <a:buNone/>
            </a:pPr>
            <a:endParaRPr lang="en-US" altLang="ja-JP" sz="1600" dirty="0" smtClean="0">
              <a:latin typeface="HG明朝B" pitchFamily="17" charset="-128"/>
            </a:endParaRPr>
          </a:p>
          <a:p>
            <a:pPr marL="109538" indent="0" eaLnBrk="1" hangingPunct="1">
              <a:buFont typeface="Georgia" pitchFamily="18" charset="0"/>
              <a:buNone/>
            </a:pPr>
            <a:endParaRPr lang="en-US" altLang="ja-JP" sz="1600" dirty="0" smtClean="0"/>
          </a:p>
        </p:txBody>
      </p:sp>
      <p:sp>
        <p:nvSpPr>
          <p:cNvPr id="19460" name="スライド番号プレースホルダー 4"/>
          <p:cNvSpPr txBox="1">
            <a:spLocks/>
          </p:cNvSpPr>
          <p:nvPr/>
        </p:nvSpPr>
        <p:spPr bwMode="auto">
          <a:xfrm>
            <a:off x="8243888" y="6308725"/>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400">
                <a:solidFill>
                  <a:schemeClr val="tx1"/>
                </a:solidFill>
                <a:latin typeface="Georgia" pitchFamily="18" charset="0"/>
                <a:ea typeface="ＭＳ Ｐゴシック" pitchFamily="50" charset="-128"/>
              </a:defRPr>
            </a:lvl1pPr>
            <a:lvl2pPr marL="742950" indent="-285750" eaLnBrk="0" hangingPunct="0">
              <a:defRPr kumimoji="1" sz="2400">
                <a:solidFill>
                  <a:schemeClr val="tx1"/>
                </a:solidFill>
                <a:latin typeface="Georgia" pitchFamily="18" charset="0"/>
                <a:ea typeface="ＭＳ Ｐゴシック" pitchFamily="50" charset="-128"/>
              </a:defRPr>
            </a:lvl2pPr>
            <a:lvl3pPr marL="1143000" indent="-228600" eaLnBrk="0" hangingPunct="0">
              <a:defRPr kumimoji="1" sz="2400">
                <a:solidFill>
                  <a:schemeClr val="tx1"/>
                </a:solidFill>
                <a:latin typeface="Georgia" pitchFamily="18" charset="0"/>
                <a:ea typeface="ＭＳ Ｐゴシック" pitchFamily="50" charset="-128"/>
              </a:defRPr>
            </a:lvl3pPr>
            <a:lvl4pPr marL="1600200" indent="-228600" eaLnBrk="0" hangingPunct="0">
              <a:defRPr kumimoji="1" sz="2400">
                <a:solidFill>
                  <a:schemeClr val="tx1"/>
                </a:solidFill>
                <a:latin typeface="Georgia" pitchFamily="18" charset="0"/>
                <a:ea typeface="ＭＳ Ｐゴシック" pitchFamily="50" charset="-128"/>
              </a:defRPr>
            </a:lvl4pPr>
            <a:lvl5pPr marL="2057400" indent="-228600" eaLnBrk="0" hangingPunct="0">
              <a:defRPr kumimoji="1" sz="2400">
                <a:solidFill>
                  <a:schemeClr val="tx1"/>
                </a:solidFill>
                <a:latin typeface="Georgia"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9pPr>
          </a:lstStyle>
          <a:p>
            <a:pPr algn="r" eaLnBrk="1" hangingPunct="1"/>
            <a:fld id="{60326C71-E628-45F0-92CC-C479BC7B8965}" type="slidenum">
              <a:rPr lang="ja-JP" altLang="en-US" sz="1800">
                <a:latin typeface="HG明朝B" pitchFamily="17" charset="-128"/>
                <a:ea typeface="HG明朝B" pitchFamily="17" charset="-128"/>
              </a:rPr>
              <a:pPr algn="r" eaLnBrk="1" hangingPunct="1"/>
              <a:t>12</a:t>
            </a:fld>
            <a:endParaRPr lang="ja-JP" altLang="en-US" sz="1800">
              <a:latin typeface="HG明朝B" pitchFamily="17" charset="-128"/>
              <a:ea typeface="HG明朝B" pitchFamily="17" charset="-128"/>
            </a:endParaRPr>
          </a:p>
        </p:txBody>
      </p:sp>
    </p:spTree>
    <p:extLst>
      <p:ext uri="{BB962C8B-B14F-4D97-AF65-F5344CB8AC3E}">
        <p14:creationId xmlns:p14="http://schemas.microsoft.com/office/powerpoint/2010/main" val="10102136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“教えたがり”が好むものとは１</a:t>
            </a:r>
            <a:endParaRPr kumimoji="1" lang="ja-JP" altLang="en-US" sz="3200" dirty="0"/>
          </a:p>
        </p:txBody>
      </p:sp>
      <p:sp>
        <p:nvSpPr>
          <p:cNvPr id="3" name="コンテンツ プレースホルダー 2"/>
          <p:cNvSpPr>
            <a:spLocks noGrp="1"/>
          </p:cNvSpPr>
          <p:nvPr>
            <p:ph idx="1"/>
          </p:nvPr>
        </p:nvSpPr>
        <p:spPr>
          <a:xfrm>
            <a:off x="251519" y="1266444"/>
            <a:ext cx="8755269" cy="5330908"/>
          </a:xfrm>
        </p:spPr>
        <p:txBody>
          <a:bodyPr>
            <a:normAutofit/>
          </a:bodyPr>
          <a:lstStyle/>
          <a:p>
            <a:pPr marL="109728" indent="0">
              <a:buNone/>
            </a:pPr>
            <a:r>
              <a:rPr lang="ja-JP" altLang="en-US" sz="2000" b="1" u="sng" dirty="0" smtClean="0"/>
              <a:t>“教えたがり”の好むものを探る（テレビ番組別視聴状況）</a:t>
            </a:r>
            <a:endParaRPr lang="en-US" altLang="ja-JP" sz="2000" b="1" u="sng" dirty="0"/>
          </a:p>
          <a:p>
            <a:pPr>
              <a:buFont typeface="Wingdings" pitchFamily="2" charset="2"/>
              <a:buChar char="u"/>
            </a:pPr>
            <a:r>
              <a:rPr lang="ja-JP" altLang="en-US" sz="1600" dirty="0" smtClean="0">
                <a:latin typeface="+mn-ea"/>
              </a:rPr>
              <a:t>（テレビ番組別視聴状況）から、“教えたがり”が有意に視聴しているものを抽出し、</a:t>
            </a:r>
            <a:endParaRPr lang="en-US" altLang="ja-JP" sz="1600" dirty="0" smtClean="0">
              <a:latin typeface="+mn-ea"/>
            </a:endParaRPr>
          </a:p>
          <a:p>
            <a:pPr marL="109728" indent="0">
              <a:buNone/>
            </a:pPr>
            <a:r>
              <a:rPr lang="ja-JP" altLang="en-US" sz="1600" dirty="0">
                <a:latin typeface="+mn-ea"/>
              </a:rPr>
              <a:t>　</a:t>
            </a:r>
            <a:r>
              <a:rPr lang="ja-JP" altLang="en-US" sz="1600" dirty="0" smtClean="0">
                <a:latin typeface="+mn-ea"/>
              </a:rPr>
              <a:t>更にその中から差が</a:t>
            </a:r>
            <a:r>
              <a:rPr lang="en-US" altLang="ja-JP" sz="1600" dirty="0" smtClean="0">
                <a:latin typeface="+mn-ea"/>
              </a:rPr>
              <a:t>5</a:t>
            </a:r>
            <a:r>
              <a:rPr lang="ja-JP" altLang="en-US" sz="1600" dirty="0" smtClean="0">
                <a:latin typeface="+mn-ea"/>
              </a:rPr>
              <a:t>％以上あるものを抽出した。</a:t>
            </a:r>
            <a:endParaRPr lang="en-US" altLang="ja-JP" sz="1600" dirty="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endParaRPr lang="en-US" altLang="ja-JP" sz="1600" dirty="0">
              <a:latin typeface="+mn-ea"/>
            </a:endParaRPr>
          </a:p>
          <a:p>
            <a:pPr>
              <a:buFont typeface="Wingdings" pitchFamily="2" charset="2"/>
              <a:buChar char="u"/>
            </a:pPr>
            <a:endParaRPr lang="en-US" altLang="ja-JP" sz="2000" dirty="0"/>
          </a:p>
          <a:p>
            <a:pPr marL="109728" indent="0">
              <a:buNone/>
            </a:pPr>
            <a:endParaRPr lang="en-US" altLang="ja-JP" sz="1600" dirty="0" smtClean="0">
              <a:latin typeface="Cambria Math"/>
            </a:endParaRPr>
          </a:p>
          <a:p>
            <a:pPr marL="109728" indent="0">
              <a:buNone/>
            </a:pPr>
            <a:endParaRPr lang="en-US" altLang="ja-JP" sz="1600" dirty="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mn-ea"/>
            </a:endParaRPr>
          </a:p>
          <a:p>
            <a:pPr marL="109728" indent="0">
              <a:buNone/>
            </a:pPr>
            <a:endParaRPr lang="en-US" altLang="ja-JP" sz="1600" dirty="0" smtClean="0"/>
          </a:p>
        </p:txBody>
      </p:sp>
      <p:sp>
        <p:nvSpPr>
          <p:cNvPr id="6" name="テキスト ボックス 5"/>
          <p:cNvSpPr txBox="1"/>
          <p:nvPr/>
        </p:nvSpPr>
        <p:spPr>
          <a:xfrm>
            <a:off x="1280590" y="3582763"/>
            <a:ext cx="3159839" cy="338554"/>
          </a:xfrm>
          <a:prstGeom prst="rect">
            <a:avLst/>
          </a:prstGeom>
          <a:noFill/>
        </p:spPr>
        <p:txBody>
          <a:bodyPr wrap="none" rtlCol="0">
            <a:spAutoFit/>
          </a:bodyPr>
          <a:lstStyle/>
          <a:p>
            <a:r>
              <a:rPr kumimoji="1" lang="ja-JP" altLang="en-US" sz="1600" dirty="0" smtClean="0">
                <a:latin typeface="+mn-ea"/>
              </a:rPr>
              <a:t>テレビ番組別視聴状況</a:t>
            </a:r>
            <a:r>
              <a:rPr kumimoji="1" lang="en-US" altLang="ja-JP" sz="1600" dirty="0" smtClean="0">
                <a:latin typeface="+mn-ea"/>
              </a:rPr>
              <a:t>:</a:t>
            </a:r>
            <a:r>
              <a:rPr lang="ja-JP" altLang="en-US" sz="1600" dirty="0">
                <a:latin typeface="+mn-ea"/>
              </a:rPr>
              <a:t> </a:t>
            </a:r>
            <a:r>
              <a:rPr kumimoji="1" lang="en-US" altLang="ja-JP" sz="1600" dirty="0" smtClean="0">
                <a:latin typeface="+mn-ea"/>
              </a:rPr>
              <a:t>13240</a:t>
            </a:r>
            <a:r>
              <a:rPr kumimoji="1" lang="ja-JP" altLang="en-US" sz="1600" dirty="0" smtClean="0">
                <a:latin typeface="+mn-ea"/>
              </a:rPr>
              <a:t>件</a:t>
            </a:r>
            <a:endParaRPr kumimoji="1" lang="ja-JP" altLang="en-US" sz="1600" dirty="0">
              <a:latin typeface="+mn-ea"/>
            </a:endParaRPr>
          </a:p>
        </p:txBody>
      </p:sp>
      <p:sp>
        <p:nvSpPr>
          <p:cNvPr id="9" name="テキスト ボックス 8"/>
          <p:cNvSpPr txBox="1"/>
          <p:nvPr/>
        </p:nvSpPr>
        <p:spPr>
          <a:xfrm>
            <a:off x="1267219" y="4699807"/>
            <a:ext cx="6340197" cy="338554"/>
          </a:xfrm>
          <a:prstGeom prst="rect">
            <a:avLst/>
          </a:prstGeom>
          <a:noFill/>
        </p:spPr>
        <p:txBody>
          <a:bodyPr wrap="none" rtlCol="0">
            <a:spAutoFit/>
          </a:bodyPr>
          <a:lstStyle/>
          <a:p>
            <a:r>
              <a:rPr lang="ja-JP" altLang="en-US" sz="1600" dirty="0" smtClean="0">
                <a:latin typeface="+mn-ea"/>
              </a:rPr>
              <a:t>“教えたがり”が全体に比べ</a:t>
            </a:r>
            <a:r>
              <a:rPr lang="en-US" altLang="ja-JP" sz="1600" dirty="0" smtClean="0">
                <a:latin typeface="+mn-ea"/>
              </a:rPr>
              <a:t>1</a:t>
            </a:r>
            <a:r>
              <a:rPr lang="ja-JP" altLang="en-US" sz="1600" dirty="0" smtClean="0">
                <a:latin typeface="+mn-ea"/>
              </a:rPr>
              <a:t>％以上</a:t>
            </a:r>
            <a:r>
              <a:rPr lang="ja-JP" altLang="en-US" sz="1600" dirty="0">
                <a:latin typeface="+mn-ea"/>
              </a:rPr>
              <a:t>高く</a:t>
            </a:r>
            <a:r>
              <a:rPr lang="ja-JP" altLang="en-US" sz="1600" dirty="0" smtClean="0">
                <a:latin typeface="+mn-ea"/>
              </a:rPr>
              <a:t>視聴している件数</a:t>
            </a:r>
            <a:r>
              <a:rPr kumimoji="1" lang="en-US" altLang="ja-JP" sz="1600" dirty="0" smtClean="0">
                <a:latin typeface="+mn-ea"/>
              </a:rPr>
              <a:t>: </a:t>
            </a:r>
            <a:r>
              <a:rPr kumimoji="1" lang="en-US" altLang="ja-JP" sz="1600" b="1" u="sng" dirty="0" smtClean="0">
                <a:latin typeface="+mn-ea"/>
              </a:rPr>
              <a:t>977</a:t>
            </a:r>
            <a:r>
              <a:rPr kumimoji="1" lang="ja-JP" altLang="en-US" sz="1600" b="1" u="sng" dirty="0" smtClean="0">
                <a:latin typeface="+mn-ea"/>
              </a:rPr>
              <a:t>件</a:t>
            </a:r>
            <a:endParaRPr kumimoji="1" lang="ja-JP" altLang="en-US" sz="1600" b="1" u="sng" dirty="0">
              <a:latin typeface="+mn-ea"/>
            </a:endParaRPr>
          </a:p>
        </p:txBody>
      </p:sp>
      <p:sp>
        <p:nvSpPr>
          <p:cNvPr id="10" name="テキスト ボックス 9"/>
          <p:cNvSpPr txBox="1"/>
          <p:nvPr/>
        </p:nvSpPr>
        <p:spPr>
          <a:xfrm>
            <a:off x="1280590" y="6021288"/>
            <a:ext cx="6442789" cy="584775"/>
          </a:xfrm>
          <a:prstGeom prst="rect">
            <a:avLst/>
          </a:prstGeom>
          <a:noFill/>
        </p:spPr>
        <p:txBody>
          <a:bodyPr wrap="none" rtlCol="0">
            <a:spAutoFit/>
          </a:bodyPr>
          <a:lstStyle/>
          <a:p>
            <a:r>
              <a:rPr kumimoji="1" lang="ja-JP" altLang="en-US" sz="1600" dirty="0" smtClean="0">
                <a:latin typeface="+mn-ea"/>
              </a:rPr>
              <a:t>“教えたがり”が全体に比べ</a:t>
            </a:r>
            <a:r>
              <a:rPr kumimoji="1" lang="en-US" altLang="ja-JP" sz="1600" dirty="0" smtClean="0">
                <a:latin typeface="+mn-ea"/>
              </a:rPr>
              <a:t>5</a:t>
            </a:r>
            <a:r>
              <a:rPr kumimoji="1" lang="ja-JP" altLang="en-US" sz="1600" dirty="0" smtClean="0">
                <a:latin typeface="+mn-ea"/>
              </a:rPr>
              <a:t>％以上</a:t>
            </a:r>
            <a:r>
              <a:rPr lang="ja-JP" altLang="en-US" sz="1600" dirty="0" smtClean="0">
                <a:latin typeface="+mn-ea"/>
              </a:rPr>
              <a:t>高く</a:t>
            </a:r>
            <a:r>
              <a:rPr kumimoji="1" lang="ja-JP" altLang="en-US" sz="1600" dirty="0" smtClean="0">
                <a:latin typeface="+mn-ea"/>
              </a:rPr>
              <a:t>視聴している件数</a:t>
            </a:r>
            <a:r>
              <a:rPr kumimoji="1" lang="en-US" altLang="ja-JP" sz="1600" dirty="0" smtClean="0">
                <a:latin typeface="+mn-ea"/>
              </a:rPr>
              <a:t>: </a:t>
            </a:r>
            <a:r>
              <a:rPr kumimoji="1" lang="en-US" altLang="ja-JP" sz="1600" b="1" u="sng" dirty="0" smtClean="0">
                <a:latin typeface="+mn-ea"/>
              </a:rPr>
              <a:t>63</a:t>
            </a:r>
            <a:r>
              <a:rPr kumimoji="1" lang="ja-JP" altLang="en-US" sz="1600" b="1" u="sng" dirty="0" smtClean="0">
                <a:latin typeface="+mn-ea"/>
              </a:rPr>
              <a:t>件</a:t>
            </a:r>
            <a:endParaRPr lang="en-US" altLang="ja-JP" sz="1600" b="1" u="sng" dirty="0" smtClean="0">
              <a:latin typeface="+mn-ea"/>
            </a:endParaRPr>
          </a:p>
          <a:p>
            <a:endParaRPr lang="en-US" altLang="ja-JP" sz="1600" dirty="0" smtClean="0">
              <a:latin typeface="+mn-ea"/>
            </a:endParaRPr>
          </a:p>
        </p:txBody>
      </p:sp>
      <p:sp>
        <p:nvSpPr>
          <p:cNvPr id="7" name="下矢印 6"/>
          <p:cNvSpPr/>
          <p:nvPr/>
        </p:nvSpPr>
        <p:spPr>
          <a:xfrm>
            <a:off x="2051720" y="4080074"/>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771800" y="4155399"/>
            <a:ext cx="4698722" cy="338554"/>
          </a:xfrm>
          <a:prstGeom prst="rect">
            <a:avLst/>
          </a:prstGeom>
          <a:noFill/>
        </p:spPr>
        <p:txBody>
          <a:bodyPr wrap="none" rtlCol="0">
            <a:spAutoFit/>
          </a:bodyPr>
          <a:lstStyle/>
          <a:p>
            <a:r>
              <a:rPr lang="en-US" altLang="ja-JP" sz="1600" dirty="0" smtClean="0">
                <a:solidFill>
                  <a:srgbClr val="FF0000"/>
                </a:solidFill>
                <a:latin typeface="+mn-ea"/>
              </a:rPr>
              <a:t>“</a:t>
            </a:r>
            <a:r>
              <a:rPr lang="ja-JP" altLang="en-US" sz="1600" dirty="0" smtClean="0">
                <a:solidFill>
                  <a:srgbClr val="FF0000"/>
                </a:solidFill>
                <a:latin typeface="+mn-ea"/>
              </a:rPr>
              <a:t>教えたがり</a:t>
            </a:r>
            <a:r>
              <a:rPr lang="en-US" altLang="ja-JP" sz="1600" dirty="0" smtClean="0">
                <a:solidFill>
                  <a:srgbClr val="FF0000"/>
                </a:solidFill>
                <a:latin typeface="+mn-ea"/>
              </a:rPr>
              <a:t>”</a:t>
            </a:r>
            <a:r>
              <a:rPr lang="ja-JP" altLang="en-US" sz="1600" dirty="0" smtClean="0">
                <a:solidFill>
                  <a:srgbClr val="FF0000"/>
                </a:solidFill>
                <a:latin typeface="+mn-ea"/>
              </a:rPr>
              <a:t>が有意に視聴しているものを抽出</a:t>
            </a:r>
            <a:endParaRPr kumimoji="1" lang="ja-JP" altLang="en-US" sz="1600" dirty="0">
              <a:solidFill>
                <a:srgbClr val="FF0000"/>
              </a:solidFill>
              <a:latin typeface="+mn-ea"/>
            </a:endParaRPr>
          </a:p>
        </p:txBody>
      </p:sp>
      <p:sp>
        <p:nvSpPr>
          <p:cNvPr id="13" name="下矢印 12"/>
          <p:cNvSpPr/>
          <p:nvPr/>
        </p:nvSpPr>
        <p:spPr>
          <a:xfrm>
            <a:off x="2051720" y="5320656"/>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771800" y="5320656"/>
            <a:ext cx="5208554" cy="338554"/>
          </a:xfrm>
          <a:prstGeom prst="rect">
            <a:avLst/>
          </a:prstGeom>
          <a:noFill/>
        </p:spPr>
        <p:txBody>
          <a:bodyPr wrap="square" rtlCol="0">
            <a:spAutoFit/>
          </a:bodyPr>
          <a:lstStyle/>
          <a:p>
            <a:r>
              <a:rPr lang="ja-JP" altLang="en-US" sz="1600" dirty="0" smtClean="0">
                <a:solidFill>
                  <a:srgbClr val="FF0000"/>
                </a:solidFill>
                <a:latin typeface="+mn-ea"/>
              </a:rPr>
              <a:t>より顕著な特徴を得るため差が</a:t>
            </a:r>
            <a:r>
              <a:rPr lang="en-US" altLang="ja-JP" sz="1600" dirty="0" smtClean="0">
                <a:solidFill>
                  <a:srgbClr val="FF0000"/>
                </a:solidFill>
                <a:latin typeface="+mn-ea"/>
              </a:rPr>
              <a:t>5</a:t>
            </a:r>
            <a:r>
              <a:rPr lang="ja-JP" altLang="en-US" sz="1600" dirty="0" smtClean="0">
                <a:solidFill>
                  <a:srgbClr val="FF0000"/>
                </a:solidFill>
                <a:latin typeface="+mn-ea"/>
              </a:rPr>
              <a:t>％以上のものを抽出</a:t>
            </a:r>
            <a:endParaRPr kumimoji="1" lang="ja-JP" altLang="en-US" sz="1600" dirty="0">
              <a:solidFill>
                <a:srgbClr val="FF0000"/>
              </a:solidFill>
              <a:latin typeface="+mn-ea"/>
            </a:endParaRPr>
          </a:p>
        </p:txBody>
      </p:sp>
      <p:sp>
        <p:nvSpPr>
          <p:cNvPr id="11" name="テキスト ボックス 10"/>
          <p:cNvSpPr txBox="1"/>
          <p:nvPr/>
        </p:nvSpPr>
        <p:spPr>
          <a:xfrm>
            <a:off x="827584" y="2297432"/>
            <a:ext cx="7488832" cy="1231106"/>
          </a:xfrm>
          <a:prstGeom prst="rect">
            <a:avLst/>
          </a:prstGeom>
          <a:noFill/>
        </p:spPr>
        <p:txBody>
          <a:bodyPr wrap="square" rtlCol="0">
            <a:spAutoFit/>
          </a:bodyPr>
          <a:lstStyle/>
          <a:p>
            <a:pPr marL="109728" indent="0">
              <a:buNone/>
            </a:pPr>
            <a:r>
              <a:rPr lang="en-US" altLang="ja-JP" sz="1600" dirty="0" smtClean="0">
                <a:solidFill>
                  <a:srgbClr val="FF0000"/>
                </a:solidFill>
                <a:latin typeface="+mn-ea"/>
              </a:rPr>
              <a:t>※</a:t>
            </a:r>
            <a:r>
              <a:rPr lang="ja-JP" altLang="en-US" sz="1600" dirty="0" smtClean="0">
                <a:latin typeface="+mn-ea"/>
              </a:rPr>
              <a:t>母比率の有意差検定</a:t>
            </a:r>
            <a:r>
              <a:rPr lang="ja-JP" altLang="en-US" sz="1600" dirty="0">
                <a:latin typeface="+mn-ea"/>
              </a:rPr>
              <a:t>に</a:t>
            </a:r>
            <a:r>
              <a:rPr lang="ja-JP" altLang="en-US" sz="1600" dirty="0" smtClean="0">
                <a:latin typeface="+mn-ea"/>
              </a:rPr>
              <a:t>おいて</a:t>
            </a:r>
            <a:endParaRPr lang="en-US" altLang="ja-JP" sz="1600" dirty="0" smtClean="0">
              <a:latin typeface="+mn-ea"/>
            </a:endParaRPr>
          </a:p>
          <a:p>
            <a:pPr marL="109728" indent="0">
              <a:buNone/>
            </a:pPr>
            <a:endParaRPr lang="en-US" altLang="ja-JP" sz="1400" dirty="0" smtClean="0">
              <a:latin typeface="+mn-ea"/>
            </a:endParaRPr>
          </a:p>
          <a:p>
            <a:pPr marL="109728" indent="0">
              <a:buNone/>
            </a:pPr>
            <a:endParaRPr lang="en-US" altLang="ja-JP" sz="1400" dirty="0">
              <a:latin typeface="+mn-ea"/>
            </a:endParaRPr>
          </a:p>
          <a:p>
            <a:pPr marL="109728" indent="0">
              <a:buNone/>
            </a:pPr>
            <a:endParaRPr lang="en-US" altLang="ja-JP" sz="1400" dirty="0">
              <a:latin typeface="+mn-ea"/>
            </a:endParaRPr>
          </a:p>
          <a:p>
            <a:pPr marL="109728" indent="0">
              <a:buNone/>
            </a:pPr>
            <a:r>
              <a:rPr lang="en-US" altLang="ja-JP" sz="1600" dirty="0" smtClean="0">
                <a:latin typeface="+mn-ea"/>
              </a:rPr>
              <a:t>				</a:t>
            </a:r>
            <a:r>
              <a:rPr lang="ja-JP" altLang="en-US" sz="1600" dirty="0" smtClean="0">
                <a:latin typeface="+mn-ea"/>
              </a:rPr>
              <a:t>　　　　（信頼度は</a:t>
            </a:r>
            <a:r>
              <a:rPr lang="en-US" altLang="ja-JP" sz="1600" dirty="0" smtClean="0">
                <a:latin typeface="+mn-ea"/>
              </a:rPr>
              <a:t>95</a:t>
            </a:r>
            <a:r>
              <a:rPr lang="ja-JP" altLang="en-US" sz="1600" dirty="0" smtClean="0">
                <a:latin typeface="+mn-ea"/>
              </a:rPr>
              <a:t>％）</a:t>
            </a:r>
            <a:endParaRPr lang="en-US" altLang="ja-JP" sz="1600" dirty="0">
              <a:latin typeface="+mn-ea"/>
            </a:endParaRPr>
          </a:p>
        </p:txBody>
      </p:sp>
      <mc:AlternateContent xmlns:mc="http://schemas.openxmlformats.org/markup-compatibility/2006" xmlns:a14="http://schemas.microsoft.com/office/drawing/2010/main">
        <mc:Choice Requires="a14">
          <p:sp>
            <p:nvSpPr>
              <p:cNvPr id="16" name="テキスト ボックス 15"/>
              <p:cNvSpPr txBox="1"/>
              <p:nvPr/>
            </p:nvSpPr>
            <p:spPr>
              <a:xfrm>
                <a:off x="2302070" y="2863750"/>
                <a:ext cx="5309467" cy="338554"/>
              </a:xfrm>
              <a:prstGeom prst="rect">
                <a:avLst/>
              </a:prstGeom>
              <a:noFill/>
            </p:spPr>
            <p:txBody>
              <a:bodyPr wrap="none" rtlCol="0">
                <a:spAutoFit/>
              </a:bodyPr>
              <a:lstStyle/>
              <a:p>
                <a14:m>
                  <m:oMath xmlns:m="http://schemas.openxmlformats.org/officeDocument/2006/math">
                    <m:r>
                      <m:rPr>
                        <m:nor/>
                      </m:rPr>
                      <a:rPr lang="en-US" altLang="ja-JP" sz="1600" dirty="0" smtClean="0">
                        <a:latin typeface="Cambria Math"/>
                      </a:rPr>
                      <m:t>P</m:t>
                    </m:r>
                    <m:r>
                      <a:rPr lang="ja-JP" altLang="en-US" sz="1600" b="0" i="1" baseline="-25000" dirty="0" smtClean="0">
                        <a:latin typeface="Cambria Math"/>
                      </a:rPr>
                      <m:t>０</m:t>
                    </m:r>
                  </m:oMath>
                </a14:m>
                <a:r>
                  <a:rPr lang="ja-JP" altLang="en-US" sz="1600" dirty="0" smtClean="0">
                    <a:latin typeface="+mn-ea"/>
                  </a:rPr>
                  <a:t>＝</a:t>
                </a:r>
                <a:r>
                  <a:rPr lang="ja-JP" altLang="en-US" sz="1600" dirty="0" smtClean="0"/>
                  <a:t>“</a:t>
                </a:r>
                <a:r>
                  <a:rPr lang="ja-JP" altLang="en-US" sz="1600" dirty="0"/>
                  <a:t>教えたがり” </a:t>
                </a:r>
                <a:r>
                  <a:rPr lang="en-US" altLang="ja-JP" sz="1600" dirty="0">
                    <a:latin typeface="+mn-ea"/>
                  </a:rPr>
                  <a:t>279</a:t>
                </a:r>
                <a:r>
                  <a:rPr lang="ja-JP" altLang="en-US" sz="1600" dirty="0" smtClean="0">
                    <a:latin typeface="+mn-ea"/>
                  </a:rPr>
                  <a:t>人中</a:t>
                </a:r>
                <a:r>
                  <a:rPr lang="ja-JP" altLang="en-US" sz="1600" dirty="0">
                    <a:latin typeface="+mn-ea"/>
                  </a:rPr>
                  <a:t>“見た”と答えた人の割合</a:t>
                </a:r>
                <a:endParaRPr lang="en-US" altLang="ja-JP" sz="1600" dirty="0" smtClean="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2302070" y="2863750"/>
                <a:ext cx="5309467" cy="338554"/>
              </a:xfrm>
              <a:prstGeom prst="rect">
                <a:avLst/>
              </a:prstGeom>
              <a:blipFill rotWithShape="1">
                <a:blip r:embed="rId2"/>
                <a:stretch>
                  <a:fillRect t="-7273" b="-2181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2264107" y="2599999"/>
                <a:ext cx="4384534" cy="33874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n-US" altLang="ja-JP" sz="1600" dirty="0" smtClean="0">
                          <a:latin typeface="Cambria Math"/>
                        </a:rPr>
                        <m:t>P</m:t>
                      </m:r>
                      <m:r>
                        <m:rPr>
                          <m:nor/>
                        </m:rPr>
                        <a:rPr lang="en-US" altLang="ja-JP" sz="1600" dirty="0" smtClean="0">
                          <a:latin typeface="Cambria Math"/>
                        </a:rPr>
                        <m:t> </m:t>
                      </m:r>
                      <m:r>
                        <a:rPr lang="ja-JP" altLang="en-US" sz="1600" b="0" i="1" dirty="0" smtClean="0">
                          <a:latin typeface="Cambria Math"/>
                        </a:rPr>
                        <m:t> </m:t>
                      </m:r>
                      <m:r>
                        <a:rPr lang="ja-JP" altLang="en-US" sz="1600" b="0" i="1" dirty="0" smtClean="0">
                          <a:latin typeface="Cambria Math"/>
                        </a:rPr>
                        <m:t>＝　全</m:t>
                      </m:r>
                      <m:r>
                        <a:rPr lang="en-US" altLang="ja-JP" sz="1600" i="1" dirty="0">
                          <a:latin typeface="Cambria Math"/>
                        </a:rPr>
                        <m:t>3000</m:t>
                      </m:r>
                      <m:r>
                        <m:rPr>
                          <m:nor/>
                        </m:rPr>
                        <a:rPr lang="ja-JP" altLang="en-US" sz="1600" dirty="0">
                          <a:latin typeface="+mn-ea"/>
                        </a:rPr>
                        <m:t>人中“見た”と答えた人の割合</m:t>
                      </m:r>
                    </m:oMath>
                  </m:oMathPara>
                </a14:m>
                <a:endParaRPr lang="en-US" altLang="ja-JP" sz="1600" dirty="0" smtClean="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2264107" y="2599999"/>
                <a:ext cx="4384534" cy="338747"/>
              </a:xfrm>
              <a:prstGeom prst="rect">
                <a:avLst/>
              </a:prstGeom>
              <a:blipFill rotWithShape="1">
                <a:blip r:embed="rId3"/>
                <a:stretch>
                  <a:fillRect b="-10909"/>
                </a:stretch>
              </a:blipFill>
            </p:spPr>
            <p:txBody>
              <a:bodyPr/>
              <a:lstStyle/>
              <a:p>
                <a:r>
                  <a:rPr lang="ja-JP" altLang="en-US">
                    <a:noFill/>
                  </a:rPr>
                  <a:t> </a:t>
                </a:r>
              </a:p>
            </p:txBody>
          </p:sp>
        </mc:Fallback>
      </mc:AlternateContent>
      <p:sp>
        <p:nvSpPr>
          <p:cNvPr id="15"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13</a:t>
            </a:fld>
            <a:endParaRPr kumimoji="1" lang="ja-JP" altLang="en-US" dirty="0">
              <a:solidFill>
                <a:schemeClr val="tx1"/>
              </a:solidFill>
              <a:latin typeface="+mn-ea"/>
            </a:endParaRPr>
          </a:p>
        </p:txBody>
      </p:sp>
    </p:spTree>
    <p:extLst>
      <p:ext uri="{BB962C8B-B14F-4D97-AF65-F5344CB8AC3E}">
        <p14:creationId xmlns:p14="http://schemas.microsoft.com/office/powerpoint/2010/main" val="2682584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“教えたがり”が好むものとは２</a:t>
            </a:r>
            <a:endParaRPr kumimoji="1" lang="ja-JP" altLang="en-US" sz="3200" dirty="0"/>
          </a:p>
        </p:txBody>
      </p:sp>
      <p:sp>
        <p:nvSpPr>
          <p:cNvPr id="3" name="コンテンツ プレースホルダー 2"/>
          <p:cNvSpPr>
            <a:spLocks noGrp="1"/>
          </p:cNvSpPr>
          <p:nvPr>
            <p:ph idx="1"/>
          </p:nvPr>
        </p:nvSpPr>
        <p:spPr>
          <a:xfrm>
            <a:off x="251519" y="1266444"/>
            <a:ext cx="8755269" cy="5330908"/>
          </a:xfrm>
        </p:spPr>
        <p:txBody>
          <a:bodyPr>
            <a:normAutofit/>
          </a:bodyPr>
          <a:lstStyle/>
          <a:p>
            <a:pPr marL="109728" indent="0">
              <a:buNone/>
            </a:pPr>
            <a:r>
              <a:rPr lang="ja-JP" altLang="en-US" sz="2000" b="1" u="sng" dirty="0" smtClean="0"/>
              <a:t>“教えたがり”の好む番組とは</a:t>
            </a:r>
            <a:endParaRPr lang="en-US" altLang="ja-JP" sz="2000" b="1" u="sng" dirty="0"/>
          </a:p>
          <a:p>
            <a:pPr>
              <a:buFont typeface="Wingdings" pitchFamily="2" charset="2"/>
              <a:buChar char="u"/>
            </a:pPr>
            <a:r>
              <a:rPr lang="ja-JP" altLang="en-US" sz="1600" dirty="0">
                <a:latin typeface="+mn-ea"/>
              </a:rPr>
              <a:t>“教えたがり</a:t>
            </a:r>
            <a:r>
              <a:rPr lang="ja-JP" altLang="en-US" sz="1600" dirty="0" smtClean="0">
                <a:latin typeface="+mn-ea"/>
              </a:rPr>
              <a:t>”</a:t>
            </a:r>
            <a:r>
              <a:rPr lang="ja-JP" altLang="en-US" sz="1600" dirty="0">
                <a:latin typeface="+mn-ea"/>
              </a:rPr>
              <a:t>と</a:t>
            </a:r>
            <a:r>
              <a:rPr lang="ja-JP" altLang="en-US" sz="1600" dirty="0" smtClean="0">
                <a:latin typeface="+mn-ea"/>
              </a:rPr>
              <a:t>全体</a:t>
            </a:r>
            <a:r>
              <a:rPr lang="ja-JP" altLang="en-US" sz="1600" dirty="0">
                <a:latin typeface="+mn-ea"/>
              </a:rPr>
              <a:t>を</a:t>
            </a:r>
            <a:r>
              <a:rPr lang="ja-JP" altLang="en-US" sz="1600" dirty="0" smtClean="0">
                <a:latin typeface="+mn-ea"/>
              </a:rPr>
              <a:t>比較して、</a:t>
            </a:r>
            <a:r>
              <a:rPr lang="en-US" altLang="ja-JP" sz="1600" dirty="0" smtClean="0">
                <a:latin typeface="+mn-ea"/>
              </a:rPr>
              <a:t>5</a:t>
            </a:r>
            <a:r>
              <a:rPr lang="ja-JP" altLang="en-US" sz="1600" dirty="0" smtClean="0">
                <a:latin typeface="+mn-ea"/>
              </a:rPr>
              <a:t>％以上の有意な視聴差を</a:t>
            </a:r>
            <a:r>
              <a:rPr lang="ja-JP" altLang="en-US" sz="1600" dirty="0">
                <a:latin typeface="+mn-ea"/>
              </a:rPr>
              <a:t>持つ</a:t>
            </a:r>
            <a:r>
              <a:rPr lang="ja-JP" altLang="en-US" sz="1600" dirty="0" smtClean="0">
                <a:latin typeface="+mn-ea"/>
              </a:rPr>
              <a:t>番組は</a:t>
            </a:r>
            <a:r>
              <a:rPr lang="en-US" altLang="ja-JP" sz="1600" dirty="0">
                <a:latin typeface="+mn-ea"/>
              </a:rPr>
              <a:t>63</a:t>
            </a:r>
            <a:r>
              <a:rPr lang="ja-JP" altLang="en-US" sz="1600" dirty="0" smtClean="0">
                <a:latin typeface="+mn-ea"/>
              </a:rPr>
              <a:t>件ある。</a:t>
            </a:r>
            <a:endParaRPr lang="en-US" altLang="ja-JP" sz="1600" dirty="0" smtClean="0">
              <a:latin typeface="+mn-ea"/>
            </a:endParaRPr>
          </a:p>
          <a:p>
            <a:pPr>
              <a:buFont typeface="Wingdings" pitchFamily="2" charset="2"/>
              <a:buChar char="u"/>
            </a:pPr>
            <a:r>
              <a:rPr lang="ja-JP" altLang="en-US" sz="1600" dirty="0">
                <a:latin typeface="+mn-ea"/>
              </a:rPr>
              <a:t>それを</a:t>
            </a:r>
            <a:r>
              <a:rPr lang="ja-JP" altLang="en-US" sz="1600" dirty="0" smtClean="0">
                <a:latin typeface="+mn-ea"/>
              </a:rPr>
              <a:t>各テレビ局による番組区分け、</a:t>
            </a:r>
            <a:r>
              <a:rPr lang="en-US" altLang="ja-JP" sz="1600" dirty="0" smtClean="0">
                <a:latin typeface="+mn-ea"/>
              </a:rPr>
              <a:t>Wikipedia</a:t>
            </a:r>
            <a:r>
              <a:rPr lang="ja-JP" altLang="en-US" sz="1600" dirty="0">
                <a:latin typeface="+mn-ea"/>
              </a:rPr>
              <a:t>を参考</a:t>
            </a:r>
            <a:r>
              <a:rPr lang="ja-JP" altLang="en-US" sz="1600" dirty="0" smtClean="0">
                <a:latin typeface="+mn-ea"/>
              </a:rPr>
              <a:t>に分類</a:t>
            </a:r>
            <a:r>
              <a:rPr lang="ja-JP" altLang="en-US" sz="1600" dirty="0">
                <a:latin typeface="+mn-ea"/>
              </a:rPr>
              <a:t>する</a:t>
            </a:r>
            <a:r>
              <a:rPr lang="ja-JP" altLang="en-US" sz="1600" dirty="0" smtClean="0">
                <a:latin typeface="+mn-ea"/>
              </a:rPr>
              <a:t>と図</a:t>
            </a:r>
            <a:r>
              <a:rPr lang="en-US" altLang="ja-JP" sz="1600" dirty="0" smtClean="0">
                <a:latin typeface="+mn-ea"/>
              </a:rPr>
              <a:t>9</a:t>
            </a:r>
            <a:r>
              <a:rPr lang="ja-JP" altLang="en-US" sz="1600" dirty="0" err="1" smtClean="0">
                <a:latin typeface="+mn-ea"/>
              </a:rPr>
              <a:t>のように</a:t>
            </a:r>
            <a:r>
              <a:rPr lang="ja-JP" altLang="en-US" sz="1600" dirty="0" smtClean="0">
                <a:latin typeface="+mn-ea"/>
              </a:rPr>
              <a:t>なる。</a:t>
            </a:r>
            <a:endParaRPr lang="en-US" altLang="ja-JP" sz="1600" dirty="0" smtClean="0">
              <a:latin typeface="+mn-ea"/>
            </a:endParaRPr>
          </a:p>
          <a:p>
            <a:pPr marL="109728" indent="0">
              <a:buNone/>
            </a:pPr>
            <a:r>
              <a:rPr lang="ja-JP" altLang="en-US" sz="1600" dirty="0">
                <a:latin typeface="+mn-ea"/>
              </a:rPr>
              <a:t>　</a:t>
            </a:r>
            <a:r>
              <a:rPr lang="ja-JP" altLang="en-US" sz="1600" dirty="0" smtClean="0">
                <a:latin typeface="+mn-ea"/>
              </a:rPr>
              <a:t>（</a:t>
            </a:r>
            <a:r>
              <a:rPr lang="en-US" altLang="ja-JP" sz="1600" dirty="0">
                <a:solidFill>
                  <a:srgbClr val="FF0000"/>
                </a:solidFill>
                <a:latin typeface="+mn-ea"/>
              </a:rPr>
              <a:t>※</a:t>
            </a:r>
            <a:r>
              <a:rPr lang="ja-JP" altLang="en-US" sz="1600" dirty="0">
                <a:latin typeface="+mn-ea"/>
              </a:rPr>
              <a:t>同名の番組が複数回出現しても</a:t>
            </a:r>
            <a:r>
              <a:rPr lang="ja-JP" altLang="en-US" sz="1600" dirty="0" smtClean="0">
                <a:latin typeface="+mn-ea"/>
              </a:rPr>
              <a:t>全てカウントした）</a:t>
            </a:r>
            <a:endParaRPr lang="en-US" altLang="ja-JP" sz="1600" dirty="0" smtClean="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endParaRPr lang="en-US" altLang="ja-JP" sz="1600" dirty="0">
              <a:latin typeface="+mn-ea"/>
            </a:endParaRPr>
          </a:p>
          <a:p>
            <a:pPr>
              <a:buFont typeface="Wingdings" pitchFamily="2" charset="2"/>
              <a:buChar char="u"/>
            </a:pPr>
            <a:endParaRPr lang="en-US" altLang="ja-JP" sz="1600" dirty="0" smtClean="0">
              <a:latin typeface="+mn-ea"/>
            </a:endParaRPr>
          </a:p>
          <a:p>
            <a:pPr>
              <a:buFont typeface="Wingdings" pitchFamily="2" charset="2"/>
              <a:buChar char="u"/>
            </a:pPr>
            <a:endParaRPr lang="en-US" altLang="ja-JP" sz="1600" dirty="0">
              <a:latin typeface="+mn-ea"/>
            </a:endParaRPr>
          </a:p>
          <a:p>
            <a:pPr marL="109728" indent="0">
              <a:buNone/>
            </a:pPr>
            <a:endParaRPr lang="en-US" altLang="ja-JP" sz="1600" dirty="0" smtClean="0">
              <a:latin typeface="+mn-ea"/>
            </a:endParaRPr>
          </a:p>
          <a:p>
            <a:pPr>
              <a:buFont typeface="Wingdings" pitchFamily="2" charset="2"/>
              <a:buChar char="u"/>
            </a:pPr>
            <a:endParaRPr lang="en-US" altLang="ja-JP" sz="1600" dirty="0">
              <a:latin typeface="+mn-ea"/>
            </a:endParaRPr>
          </a:p>
          <a:p>
            <a:pPr>
              <a:buFont typeface="Wingdings" pitchFamily="2" charset="2"/>
              <a:buChar char="u"/>
            </a:pPr>
            <a:r>
              <a:rPr lang="ja-JP" altLang="en-US" sz="1600" dirty="0" smtClean="0">
                <a:latin typeface="Cambria Math"/>
              </a:rPr>
              <a:t>報道番組・情報番組などの情報を得ることができる番組を好んで視聴している事が分かる。</a:t>
            </a:r>
            <a:endParaRPr lang="en-US" altLang="ja-JP" sz="1600" dirty="0" smtClean="0">
              <a:latin typeface="Cambria Math"/>
            </a:endParaRPr>
          </a:p>
          <a:p>
            <a:pPr>
              <a:buFont typeface="Wingdings" pitchFamily="2" charset="2"/>
              <a:buChar char="u"/>
            </a:pPr>
            <a:r>
              <a:rPr lang="ja-JP" altLang="en-US" sz="1600" dirty="0" smtClean="0">
                <a:latin typeface="Cambria Math"/>
              </a:rPr>
              <a:t>バラエティー番組の中では“</a:t>
            </a:r>
            <a:r>
              <a:rPr lang="ja-JP" altLang="en-US" sz="1600" dirty="0" err="1" smtClean="0">
                <a:latin typeface="Cambria Math"/>
              </a:rPr>
              <a:t>アメトーーク</a:t>
            </a:r>
            <a:r>
              <a:rPr lang="ja-JP" altLang="en-US" sz="1600" dirty="0" smtClean="0">
                <a:latin typeface="Cambria Math"/>
              </a:rPr>
              <a:t>”のみを定期的に視聴している。</a:t>
            </a:r>
            <a:endParaRPr lang="en-US" altLang="ja-JP" sz="1600" dirty="0">
              <a:latin typeface="Cambria Math"/>
            </a:endParaRPr>
          </a:p>
          <a:p>
            <a:pPr>
              <a:buFont typeface="Wingdings" pitchFamily="2" charset="2"/>
              <a:buChar char="u"/>
            </a:pPr>
            <a:r>
              <a:rPr lang="ja-JP" altLang="en-US" sz="1600" dirty="0" smtClean="0">
                <a:latin typeface="Cambria Math"/>
              </a:rPr>
              <a:t>“</a:t>
            </a:r>
            <a:r>
              <a:rPr lang="ja-JP" altLang="en-US" sz="1600" dirty="0" err="1" smtClean="0">
                <a:latin typeface="Cambria Math"/>
              </a:rPr>
              <a:t>アメトーーク</a:t>
            </a:r>
            <a:r>
              <a:rPr lang="ja-JP" altLang="en-US" sz="1600" dirty="0" smtClean="0">
                <a:latin typeface="Cambria Math"/>
              </a:rPr>
              <a:t>”はキュレーション（情報を収集・選別し、</a:t>
            </a:r>
            <a:r>
              <a:rPr lang="ja-JP" altLang="en-US" sz="1600" dirty="0">
                <a:latin typeface="Cambria Math"/>
              </a:rPr>
              <a:t>分かりやすく</a:t>
            </a:r>
            <a:r>
              <a:rPr lang="ja-JP" altLang="en-US" sz="1600" dirty="0" smtClean="0">
                <a:latin typeface="Cambria Math"/>
              </a:rPr>
              <a:t>編集して誰かに</a:t>
            </a:r>
            <a:endParaRPr lang="en-US" altLang="ja-JP" sz="1600" dirty="0" smtClean="0">
              <a:latin typeface="Cambria Math"/>
            </a:endParaRPr>
          </a:p>
          <a:p>
            <a:pPr marL="109728" indent="0">
              <a:buNone/>
            </a:pPr>
            <a:r>
              <a:rPr lang="ja-JP" altLang="en-US" sz="1600" dirty="0">
                <a:latin typeface="Cambria Math"/>
              </a:rPr>
              <a:t>　</a:t>
            </a:r>
            <a:r>
              <a:rPr lang="ja-JP" altLang="en-US" sz="1600" dirty="0" smtClean="0">
                <a:latin typeface="Cambria Math"/>
              </a:rPr>
              <a:t>　伝えること）の特徴を持っていると言われ、このことからも“教えたがり”が情報収集</a:t>
            </a:r>
            <a:endParaRPr lang="en-US" altLang="ja-JP" sz="1600" dirty="0" smtClean="0">
              <a:latin typeface="Cambria Math"/>
            </a:endParaRPr>
          </a:p>
          <a:p>
            <a:pPr marL="109728" indent="0">
              <a:buNone/>
            </a:pPr>
            <a:r>
              <a:rPr lang="ja-JP" altLang="en-US" sz="1600" dirty="0">
                <a:latin typeface="Cambria Math"/>
              </a:rPr>
              <a:t>　</a:t>
            </a:r>
            <a:r>
              <a:rPr lang="ja-JP" altLang="en-US" sz="1600" dirty="0" smtClean="0">
                <a:latin typeface="Cambria Math"/>
              </a:rPr>
              <a:t>　に積極的であることが分かる。</a:t>
            </a:r>
            <a:endParaRPr lang="en-US" altLang="ja-JP" sz="1600" dirty="0" smtClean="0">
              <a:latin typeface="Cambria Math"/>
            </a:endParaRPr>
          </a:p>
          <a:p>
            <a:pPr marL="109728" indent="0">
              <a:buNone/>
            </a:pPr>
            <a:endParaRPr lang="en-US" altLang="ja-JP" sz="1600" dirty="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mn-ea"/>
            </a:endParaRPr>
          </a:p>
          <a:p>
            <a:pPr marL="109728" indent="0">
              <a:buNone/>
            </a:pPr>
            <a:endParaRPr lang="en-US" altLang="ja-JP" sz="1600" dirty="0" smtClean="0"/>
          </a:p>
        </p:txBody>
      </p:sp>
      <p:sp>
        <p:nvSpPr>
          <p:cNvPr id="17" name="テキスト ボックス 16"/>
          <p:cNvSpPr txBox="1"/>
          <p:nvPr/>
        </p:nvSpPr>
        <p:spPr>
          <a:xfrm>
            <a:off x="3563888" y="3553271"/>
            <a:ext cx="1531188" cy="307777"/>
          </a:xfrm>
          <a:prstGeom prst="rect">
            <a:avLst/>
          </a:prstGeom>
          <a:noFill/>
        </p:spPr>
        <p:txBody>
          <a:bodyPr wrap="none" rtlCol="0">
            <a:spAutoFit/>
          </a:bodyPr>
          <a:lstStyle/>
          <a:p>
            <a:r>
              <a:rPr lang="ja-JP" altLang="en-US" sz="1400" dirty="0" smtClean="0">
                <a:latin typeface="+mn-ea"/>
              </a:rPr>
              <a:t>図</a:t>
            </a:r>
            <a:r>
              <a:rPr lang="en-US" altLang="ja-JP" sz="1400" dirty="0" smtClean="0">
                <a:latin typeface="+mn-ea"/>
              </a:rPr>
              <a:t>9</a:t>
            </a:r>
            <a:r>
              <a:rPr lang="ja-JP" altLang="en-US" sz="1400" dirty="0" smtClean="0">
                <a:latin typeface="+mn-ea"/>
              </a:rPr>
              <a:t>　番組別件数</a:t>
            </a:r>
            <a:endParaRPr lang="en-US" altLang="ja-JP" sz="1400" dirty="0" smtClean="0">
              <a:latin typeface="+mn-ea"/>
            </a:endParaRPr>
          </a:p>
        </p:txBody>
      </p:sp>
      <p:graphicFrame>
        <p:nvGraphicFramePr>
          <p:cNvPr id="8" name="表 7"/>
          <p:cNvGraphicFramePr>
            <a:graphicFrameLocks noGrp="1"/>
          </p:cNvGraphicFramePr>
          <p:nvPr>
            <p:extLst>
              <p:ext uri="{D42A27DB-BD31-4B8C-83A1-F6EECF244321}">
                <p14:modId xmlns:p14="http://schemas.microsoft.com/office/powerpoint/2010/main" val="2147617709"/>
              </p:ext>
            </p:extLst>
          </p:nvPr>
        </p:nvGraphicFramePr>
        <p:xfrm>
          <a:off x="323528" y="2704775"/>
          <a:ext cx="8568954" cy="741680"/>
        </p:xfrm>
        <a:graphic>
          <a:graphicData uri="http://schemas.openxmlformats.org/drawingml/2006/table">
            <a:tbl>
              <a:tblPr firstRow="1" bandRow="1">
                <a:tableStyleId>{5C22544A-7EE6-4342-B048-85BDC9FD1C3A}</a:tableStyleId>
              </a:tblPr>
              <a:tblGrid>
                <a:gridCol w="1080120"/>
                <a:gridCol w="936104"/>
                <a:gridCol w="840094"/>
                <a:gridCol w="816090"/>
                <a:gridCol w="1008112"/>
                <a:gridCol w="1152128"/>
                <a:gridCol w="1080120"/>
                <a:gridCol w="864096"/>
                <a:gridCol w="792090"/>
              </a:tblGrid>
              <a:tr h="370840">
                <a:tc>
                  <a:txBody>
                    <a:bodyPr/>
                    <a:lstStyle/>
                    <a:p>
                      <a:pPr algn="ctr"/>
                      <a:r>
                        <a:rPr kumimoji="1" lang="ja-JP" altLang="en-US" sz="1600" b="0" dirty="0" smtClean="0">
                          <a:solidFill>
                            <a:sysClr val="windowText" lastClr="000000"/>
                          </a:solidFill>
                          <a:latin typeface="+mn-ea"/>
                          <a:ea typeface="+mn-ea"/>
                        </a:rPr>
                        <a:t>番組種別</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600" b="0" dirty="0" smtClean="0">
                          <a:solidFill>
                            <a:sysClr val="windowText" lastClr="000000"/>
                          </a:solidFill>
                          <a:latin typeface="+mn-ea"/>
                          <a:ea typeface="+mn-ea"/>
                        </a:rPr>
                        <a:t>映画</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600" b="0" dirty="0" smtClean="0">
                          <a:solidFill>
                            <a:sysClr val="windowText" lastClr="000000"/>
                          </a:solidFill>
                          <a:latin typeface="+mn-ea"/>
                          <a:ea typeface="+mn-ea"/>
                        </a:rPr>
                        <a:t>音楽</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600" b="0" dirty="0" smtClean="0">
                          <a:solidFill>
                            <a:sysClr val="windowText" lastClr="000000"/>
                          </a:solidFill>
                          <a:latin typeface="+mn-ea"/>
                          <a:ea typeface="+mn-ea"/>
                        </a:rPr>
                        <a:t>ドラマ</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600" b="0" dirty="0" smtClean="0">
                          <a:solidFill>
                            <a:sysClr val="windowText" lastClr="000000"/>
                          </a:solidFill>
                          <a:latin typeface="+mn-ea"/>
                          <a:ea typeface="+mn-ea"/>
                        </a:rPr>
                        <a:t>報道番組</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200" b="0" dirty="0" smtClean="0">
                          <a:solidFill>
                            <a:sysClr val="windowText" lastClr="000000"/>
                          </a:solidFill>
                          <a:latin typeface="+mn-ea"/>
                          <a:ea typeface="+mn-ea"/>
                        </a:rPr>
                        <a:t>バラエティー</a:t>
                      </a:r>
                      <a:endParaRPr kumimoji="1" lang="ja-JP" altLang="en-US" sz="12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600" b="0" dirty="0" smtClean="0">
                          <a:solidFill>
                            <a:sysClr val="windowText" lastClr="000000"/>
                          </a:solidFill>
                          <a:latin typeface="+mn-ea"/>
                          <a:ea typeface="+mn-ea"/>
                        </a:rPr>
                        <a:t>情報番組</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600" b="0" dirty="0" smtClean="0">
                          <a:solidFill>
                            <a:sysClr val="windowText" lastClr="000000"/>
                          </a:solidFill>
                          <a:latin typeface="+mn-ea"/>
                          <a:ea typeface="+mn-ea"/>
                        </a:rPr>
                        <a:t>その他</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600" b="0" dirty="0" smtClean="0">
                          <a:solidFill>
                            <a:sysClr val="windowText" lastClr="000000"/>
                          </a:solidFill>
                          <a:latin typeface="+mn-ea"/>
                          <a:ea typeface="+mn-ea"/>
                        </a:rPr>
                        <a:t>合計</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70840">
                <a:tc>
                  <a:txBody>
                    <a:bodyPr/>
                    <a:lstStyle/>
                    <a:p>
                      <a:pPr algn="ctr"/>
                      <a:r>
                        <a:rPr kumimoji="1" lang="ja-JP" altLang="en-US" sz="1600" b="0" dirty="0" smtClean="0">
                          <a:solidFill>
                            <a:sysClr val="windowText" lastClr="000000"/>
                          </a:solidFill>
                          <a:latin typeface="+mn-ea"/>
                          <a:ea typeface="+mn-ea"/>
                        </a:rPr>
                        <a:t>度数</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600" b="0" dirty="0" smtClean="0">
                          <a:solidFill>
                            <a:sysClr val="windowText" lastClr="000000"/>
                          </a:solidFill>
                          <a:latin typeface="+mn-ea"/>
                          <a:ea typeface="+mn-ea"/>
                        </a:rPr>
                        <a:t>2</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600" b="0" dirty="0" smtClean="0">
                          <a:solidFill>
                            <a:sysClr val="windowText" lastClr="000000"/>
                          </a:solidFill>
                          <a:latin typeface="+mn-ea"/>
                          <a:ea typeface="+mn-ea"/>
                        </a:rPr>
                        <a:t>1</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600" b="0" dirty="0" smtClean="0">
                          <a:solidFill>
                            <a:sysClr val="windowText" lastClr="000000"/>
                          </a:solidFill>
                          <a:latin typeface="+mn-ea"/>
                          <a:ea typeface="+mn-ea"/>
                        </a:rPr>
                        <a:t>1</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600" b="0" dirty="0" smtClean="0">
                          <a:solidFill>
                            <a:sysClr val="windowText" lastClr="000000"/>
                          </a:solidFill>
                          <a:latin typeface="+mn-ea"/>
                          <a:ea typeface="+mn-ea"/>
                        </a:rPr>
                        <a:t>9</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600" b="0" dirty="0" smtClean="0">
                          <a:solidFill>
                            <a:sysClr val="windowText" lastClr="000000"/>
                          </a:solidFill>
                          <a:latin typeface="+mn-ea"/>
                          <a:ea typeface="+mn-ea"/>
                        </a:rPr>
                        <a:t>10</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600" b="0" dirty="0" smtClean="0">
                          <a:solidFill>
                            <a:sysClr val="windowText" lastClr="000000"/>
                          </a:solidFill>
                          <a:latin typeface="+mn-ea"/>
                          <a:ea typeface="+mn-ea"/>
                        </a:rPr>
                        <a:t>38</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600" b="0" dirty="0" smtClean="0">
                          <a:solidFill>
                            <a:sysClr val="windowText" lastClr="000000"/>
                          </a:solidFill>
                          <a:latin typeface="+mn-ea"/>
                          <a:ea typeface="+mn-ea"/>
                        </a:rPr>
                        <a:t>2</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600" b="0" dirty="0" smtClean="0">
                          <a:solidFill>
                            <a:sysClr val="windowText" lastClr="000000"/>
                          </a:solidFill>
                          <a:latin typeface="+mn-ea"/>
                          <a:ea typeface="+mn-ea"/>
                        </a:rPr>
                        <a:t>63</a:t>
                      </a:r>
                      <a:endParaRPr kumimoji="1" lang="ja-JP" altLang="en-US" sz="16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6" name="右矢印 15"/>
          <p:cNvSpPr/>
          <p:nvPr/>
        </p:nvSpPr>
        <p:spPr>
          <a:xfrm>
            <a:off x="982527" y="5816529"/>
            <a:ext cx="78892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1792177" y="5805264"/>
            <a:ext cx="5444119" cy="461665"/>
          </a:xfrm>
          <a:prstGeom prst="rect">
            <a:avLst/>
          </a:prstGeom>
          <a:noFill/>
        </p:spPr>
        <p:txBody>
          <a:bodyPr wrap="none" rtlCol="0">
            <a:spAutoFit/>
          </a:bodyPr>
          <a:lstStyle/>
          <a:p>
            <a:pPr algn="ctr"/>
            <a:r>
              <a:rPr lang="ja-JP" altLang="en-US" sz="2400" b="1" dirty="0" smtClean="0">
                <a:solidFill>
                  <a:srgbClr val="FF0000"/>
                </a:solidFill>
              </a:rPr>
              <a:t>“教えたがり”</a:t>
            </a:r>
            <a:r>
              <a:rPr lang="ja-JP" altLang="en-US" sz="2400" b="1" dirty="0" smtClean="0"/>
              <a:t>は</a:t>
            </a:r>
            <a:r>
              <a:rPr lang="ja-JP" altLang="en-US" sz="2400" b="1" dirty="0" smtClean="0">
                <a:solidFill>
                  <a:srgbClr val="FF0000"/>
                </a:solidFill>
              </a:rPr>
              <a:t>情報収集活動</a:t>
            </a:r>
            <a:r>
              <a:rPr lang="ja-JP" altLang="en-US" sz="2400" b="1" dirty="0" smtClean="0"/>
              <a:t>を好む</a:t>
            </a:r>
            <a:endParaRPr kumimoji="1" lang="ja-JP" altLang="en-US" sz="2400" b="1" dirty="0"/>
          </a:p>
        </p:txBody>
      </p:sp>
      <p:sp>
        <p:nvSpPr>
          <p:cNvPr id="9"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14</a:t>
            </a:fld>
            <a:endParaRPr kumimoji="1" lang="ja-JP" altLang="en-US" dirty="0">
              <a:solidFill>
                <a:schemeClr val="tx1"/>
              </a:solidFill>
              <a:latin typeface="+mn-ea"/>
            </a:endParaRPr>
          </a:p>
        </p:txBody>
      </p:sp>
    </p:spTree>
    <p:extLst>
      <p:ext uri="{BB962C8B-B14F-4D97-AF65-F5344CB8AC3E}">
        <p14:creationId xmlns:p14="http://schemas.microsoft.com/office/powerpoint/2010/main" val="32501909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“教えたがり”が好むものとは３</a:t>
            </a:r>
            <a:endParaRPr kumimoji="1" lang="ja-JP" altLang="en-US" sz="3200" dirty="0"/>
          </a:p>
        </p:txBody>
      </p:sp>
      <p:sp>
        <p:nvSpPr>
          <p:cNvPr id="3" name="コンテンツ プレースホルダー 2"/>
          <p:cNvSpPr>
            <a:spLocks noGrp="1"/>
          </p:cNvSpPr>
          <p:nvPr>
            <p:ph idx="1"/>
          </p:nvPr>
        </p:nvSpPr>
        <p:spPr>
          <a:xfrm>
            <a:off x="251519" y="1266444"/>
            <a:ext cx="8755269" cy="5330908"/>
          </a:xfrm>
        </p:spPr>
        <p:txBody>
          <a:bodyPr>
            <a:normAutofit/>
          </a:bodyPr>
          <a:lstStyle/>
          <a:p>
            <a:pPr marL="109728" indent="0">
              <a:buNone/>
            </a:pPr>
            <a:r>
              <a:rPr lang="ja-JP" altLang="en-US" sz="2000" b="1" u="sng" dirty="0" smtClean="0"/>
              <a:t>“教えたがり”が好む要素を探る</a:t>
            </a:r>
            <a:endParaRPr lang="en-US" altLang="ja-JP" sz="1600" dirty="0" smtClean="0"/>
          </a:p>
          <a:p>
            <a:pPr>
              <a:buFont typeface="Wingdings" pitchFamily="2" charset="2"/>
              <a:buChar char="u"/>
            </a:pPr>
            <a:r>
              <a:rPr lang="ja-JP" altLang="en-US" sz="1600" dirty="0" smtClean="0">
                <a:latin typeface="+mn-ea"/>
              </a:rPr>
              <a:t>前述の番組</a:t>
            </a:r>
            <a:r>
              <a:rPr lang="en-US" altLang="ja-JP" sz="1600" dirty="0">
                <a:latin typeface="+mn-ea"/>
              </a:rPr>
              <a:t>63</a:t>
            </a:r>
            <a:r>
              <a:rPr lang="ja-JP" altLang="en-US" sz="1600" dirty="0" smtClean="0">
                <a:latin typeface="+mn-ea"/>
              </a:rPr>
              <a:t>件中</a:t>
            </a:r>
            <a:r>
              <a:rPr lang="en-US" altLang="ja-JP" sz="1600" dirty="0" smtClean="0">
                <a:latin typeface="+mn-ea"/>
              </a:rPr>
              <a:t>24</a:t>
            </a:r>
            <a:r>
              <a:rPr lang="ja-JP" altLang="en-US" sz="1600" dirty="0" smtClean="0">
                <a:latin typeface="+mn-ea"/>
              </a:rPr>
              <a:t>件が朝の情報バラエティ番組</a:t>
            </a:r>
            <a:r>
              <a:rPr lang="ja-JP" altLang="en-US" sz="1600" dirty="0" smtClean="0"/>
              <a:t>“</a:t>
            </a:r>
            <a:r>
              <a:rPr lang="ja-JP" altLang="en-US" sz="1600" dirty="0"/>
              <a:t>スッキリ</a:t>
            </a:r>
            <a:r>
              <a:rPr lang="en-US" altLang="ja-JP" sz="1600" dirty="0"/>
              <a:t>!!</a:t>
            </a:r>
            <a:r>
              <a:rPr lang="ja-JP" altLang="en-US" sz="1600" dirty="0"/>
              <a:t>”だった。</a:t>
            </a:r>
            <a:endParaRPr lang="en-US" altLang="ja-JP" sz="1600" dirty="0"/>
          </a:p>
          <a:p>
            <a:pPr>
              <a:buFont typeface="Wingdings" pitchFamily="2" charset="2"/>
              <a:buChar char="u"/>
            </a:pPr>
            <a:r>
              <a:rPr lang="ja-JP" altLang="en-US" sz="1600" dirty="0"/>
              <a:t>“スッキリ</a:t>
            </a:r>
            <a:r>
              <a:rPr lang="en-US" altLang="ja-JP" sz="1600" dirty="0"/>
              <a:t>!!</a:t>
            </a:r>
            <a:r>
              <a:rPr lang="ja-JP" altLang="en-US" sz="1600" dirty="0" smtClean="0"/>
              <a:t>”と放送時間・番組種別が類似する“とくダネ</a:t>
            </a:r>
            <a:r>
              <a:rPr lang="en-US" altLang="ja-JP" sz="1600" dirty="0" smtClean="0"/>
              <a:t>!</a:t>
            </a:r>
            <a:r>
              <a:rPr lang="ja-JP" altLang="en-US" sz="1600" dirty="0" smtClean="0"/>
              <a:t>”、“モーニングバード</a:t>
            </a:r>
            <a:r>
              <a:rPr lang="en-US" altLang="ja-JP" sz="1600" dirty="0" smtClean="0"/>
              <a:t>!</a:t>
            </a:r>
            <a:r>
              <a:rPr lang="ja-JP" altLang="en-US" sz="1600" dirty="0" smtClean="0"/>
              <a:t>” を比較することで“教えたがり”が好む要素を探る。</a:t>
            </a:r>
            <a:endParaRPr lang="en-US" altLang="ja-JP" sz="1600" dirty="0" smtClean="0"/>
          </a:p>
          <a:p>
            <a:pPr marL="109728" indent="0">
              <a:buNone/>
            </a:pPr>
            <a:endParaRPr lang="en-US" altLang="ja-JP" sz="1600" dirty="0" smtClean="0"/>
          </a:p>
          <a:p>
            <a:pPr marL="109728" indent="0">
              <a:buNone/>
            </a:pPr>
            <a:endParaRPr lang="en-US" altLang="ja-JP" sz="1600" dirty="0"/>
          </a:p>
          <a:p>
            <a:pPr marL="109728" indent="0">
              <a:buNone/>
            </a:pPr>
            <a:r>
              <a:rPr lang="ja-JP" altLang="en-US" sz="1600" dirty="0" smtClean="0"/>
              <a:t>　</a:t>
            </a:r>
            <a:endParaRPr lang="en-US" altLang="ja-JP" sz="1600" dirty="0" smtClean="0"/>
          </a:p>
          <a:p>
            <a:pPr marL="109728" indent="0">
              <a:buNone/>
            </a:pPr>
            <a:endParaRPr lang="en-US" altLang="ja-JP" sz="1600" dirty="0" smtClean="0">
              <a:latin typeface="Cambria Math"/>
            </a:endParaRPr>
          </a:p>
          <a:p>
            <a:pPr marL="109728" indent="0">
              <a:buNone/>
            </a:pPr>
            <a:endParaRPr lang="en-US" altLang="ja-JP" sz="2000" b="1" u="sng" dirty="0" smtClean="0"/>
          </a:p>
          <a:p>
            <a:pPr marL="109728" indent="0">
              <a:buNone/>
            </a:pPr>
            <a:endParaRPr lang="en-US" altLang="ja-JP" sz="2000" dirty="0"/>
          </a:p>
          <a:p>
            <a:pPr marL="109728" indent="0">
              <a:buNone/>
            </a:pPr>
            <a:endParaRPr lang="en-US" altLang="ja-JP" sz="1600" dirty="0" smtClean="0">
              <a:latin typeface="Cambria Math"/>
            </a:endParaRPr>
          </a:p>
          <a:p>
            <a:pPr marL="109728" indent="0">
              <a:buNone/>
            </a:pPr>
            <a:endParaRPr lang="en-US" altLang="ja-JP" sz="1400" dirty="0" smtClean="0">
              <a:latin typeface="Cambria Math"/>
            </a:endParaRPr>
          </a:p>
          <a:p>
            <a:pPr marL="109728" indent="0">
              <a:buNone/>
            </a:pPr>
            <a:endParaRPr lang="en-US" altLang="ja-JP" sz="1050" dirty="0" smtClean="0">
              <a:latin typeface="Cambria Math"/>
            </a:endParaRPr>
          </a:p>
          <a:p>
            <a:pPr>
              <a:buFont typeface="Wingdings" pitchFamily="2" charset="2"/>
              <a:buChar char="u"/>
            </a:pPr>
            <a:r>
              <a:rPr lang="ja-JP" altLang="en-US" sz="1600" dirty="0" smtClean="0">
                <a:latin typeface="Cambria Math"/>
              </a:rPr>
              <a:t>“スッキリ</a:t>
            </a:r>
            <a:r>
              <a:rPr lang="en-US" altLang="ja-JP" sz="1600" dirty="0" smtClean="0">
                <a:latin typeface="Cambria Math"/>
              </a:rPr>
              <a:t>!!</a:t>
            </a:r>
            <a:r>
              <a:rPr lang="ja-JP" altLang="en-US" sz="1600" dirty="0" smtClean="0">
                <a:latin typeface="Cambria Math"/>
              </a:rPr>
              <a:t>”は放送回数の</a:t>
            </a:r>
            <a:r>
              <a:rPr lang="en-US" altLang="ja-JP" sz="1600" dirty="0">
                <a:latin typeface="Cambria Math"/>
              </a:rPr>
              <a:t>9</a:t>
            </a:r>
            <a:r>
              <a:rPr lang="ja-JP" altLang="en-US" sz="1600" dirty="0" smtClean="0">
                <a:latin typeface="Cambria Math"/>
              </a:rPr>
              <a:t>割以上（</a:t>
            </a:r>
            <a:r>
              <a:rPr lang="en-US" altLang="ja-JP" sz="1600" dirty="0">
                <a:latin typeface="Cambria Math"/>
              </a:rPr>
              <a:t>40</a:t>
            </a:r>
            <a:r>
              <a:rPr lang="en-US" altLang="ja-JP" sz="1600" dirty="0" smtClean="0">
                <a:latin typeface="Cambria Math"/>
              </a:rPr>
              <a:t>/43</a:t>
            </a:r>
            <a:r>
              <a:rPr lang="ja-JP" altLang="en-US" sz="1600" dirty="0" smtClean="0">
                <a:latin typeface="Cambria Math"/>
              </a:rPr>
              <a:t>）で一般</a:t>
            </a:r>
            <a:r>
              <a:rPr lang="en-US" altLang="ja-JP" sz="1600" dirty="0" smtClean="0">
                <a:latin typeface="Cambria Math"/>
              </a:rPr>
              <a:t>(</a:t>
            </a:r>
            <a:r>
              <a:rPr lang="ja-JP" altLang="en-US" sz="1600" dirty="0" smtClean="0">
                <a:latin typeface="Cambria Math"/>
              </a:rPr>
              <a:t>全体</a:t>
            </a:r>
            <a:r>
              <a:rPr lang="en-US" altLang="ja-JP" sz="1600" dirty="0" smtClean="0">
                <a:latin typeface="Cambria Math"/>
              </a:rPr>
              <a:t>)</a:t>
            </a:r>
            <a:r>
              <a:rPr lang="ja-JP" altLang="en-US" sz="1600" dirty="0" smtClean="0">
                <a:latin typeface="Cambria Math"/>
              </a:rPr>
              <a:t>と有意な差が見られ、さらにその過半数において</a:t>
            </a:r>
            <a:r>
              <a:rPr lang="en-US" altLang="ja-JP" sz="1600" dirty="0" smtClean="0">
                <a:latin typeface="Cambria Math"/>
              </a:rPr>
              <a:t>5</a:t>
            </a:r>
            <a:r>
              <a:rPr lang="ja-JP" altLang="en-US" sz="1600" dirty="0" smtClean="0">
                <a:latin typeface="Cambria Math"/>
              </a:rPr>
              <a:t>％以上の視聴差が見られた。</a:t>
            </a:r>
            <a:endParaRPr lang="en-US" altLang="ja-JP" sz="1600" dirty="0" smtClean="0">
              <a:latin typeface="Cambria Math"/>
            </a:endParaRPr>
          </a:p>
          <a:p>
            <a:pPr>
              <a:buFont typeface="Wingdings" pitchFamily="2" charset="2"/>
              <a:buChar char="u"/>
            </a:pPr>
            <a:r>
              <a:rPr lang="ja-JP" altLang="en-US" sz="1600" dirty="0" smtClean="0">
                <a:latin typeface="Cambria Math"/>
              </a:rPr>
              <a:t>次点で“モーニングバード</a:t>
            </a:r>
            <a:r>
              <a:rPr lang="en-US" altLang="ja-JP" sz="1600" dirty="0" smtClean="0">
                <a:latin typeface="Cambria Math"/>
              </a:rPr>
              <a:t>!</a:t>
            </a:r>
            <a:r>
              <a:rPr lang="ja-JP" altLang="en-US" sz="1600" dirty="0" smtClean="0">
                <a:latin typeface="Cambria Math"/>
              </a:rPr>
              <a:t>”に多くの有意な差が見られたが、</a:t>
            </a:r>
            <a:r>
              <a:rPr lang="en-US" altLang="ja-JP" sz="1600" dirty="0">
                <a:latin typeface="Cambria Math"/>
              </a:rPr>
              <a:t>5</a:t>
            </a:r>
            <a:r>
              <a:rPr lang="ja-JP" altLang="en-US" sz="1600" dirty="0" smtClean="0">
                <a:latin typeface="Cambria Math"/>
              </a:rPr>
              <a:t>％以上の視聴差が出た回は一度もなかった。</a:t>
            </a:r>
            <a:endParaRPr lang="en-US" altLang="ja-JP" sz="1600" dirty="0" smtClean="0">
              <a:latin typeface="Cambria Math"/>
            </a:endParaRPr>
          </a:p>
          <a:p>
            <a:pPr>
              <a:buFont typeface="Wingdings" pitchFamily="2" charset="2"/>
              <a:buChar char="u"/>
            </a:pPr>
            <a:r>
              <a:rPr lang="ja-JP" altLang="en-US" sz="1600" dirty="0" smtClean="0">
                <a:latin typeface="Cambria Math"/>
              </a:rPr>
              <a:t>“とくダネ</a:t>
            </a:r>
            <a:r>
              <a:rPr lang="en-US" altLang="ja-JP" sz="1600" dirty="0" smtClean="0">
                <a:latin typeface="Cambria Math"/>
              </a:rPr>
              <a:t>!</a:t>
            </a:r>
            <a:r>
              <a:rPr lang="ja-JP" altLang="en-US" sz="1600" dirty="0" smtClean="0">
                <a:latin typeface="Cambria Math"/>
              </a:rPr>
              <a:t>”は</a:t>
            </a:r>
            <a:r>
              <a:rPr lang="en-US" altLang="ja-JP" sz="1600" dirty="0" smtClean="0">
                <a:latin typeface="Cambria Math"/>
              </a:rPr>
              <a:t>1</a:t>
            </a:r>
            <a:r>
              <a:rPr lang="ja-JP" altLang="en-US" sz="1600" dirty="0" smtClean="0">
                <a:latin typeface="Cambria Math"/>
              </a:rPr>
              <a:t>回しか有意な差が出なかった。</a:t>
            </a:r>
            <a:endParaRPr lang="en-US" altLang="ja-JP" sz="1600" dirty="0" smtClean="0">
              <a:latin typeface="Cambria Math"/>
            </a:endParaRPr>
          </a:p>
          <a:p>
            <a:pPr marL="109728" indent="0">
              <a:buNone/>
            </a:pPr>
            <a:endParaRPr lang="en-US" altLang="ja-JP" sz="1600" dirty="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mn-ea"/>
            </a:endParaRPr>
          </a:p>
          <a:p>
            <a:pPr marL="109728" indent="0">
              <a:buNone/>
            </a:pPr>
            <a:endParaRPr lang="en-US" altLang="ja-JP" sz="1600" dirty="0" smtClean="0"/>
          </a:p>
        </p:txBody>
      </p:sp>
      <p:graphicFrame>
        <p:nvGraphicFramePr>
          <p:cNvPr id="4" name="表 3"/>
          <p:cNvGraphicFramePr>
            <a:graphicFrameLocks noGrp="1"/>
          </p:cNvGraphicFramePr>
          <p:nvPr>
            <p:extLst>
              <p:ext uri="{D42A27DB-BD31-4B8C-83A1-F6EECF244321}">
                <p14:modId xmlns:p14="http://schemas.microsoft.com/office/powerpoint/2010/main" val="3698018330"/>
              </p:ext>
            </p:extLst>
          </p:nvPr>
        </p:nvGraphicFramePr>
        <p:xfrm>
          <a:off x="395536" y="2636912"/>
          <a:ext cx="8374168" cy="1872208"/>
        </p:xfrm>
        <a:graphic>
          <a:graphicData uri="http://schemas.openxmlformats.org/drawingml/2006/table">
            <a:tbl>
              <a:tblPr firstRow="1" bandRow="1">
                <a:tableStyleId>{5C22544A-7EE6-4342-B048-85BDC9FD1C3A}</a:tableStyleId>
              </a:tblPr>
              <a:tblGrid>
                <a:gridCol w="1783080"/>
                <a:gridCol w="2494280"/>
                <a:gridCol w="936943"/>
                <a:gridCol w="1470343"/>
                <a:gridCol w="1689522"/>
              </a:tblGrid>
              <a:tr h="576064">
                <a:tc>
                  <a:txBody>
                    <a:bodyPr/>
                    <a:lstStyle/>
                    <a:p>
                      <a:pPr algn="ctr"/>
                      <a:r>
                        <a:rPr kumimoji="1" lang="ja-JP" altLang="en-US" sz="1400" b="0" dirty="0" smtClean="0">
                          <a:solidFill>
                            <a:sysClr val="windowText" lastClr="000000"/>
                          </a:solidFill>
                        </a:rPr>
                        <a:t>番組名</a:t>
                      </a:r>
                      <a:endParaRPr kumimoji="1" lang="ja-JP" altLang="en-US" sz="14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b="0" dirty="0" smtClean="0">
                          <a:solidFill>
                            <a:sysClr val="windowText" lastClr="000000"/>
                          </a:solidFill>
                        </a:rPr>
                        <a:t>放送日・放送時間</a:t>
                      </a:r>
                      <a:endParaRPr kumimoji="1" lang="ja-JP" altLang="en-US" sz="14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b="0" dirty="0" smtClean="0">
                          <a:solidFill>
                            <a:sysClr val="windowText" lastClr="000000"/>
                          </a:solidFill>
                        </a:rPr>
                        <a:t>放送回数</a:t>
                      </a:r>
                      <a:endParaRPr kumimoji="1" lang="ja-JP" altLang="en-US" sz="14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ysClr val="windowText" lastClr="000000"/>
                          </a:solidFill>
                        </a:rPr>
                        <a:t>有意な差の回数</a:t>
                      </a:r>
                      <a:endParaRPr kumimoji="1" lang="en-US" altLang="ja-JP" sz="1400" b="0" dirty="0" smtClean="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ysClr val="windowText" lastClr="000000"/>
                          </a:solidFill>
                        </a:rPr>
                        <a:t>５％以上の</a:t>
                      </a:r>
                      <a:r>
                        <a:rPr kumimoji="1" lang="en-US" altLang="ja-JP" sz="1400" b="0" dirty="0" smtClean="0">
                          <a:solidFill>
                            <a:sysClr val="windowText" lastClr="000000"/>
                          </a:solidFill>
                        </a:rPr>
                        <a:t/>
                      </a:r>
                      <a:br>
                        <a:rPr kumimoji="1" lang="en-US" altLang="ja-JP" sz="1400" b="0" dirty="0" smtClean="0">
                          <a:solidFill>
                            <a:sysClr val="windowText" lastClr="000000"/>
                          </a:solidFill>
                        </a:rPr>
                      </a:br>
                      <a:r>
                        <a:rPr kumimoji="1" lang="ja-JP" altLang="en-US" sz="1400" b="0" dirty="0" smtClean="0">
                          <a:solidFill>
                            <a:sysClr val="windowText" lastClr="000000"/>
                          </a:solidFill>
                        </a:rPr>
                        <a:t>視聴差</a:t>
                      </a:r>
                      <a:endParaRPr kumimoji="1" lang="en-US" altLang="ja-JP" sz="1400" b="0" dirty="0" smtClean="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432048">
                <a:tc>
                  <a:txBody>
                    <a:bodyPr/>
                    <a:lstStyle/>
                    <a:p>
                      <a:r>
                        <a:rPr kumimoji="1" lang="ja-JP" altLang="en-US" sz="1400" dirty="0" smtClean="0">
                          <a:solidFill>
                            <a:sysClr val="windowText" lastClr="000000"/>
                          </a:solidFill>
                          <a:latin typeface="+mn-ea"/>
                          <a:ea typeface="+mn-ea"/>
                        </a:rPr>
                        <a:t>とくダネ</a:t>
                      </a:r>
                      <a:r>
                        <a:rPr kumimoji="1" lang="en-US" altLang="ja-JP" sz="1400" dirty="0" smtClean="0">
                          <a:solidFill>
                            <a:sysClr val="windowText" lastClr="000000"/>
                          </a:solidFill>
                          <a:latin typeface="+mn-ea"/>
                          <a:ea typeface="+mn-ea"/>
                        </a:rPr>
                        <a:t>!</a:t>
                      </a:r>
                      <a:endParaRPr kumimoji="1" lang="ja-JP" altLang="en-US" sz="14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solidFill>
                            <a:sysClr val="windowText" lastClr="000000"/>
                          </a:solidFill>
                          <a:latin typeface="+mn-ea"/>
                          <a:ea typeface="+mn-ea"/>
                        </a:rPr>
                        <a:t>平日</a:t>
                      </a:r>
                      <a:r>
                        <a:rPr kumimoji="1" lang="en-US" altLang="ja-JP" sz="1400" dirty="0" smtClean="0">
                          <a:solidFill>
                            <a:sysClr val="windowText" lastClr="000000"/>
                          </a:solidFill>
                          <a:latin typeface="+mn-ea"/>
                          <a:ea typeface="+mn-ea"/>
                        </a:rPr>
                        <a:t>:</a:t>
                      </a:r>
                      <a:r>
                        <a:rPr kumimoji="1" lang="ja-JP" altLang="en-US" sz="1400" dirty="0" smtClean="0">
                          <a:solidFill>
                            <a:sysClr val="windowText" lastClr="000000"/>
                          </a:solidFill>
                          <a:latin typeface="+mn-ea"/>
                          <a:ea typeface="+mn-ea"/>
                        </a:rPr>
                        <a:t>朝８時～９時５５分</a:t>
                      </a:r>
                      <a:endParaRPr kumimoji="1" lang="ja-JP" altLang="en-US" sz="14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solidFill>
                            <a:sysClr val="windowText" lastClr="000000"/>
                          </a:solidFill>
                          <a:latin typeface="+mn-ea"/>
                          <a:ea typeface="+mn-ea"/>
                        </a:rPr>
                        <a:t>43</a:t>
                      </a:r>
                      <a:r>
                        <a:rPr kumimoji="1" lang="ja-JP" altLang="en-US" sz="1400" dirty="0" smtClean="0">
                          <a:solidFill>
                            <a:sysClr val="windowText" lastClr="000000"/>
                          </a:solidFill>
                          <a:latin typeface="+mn-ea"/>
                          <a:ea typeface="+mn-ea"/>
                        </a:rPr>
                        <a:t>回</a:t>
                      </a:r>
                      <a:endParaRPr kumimoji="1" lang="ja-JP" altLang="en-US" sz="14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solidFill>
                            <a:sysClr val="windowText" lastClr="000000"/>
                          </a:solidFill>
                          <a:latin typeface="+mn-ea"/>
                          <a:ea typeface="+mn-ea"/>
                        </a:rPr>
                        <a:t>1</a:t>
                      </a:r>
                      <a:r>
                        <a:rPr kumimoji="1" lang="ja-JP" altLang="en-US" sz="1400" dirty="0" smtClean="0">
                          <a:solidFill>
                            <a:sysClr val="windowText" lastClr="000000"/>
                          </a:solidFill>
                          <a:latin typeface="+mn-ea"/>
                          <a:ea typeface="+mn-ea"/>
                        </a:rPr>
                        <a:t>回</a:t>
                      </a:r>
                      <a:endParaRPr kumimoji="1" lang="ja-JP" altLang="en-US" sz="14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solidFill>
                            <a:sysClr val="windowText" lastClr="000000"/>
                          </a:solidFill>
                          <a:latin typeface="+mn-ea"/>
                          <a:ea typeface="+mn-ea"/>
                        </a:rPr>
                        <a:t>0</a:t>
                      </a:r>
                      <a:r>
                        <a:rPr kumimoji="1" lang="ja-JP" altLang="en-US" sz="1400" dirty="0" smtClean="0">
                          <a:solidFill>
                            <a:sysClr val="windowText" lastClr="000000"/>
                          </a:solidFill>
                          <a:latin typeface="+mn-ea"/>
                          <a:ea typeface="+mn-ea"/>
                        </a:rPr>
                        <a:t>回</a:t>
                      </a:r>
                      <a:endParaRPr kumimoji="1" lang="ja-JP" altLang="en-US" sz="14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32048">
                <a:tc>
                  <a:txBody>
                    <a:bodyPr/>
                    <a:lstStyle/>
                    <a:p>
                      <a:r>
                        <a:rPr kumimoji="1" lang="ja-JP" altLang="en-US" sz="1400" dirty="0" smtClean="0">
                          <a:solidFill>
                            <a:sysClr val="windowText" lastClr="000000"/>
                          </a:solidFill>
                          <a:latin typeface="+mn-ea"/>
                          <a:ea typeface="+mn-ea"/>
                        </a:rPr>
                        <a:t>モーニングバード</a:t>
                      </a:r>
                      <a:r>
                        <a:rPr kumimoji="1" lang="en-US" altLang="ja-JP" sz="1400" dirty="0" smtClean="0">
                          <a:solidFill>
                            <a:sysClr val="windowText" lastClr="000000"/>
                          </a:solidFill>
                          <a:latin typeface="+mn-ea"/>
                          <a:ea typeface="+mn-ea"/>
                        </a:rPr>
                        <a:t>!</a:t>
                      </a:r>
                      <a:endParaRPr kumimoji="1" lang="ja-JP" altLang="en-US" sz="14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ysClr val="windowText" lastClr="000000"/>
                          </a:solidFill>
                          <a:latin typeface="+mn-ea"/>
                          <a:ea typeface="+mn-ea"/>
                        </a:rPr>
                        <a:t>平日</a:t>
                      </a:r>
                      <a:r>
                        <a:rPr kumimoji="1" lang="en-US" altLang="ja-JP" sz="1400" dirty="0" smtClean="0">
                          <a:solidFill>
                            <a:sysClr val="windowText" lastClr="000000"/>
                          </a:solidFill>
                          <a:latin typeface="+mn-ea"/>
                          <a:ea typeface="+mn-ea"/>
                        </a:rPr>
                        <a:t>:</a:t>
                      </a:r>
                      <a:r>
                        <a:rPr kumimoji="1" lang="ja-JP" altLang="en-US" sz="1400" dirty="0" smtClean="0">
                          <a:solidFill>
                            <a:sysClr val="windowText" lastClr="000000"/>
                          </a:solidFill>
                          <a:latin typeface="+mn-ea"/>
                          <a:ea typeface="+mn-ea"/>
                        </a:rPr>
                        <a:t>朝８時～９時５５分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solidFill>
                            <a:sysClr val="windowText" lastClr="000000"/>
                          </a:solidFill>
                          <a:latin typeface="+mn-ea"/>
                          <a:ea typeface="+mn-ea"/>
                        </a:rPr>
                        <a:t>43</a:t>
                      </a:r>
                      <a:r>
                        <a:rPr kumimoji="1" lang="ja-JP" altLang="en-US" sz="1400" dirty="0" smtClean="0">
                          <a:solidFill>
                            <a:sysClr val="windowText" lastClr="000000"/>
                          </a:solidFill>
                          <a:latin typeface="+mn-ea"/>
                          <a:ea typeface="+mn-ea"/>
                        </a:rPr>
                        <a:t>回</a:t>
                      </a:r>
                      <a:endParaRPr kumimoji="1" lang="ja-JP" altLang="en-US" sz="14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solidFill>
                            <a:sysClr val="windowText" lastClr="000000"/>
                          </a:solidFill>
                          <a:latin typeface="+mn-ea"/>
                          <a:ea typeface="+mn-ea"/>
                        </a:rPr>
                        <a:t>19</a:t>
                      </a:r>
                      <a:r>
                        <a:rPr kumimoji="1" lang="ja-JP" altLang="en-US" sz="1400" dirty="0" smtClean="0">
                          <a:solidFill>
                            <a:sysClr val="windowText" lastClr="000000"/>
                          </a:solidFill>
                          <a:latin typeface="+mn-ea"/>
                          <a:ea typeface="+mn-ea"/>
                        </a:rPr>
                        <a:t>回</a:t>
                      </a:r>
                      <a:endParaRPr kumimoji="1" lang="ja-JP" altLang="en-US" sz="14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solidFill>
                            <a:sysClr val="windowText" lastClr="000000"/>
                          </a:solidFill>
                          <a:latin typeface="+mn-ea"/>
                          <a:ea typeface="+mn-ea"/>
                        </a:rPr>
                        <a:t>0</a:t>
                      </a:r>
                      <a:r>
                        <a:rPr kumimoji="1" lang="ja-JP" altLang="en-US" sz="1400" dirty="0" smtClean="0">
                          <a:solidFill>
                            <a:sysClr val="windowText" lastClr="000000"/>
                          </a:solidFill>
                          <a:latin typeface="+mn-ea"/>
                          <a:ea typeface="+mn-ea"/>
                        </a:rPr>
                        <a:t>回</a:t>
                      </a:r>
                      <a:endParaRPr kumimoji="1" lang="ja-JP" altLang="en-US" sz="14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32048">
                <a:tc>
                  <a:txBody>
                    <a:bodyPr/>
                    <a:lstStyle/>
                    <a:p>
                      <a:r>
                        <a:rPr kumimoji="1" lang="ja-JP" altLang="en-US" sz="1400" b="1" dirty="0" smtClean="0">
                          <a:solidFill>
                            <a:srgbClr val="FF0000"/>
                          </a:solidFill>
                          <a:latin typeface="+mn-ea"/>
                          <a:ea typeface="+mn-ea"/>
                        </a:rPr>
                        <a:t>スッキリ</a:t>
                      </a:r>
                      <a:r>
                        <a:rPr kumimoji="1" lang="en-US" altLang="ja-JP" sz="1400" b="1" dirty="0" smtClean="0">
                          <a:solidFill>
                            <a:srgbClr val="FF0000"/>
                          </a:solidFill>
                          <a:latin typeface="+mn-ea"/>
                          <a:ea typeface="+mn-ea"/>
                        </a:rPr>
                        <a:t>!!</a:t>
                      </a:r>
                      <a:endParaRPr kumimoji="1" lang="ja-JP" altLang="en-US" sz="1400" b="1" dirty="0">
                        <a:solidFill>
                          <a:srgbClr val="FF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solidFill>
                            <a:srgbClr val="FF0000"/>
                          </a:solidFill>
                          <a:latin typeface="+mn-ea"/>
                          <a:ea typeface="+mn-ea"/>
                        </a:rPr>
                        <a:t>平日</a:t>
                      </a:r>
                      <a:r>
                        <a:rPr kumimoji="1" lang="en-US" altLang="ja-JP" sz="1400" b="1" dirty="0" smtClean="0">
                          <a:solidFill>
                            <a:srgbClr val="FF0000"/>
                          </a:solidFill>
                          <a:latin typeface="+mn-ea"/>
                          <a:ea typeface="+mn-ea"/>
                        </a:rPr>
                        <a:t>:</a:t>
                      </a:r>
                      <a:r>
                        <a:rPr kumimoji="1" lang="ja-JP" altLang="en-US" sz="1400" b="1" dirty="0" smtClean="0">
                          <a:solidFill>
                            <a:srgbClr val="FF0000"/>
                          </a:solidFill>
                          <a:latin typeface="+mn-ea"/>
                          <a:ea typeface="+mn-ea"/>
                        </a:rPr>
                        <a:t>朝８時～１０時２５分</a:t>
                      </a:r>
                      <a:endParaRPr kumimoji="1" lang="ja-JP" altLang="en-US" sz="1400" b="1" dirty="0">
                        <a:solidFill>
                          <a:srgbClr val="FF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1" dirty="0" smtClean="0">
                          <a:solidFill>
                            <a:srgbClr val="FF0000"/>
                          </a:solidFill>
                          <a:latin typeface="+mn-ea"/>
                          <a:ea typeface="+mn-ea"/>
                        </a:rPr>
                        <a:t>43</a:t>
                      </a:r>
                      <a:r>
                        <a:rPr kumimoji="1" lang="ja-JP" altLang="en-US" sz="1400" b="1" dirty="0" smtClean="0">
                          <a:solidFill>
                            <a:srgbClr val="FF0000"/>
                          </a:solidFill>
                          <a:latin typeface="+mn-ea"/>
                          <a:ea typeface="+mn-ea"/>
                        </a:rPr>
                        <a:t>回</a:t>
                      </a:r>
                      <a:endParaRPr kumimoji="1" lang="ja-JP" altLang="en-US" sz="1400" b="1" dirty="0">
                        <a:solidFill>
                          <a:srgbClr val="FF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1" dirty="0" smtClean="0">
                          <a:solidFill>
                            <a:srgbClr val="FF0000"/>
                          </a:solidFill>
                          <a:latin typeface="+mn-ea"/>
                          <a:ea typeface="+mn-ea"/>
                        </a:rPr>
                        <a:t>40</a:t>
                      </a:r>
                      <a:r>
                        <a:rPr kumimoji="1" lang="ja-JP" altLang="en-US" sz="1400" b="1" dirty="0" smtClean="0">
                          <a:solidFill>
                            <a:srgbClr val="FF0000"/>
                          </a:solidFill>
                          <a:latin typeface="+mn-ea"/>
                          <a:ea typeface="+mn-ea"/>
                        </a:rPr>
                        <a:t>回</a:t>
                      </a:r>
                      <a:endParaRPr kumimoji="1" lang="ja-JP" altLang="en-US" sz="1400" b="1" dirty="0">
                        <a:solidFill>
                          <a:srgbClr val="FF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1" dirty="0" smtClean="0">
                          <a:solidFill>
                            <a:srgbClr val="FF0000"/>
                          </a:solidFill>
                          <a:latin typeface="+mn-ea"/>
                          <a:ea typeface="+mn-ea"/>
                        </a:rPr>
                        <a:t>24</a:t>
                      </a:r>
                      <a:r>
                        <a:rPr kumimoji="1" lang="ja-JP" altLang="en-US" sz="1400" b="1" dirty="0" smtClean="0">
                          <a:solidFill>
                            <a:srgbClr val="FF0000"/>
                          </a:solidFill>
                          <a:latin typeface="+mn-ea"/>
                          <a:ea typeface="+mn-ea"/>
                        </a:rPr>
                        <a:t>回</a:t>
                      </a:r>
                      <a:endParaRPr kumimoji="1" lang="ja-JP" altLang="en-US" sz="1400" b="1" dirty="0">
                        <a:solidFill>
                          <a:srgbClr val="FF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2860540" y="4489375"/>
            <a:ext cx="3057247" cy="307777"/>
          </a:xfrm>
          <a:prstGeom prst="rect">
            <a:avLst/>
          </a:prstGeom>
          <a:noFill/>
        </p:spPr>
        <p:txBody>
          <a:bodyPr wrap="none" rtlCol="0">
            <a:spAutoFit/>
          </a:bodyPr>
          <a:lstStyle/>
          <a:p>
            <a:r>
              <a:rPr lang="ja-JP" altLang="en-US" sz="1400" dirty="0" smtClean="0"/>
              <a:t>図</a:t>
            </a:r>
            <a:r>
              <a:rPr lang="en-US" altLang="ja-JP" sz="1400" dirty="0">
                <a:latin typeface="+mn-ea"/>
              </a:rPr>
              <a:t>10</a:t>
            </a:r>
            <a:r>
              <a:rPr lang="ja-JP" altLang="en-US" sz="1400" dirty="0" smtClean="0">
                <a:latin typeface="+mn-ea"/>
              </a:rPr>
              <a:t>　</a:t>
            </a:r>
            <a:r>
              <a:rPr lang="ja-JP" altLang="en-US" sz="1400" dirty="0" smtClean="0"/>
              <a:t>各番組基本データと検定結果</a:t>
            </a:r>
            <a:endParaRPr kumimoji="1" lang="en-US" altLang="ja-JP" sz="1400" dirty="0" smtClean="0"/>
          </a:p>
        </p:txBody>
      </p:sp>
      <p:sp>
        <p:nvSpPr>
          <p:cNvPr id="7"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15</a:t>
            </a:fld>
            <a:endParaRPr kumimoji="1" lang="ja-JP" altLang="en-US" dirty="0">
              <a:solidFill>
                <a:schemeClr val="tx1"/>
              </a:solidFill>
              <a:latin typeface="+mn-ea"/>
            </a:endParaRPr>
          </a:p>
        </p:txBody>
      </p:sp>
    </p:spTree>
    <p:extLst>
      <p:ext uri="{BB962C8B-B14F-4D97-AF65-F5344CB8AC3E}">
        <p14:creationId xmlns:p14="http://schemas.microsoft.com/office/powerpoint/2010/main" val="3637154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“教えたがり”が好むものとは４</a:t>
            </a:r>
            <a:endParaRPr kumimoji="1" lang="ja-JP" altLang="en-US" sz="3200" dirty="0"/>
          </a:p>
        </p:txBody>
      </p:sp>
      <p:sp>
        <p:nvSpPr>
          <p:cNvPr id="3" name="コンテンツ プレースホルダー 2"/>
          <p:cNvSpPr>
            <a:spLocks noGrp="1"/>
          </p:cNvSpPr>
          <p:nvPr>
            <p:ph idx="1"/>
          </p:nvPr>
        </p:nvSpPr>
        <p:spPr>
          <a:xfrm>
            <a:off x="251519" y="1266444"/>
            <a:ext cx="8755269" cy="5330908"/>
          </a:xfrm>
        </p:spPr>
        <p:txBody>
          <a:bodyPr>
            <a:normAutofit/>
          </a:bodyPr>
          <a:lstStyle/>
          <a:p>
            <a:pPr marL="109728" indent="0">
              <a:buNone/>
            </a:pPr>
            <a:r>
              <a:rPr lang="ja-JP" altLang="en-US" sz="2000" b="1" u="sng" dirty="0" smtClean="0"/>
              <a:t>なぜ“スッキリ</a:t>
            </a:r>
            <a:r>
              <a:rPr lang="en-US" altLang="ja-JP" sz="2000" b="1" u="sng" dirty="0" smtClean="0"/>
              <a:t>!!</a:t>
            </a:r>
            <a:r>
              <a:rPr lang="ja-JP" altLang="en-US" sz="2000" b="1" u="sng" dirty="0" smtClean="0"/>
              <a:t>”を好むのか</a:t>
            </a:r>
            <a:endParaRPr lang="en-US" altLang="ja-JP" sz="1600" dirty="0" smtClean="0">
              <a:latin typeface="+mn-ea"/>
            </a:endParaRPr>
          </a:p>
          <a:p>
            <a:pPr>
              <a:buFont typeface="Wingdings" pitchFamily="2" charset="2"/>
              <a:buChar char="u"/>
            </a:pPr>
            <a:r>
              <a:rPr lang="ja-JP" altLang="en-US" sz="1600" dirty="0" smtClean="0">
                <a:latin typeface="+mn-ea"/>
              </a:rPr>
              <a:t>“スッキリ</a:t>
            </a:r>
            <a:r>
              <a:rPr lang="en-US" altLang="ja-JP" sz="1600" dirty="0" smtClean="0">
                <a:latin typeface="+mn-ea"/>
              </a:rPr>
              <a:t>!!</a:t>
            </a:r>
            <a:r>
              <a:rPr lang="ja-JP" altLang="en-US" sz="1600" dirty="0" smtClean="0">
                <a:latin typeface="+mn-ea"/>
              </a:rPr>
              <a:t>”と“とくダネ</a:t>
            </a:r>
            <a:r>
              <a:rPr lang="en-US" altLang="ja-JP" sz="1600" dirty="0" smtClean="0">
                <a:latin typeface="+mn-ea"/>
              </a:rPr>
              <a:t>!</a:t>
            </a:r>
            <a:r>
              <a:rPr lang="ja-JP" altLang="en-US" sz="1600" dirty="0" smtClean="0">
                <a:latin typeface="+mn-ea"/>
              </a:rPr>
              <a:t>”、“モーニングバード</a:t>
            </a:r>
            <a:r>
              <a:rPr lang="en-US" altLang="ja-JP" sz="1600" dirty="0" smtClean="0">
                <a:latin typeface="+mn-ea"/>
              </a:rPr>
              <a:t>!</a:t>
            </a:r>
            <a:r>
              <a:rPr lang="ja-JP" altLang="en-US" sz="1600" dirty="0" smtClean="0">
                <a:latin typeface="+mn-ea"/>
              </a:rPr>
              <a:t>”の番組内容や番組構成を比較したところ、“スッキリ</a:t>
            </a:r>
            <a:r>
              <a:rPr lang="en-US" altLang="ja-JP" sz="1600" dirty="0" smtClean="0">
                <a:latin typeface="+mn-ea"/>
              </a:rPr>
              <a:t>!!</a:t>
            </a:r>
            <a:r>
              <a:rPr lang="ja-JP" altLang="en-US" sz="1600" dirty="0" smtClean="0">
                <a:latin typeface="+mn-ea"/>
              </a:rPr>
              <a:t>”は番組内に</a:t>
            </a:r>
            <a:r>
              <a:rPr lang="ja-JP" altLang="en-US" sz="1600" dirty="0">
                <a:latin typeface="+mn-ea"/>
              </a:rPr>
              <a:t>多様な</a:t>
            </a:r>
            <a:r>
              <a:rPr lang="ja-JP" altLang="en-US" sz="1600" dirty="0" smtClean="0">
                <a:latin typeface="+mn-ea"/>
              </a:rPr>
              <a:t>コーナーを用意しており、タレントの出演数も多い。</a:t>
            </a:r>
            <a:endParaRPr lang="en-US" altLang="ja-JP" sz="1600" dirty="0" smtClean="0">
              <a:latin typeface="+mn-ea"/>
            </a:endParaRPr>
          </a:p>
          <a:p>
            <a:pPr>
              <a:buFont typeface="Wingdings" pitchFamily="2" charset="2"/>
              <a:buChar char="u"/>
            </a:pPr>
            <a:r>
              <a:rPr lang="ja-JP" altLang="en-US" sz="1600" dirty="0" smtClean="0">
                <a:latin typeface="+mn-ea"/>
              </a:rPr>
              <a:t>“モーニングバード</a:t>
            </a:r>
            <a:r>
              <a:rPr lang="en-US" altLang="ja-JP" sz="1600" dirty="0" smtClean="0">
                <a:latin typeface="+mn-ea"/>
              </a:rPr>
              <a:t>!</a:t>
            </a:r>
            <a:r>
              <a:rPr lang="ja-JP" altLang="en-US" sz="1600" dirty="0" smtClean="0">
                <a:latin typeface="+mn-ea"/>
              </a:rPr>
              <a:t>”も多様なコーナーやタレント起用をしているが、“スッキリ”よりも数が少ない。</a:t>
            </a:r>
            <a:endParaRPr lang="en-US" altLang="ja-JP" sz="1600" dirty="0" smtClean="0">
              <a:latin typeface="+mn-ea"/>
            </a:endParaRPr>
          </a:p>
          <a:p>
            <a:pPr>
              <a:buFont typeface="Wingdings" pitchFamily="2" charset="2"/>
              <a:buChar char="u"/>
            </a:pPr>
            <a:r>
              <a:rPr lang="ja-JP" altLang="en-US" sz="1600" dirty="0" smtClean="0">
                <a:latin typeface="+mn-ea"/>
              </a:rPr>
              <a:t>“とくダネ</a:t>
            </a:r>
            <a:r>
              <a:rPr lang="en-US" altLang="ja-JP" sz="1600" dirty="0" smtClean="0">
                <a:latin typeface="+mn-ea"/>
              </a:rPr>
              <a:t>!</a:t>
            </a:r>
            <a:r>
              <a:rPr lang="ja-JP" altLang="en-US" sz="1600" dirty="0" smtClean="0">
                <a:latin typeface="+mn-ea"/>
              </a:rPr>
              <a:t>”に関しては、コーナーも少なくタレントの出演も少ない。</a:t>
            </a:r>
            <a:endParaRPr lang="en-US" altLang="ja-JP" sz="1600" dirty="0">
              <a:latin typeface="+mn-ea"/>
            </a:endParaRPr>
          </a:p>
          <a:p>
            <a:pPr>
              <a:buFont typeface="Wingdings" pitchFamily="2" charset="2"/>
              <a:buChar char="u"/>
            </a:pPr>
            <a:r>
              <a:rPr lang="ja-JP" altLang="en-US" sz="1600" dirty="0">
                <a:latin typeface="+mn-ea"/>
              </a:rPr>
              <a:t>これ</a:t>
            </a:r>
            <a:r>
              <a:rPr lang="ja-JP" altLang="en-US" sz="1600" dirty="0" smtClean="0">
                <a:latin typeface="+mn-ea"/>
              </a:rPr>
              <a:t>は、“教えたがり”は情報番組の中でも</a:t>
            </a:r>
            <a:r>
              <a:rPr lang="ja-JP" altLang="en-US" sz="1600" dirty="0" smtClean="0">
                <a:solidFill>
                  <a:srgbClr val="FF0000"/>
                </a:solidFill>
                <a:latin typeface="+mn-ea"/>
              </a:rPr>
              <a:t>バラエティ</a:t>
            </a:r>
            <a:r>
              <a:rPr lang="ja-JP" altLang="en-US" sz="1600" dirty="0">
                <a:solidFill>
                  <a:srgbClr val="FF0000"/>
                </a:solidFill>
                <a:latin typeface="+mn-ea"/>
              </a:rPr>
              <a:t>寄り</a:t>
            </a:r>
            <a:r>
              <a:rPr lang="ja-JP" altLang="en-US" sz="1600" dirty="0" smtClean="0">
                <a:solidFill>
                  <a:srgbClr val="FF0000"/>
                </a:solidFill>
                <a:latin typeface="+mn-ea"/>
              </a:rPr>
              <a:t>のものを好む</a:t>
            </a:r>
            <a:r>
              <a:rPr lang="ja-JP" altLang="en-US" sz="1600" dirty="0" smtClean="0">
                <a:latin typeface="+mn-ea"/>
              </a:rPr>
              <a:t>ことを表している。</a:t>
            </a:r>
            <a:endParaRPr lang="en-US" altLang="ja-JP" sz="1600" dirty="0" smtClean="0">
              <a:latin typeface="+mn-ea"/>
            </a:endParaRPr>
          </a:p>
          <a:p>
            <a:pPr marL="109728" indent="0">
              <a:buNone/>
            </a:pPr>
            <a:endParaRPr lang="en-US" altLang="ja-JP" sz="1600" dirty="0">
              <a:latin typeface="+mn-ea"/>
            </a:endParaRPr>
          </a:p>
          <a:p>
            <a:pPr marL="109728" indent="0">
              <a:buNone/>
            </a:pPr>
            <a:endParaRPr lang="en-US" altLang="ja-JP" sz="1600" dirty="0" smtClean="0">
              <a:latin typeface="+mn-ea"/>
            </a:endParaRPr>
          </a:p>
          <a:p>
            <a:pPr marL="109728" indent="0">
              <a:buNone/>
            </a:pPr>
            <a:endParaRPr lang="en-US" altLang="ja-JP" sz="1600" dirty="0" smtClean="0">
              <a:latin typeface="+mn-ea"/>
            </a:endParaRPr>
          </a:p>
          <a:p>
            <a:pPr marL="109728" indent="0">
              <a:buNone/>
            </a:pPr>
            <a:endParaRPr lang="en-US" altLang="ja-JP" sz="1600" dirty="0">
              <a:latin typeface="+mn-ea"/>
            </a:endParaRPr>
          </a:p>
          <a:p>
            <a:pPr marL="109728" indent="0">
              <a:buNone/>
            </a:pPr>
            <a:endParaRPr lang="en-US" altLang="ja-JP" sz="1600" dirty="0" smtClean="0">
              <a:latin typeface="+mn-ea"/>
            </a:endParaRPr>
          </a:p>
          <a:p>
            <a:pPr marL="109728" indent="0">
              <a:buNone/>
            </a:pPr>
            <a:endParaRPr lang="en-US" altLang="ja-JP" sz="1600" dirty="0" smtClean="0">
              <a:latin typeface="+mn-ea"/>
            </a:endParaRPr>
          </a:p>
          <a:p>
            <a:pPr marL="109728" indent="0">
              <a:buNone/>
            </a:pPr>
            <a:endParaRPr lang="en-US" altLang="ja-JP" sz="1600" dirty="0">
              <a:latin typeface="+mn-ea"/>
            </a:endParaRPr>
          </a:p>
          <a:p>
            <a:pPr marL="109728" indent="0">
              <a:buNone/>
            </a:pPr>
            <a:endParaRPr lang="en-US" altLang="ja-JP" sz="2000" b="1" u="sng" dirty="0" smtClean="0"/>
          </a:p>
          <a:p>
            <a:pPr marL="109728" indent="0">
              <a:buNone/>
            </a:pPr>
            <a:endParaRPr lang="en-US" altLang="ja-JP" sz="2000" dirty="0"/>
          </a:p>
          <a:p>
            <a:pPr marL="109728" indent="0">
              <a:buNone/>
            </a:pPr>
            <a:endParaRPr lang="en-US" altLang="ja-JP" sz="1600" dirty="0" smtClean="0">
              <a:latin typeface="Cambria Math"/>
            </a:endParaRPr>
          </a:p>
          <a:p>
            <a:pPr marL="109728" indent="0">
              <a:buNone/>
            </a:pPr>
            <a:endParaRPr lang="en-US" altLang="ja-JP" sz="1600" dirty="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mn-ea"/>
            </a:endParaRPr>
          </a:p>
          <a:p>
            <a:pPr marL="109728" indent="0">
              <a:buNone/>
            </a:pPr>
            <a:endParaRPr lang="en-US" altLang="ja-JP" sz="1600" dirty="0" smtClean="0"/>
          </a:p>
        </p:txBody>
      </p:sp>
      <p:sp>
        <p:nvSpPr>
          <p:cNvPr id="5" name="テキスト ボックス 4"/>
          <p:cNvSpPr txBox="1"/>
          <p:nvPr/>
        </p:nvSpPr>
        <p:spPr>
          <a:xfrm>
            <a:off x="745233" y="4654306"/>
            <a:ext cx="1537600" cy="461665"/>
          </a:xfrm>
          <a:prstGeom prst="rect">
            <a:avLst/>
          </a:prstGeom>
          <a:noFill/>
        </p:spPr>
        <p:txBody>
          <a:bodyPr wrap="none" rtlCol="0">
            <a:spAutoFit/>
          </a:bodyPr>
          <a:lstStyle/>
          <a:p>
            <a:r>
              <a:rPr lang="ja-JP" altLang="en-US" sz="2400" b="1" dirty="0"/>
              <a:t>とくダネ</a:t>
            </a:r>
            <a:r>
              <a:rPr lang="en-US" altLang="ja-JP" sz="2400" b="1" dirty="0"/>
              <a:t>!</a:t>
            </a:r>
            <a:endParaRPr kumimoji="1" lang="ja-JP" altLang="en-US" sz="2400" b="1" dirty="0"/>
          </a:p>
        </p:txBody>
      </p:sp>
      <p:sp>
        <p:nvSpPr>
          <p:cNvPr id="6" name="テキスト ボックス 5"/>
          <p:cNvSpPr txBox="1"/>
          <p:nvPr/>
        </p:nvSpPr>
        <p:spPr>
          <a:xfrm>
            <a:off x="3102726" y="4654306"/>
            <a:ext cx="2775119" cy="461665"/>
          </a:xfrm>
          <a:prstGeom prst="rect">
            <a:avLst/>
          </a:prstGeom>
          <a:noFill/>
        </p:spPr>
        <p:txBody>
          <a:bodyPr wrap="none" rtlCol="0">
            <a:spAutoFit/>
          </a:bodyPr>
          <a:lstStyle/>
          <a:p>
            <a:r>
              <a:rPr lang="ja-JP" altLang="en-US" sz="2400" b="1" dirty="0"/>
              <a:t>モーニングバード</a:t>
            </a:r>
            <a:r>
              <a:rPr lang="en-US" altLang="ja-JP" sz="2400" b="1" dirty="0"/>
              <a:t>!</a:t>
            </a:r>
            <a:endParaRPr kumimoji="1" lang="ja-JP" altLang="en-US" sz="2400" b="1" dirty="0"/>
          </a:p>
        </p:txBody>
      </p:sp>
      <p:sp>
        <p:nvSpPr>
          <p:cNvPr id="7" name="テキスト ボックス 6"/>
          <p:cNvSpPr txBox="1"/>
          <p:nvPr/>
        </p:nvSpPr>
        <p:spPr>
          <a:xfrm>
            <a:off x="6775134" y="4670029"/>
            <a:ext cx="1653017" cy="461665"/>
          </a:xfrm>
          <a:prstGeom prst="rect">
            <a:avLst/>
          </a:prstGeom>
          <a:noFill/>
        </p:spPr>
        <p:txBody>
          <a:bodyPr wrap="none" rtlCol="0">
            <a:spAutoFit/>
          </a:bodyPr>
          <a:lstStyle/>
          <a:p>
            <a:r>
              <a:rPr lang="ja-JP" altLang="en-US" sz="2400" b="1" dirty="0"/>
              <a:t>スッキリ</a:t>
            </a:r>
            <a:r>
              <a:rPr lang="en-US" altLang="ja-JP" sz="2400" b="1" dirty="0"/>
              <a:t>!!</a:t>
            </a:r>
            <a:endParaRPr kumimoji="1" lang="ja-JP" altLang="en-US" sz="2400" b="1" dirty="0"/>
          </a:p>
        </p:txBody>
      </p:sp>
      <p:sp>
        <p:nvSpPr>
          <p:cNvPr id="8" name="右矢印 7"/>
          <p:cNvSpPr/>
          <p:nvPr/>
        </p:nvSpPr>
        <p:spPr>
          <a:xfrm>
            <a:off x="4519397" y="3703915"/>
            <a:ext cx="2716897" cy="816565"/>
          </a:xfrm>
          <a:prstGeom prst="rightArrow">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rgbClr val="FF0000"/>
                </a:solidFill>
              </a:rPr>
              <a:t>バラエティ</a:t>
            </a:r>
            <a:r>
              <a:rPr lang="ja-JP" altLang="en-US" sz="2000" b="1" dirty="0">
                <a:solidFill>
                  <a:srgbClr val="FF0000"/>
                </a:solidFill>
              </a:rPr>
              <a:t>寄り</a:t>
            </a:r>
            <a:endParaRPr kumimoji="1" lang="ja-JP" altLang="en-US" sz="2000" b="1" dirty="0">
              <a:solidFill>
                <a:srgbClr val="FF0000"/>
              </a:solidFill>
            </a:endParaRPr>
          </a:p>
        </p:txBody>
      </p:sp>
      <p:sp>
        <p:nvSpPr>
          <p:cNvPr id="9" name="右矢印 8"/>
          <p:cNvSpPr/>
          <p:nvPr/>
        </p:nvSpPr>
        <p:spPr>
          <a:xfrm flipH="1">
            <a:off x="1543146" y="3703916"/>
            <a:ext cx="2720009" cy="816565"/>
          </a:xfrm>
          <a:prstGeom prst="rightArrow">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rgbClr val="0070C0"/>
                </a:solidFill>
              </a:rPr>
              <a:t>報道</a:t>
            </a:r>
            <a:r>
              <a:rPr lang="ja-JP" altLang="en-US" sz="2000" b="1" dirty="0">
                <a:solidFill>
                  <a:srgbClr val="0070C0"/>
                </a:solidFill>
              </a:rPr>
              <a:t>寄り</a:t>
            </a:r>
            <a:endParaRPr kumimoji="1" lang="ja-JP" altLang="en-US" sz="2000" b="1" dirty="0">
              <a:solidFill>
                <a:srgbClr val="0070C0"/>
              </a:solidFill>
            </a:endParaRPr>
          </a:p>
        </p:txBody>
      </p:sp>
      <p:sp>
        <p:nvSpPr>
          <p:cNvPr id="11" name="右矢印 10"/>
          <p:cNvSpPr/>
          <p:nvPr/>
        </p:nvSpPr>
        <p:spPr>
          <a:xfrm>
            <a:off x="251520" y="5479203"/>
            <a:ext cx="78892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139695" y="5306021"/>
            <a:ext cx="6991016" cy="830997"/>
          </a:xfrm>
          <a:prstGeom prst="rect">
            <a:avLst/>
          </a:prstGeom>
          <a:noFill/>
        </p:spPr>
        <p:txBody>
          <a:bodyPr wrap="none" rtlCol="0">
            <a:spAutoFit/>
          </a:bodyPr>
          <a:lstStyle/>
          <a:p>
            <a:r>
              <a:rPr lang="ja-JP" altLang="en-US" sz="2400" b="1" dirty="0" smtClean="0">
                <a:solidFill>
                  <a:srgbClr val="FF0000"/>
                </a:solidFill>
              </a:rPr>
              <a:t>“教えたがり”</a:t>
            </a:r>
            <a:r>
              <a:rPr lang="ja-JP" altLang="en-US" sz="2400" b="1" dirty="0" smtClean="0"/>
              <a:t>は</a:t>
            </a:r>
            <a:endParaRPr lang="en-US" altLang="ja-JP" sz="2400" b="1" dirty="0" smtClean="0"/>
          </a:p>
          <a:p>
            <a:r>
              <a:rPr lang="ja-JP" altLang="en-US" sz="2400" b="1" dirty="0">
                <a:solidFill>
                  <a:srgbClr val="0070C0"/>
                </a:solidFill>
              </a:rPr>
              <a:t>単純</a:t>
            </a:r>
            <a:r>
              <a:rPr lang="ja-JP" altLang="en-US" sz="2400" b="1" dirty="0" smtClean="0">
                <a:solidFill>
                  <a:srgbClr val="0070C0"/>
                </a:solidFill>
              </a:rPr>
              <a:t>な事実情報</a:t>
            </a:r>
            <a:r>
              <a:rPr lang="ja-JP" altLang="en-US" sz="2400" b="1" dirty="0" smtClean="0"/>
              <a:t>よりも</a:t>
            </a:r>
            <a:r>
              <a:rPr lang="ja-JP" altLang="en-US" sz="2400" b="1" dirty="0" smtClean="0">
                <a:solidFill>
                  <a:srgbClr val="FF0000"/>
                </a:solidFill>
              </a:rPr>
              <a:t>娯楽要素</a:t>
            </a:r>
            <a:r>
              <a:rPr lang="ja-JP" altLang="en-US" sz="2400" b="1" dirty="0">
                <a:solidFill>
                  <a:srgbClr val="FF0000"/>
                </a:solidFill>
              </a:rPr>
              <a:t>が</a:t>
            </a:r>
            <a:r>
              <a:rPr lang="ja-JP" altLang="en-US" sz="2400" b="1" dirty="0" smtClean="0">
                <a:solidFill>
                  <a:srgbClr val="FF0000"/>
                </a:solidFill>
              </a:rPr>
              <a:t>ある情報</a:t>
            </a:r>
            <a:r>
              <a:rPr lang="ja-JP" altLang="en-US" sz="2400" b="1" dirty="0"/>
              <a:t>を</a:t>
            </a:r>
            <a:r>
              <a:rPr lang="ja-JP" altLang="en-US" sz="2400" b="1" dirty="0" smtClean="0">
                <a:solidFill>
                  <a:srgbClr val="FF0000"/>
                </a:solidFill>
              </a:rPr>
              <a:t>好む</a:t>
            </a:r>
            <a:endParaRPr kumimoji="1" lang="ja-JP" altLang="en-US" sz="2400" b="1" dirty="0"/>
          </a:p>
        </p:txBody>
      </p:sp>
      <p:sp>
        <p:nvSpPr>
          <p:cNvPr id="14"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16</a:t>
            </a:fld>
            <a:endParaRPr kumimoji="1" lang="ja-JP" altLang="en-US" dirty="0">
              <a:solidFill>
                <a:schemeClr val="tx1"/>
              </a:solidFill>
              <a:latin typeface="+mn-ea"/>
            </a:endParaRPr>
          </a:p>
        </p:txBody>
      </p:sp>
    </p:spTree>
    <p:extLst>
      <p:ext uri="{BB962C8B-B14F-4D97-AF65-F5344CB8AC3E}">
        <p14:creationId xmlns:p14="http://schemas.microsoft.com/office/powerpoint/2010/main" val="2560096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“教えたがり”が好むものとは（まとめ）</a:t>
            </a:r>
            <a:endParaRPr kumimoji="1" lang="ja-JP" altLang="en-US" sz="3200" dirty="0"/>
          </a:p>
        </p:txBody>
      </p:sp>
      <p:sp>
        <p:nvSpPr>
          <p:cNvPr id="3" name="コンテンツ プレースホルダー 2"/>
          <p:cNvSpPr>
            <a:spLocks noGrp="1"/>
          </p:cNvSpPr>
          <p:nvPr>
            <p:ph idx="1"/>
          </p:nvPr>
        </p:nvSpPr>
        <p:spPr>
          <a:xfrm>
            <a:off x="251519" y="1410460"/>
            <a:ext cx="8755269" cy="4610828"/>
          </a:xfrm>
        </p:spPr>
        <p:txBody>
          <a:bodyPr>
            <a:normAutofit/>
          </a:bodyPr>
          <a:lstStyle/>
          <a:p>
            <a:pPr marL="109728" indent="0">
              <a:buNone/>
            </a:pPr>
            <a:r>
              <a:rPr lang="ja-JP" altLang="en-US" sz="2000" b="1" u="sng" dirty="0" smtClean="0"/>
              <a:t>“教えたがり”が好む要素について</a:t>
            </a:r>
            <a:endParaRPr lang="en-US" altLang="ja-JP" sz="2000" b="1" u="sng" dirty="0"/>
          </a:p>
          <a:p>
            <a:pPr>
              <a:buFont typeface="Wingdings" pitchFamily="2" charset="2"/>
              <a:buChar char="u"/>
            </a:pPr>
            <a:r>
              <a:rPr lang="ja-JP" altLang="en-US" sz="1800" dirty="0" smtClean="0">
                <a:latin typeface="+mn-ea"/>
              </a:rPr>
              <a:t>ここまでの分析により、“教えたがり”は情報収集活動を好み、さらに単なる事実情報の収集ではなく娯楽要素を含む情報を特に好むことが分かった。</a:t>
            </a:r>
            <a:endParaRPr lang="en-US" altLang="ja-JP" sz="1800" dirty="0">
              <a:latin typeface="+mn-ea"/>
            </a:endParaRPr>
          </a:p>
          <a:p>
            <a:pPr marL="109728" indent="0">
              <a:buNone/>
            </a:pPr>
            <a:endParaRPr lang="en-US" altLang="ja-JP" sz="1600" dirty="0" smtClean="0">
              <a:latin typeface="+mn-ea"/>
            </a:endParaRPr>
          </a:p>
          <a:p>
            <a:pPr marL="109728" indent="0">
              <a:buNone/>
            </a:pPr>
            <a:endParaRPr lang="en-US" altLang="ja-JP" sz="2000" b="1" u="sng" dirty="0"/>
          </a:p>
          <a:p>
            <a:pPr marL="109728" indent="0">
              <a:buNone/>
            </a:pPr>
            <a:endParaRPr lang="en-US" altLang="ja-JP" sz="1600" dirty="0">
              <a:latin typeface="+mn-ea"/>
            </a:endParaRPr>
          </a:p>
          <a:p>
            <a:pPr marL="109728" indent="0">
              <a:buNone/>
            </a:pPr>
            <a:endParaRPr lang="en-US" altLang="ja-JP" sz="1600" dirty="0">
              <a:latin typeface="+mn-ea"/>
            </a:endParaRPr>
          </a:p>
          <a:p>
            <a:pPr marL="109728" indent="0">
              <a:buNone/>
            </a:pPr>
            <a:endParaRPr lang="en-US" altLang="ja-JP" sz="2000" b="1" u="sng" dirty="0" smtClean="0"/>
          </a:p>
          <a:p>
            <a:pPr marL="109728" indent="0">
              <a:buNone/>
            </a:pPr>
            <a:endParaRPr lang="en-US" altLang="ja-JP" sz="2000" dirty="0"/>
          </a:p>
          <a:p>
            <a:pPr marL="109728" indent="0">
              <a:buNone/>
            </a:pPr>
            <a:endParaRPr lang="en-US" altLang="ja-JP" sz="1600" dirty="0" smtClean="0">
              <a:latin typeface="Cambria Math"/>
            </a:endParaRPr>
          </a:p>
          <a:p>
            <a:pPr marL="109728" indent="0">
              <a:buNone/>
            </a:pPr>
            <a:endParaRPr lang="en-US" altLang="ja-JP" sz="1600" dirty="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mn-ea"/>
            </a:endParaRPr>
          </a:p>
          <a:p>
            <a:pPr marL="109728" indent="0">
              <a:buNone/>
            </a:pPr>
            <a:endParaRPr lang="en-US" altLang="ja-JP" sz="1600" dirty="0" smtClean="0"/>
          </a:p>
        </p:txBody>
      </p:sp>
      <p:sp>
        <p:nvSpPr>
          <p:cNvPr id="4" name="下矢印 3"/>
          <p:cNvSpPr/>
          <p:nvPr/>
        </p:nvSpPr>
        <p:spPr>
          <a:xfrm>
            <a:off x="3635896" y="2852936"/>
            <a:ext cx="1728192"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971600" y="4398203"/>
            <a:ext cx="7776864" cy="830997"/>
          </a:xfrm>
          <a:prstGeom prst="rect">
            <a:avLst/>
          </a:prstGeom>
          <a:noFill/>
        </p:spPr>
        <p:txBody>
          <a:bodyPr wrap="square" rtlCol="0">
            <a:spAutoFit/>
          </a:bodyPr>
          <a:lstStyle/>
          <a:p>
            <a:r>
              <a:rPr kumimoji="1" lang="ja-JP" altLang="en-US" b="1" dirty="0" smtClean="0">
                <a:solidFill>
                  <a:srgbClr val="FF0000"/>
                </a:solidFill>
              </a:rPr>
              <a:t>“</a:t>
            </a:r>
            <a:r>
              <a:rPr kumimoji="1" lang="ja-JP" altLang="en-US" sz="2400" b="1" dirty="0" smtClean="0">
                <a:solidFill>
                  <a:srgbClr val="FF0000"/>
                </a:solidFill>
              </a:rPr>
              <a:t>教えたがり”</a:t>
            </a:r>
            <a:r>
              <a:rPr kumimoji="1" lang="ja-JP" altLang="en-US" sz="2400" b="1" dirty="0" smtClean="0"/>
              <a:t>に好意を持ってもらえる</a:t>
            </a:r>
            <a:r>
              <a:rPr lang="ja-JP" altLang="en-US" sz="2400" b="1" dirty="0"/>
              <a:t>宣伝</a:t>
            </a:r>
            <a:r>
              <a:rPr kumimoji="1" lang="ja-JP" altLang="en-US" sz="2400" b="1" dirty="0" smtClean="0"/>
              <a:t>とは</a:t>
            </a:r>
            <a:endParaRPr kumimoji="1" lang="en-US" altLang="ja-JP" sz="2400" b="1" dirty="0" smtClean="0"/>
          </a:p>
          <a:p>
            <a:r>
              <a:rPr lang="ja-JP" altLang="en-US" sz="2400" b="1" dirty="0" smtClean="0">
                <a:solidFill>
                  <a:srgbClr val="FF0000"/>
                </a:solidFill>
              </a:rPr>
              <a:t>情報収集欲</a:t>
            </a:r>
            <a:r>
              <a:rPr lang="ja-JP" altLang="en-US" sz="2400" b="1" dirty="0" smtClean="0"/>
              <a:t>を刺激し、かつ</a:t>
            </a:r>
            <a:r>
              <a:rPr lang="ja-JP" altLang="en-US" sz="2400" b="1" dirty="0">
                <a:solidFill>
                  <a:srgbClr val="FF0000"/>
                </a:solidFill>
              </a:rPr>
              <a:t>娯楽</a:t>
            </a:r>
            <a:r>
              <a:rPr lang="ja-JP" altLang="en-US" sz="2400" b="1" dirty="0" smtClean="0">
                <a:solidFill>
                  <a:srgbClr val="FF0000"/>
                </a:solidFill>
              </a:rPr>
              <a:t>要素</a:t>
            </a:r>
            <a:r>
              <a:rPr lang="ja-JP" altLang="en-US" sz="2400" b="1" dirty="0" smtClean="0"/>
              <a:t>を持つものである。</a:t>
            </a:r>
            <a:endParaRPr kumimoji="1" lang="ja-JP" altLang="en-US" sz="2400" b="1" dirty="0"/>
          </a:p>
        </p:txBody>
      </p:sp>
      <p:sp>
        <p:nvSpPr>
          <p:cNvPr id="7"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17</a:t>
            </a:fld>
            <a:endParaRPr kumimoji="1" lang="ja-JP" altLang="en-US" dirty="0">
              <a:solidFill>
                <a:schemeClr val="tx1"/>
              </a:solidFill>
              <a:latin typeface="+mn-ea"/>
            </a:endParaRPr>
          </a:p>
        </p:txBody>
      </p:sp>
    </p:spTree>
    <p:extLst>
      <p:ext uri="{BB962C8B-B14F-4D97-AF65-F5344CB8AC3E}">
        <p14:creationId xmlns:p14="http://schemas.microsoft.com/office/powerpoint/2010/main" val="34480707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250825" y="549275"/>
            <a:ext cx="8229600" cy="719138"/>
          </a:xfrm>
        </p:spPr>
        <p:txBody>
          <a:bodyPr/>
          <a:lstStyle/>
          <a:p>
            <a:pPr eaLnBrk="1" hangingPunct="1"/>
            <a:r>
              <a:rPr lang="ja-JP" altLang="en-US" sz="3200" dirty="0" smtClean="0"/>
              <a:t>“教えたがり”のチャネル利用頻度</a:t>
            </a:r>
          </a:p>
        </p:txBody>
      </p:sp>
      <p:sp>
        <p:nvSpPr>
          <p:cNvPr id="25603" name="コンテンツ プレースホルダー 2"/>
          <p:cNvSpPr>
            <a:spLocks noGrp="1"/>
          </p:cNvSpPr>
          <p:nvPr>
            <p:ph idx="1"/>
          </p:nvPr>
        </p:nvSpPr>
        <p:spPr>
          <a:xfrm>
            <a:off x="250825" y="1341438"/>
            <a:ext cx="8756650" cy="5039890"/>
          </a:xfrm>
        </p:spPr>
        <p:txBody>
          <a:bodyPr>
            <a:normAutofit/>
          </a:bodyPr>
          <a:lstStyle/>
          <a:p>
            <a:pPr marL="109538" indent="0" eaLnBrk="1" hangingPunct="1">
              <a:buFont typeface="Georgia" pitchFamily="18" charset="0"/>
              <a:buNone/>
            </a:pPr>
            <a:r>
              <a:rPr lang="ja-JP" altLang="en-US" sz="2000" b="1" u="sng" dirty="0" smtClean="0"/>
              <a:t>“教えたがり”に効率的に宣伝を</a:t>
            </a:r>
            <a:r>
              <a:rPr lang="ja-JP" altLang="en-US" sz="2000" b="1" u="sng" dirty="0" smtClean="0"/>
              <a:t>する</a:t>
            </a:r>
            <a:r>
              <a:rPr lang="ja-JP" altLang="en-US" sz="2000" b="1" u="sng" dirty="0"/>
              <a:t>には</a:t>
            </a:r>
            <a:endParaRPr lang="en-US" altLang="ja-JP" sz="2000" b="1" u="sng" dirty="0" smtClean="0"/>
          </a:p>
          <a:p>
            <a:pPr marL="109538" indent="0">
              <a:buFont typeface="Wingdings" pitchFamily="2" charset="2"/>
              <a:buChar char="u"/>
            </a:pPr>
            <a:r>
              <a:rPr lang="ja-JP" altLang="en-US" sz="1800" dirty="0" smtClean="0">
                <a:latin typeface="HG明朝B" pitchFamily="17" charset="-128"/>
              </a:rPr>
              <a:t>“教えたがり”</a:t>
            </a:r>
            <a:r>
              <a:rPr lang="ja-JP" altLang="en-US" sz="1800" dirty="0" smtClean="0"/>
              <a:t>が持つ</a:t>
            </a:r>
            <a:r>
              <a:rPr lang="ja-JP" altLang="en-US" sz="1800" dirty="0" smtClean="0"/>
              <a:t>特徴を抽出した際、</a:t>
            </a:r>
            <a:r>
              <a:rPr lang="ja-JP" altLang="en-US" sz="1800" dirty="0">
                <a:latin typeface="HG明朝B" pitchFamily="17" charset="-128"/>
              </a:rPr>
              <a:t>“教えたがり”は各メディアと</a:t>
            </a:r>
            <a:r>
              <a:rPr lang="ja-JP" altLang="en-US" sz="1800" dirty="0" smtClean="0">
                <a:latin typeface="HG明朝B" pitchFamily="17" charset="-128"/>
              </a:rPr>
              <a:t>の接触</a:t>
            </a:r>
            <a:endParaRPr lang="en-US" altLang="ja-JP" sz="1800" dirty="0" smtClean="0">
              <a:latin typeface="HG明朝B" pitchFamily="17" charset="-128"/>
            </a:endParaRPr>
          </a:p>
          <a:p>
            <a:pPr marL="109538" indent="0">
              <a:buNone/>
            </a:pPr>
            <a:r>
              <a:rPr lang="ja-JP" altLang="en-US" sz="1800" dirty="0">
                <a:latin typeface="HG明朝B" pitchFamily="17" charset="-128"/>
              </a:rPr>
              <a:t>　</a:t>
            </a:r>
            <a:r>
              <a:rPr lang="ja-JP" altLang="en-US" sz="1800" dirty="0" smtClean="0">
                <a:latin typeface="HG明朝B" pitchFamily="17" charset="-128"/>
              </a:rPr>
              <a:t>率</a:t>
            </a:r>
            <a:r>
              <a:rPr lang="ja-JP" altLang="en-US" sz="1800" dirty="0">
                <a:latin typeface="HG明朝B" pitchFamily="17" charset="-128"/>
              </a:rPr>
              <a:t>が</a:t>
            </a:r>
            <a:r>
              <a:rPr lang="ja-JP" altLang="en-US" sz="1800" dirty="0" smtClean="0">
                <a:latin typeface="HG明朝B" pitchFamily="17" charset="-128"/>
              </a:rPr>
              <a:t>高く</a:t>
            </a:r>
            <a:r>
              <a:rPr lang="ja-JP" altLang="en-US" sz="1800" dirty="0" smtClean="0">
                <a:latin typeface="HG明朝B" pitchFamily="17" charset="-128"/>
              </a:rPr>
              <a:t>、その中でも特にインターネットの利用頻度が高いことがわかった。</a:t>
            </a:r>
            <a:endParaRPr lang="en-US" altLang="ja-JP" sz="1800" dirty="0" smtClean="0">
              <a:latin typeface="HG明朝B" pitchFamily="17" charset="-128"/>
            </a:endParaRPr>
          </a:p>
          <a:p>
            <a:pPr marL="109538" indent="0">
              <a:buFont typeface="Wingdings" pitchFamily="2" charset="2"/>
              <a:buChar char="u"/>
            </a:pPr>
            <a:r>
              <a:rPr lang="ja-JP" altLang="en-US" sz="1800" dirty="0" smtClean="0">
                <a:latin typeface="HG明朝B" pitchFamily="17" charset="-128"/>
              </a:rPr>
              <a:t>これは、“教えたがり”に効率的に宣伝するにはインターネット上に広告を出す</a:t>
            </a:r>
            <a:endParaRPr lang="en-US" altLang="ja-JP" sz="1800" dirty="0" smtClean="0">
              <a:latin typeface="HG明朝B" pitchFamily="17" charset="-128"/>
            </a:endParaRPr>
          </a:p>
          <a:p>
            <a:pPr marL="109538" indent="0">
              <a:buNone/>
            </a:pPr>
            <a:r>
              <a:rPr lang="ja-JP" altLang="en-US" sz="1800" dirty="0">
                <a:latin typeface="HG明朝B" pitchFamily="17" charset="-128"/>
              </a:rPr>
              <a:t>　</a:t>
            </a:r>
            <a:r>
              <a:rPr lang="ja-JP" altLang="en-US" sz="1800" dirty="0" smtClean="0">
                <a:latin typeface="HG明朝B" pitchFamily="17" charset="-128"/>
              </a:rPr>
              <a:t>のが効果的であることを示唆している。</a:t>
            </a:r>
            <a:endParaRPr lang="en-US" altLang="ja-JP" sz="1800" dirty="0" smtClean="0">
              <a:latin typeface="HG明朝B" pitchFamily="17" charset="-128"/>
            </a:endParaRPr>
          </a:p>
          <a:p>
            <a:pPr marL="109538" indent="0">
              <a:buNone/>
            </a:pPr>
            <a:endParaRPr lang="en-US" altLang="ja-JP" sz="1800" dirty="0">
              <a:latin typeface="HG明朝B" pitchFamily="17" charset="-128"/>
            </a:endParaRPr>
          </a:p>
          <a:p>
            <a:pPr marL="109538" indent="0" eaLnBrk="1" hangingPunct="1">
              <a:buFont typeface="Wingdings" pitchFamily="2" charset="2"/>
              <a:buChar char="u"/>
            </a:pPr>
            <a:r>
              <a:rPr lang="ja-JP" altLang="en-US" sz="1800" dirty="0">
                <a:latin typeface="HG明朝B" pitchFamily="17" charset="-128"/>
              </a:rPr>
              <a:t>しかし</a:t>
            </a:r>
            <a:r>
              <a:rPr lang="ja-JP" altLang="en-US" sz="1800" dirty="0" smtClean="0">
                <a:latin typeface="HG明朝B" pitchFamily="17" charset="-128"/>
              </a:rPr>
              <a:t>、インターネット上にのみ広告を出すのでは、まだ宣伝には不十分である。</a:t>
            </a:r>
            <a:endParaRPr lang="en-US" altLang="ja-JP" sz="1800" dirty="0" smtClean="0">
              <a:latin typeface="HG明朝B" pitchFamily="17" charset="-128"/>
            </a:endParaRPr>
          </a:p>
          <a:p>
            <a:pPr marL="109538" indent="0" eaLnBrk="1" hangingPunct="1">
              <a:buFont typeface="Wingdings" pitchFamily="2" charset="2"/>
              <a:buChar char="u"/>
            </a:pPr>
            <a:endParaRPr lang="en-US" altLang="ja-JP" sz="1800" dirty="0" smtClean="0">
              <a:latin typeface="HG明朝B" pitchFamily="17" charset="-128"/>
            </a:endParaRPr>
          </a:p>
          <a:p>
            <a:pPr marL="109538" indent="0" eaLnBrk="1" hangingPunct="1">
              <a:buFont typeface="Wingdings" pitchFamily="2" charset="2"/>
              <a:buChar char="u"/>
            </a:pPr>
            <a:r>
              <a:rPr lang="ja-JP" altLang="en-US" sz="1800" dirty="0" smtClean="0">
                <a:latin typeface="HG明朝B" pitchFamily="17" charset="-128"/>
              </a:rPr>
              <a:t>よって、以降の分析では、インターネット以外に</a:t>
            </a:r>
            <a:r>
              <a:rPr lang="ja-JP" altLang="en-US" sz="1800" dirty="0" smtClean="0">
                <a:solidFill>
                  <a:srgbClr val="FF0000"/>
                </a:solidFill>
                <a:latin typeface="HG明朝B" pitchFamily="17" charset="-128"/>
              </a:rPr>
              <a:t>“教えたがり”が多く接触</a:t>
            </a:r>
            <a:r>
              <a:rPr lang="ja-JP" altLang="en-US" sz="1800" dirty="0" smtClean="0">
                <a:latin typeface="HG明朝B" pitchFamily="17" charset="-128"/>
              </a:rPr>
              <a:t>する</a:t>
            </a:r>
            <a:endParaRPr lang="en-US" altLang="ja-JP" sz="1800" dirty="0" smtClean="0">
              <a:latin typeface="HG明朝B" pitchFamily="17" charset="-128"/>
            </a:endParaRPr>
          </a:p>
          <a:p>
            <a:pPr marL="109538" indent="0" eaLnBrk="1" hangingPunct="1">
              <a:buNone/>
            </a:pPr>
            <a:r>
              <a:rPr lang="ja-JP" altLang="en-US" sz="1800" dirty="0">
                <a:latin typeface="HG明朝B" pitchFamily="17" charset="-128"/>
              </a:rPr>
              <a:t>　</a:t>
            </a:r>
            <a:r>
              <a:rPr lang="ja-JP" altLang="en-US" sz="1800" dirty="0" smtClean="0">
                <a:latin typeface="HG明朝B" pitchFamily="17" charset="-128"/>
              </a:rPr>
              <a:t>所があるのかどうかを明らかにし、その結果を利用することで、さらなる効果的</a:t>
            </a:r>
            <a:endParaRPr lang="en-US" altLang="ja-JP" sz="1800" dirty="0" smtClean="0">
              <a:latin typeface="HG明朝B" pitchFamily="17" charset="-128"/>
            </a:endParaRPr>
          </a:p>
          <a:p>
            <a:pPr marL="109538" indent="0" eaLnBrk="1" hangingPunct="1">
              <a:buNone/>
            </a:pPr>
            <a:r>
              <a:rPr lang="ja-JP" altLang="en-US" sz="1800" dirty="0">
                <a:latin typeface="HG明朝B" pitchFamily="17" charset="-128"/>
              </a:rPr>
              <a:t>　</a:t>
            </a:r>
            <a:r>
              <a:rPr lang="ja-JP" altLang="en-US" sz="1800" dirty="0" smtClean="0">
                <a:latin typeface="HG明朝B" pitchFamily="17" charset="-128"/>
              </a:rPr>
              <a:t>宣伝を可能とすることを目指す。</a:t>
            </a:r>
            <a:endParaRPr lang="en-US" altLang="ja-JP" sz="1800" dirty="0" smtClean="0">
              <a:latin typeface="HG明朝B" pitchFamily="17" charset="-128"/>
            </a:endParaRPr>
          </a:p>
          <a:p>
            <a:pPr marL="109538" indent="0" eaLnBrk="1" hangingPunct="1">
              <a:buFont typeface="Wingdings" pitchFamily="2" charset="2"/>
              <a:buChar char="u"/>
            </a:pPr>
            <a:endParaRPr lang="en-US" altLang="ja-JP" sz="1800" dirty="0">
              <a:latin typeface="HG明朝B" pitchFamily="17" charset="-128"/>
            </a:endParaRPr>
          </a:p>
          <a:p>
            <a:pPr marL="109538" indent="0" eaLnBrk="1" hangingPunct="1">
              <a:buFont typeface="Wingdings" pitchFamily="2" charset="2"/>
              <a:buChar char="u"/>
            </a:pPr>
            <a:endParaRPr lang="en-US" altLang="ja-JP" sz="1800" dirty="0" smtClean="0">
              <a:latin typeface="HG明朝B" pitchFamily="17" charset="-128"/>
            </a:endParaRPr>
          </a:p>
          <a:p>
            <a:pPr marL="109538" indent="0" eaLnBrk="1" hangingPunct="1">
              <a:buFont typeface="Wingdings" pitchFamily="2" charset="2"/>
              <a:buChar char="u"/>
            </a:pPr>
            <a:endParaRPr lang="en-US" altLang="ja-JP" sz="1800" dirty="0" smtClean="0">
              <a:latin typeface="HG明朝B" pitchFamily="17" charset="-128"/>
            </a:endParaRPr>
          </a:p>
          <a:p>
            <a:pPr marL="109538" indent="0" eaLnBrk="1" hangingPunct="1">
              <a:buFont typeface="Georgia" pitchFamily="18" charset="0"/>
              <a:buNone/>
            </a:pPr>
            <a:endParaRPr lang="en-US" altLang="ja-JP" sz="1800" dirty="0" smtClean="0">
              <a:latin typeface="HG明朝B" pitchFamily="17" charset="-128"/>
            </a:endParaRPr>
          </a:p>
          <a:p>
            <a:pPr marL="109538" indent="0" eaLnBrk="1" hangingPunct="1">
              <a:buFont typeface="Georgia" pitchFamily="18" charset="0"/>
              <a:buNone/>
            </a:pPr>
            <a:endParaRPr lang="en-US" altLang="ja-JP" sz="1800" dirty="0" smtClean="0"/>
          </a:p>
        </p:txBody>
      </p:sp>
      <p:sp>
        <p:nvSpPr>
          <p:cNvPr id="25604" name="スライド番号プレースホルダー 4"/>
          <p:cNvSpPr txBox="1">
            <a:spLocks/>
          </p:cNvSpPr>
          <p:nvPr/>
        </p:nvSpPr>
        <p:spPr bwMode="auto">
          <a:xfrm>
            <a:off x="8243888" y="6308725"/>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400">
                <a:solidFill>
                  <a:schemeClr val="tx1"/>
                </a:solidFill>
                <a:latin typeface="Georgia" pitchFamily="18" charset="0"/>
                <a:ea typeface="ＭＳ Ｐゴシック" pitchFamily="50" charset="-128"/>
              </a:defRPr>
            </a:lvl1pPr>
            <a:lvl2pPr marL="742950" indent="-285750" eaLnBrk="0" hangingPunct="0">
              <a:defRPr kumimoji="1" sz="2400">
                <a:solidFill>
                  <a:schemeClr val="tx1"/>
                </a:solidFill>
                <a:latin typeface="Georgia" pitchFamily="18" charset="0"/>
                <a:ea typeface="ＭＳ Ｐゴシック" pitchFamily="50" charset="-128"/>
              </a:defRPr>
            </a:lvl2pPr>
            <a:lvl3pPr marL="1143000" indent="-228600" eaLnBrk="0" hangingPunct="0">
              <a:defRPr kumimoji="1" sz="2400">
                <a:solidFill>
                  <a:schemeClr val="tx1"/>
                </a:solidFill>
                <a:latin typeface="Georgia" pitchFamily="18" charset="0"/>
                <a:ea typeface="ＭＳ Ｐゴシック" pitchFamily="50" charset="-128"/>
              </a:defRPr>
            </a:lvl3pPr>
            <a:lvl4pPr marL="1600200" indent="-228600" eaLnBrk="0" hangingPunct="0">
              <a:defRPr kumimoji="1" sz="2400">
                <a:solidFill>
                  <a:schemeClr val="tx1"/>
                </a:solidFill>
                <a:latin typeface="Georgia" pitchFamily="18" charset="0"/>
                <a:ea typeface="ＭＳ Ｐゴシック" pitchFamily="50" charset="-128"/>
              </a:defRPr>
            </a:lvl4pPr>
            <a:lvl5pPr marL="2057400" indent="-228600" eaLnBrk="0" hangingPunct="0">
              <a:defRPr kumimoji="1" sz="2400">
                <a:solidFill>
                  <a:schemeClr val="tx1"/>
                </a:solidFill>
                <a:latin typeface="Georgia"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9pPr>
          </a:lstStyle>
          <a:p>
            <a:pPr algn="r" eaLnBrk="1" hangingPunct="1"/>
            <a:fld id="{E3111B5B-63F7-44B5-BAF9-90E71E32197A}" type="slidenum">
              <a:rPr lang="ja-JP" altLang="en-US" sz="1800">
                <a:latin typeface="HG明朝B" pitchFamily="17" charset="-128"/>
                <a:ea typeface="HG明朝B" pitchFamily="17" charset="-128"/>
              </a:rPr>
              <a:pPr algn="r" eaLnBrk="1" hangingPunct="1"/>
              <a:t>18</a:t>
            </a:fld>
            <a:endParaRPr lang="ja-JP" altLang="en-US" sz="1800">
              <a:latin typeface="HG明朝B" pitchFamily="17" charset="-128"/>
              <a:ea typeface="HG明朝B" pitchFamily="17" charset="-128"/>
            </a:endParaRPr>
          </a:p>
        </p:txBody>
      </p:sp>
    </p:spTree>
    <p:extLst>
      <p:ext uri="{BB962C8B-B14F-4D97-AF65-F5344CB8AC3E}">
        <p14:creationId xmlns:p14="http://schemas.microsoft.com/office/powerpoint/2010/main" val="2304257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Autofit/>
          </a:bodyPr>
          <a:lstStyle/>
          <a:p>
            <a:r>
              <a:rPr kumimoji="1" lang="ja-JP" altLang="en-US" sz="3200" dirty="0" smtClean="0"/>
              <a:t>目次</a:t>
            </a:r>
            <a:endParaRPr kumimoji="1" lang="ja-JP" altLang="en-US" sz="3200" dirty="0"/>
          </a:p>
        </p:txBody>
      </p:sp>
      <p:sp>
        <p:nvSpPr>
          <p:cNvPr id="3" name="コンテンツ プレースホルダー 2"/>
          <p:cNvSpPr>
            <a:spLocks noGrp="1"/>
          </p:cNvSpPr>
          <p:nvPr>
            <p:ph idx="1"/>
          </p:nvPr>
        </p:nvSpPr>
        <p:spPr>
          <a:xfrm>
            <a:off x="457200" y="1266444"/>
            <a:ext cx="8229600" cy="4826852"/>
          </a:xfrm>
          <a:ln>
            <a:noFill/>
          </a:ln>
        </p:spPr>
        <p:txBody>
          <a:bodyPr>
            <a:normAutofit/>
          </a:bodyPr>
          <a:lstStyle/>
          <a:p>
            <a:pPr>
              <a:buFont typeface="Wingdings" pitchFamily="2" charset="2"/>
              <a:buChar char="u"/>
            </a:pPr>
            <a:r>
              <a:rPr kumimoji="1" lang="ja-JP" altLang="en-US" sz="2400" dirty="0" smtClean="0"/>
              <a:t>研究の背景</a:t>
            </a:r>
            <a:endParaRPr kumimoji="1" lang="en-US" altLang="ja-JP" sz="2400" dirty="0" smtClean="0"/>
          </a:p>
          <a:p>
            <a:pPr>
              <a:buFont typeface="Wingdings" pitchFamily="2" charset="2"/>
              <a:buChar char="u"/>
            </a:pPr>
            <a:r>
              <a:rPr lang="ja-JP" altLang="en-US" sz="2400" dirty="0" smtClean="0"/>
              <a:t>研究の目的</a:t>
            </a:r>
            <a:endParaRPr lang="en-US" altLang="ja-JP" sz="2400" dirty="0" smtClean="0"/>
          </a:p>
          <a:p>
            <a:pPr>
              <a:buFont typeface="Wingdings" pitchFamily="2" charset="2"/>
              <a:buChar char="u"/>
            </a:pPr>
            <a:r>
              <a:rPr lang="ja-JP" altLang="en-US" sz="2400" dirty="0"/>
              <a:t>分析対象と母比率の</a:t>
            </a:r>
            <a:r>
              <a:rPr lang="ja-JP" altLang="en-US" sz="2400" dirty="0" smtClean="0"/>
              <a:t>検定式</a:t>
            </a:r>
            <a:endParaRPr lang="en-US" altLang="ja-JP" sz="2400" dirty="0" smtClean="0"/>
          </a:p>
          <a:p>
            <a:pPr>
              <a:buFont typeface="Wingdings" pitchFamily="2" charset="2"/>
              <a:buChar char="u"/>
            </a:pPr>
            <a:r>
              <a:rPr lang="ja-JP" altLang="en-US" sz="2400" dirty="0"/>
              <a:t>“教えたがり”</a:t>
            </a:r>
            <a:r>
              <a:rPr lang="ja-JP" altLang="en-US" sz="2400" dirty="0" smtClean="0"/>
              <a:t>の分析</a:t>
            </a:r>
            <a:endParaRPr lang="en-US" altLang="ja-JP" sz="2400" dirty="0" smtClean="0"/>
          </a:p>
          <a:p>
            <a:pPr lvl="2">
              <a:buFont typeface="Wingdings" pitchFamily="2" charset="2"/>
              <a:buChar char="l"/>
            </a:pPr>
            <a:r>
              <a:rPr lang="ja-JP" altLang="en-US" sz="2000" dirty="0" smtClean="0">
                <a:solidFill>
                  <a:schemeClr val="tx1"/>
                </a:solidFill>
              </a:rPr>
              <a:t>特徴</a:t>
            </a:r>
            <a:endParaRPr lang="en-US" altLang="ja-JP" sz="2000" dirty="0" smtClean="0">
              <a:solidFill>
                <a:schemeClr val="tx1"/>
              </a:solidFill>
            </a:endParaRPr>
          </a:p>
          <a:p>
            <a:pPr lvl="2">
              <a:buFont typeface="Wingdings" pitchFamily="2" charset="2"/>
              <a:buChar char="l"/>
            </a:pPr>
            <a:r>
              <a:rPr lang="ja-JP" altLang="en-US" sz="2000" dirty="0" smtClean="0">
                <a:solidFill>
                  <a:schemeClr val="tx1"/>
                </a:solidFill>
              </a:rPr>
              <a:t>好むもの</a:t>
            </a:r>
            <a:endParaRPr lang="en-US" altLang="ja-JP" sz="2000" dirty="0" smtClean="0">
              <a:solidFill>
                <a:schemeClr val="tx1"/>
              </a:solidFill>
            </a:endParaRPr>
          </a:p>
          <a:p>
            <a:pPr lvl="2">
              <a:buFont typeface="Wingdings" pitchFamily="2" charset="2"/>
              <a:buChar char="l"/>
            </a:pPr>
            <a:r>
              <a:rPr lang="ja-JP" altLang="en-US" sz="2000" dirty="0" smtClean="0">
                <a:solidFill>
                  <a:schemeClr val="tx1"/>
                </a:solidFill>
              </a:rPr>
              <a:t>利用するチャネル</a:t>
            </a:r>
            <a:endParaRPr lang="en-US" altLang="ja-JP" sz="2000" dirty="0" smtClean="0">
              <a:solidFill>
                <a:schemeClr val="tx1"/>
              </a:solidFill>
            </a:endParaRPr>
          </a:p>
          <a:p>
            <a:pPr>
              <a:buFont typeface="Wingdings" pitchFamily="2" charset="2"/>
              <a:buChar char="u"/>
            </a:pPr>
            <a:r>
              <a:rPr lang="ja-JP" altLang="en-US" sz="2400" dirty="0" smtClean="0"/>
              <a:t>結論</a:t>
            </a:r>
            <a:endParaRPr lang="en-US" altLang="ja-JP" sz="2400" dirty="0" smtClean="0"/>
          </a:p>
          <a:p>
            <a:pPr>
              <a:buFont typeface="Wingdings" pitchFamily="2" charset="2"/>
              <a:buChar char="u"/>
            </a:pPr>
            <a:r>
              <a:rPr lang="ja-JP" altLang="en-US" sz="2400" dirty="0" smtClean="0"/>
              <a:t>参考</a:t>
            </a:r>
            <a:r>
              <a:rPr lang="ja-JP" altLang="en-US" sz="2400" dirty="0"/>
              <a:t>文献</a:t>
            </a:r>
            <a:endParaRPr lang="en-US" altLang="ja-JP" sz="2400" dirty="0" smtClean="0"/>
          </a:p>
          <a:p>
            <a:endParaRPr lang="en-US" altLang="ja-JP" sz="2400" dirty="0" smtClean="0"/>
          </a:p>
          <a:p>
            <a:endParaRPr kumimoji="1" lang="ja-JP" altLang="en-US" sz="2400" dirty="0"/>
          </a:p>
        </p:txBody>
      </p:sp>
      <p:sp>
        <p:nvSpPr>
          <p:cNvPr id="5" name="スライド番号プレースホルダー 4"/>
          <p:cNvSpPr>
            <a:spLocks noGrp="1"/>
          </p:cNvSpPr>
          <p:nvPr>
            <p:ph type="sldNum" sz="quarter" idx="12"/>
          </p:nvPr>
        </p:nvSpPr>
        <p:spPr>
          <a:xfrm>
            <a:off x="8244408" y="6309320"/>
            <a:ext cx="762000" cy="365760"/>
          </a:xfrm>
        </p:spPr>
        <p:txBody>
          <a:bodyPr/>
          <a:lstStyle/>
          <a:p>
            <a:fld id="{C5FB36EB-CDB0-4D6F-B3B3-7E3C7D0955ED}" type="slidenum">
              <a:rPr kumimoji="1" lang="ja-JP" altLang="en-US" smtClean="0">
                <a:solidFill>
                  <a:schemeClr val="tx1"/>
                </a:solidFill>
                <a:latin typeface="+mn-ea"/>
              </a:rPr>
              <a:t>1</a:t>
            </a:fld>
            <a:endParaRPr kumimoji="1" lang="ja-JP" altLang="en-US" dirty="0">
              <a:solidFill>
                <a:schemeClr val="tx1"/>
              </a:solidFill>
              <a:latin typeface="+mn-ea"/>
            </a:endParaRPr>
          </a:p>
        </p:txBody>
      </p:sp>
    </p:spTree>
    <p:extLst>
      <p:ext uri="{BB962C8B-B14F-4D97-AF65-F5344CB8AC3E}">
        <p14:creationId xmlns:p14="http://schemas.microsoft.com/office/powerpoint/2010/main" val="41170435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“教えたがり”が利用するチャネル１</a:t>
            </a:r>
            <a:endParaRPr kumimoji="1" lang="ja-JP" altLang="en-US" sz="3200" dirty="0"/>
          </a:p>
        </p:txBody>
      </p:sp>
      <p:sp>
        <p:nvSpPr>
          <p:cNvPr id="3" name="コンテンツ プレースホルダー 2"/>
          <p:cNvSpPr>
            <a:spLocks noGrp="1"/>
          </p:cNvSpPr>
          <p:nvPr>
            <p:ph idx="1"/>
          </p:nvPr>
        </p:nvSpPr>
        <p:spPr>
          <a:xfrm>
            <a:off x="251519" y="1266444"/>
            <a:ext cx="8755269" cy="5330908"/>
          </a:xfrm>
        </p:spPr>
        <p:txBody>
          <a:bodyPr>
            <a:normAutofit/>
          </a:bodyPr>
          <a:lstStyle/>
          <a:p>
            <a:pPr marL="109728" indent="0">
              <a:buNone/>
            </a:pPr>
            <a:r>
              <a:rPr lang="ja-JP" altLang="en-US" sz="2000" b="1" u="sng" dirty="0" smtClean="0"/>
              <a:t>“教えたがり”が全体と比べて多く利用するチャネルを探る</a:t>
            </a:r>
            <a:endParaRPr lang="en-US" altLang="ja-JP" sz="2000" b="1" u="sng" dirty="0"/>
          </a:p>
          <a:p>
            <a:pPr>
              <a:buFont typeface="Wingdings" pitchFamily="2" charset="2"/>
              <a:buChar char="u"/>
            </a:pPr>
            <a:r>
              <a:rPr lang="ja-JP" altLang="en-US" sz="1600" dirty="0" smtClean="0">
                <a:latin typeface="+mn-ea"/>
              </a:rPr>
              <a:t>チャネル利用頻度について“週</a:t>
            </a:r>
            <a:r>
              <a:rPr lang="en-US" altLang="ja-JP" sz="1600" dirty="0" smtClean="0">
                <a:latin typeface="+mn-ea"/>
              </a:rPr>
              <a:t>2</a:t>
            </a:r>
            <a:r>
              <a:rPr lang="ja-JP" altLang="en-US" sz="1600" dirty="0" smtClean="0">
                <a:latin typeface="+mn-ea"/>
              </a:rPr>
              <a:t>回以上利用する”と回答したものを挙げる。</a:t>
            </a:r>
            <a:endParaRPr lang="en-US" altLang="ja-JP" sz="1600" dirty="0">
              <a:latin typeface="+mn-ea"/>
            </a:endParaRPr>
          </a:p>
          <a:p>
            <a:pPr>
              <a:buFont typeface="Wingdings" pitchFamily="2" charset="2"/>
              <a:buChar char="u"/>
            </a:pPr>
            <a:r>
              <a:rPr lang="ja-JP" altLang="en-US" sz="1600" dirty="0" smtClean="0">
                <a:latin typeface="+mn-ea"/>
              </a:rPr>
              <a:t>有意な差</a:t>
            </a:r>
            <a:r>
              <a:rPr lang="ja-JP" altLang="en-US" sz="1600" dirty="0">
                <a:latin typeface="+mn-ea"/>
              </a:rPr>
              <a:t>が</a:t>
            </a:r>
            <a:r>
              <a:rPr lang="ja-JP" altLang="en-US" sz="1600" dirty="0" smtClean="0">
                <a:latin typeface="+mn-ea"/>
              </a:rPr>
              <a:t>有るものと無いものに分けて表記する。</a:t>
            </a:r>
            <a:endParaRPr lang="en-US" altLang="ja-JP" sz="1600" dirty="0">
              <a:latin typeface="+mn-ea"/>
            </a:endParaRPr>
          </a:p>
          <a:p>
            <a:pPr marL="109728" indent="0">
              <a:buNone/>
            </a:pPr>
            <a:endParaRPr lang="en-US" altLang="ja-JP" sz="1600" dirty="0" smtClean="0">
              <a:latin typeface="+mn-ea"/>
            </a:endParaRPr>
          </a:p>
          <a:p>
            <a:pPr marL="109728" indent="0">
              <a:buNone/>
            </a:pPr>
            <a:endParaRPr lang="en-US" altLang="ja-JP" sz="2000" b="1" u="sng" dirty="0"/>
          </a:p>
          <a:p>
            <a:pPr marL="109728" indent="0">
              <a:buNone/>
            </a:pPr>
            <a:endParaRPr lang="en-US" altLang="ja-JP" sz="1600" dirty="0">
              <a:latin typeface="+mn-ea"/>
            </a:endParaRPr>
          </a:p>
          <a:p>
            <a:pPr marL="109728" indent="0">
              <a:buNone/>
            </a:pPr>
            <a:endParaRPr lang="en-US" altLang="ja-JP" sz="1600" dirty="0">
              <a:latin typeface="+mn-ea"/>
            </a:endParaRPr>
          </a:p>
          <a:p>
            <a:pPr marL="109728" indent="0">
              <a:buNone/>
            </a:pPr>
            <a:endParaRPr lang="en-US" altLang="ja-JP" sz="2000" b="1" u="sng" dirty="0" smtClean="0"/>
          </a:p>
          <a:p>
            <a:pPr marL="109728" indent="0">
              <a:buNone/>
            </a:pPr>
            <a:endParaRPr lang="en-US" altLang="ja-JP" sz="2000" dirty="0"/>
          </a:p>
          <a:p>
            <a:pPr marL="109728" indent="0">
              <a:buNone/>
            </a:pPr>
            <a:endParaRPr lang="en-US" altLang="ja-JP" sz="1600" dirty="0" smtClean="0">
              <a:latin typeface="Cambria Math"/>
            </a:endParaRPr>
          </a:p>
          <a:p>
            <a:pPr marL="109728" indent="0">
              <a:buNone/>
            </a:pPr>
            <a:endParaRPr lang="en-US" altLang="ja-JP" sz="1600" dirty="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mn-ea"/>
            </a:endParaRPr>
          </a:p>
          <a:p>
            <a:pPr marL="109728" indent="0">
              <a:buNone/>
            </a:pPr>
            <a:endParaRPr lang="en-US" altLang="ja-JP" sz="1600" dirty="0" smtClean="0"/>
          </a:p>
        </p:txBody>
      </p:sp>
      <p:graphicFrame>
        <p:nvGraphicFramePr>
          <p:cNvPr id="6" name="表 5"/>
          <p:cNvGraphicFramePr>
            <a:graphicFrameLocks noGrp="1"/>
          </p:cNvGraphicFramePr>
          <p:nvPr>
            <p:extLst>
              <p:ext uri="{D42A27DB-BD31-4B8C-83A1-F6EECF244321}">
                <p14:modId xmlns:p14="http://schemas.microsoft.com/office/powerpoint/2010/main" val="3095663493"/>
              </p:ext>
            </p:extLst>
          </p:nvPr>
        </p:nvGraphicFramePr>
        <p:xfrm>
          <a:off x="251520" y="2492896"/>
          <a:ext cx="8712967" cy="3477504"/>
        </p:xfrm>
        <a:graphic>
          <a:graphicData uri="http://schemas.openxmlformats.org/drawingml/2006/table">
            <a:tbl>
              <a:tblPr firstRow="1" bandRow="1">
                <a:tableStyleId>{5C22544A-7EE6-4342-B048-85BDC9FD1C3A}</a:tableStyleId>
              </a:tblPr>
              <a:tblGrid>
                <a:gridCol w="3888432"/>
                <a:gridCol w="648072"/>
                <a:gridCol w="720080"/>
                <a:gridCol w="648072"/>
                <a:gridCol w="648072"/>
                <a:gridCol w="648072"/>
                <a:gridCol w="720080"/>
                <a:gridCol w="792087"/>
              </a:tblGrid>
              <a:tr h="320504">
                <a:tc>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gridSpan="2">
                  <a:txBody>
                    <a:bodyPr/>
                    <a:lstStyle/>
                    <a:p>
                      <a:pPr algn="ctr"/>
                      <a:r>
                        <a:rPr kumimoji="1" lang="ja-JP" altLang="en-US" sz="1400" dirty="0" smtClean="0">
                          <a:solidFill>
                            <a:schemeClr val="tx1"/>
                          </a:solidFill>
                        </a:rPr>
                        <a:t>教えたがり</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dirty="0" smtClean="0">
                          <a:solidFill>
                            <a:schemeClr val="tx1"/>
                          </a:solidFill>
                        </a:rPr>
                        <a:t>全体</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kumimoji="1" lang="ja-JP" altLang="en-US" sz="1400" dirty="0" smtClean="0">
                          <a:solidFill>
                            <a:schemeClr val="tx1"/>
                          </a:solidFill>
                        </a:rPr>
                        <a:t>検定結果</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pPr algn="ctr"/>
                      <a:endParaRPr kumimoji="1" lang="ja-JP" altLang="en-US" sz="12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2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0504">
                <a:tc>
                  <a:txBody>
                    <a:bodyPr/>
                    <a:lstStyle/>
                    <a:p>
                      <a:pPr algn="ctr"/>
                      <a:r>
                        <a:rPr kumimoji="1" lang="ja-JP" altLang="en-US" sz="1400" b="1" dirty="0" smtClean="0">
                          <a:solidFill>
                            <a:sysClr val="windowText" lastClr="000000"/>
                          </a:solidFill>
                        </a:rPr>
                        <a:t>チャネル</a:t>
                      </a:r>
                      <a:endParaRPr kumimoji="1" lang="ja-JP" altLang="en-US" sz="1400"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solidFill>
                            <a:sysClr val="windowText" lastClr="000000"/>
                          </a:solidFill>
                        </a:rPr>
                        <a:t>度数</a:t>
                      </a:r>
                      <a:endParaRPr kumimoji="1" lang="ja-JP" altLang="en-US" sz="1400"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solidFill>
                            <a:sysClr val="windowText" lastClr="000000"/>
                          </a:solidFill>
                        </a:rPr>
                        <a:t>比率</a:t>
                      </a:r>
                      <a:endParaRPr kumimoji="1" lang="ja-JP" altLang="en-US" sz="1400"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solidFill>
                            <a:sysClr val="windowText" lastClr="000000"/>
                          </a:solidFill>
                        </a:rPr>
                        <a:t>度数</a:t>
                      </a:r>
                      <a:endParaRPr kumimoji="1" lang="ja-JP" altLang="en-US" sz="1400"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solidFill>
                            <a:sysClr val="windowText" lastClr="000000"/>
                          </a:solidFill>
                        </a:rPr>
                        <a:t>比率</a:t>
                      </a:r>
                      <a:endParaRPr kumimoji="1" lang="ja-JP" altLang="en-US" sz="1400"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1" dirty="0" smtClean="0">
                          <a:solidFill>
                            <a:sysClr val="windowText" lastClr="000000"/>
                          </a:solidFill>
                        </a:rPr>
                        <a:t>Z</a:t>
                      </a:r>
                      <a:r>
                        <a:rPr kumimoji="1" lang="ja-JP" altLang="en-US" sz="1400" b="1" dirty="0" smtClean="0">
                          <a:solidFill>
                            <a:sysClr val="windowText" lastClr="000000"/>
                          </a:solidFill>
                        </a:rPr>
                        <a:t>値</a:t>
                      </a:r>
                      <a:endParaRPr kumimoji="1" lang="ja-JP" altLang="en-US" sz="1400"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solidFill>
                            <a:sysClr val="windowText" lastClr="000000"/>
                          </a:solidFill>
                        </a:rPr>
                        <a:t>差分</a:t>
                      </a:r>
                      <a:endParaRPr kumimoji="1" lang="ja-JP" altLang="en-US" sz="1400"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solidFill>
                            <a:sysClr val="windowText" lastClr="000000"/>
                          </a:solidFill>
                        </a:rPr>
                        <a:t>信頼度</a:t>
                      </a:r>
                      <a:endParaRPr kumimoji="1" lang="ja-JP" altLang="en-US" sz="1400"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6864">
                <a:tc>
                  <a:txBody>
                    <a:bodyPr/>
                    <a:lstStyle/>
                    <a:p>
                      <a:r>
                        <a:rPr kumimoji="1" lang="ja-JP" altLang="en-US" sz="1400" dirty="0" smtClean="0">
                          <a:solidFill>
                            <a:sysClr val="windowText" lastClr="000000"/>
                          </a:solidFill>
                        </a:rPr>
                        <a:t>衣料品・家電なども販売している総合的なスーパーマーケット</a:t>
                      </a:r>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50</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17.9%</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351</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11.7%</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3.233</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6.2%</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95%</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7614">
                <a:tc>
                  <a:txBody>
                    <a:bodyPr/>
                    <a:lstStyle/>
                    <a:p>
                      <a:r>
                        <a:rPr kumimoji="1" lang="ja-JP" altLang="en-US" sz="1400" dirty="0" smtClean="0">
                          <a:solidFill>
                            <a:sysClr val="windowText" lastClr="000000"/>
                          </a:solidFill>
                        </a:rPr>
                        <a:t>主に食料品・日用品を販売しているスーパーマーケット</a:t>
                      </a:r>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115</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41.2%</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1026</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34.2%</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2.471</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7.0%</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ysClr val="windowText" lastClr="000000"/>
                          </a:solidFill>
                          <a:latin typeface="+mn-ea"/>
                          <a:ea typeface="+mn-ea"/>
                        </a:rPr>
                        <a:t>95%</a:t>
                      </a:r>
                      <a:endParaRPr kumimoji="1" lang="ja-JP" altLang="en-US" sz="1400" dirty="0" smtClean="0">
                        <a:solidFill>
                          <a:sysClr val="windowText" lastClr="000000"/>
                        </a:solidFill>
                        <a:latin typeface="+mn-ea"/>
                        <a:ea typeface="+mn-ea"/>
                      </a:endParaRPr>
                    </a:p>
                    <a:p>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0504">
                <a:tc>
                  <a:txBody>
                    <a:bodyPr/>
                    <a:lstStyle/>
                    <a:p>
                      <a:r>
                        <a:rPr kumimoji="1" lang="ja-JP" altLang="en-US" sz="1400" dirty="0" smtClean="0">
                          <a:solidFill>
                            <a:sysClr val="windowText" lastClr="000000"/>
                          </a:solidFill>
                        </a:rPr>
                        <a:t>薬局・薬店・ドラッグストア</a:t>
                      </a:r>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42</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15.1%</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244</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8.1%</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4.229</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6.9%</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ysClr val="windowText" lastClr="000000"/>
                          </a:solidFill>
                          <a:latin typeface="+mn-ea"/>
                          <a:ea typeface="+mn-ea"/>
                        </a:rPr>
                        <a:t>95%</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0504">
                <a:tc>
                  <a:txBody>
                    <a:bodyPr/>
                    <a:lstStyle/>
                    <a:p>
                      <a:r>
                        <a:rPr kumimoji="1" lang="ja-JP" altLang="en-US" sz="1400" dirty="0" smtClean="0">
                          <a:solidFill>
                            <a:sysClr val="windowText" lastClr="000000"/>
                          </a:solidFill>
                        </a:rPr>
                        <a:t>総合的なショッピングセンター・ショッピングモール</a:t>
                      </a:r>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14</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5.0%</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51</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1.7%</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4.287</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3.3%</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ysClr val="windowText" lastClr="000000"/>
                          </a:solidFill>
                          <a:latin typeface="+mn-ea"/>
                          <a:ea typeface="+mn-ea"/>
                        </a:rPr>
                        <a:t>95%</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0504">
                <a:tc>
                  <a:txBody>
                    <a:bodyPr/>
                    <a:lstStyle/>
                    <a:p>
                      <a:r>
                        <a:rPr kumimoji="1" lang="ja-JP" altLang="en-US" sz="1400" dirty="0" smtClean="0">
                          <a:solidFill>
                            <a:sysClr val="windowText" lastClr="000000"/>
                          </a:solidFill>
                        </a:rPr>
                        <a:t>本屋</a:t>
                      </a:r>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21</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7.5%</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128</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4.3%</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2.694</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3.3%</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ysClr val="windowText" lastClr="000000"/>
                          </a:solidFill>
                          <a:latin typeface="+mn-ea"/>
                          <a:ea typeface="+mn-ea"/>
                        </a:rPr>
                        <a:t>95%</a:t>
                      </a:r>
                      <a:endParaRPr kumimoji="1" lang="ja-JP" altLang="en-US" sz="140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0504">
                <a:tc>
                  <a:txBody>
                    <a:bodyPr/>
                    <a:lstStyle/>
                    <a:p>
                      <a:r>
                        <a:rPr kumimoji="1" lang="ja-JP" altLang="en-US" sz="1400" dirty="0" smtClean="0">
                          <a:solidFill>
                            <a:sysClr val="windowText" lastClr="000000"/>
                          </a:solidFill>
                        </a:rPr>
                        <a:t>雑誌・カタログなどを使った通信販売</a:t>
                      </a:r>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5</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1.8%</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17</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0.6%</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2.727</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1.2%</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ysClr val="windowText" lastClr="000000"/>
                          </a:solidFill>
                          <a:latin typeface="+mn-ea"/>
                          <a:ea typeface="+mn-ea"/>
                        </a:rPr>
                        <a:t>95%</a:t>
                      </a:r>
                      <a:endParaRPr kumimoji="1" lang="ja-JP" altLang="en-US" sz="140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0504">
                <a:tc>
                  <a:txBody>
                    <a:bodyPr/>
                    <a:lstStyle/>
                    <a:p>
                      <a:r>
                        <a:rPr kumimoji="1" lang="ja-JP" altLang="en-US" sz="1400" dirty="0" smtClean="0">
                          <a:solidFill>
                            <a:sysClr val="windowText" lastClr="000000"/>
                          </a:solidFill>
                        </a:rPr>
                        <a:t>テレホンショッピング、テレビショッピング</a:t>
                      </a:r>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5</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1.8%</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11</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0.4%</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3.939</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ysClr val="windowText" lastClr="000000"/>
                          </a:solidFill>
                          <a:latin typeface="+mn-ea"/>
                          <a:ea typeface="+mn-ea"/>
                        </a:rPr>
                        <a:t>1.4%</a:t>
                      </a:r>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ysClr val="windowText" lastClr="000000"/>
                          </a:solidFill>
                          <a:latin typeface="+mn-ea"/>
                          <a:ea typeface="+mn-ea"/>
                        </a:rPr>
                        <a:t>95%</a:t>
                      </a:r>
                      <a:endParaRPr kumimoji="1" lang="ja-JP" altLang="en-US" sz="140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9" name="テキスト ボックス 8"/>
          <p:cNvSpPr txBox="1"/>
          <p:nvPr/>
        </p:nvSpPr>
        <p:spPr>
          <a:xfrm>
            <a:off x="2771800" y="6093296"/>
            <a:ext cx="4108817" cy="523220"/>
          </a:xfrm>
          <a:prstGeom prst="rect">
            <a:avLst/>
          </a:prstGeom>
          <a:noFill/>
        </p:spPr>
        <p:txBody>
          <a:bodyPr wrap="none" rtlCol="0">
            <a:spAutoFit/>
          </a:bodyPr>
          <a:lstStyle/>
          <a:p>
            <a:r>
              <a:rPr lang="ja-JP" altLang="en-US" sz="1400" dirty="0" smtClean="0"/>
              <a:t>図</a:t>
            </a:r>
            <a:r>
              <a:rPr lang="en-US" altLang="ja-JP" sz="1400" dirty="0">
                <a:latin typeface="+mn-ea"/>
              </a:rPr>
              <a:t>11</a:t>
            </a:r>
            <a:r>
              <a:rPr lang="ja-JP" altLang="en-US" sz="1400" dirty="0" smtClean="0">
                <a:latin typeface="+mn-ea"/>
              </a:rPr>
              <a:t>　</a:t>
            </a:r>
            <a:r>
              <a:rPr lang="ja-JP" altLang="en-US" sz="1400" dirty="0" smtClean="0"/>
              <a:t>有意な差があるもの（チャネル利用頻度）</a:t>
            </a:r>
            <a:endParaRPr lang="en-US" altLang="ja-JP" sz="1400" dirty="0" smtClean="0"/>
          </a:p>
          <a:p>
            <a:endParaRPr kumimoji="1" lang="ja-JP" altLang="en-US" sz="1400" dirty="0"/>
          </a:p>
        </p:txBody>
      </p:sp>
      <p:sp>
        <p:nvSpPr>
          <p:cNvPr id="8"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19</a:t>
            </a:fld>
            <a:endParaRPr kumimoji="1" lang="ja-JP" altLang="en-US" dirty="0">
              <a:solidFill>
                <a:schemeClr val="tx1"/>
              </a:solidFill>
              <a:latin typeface="+mn-ea"/>
            </a:endParaRPr>
          </a:p>
        </p:txBody>
      </p:sp>
    </p:spTree>
    <p:extLst>
      <p:ext uri="{BB962C8B-B14F-4D97-AF65-F5344CB8AC3E}">
        <p14:creationId xmlns:p14="http://schemas.microsoft.com/office/powerpoint/2010/main" val="31589661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“教えたがり”が利用するチャネル２</a:t>
            </a:r>
            <a:endParaRPr kumimoji="1" lang="ja-JP" altLang="en-US" sz="3200" dirty="0"/>
          </a:p>
        </p:txBody>
      </p:sp>
      <p:sp>
        <p:nvSpPr>
          <p:cNvPr id="3" name="コンテンツ プレースホルダー 2"/>
          <p:cNvSpPr>
            <a:spLocks noGrp="1"/>
          </p:cNvSpPr>
          <p:nvPr>
            <p:ph idx="1"/>
          </p:nvPr>
        </p:nvSpPr>
        <p:spPr>
          <a:xfrm>
            <a:off x="251520" y="1268760"/>
            <a:ext cx="8229600" cy="4325112"/>
          </a:xfrm>
        </p:spPr>
        <p:txBody>
          <a:bodyPr>
            <a:normAutofit/>
          </a:bodyPr>
          <a:lstStyle/>
          <a:p>
            <a:pPr>
              <a:buFont typeface="Wingdings" pitchFamily="2" charset="2"/>
              <a:buChar char="u"/>
            </a:pPr>
            <a:r>
              <a:rPr kumimoji="1" lang="ja-JP" altLang="en-US" sz="1600" dirty="0" smtClean="0"/>
              <a:t>ここには検定の結果、有意差が無かったものについて表記する。</a:t>
            </a:r>
            <a:endParaRPr kumimoji="1" lang="en-US" altLang="ja-JP" sz="1600" dirty="0" smtClean="0"/>
          </a:p>
          <a:p>
            <a:pPr marL="109728" indent="0">
              <a:buNone/>
            </a:pPr>
            <a:endParaRPr lang="en-US" altLang="ja-JP" sz="1600" dirty="0"/>
          </a:p>
          <a:p>
            <a:pPr marL="109728" indent="0">
              <a:buNone/>
            </a:pPr>
            <a:endParaRPr kumimoji="1" lang="en-US" altLang="ja-JP" sz="1600" dirty="0" smtClean="0"/>
          </a:p>
          <a:p>
            <a:pPr marL="109728" indent="0">
              <a:buNone/>
            </a:pPr>
            <a:endParaRPr lang="en-US" altLang="ja-JP" sz="1600" dirty="0"/>
          </a:p>
          <a:p>
            <a:pPr marL="109728" indent="0">
              <a:buNone/>
            </a:pPr>
            <a:endParaRPr kumimoji="1" lang="ja-JP" altLang="en-US" sz="1600" dirty="0"/>
          </a:p>
        </p:txBody>
      </p:sp>
      <p:graphicFrame>
        <p:nvGraphicFramePr>
          <p:cNvPr id="5" name="表 4"/>
          <p:cNvGraphicFramePr>
            <a:graphicFrameLocks noGrp="1"/>
          </p:cNvGraphicFramePr>
          <p:nvPr>
            <p:extLst>
              <p:ext uri="{D42A27DB-BD31-4B8C-83A1-F6EECF244321}">
                <p14:modId xmlns:p14="http://schemas.microsoft.com/office/powerpoint/2010/main" val="300907687"/>
              </p:ext>
            </p:extLst>
          </p:nvPr>
        </p:nvGraphicFramePr>
        <p:xfrm>
          <a:off x="251520" y="1772816"/>
          <a:ext cx="8712967" cy="2790444"/>
        </p:xfrm>
        <a:graphic>
          <a:graphicData uri="http://schemas.openxmlformats.org/drawingml/2006/table">
            <a:tbl>
              <a:tblPr firstRow="1" bandRow="1">
                <a:tableStyleId>{5C22544A-7EE6-4342-B048-85BDC9FD1C3A}</a:tableStyleId>
              </a:tblPr>
              <a:tblGrid>
                <a:gridCol w="3528393"/>
                <a:gridCol w="792088"/>
                <a:gridCol w="792088"/>
                <a:gridCol w="720080"/>
                <a:gridCol w="720080"/>
                <a:gridCol w="648072"/>
                <a:gridCol w="1512166"/>
              </a:tblGrid>
              <a:tr h="378714">
                <a:tc>
                  <a:txBody>
                    <a:bodyPr/>
                    <a:lstStyle/>
                    <a:p>
                      <a:endParaRPr kumimoji="1" lang="ja-JP" altLang="en-US" sz="140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2">
                  <a:txBody>
                    <a:bodyPr/>
                    <a:lstStyle/>
                    <a:p>
                      <a:pPr algn="ctr"/>
                      <a:r>
                        <a:rPr kumimoji="1" lang="ja-JP" altLang="en-US" sz="1400" dirty="0" smtClean="0">
                          <a:solidFill>
                            <a:schemeClr val="tx1"/>
                          </a:solidFill>
                          <a:latin typeface="+mn-ea"/>
                          <a:ea typeface="+mn-ea"/>
                        </a:rPr>
                        <a:t>教えたがり</a:t>
                      </a:r>
                      <a:endParaRPr kumimoji="1" lang="ja-JP" altLang="en-US" sz="14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dirty="0" smtClean="0">
                          <a:solidFill>
                            <a:schemeClr val="tx1"/>
                          </a:solidFill>
                          <a:latin typeface="+mn-ea"/>
                          <a:ea typeface="+mn-ea"/>
                        </a:rPr>
                        <a:t>全体</a:t>
                      </a:r>
                      <a:endParaRPr kumimoji="1" lang="ja-JP" altLang="en-US" sz="14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dirty="0" smtClean="0">
                          <a:solidFill>
                            <a:schemeClr val="tx1"/>
                          </a:solidFill>
                          <a:latin typeface="+mn-ea"/>
                          <a:ea typeface="+mn-ea"/>
                        </a:rPr>
                        <a:t>検定結果</a:t>
                      </a:r>
                      <a:endParaRPr kumimoji="1" lang="ja-JP" altLang="en-US" sz="14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pPr algn="ctr"/>
                      <a:endParaRPr kumimoji="1" lang="ja-JP" altLang="en-US" sz="12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8714">
                <a:tc>
                  <a:txBody>
                    <a:bodyPr/>
                    <a:lstStyle/>
                    <a:p>
                      <a:pPr algn="ctr"/>
                      <a:r>
                        <a:rPr kumimoji="1" lang="ja-JP" altLang="en-US" sz="1400" b="1" dirty="0" smtClean="0">
                          <a:solidFill>
                            <a:sysClr val="windowText" lastClr="000000"/>
                          </a:solidFill>
                          <a:latin typeface="+mn-ea"/>
                          <a:ea typeface="+mn-ea"/>
                        </a:rPr>
                        <a:t>チャネル</a:t>
                      </a:r>
                      <a:endParaRPr kumimoji="1" lang="ja-JP" altLang="en-US" sz="1400" b="1"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solidFill>
                            <a:sysClr val="windowText" lastClr="000000"/>
                          </a:solidFill>
                          <a:latin typeface="+mn-ea"/>
                          <a:ea typeface="+mn-ea"/>
                        </a:rPr>
                        <a:t>度数</a:t>
                      </a:r>
                      <a:endParaRPr kumimoji="1" lang="ja-JP" altLang="en-US" sz="1400" b="1"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solidFill>
                            <a:sysClr val="windowText" lastClr="000000"/>
                          </a:solidFill>
                          <a:latin typeface="+mn-ea"/>
                          <a:ea typeface="+mn-ea"/>
                        </a:rPr>
                        <a:t>比率</a:t>
                      </a:r>
                      <a:endParaRPr kumimoji="1" lang="ja-JP" altLang="en-US" sz="1400" b="1"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solidFill>
                            <a:sysClr val="windowText" lastClr="000000"/>
                          </a:solidFill>
                          <a:latin typeface="+mn-ea"/>
                          <a:ea typeface="+mn-ea"/>
                        </a:rPr>
                        <a:t>度数</a:t>
                      </a:r>
                      <a:endParaRPr kumimoji="1" lang="ja-JP" altLang="en-US" sz="1400" b="1"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dirty="0" smtClean="0">
                          <a:solidFill>
                            <a:sysClr val="windowText" lastClr="000000"/>
                          </a:solidFill>
                          <a:latin typeface="+mn-ea"/>
                          <a:ea typeface="+mn-ea"/>
                        </a:rPr>
                        <a:t>比率</a:t>
                      </a:r>
                      <a:endParaRPr kumimoji="1" lang="ja-JP" altLang="en-US" sz="1400" b="1"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1" dirty="0" smtClean="0">
                          <a:solidFill>
                            <a:sysClr val="windowText" lastClr="000000"/>
                          </a:solidFill>
                          <a:latin typeface="+mn-ea"/>
                          <a:ea typeface="+mn-ea"/>
                        </a:rPr>
                        <a:t>Z</a:t>
                      </a:r>
                      <a:r>
                        <a:rPr kumimoji="1" lang="ja-JP" altLang="en-US" sz="1400" b="1" dirty="0" smtClean="0">
                          <a:solidFill>
                            <a:sysClr val="windowText" lastClr="000000"/>
                          </a:solidFill>
                          <a:latin typeface="+mn-ea"/>
                          <a:ea typeface="+mn-ea"/>
                        </a:rPr>
                        <a:t>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kumimoji="1" lang="ja-JP" altLang="en-US" sz="1400" dirty="0" smtClean="0">
                          <a:solidFill>
                            <a:sysClr val="windowText" lastClr="000000"/>
                          </a:solidFill>
                          <a:latin typeface="+mn-ea"/>
                          <a:ea typeface="+mn-ea"/>
                        </a:rPr>
                        <a:t>信頼度</a:t>
                      </a:r>
                      <a:r>
                        <a:rPr kumimoji="1" lang="en-US" altLang="ja-JP" sz="1400" dirty="0" smtClean="0">
                          <a:solidFill>
                            <a:sysClr val="windowText" lastClr="000000"/>
                          </a:solidFill>
                          <a:latin typeface="+mn-ea"/>
                          <a:ea typeface="+mn-ea"/>
                        </a:rPr>
                        <a:t>95%</a:t>
                      </a:r>
                      <a:r>
                        <a:rPr kumimoji="1" lang="ja-JP" altLang="en-US" sz="1400" dirty="0" smtClean="0">
                          <a:solidFill>
                            <a:sysClr val="windowText" lastClr="000000"/>
                          </a:solidFill>
                          <a:latin typeface="+mn-ea"/>
                          <a:ea typeface="+mn-ea"/>
                        </a:rPr>
                        <a:t>で</a:t>
                      </a:r>
                      <a:endParaRPr kumimoji="1" lang="en-US" altLang="ja-JP" sz="1400" dirty="0" smtClean="0">
                        <a:solidFill>
                          <a:sysClr val="windowText" lastClr="000000"/>
                        </a:solidFill>
                        <a:latin typeface="+mn-ea"/>
                        <a:ea typeface="+mn-ea"/>
                      </a:endParaRPr>
                    </a:p>
                    <a:p>
                      <a:pPr algn="ctr"/>
                      <a:r>
                        <a:rPr kumimoji="1" lang="ja-JP" altLang="en-US" sz="1400" dirty="0" smtClean="0">
                          <a:solidFill>
                            <a:sysClr val="windowText" lastClr="000000"/>
                          </a:solidFill>
                          <a:latin typeface="+mn-ea"/>
                          <a:ea typeface="+mn-ea"/>
                        </a:rPr>
                        <a:t>有意な差は</a:t>
                      </a:r>
                      <a:r>
                        <a:rPr kumimoji="1" lang="ja-JP" altLang="en-US" sz="1400" dirty="0" err="1" smtClean="0">
                          <a:solidFill>
                            <a:sysClr val="windowText" lastClr="000000"/>
                          </a:solidFill>
                          <a:latin typeface="+mn-ea"/>
                          <a:ea typeface="+mn-ea"/>
                        </a:rPr>
                        <a:t>無し</a:t>
                      </a:r>
                      <a:endParaRPr kumimoji="1" lang="ja-JP" altLang="en-US" sz="1400" dirty="0" smtClean="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8714">
                <a:tc>
                  <a:txBody>
                    <a:bodyPr/>
                    <a:lstStyle/>
                    <a:p>
                      <a:r>
                        <a:rPr kumimoji="1" lang="ja-JP" altLang="en-US" sz="1400" dirty="0" smtClean="0">
                          <a:solidFill>
                            <a:schemeClr val="tx1"/>
                          </a:solidFill>
                          <a:latin typeface="+mn-ea"/>
                          <a:ea typeface="+mn-ea"/>
                        </a:rPr>
                        <a:t>コンビニエンスストア</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121</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43.4%</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1197</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39.9%</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1.183</a:t>
                      </a:r>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78714">
                <a:tc>
                  <a:txBody>
                    <a:bodyPr/>
                    <a:lstStyle/>
                    <a:p>
                      <a:r>
                        <a:rPr kumimoji="1" lang="ja-JP" altLang="en-US" sz="1400" dirty="0" smtClean="0">
                          <a:solidFill>
                            <a:schemeClr val="tx1"/>
                          </a:solidFill>
                          <a:latin typeface="+mn-ea"/>
                          <a:ea typeface="+mn-ea"/>
                        </a:rPr>
                        <a:t>百貨店・デパート</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7</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2.5%</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51</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1.7%</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1.045</a:t>
                      </a:r>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482692">
                <a:tc>
                  <a:txBody>
                    <a:bodyPr/>
                    <a:lstStyle/>
                    <a:p>
                      <a:r>
                        <a:rPr kumimoji="1" lang="ja-JP" altLang="en-US" sz="1400" dirty="0" smtClean="0">
                          <a:solidFill>
                            <a:schemeClr val="tx1"/>
                          </a:solidFill>
                          <a:latin typeface="+mn-ea"/>
                          <a:ea typeface="+mn-ea"/>
                        </a:rPr>
                        <a:t>大型家庭電器店・大型パソコンショップ・大型カメラ店</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6</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2.2%</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39</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1.3%</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1.254</a:t>
                      </a:r>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78714">
                <a:tc>
                  <a:txBody>
                    <a:bodyPr/>
                    <a:lstStyle/>
                    <a:p>
                      <a:r>
                        <a:rPr kumimoji="1" lang="ja-JP" altLang="en-US" sz="1400" dirty="0" smtClean="0">
                          <a:solidFill>
                            <a:schemeClr val="tx1"/>
                          </a:solidFill>
                          <a:latin typeface="+mn-ea"/>
                          <a:ea typeface="+mn-ea"/>
                        </a:rPr>
                        <a:t>インターネットショッピングパソコン</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12</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4.3%</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96</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3.2%</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1.045</a:t>
                      </a:r>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78714">
                <a:tc>
                  <a:txBody>
                    <a:bodyPr/>
                    <a:lstStyle/>
                    <a:p>
                      <a:r>
                        <a:rPr kumimoji="1" lang="ja-JP" altLang="en-US" sz="1400" dirty="0" smtClean="0">
                          <a:solidFill>
                            <a:schemeClr val="tx1"/>
                          </a:solidFill>
                          <a:latin typeface="+mn-ea"/>
                          <a:ea typeface="+mn-ea"/>
                        </a:rPr>
                        <a:t>インターネットショッピング携帯電話</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4</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1.4%</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17</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0.6%</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solidFill>
                            <a:schemeClr val="tx1"/>
                          </a:solidFill>
                          <a:latin typeface="+mn-ea"/>
                          <a:ea typeface="+mn-ea"/>
                        </a:rPr>
                        <a:t>1.929</a:t>
                      </a:r>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bl>
          </a:graphicData>
        </a:graphic>
      </p:graphicFrame>
      <p:sp>
        <p:nvSpPr>
          <p:cNvPr id="6" name="テキスト ボックス 5"/>
          <p:cNvSpPr txBox="1"/>
          <p:nvPr/>
        </p:nvSpPr>
        <p:spPr>
          <a:xfrm>
            <a:off x="2749026" y="4571255"/>
            <a:ext cx="4134465" cy="307777"/>
          </a:xfrm>
          <a:prstGeom prst="rect">
            <a:avLst/>
          </a:prstGeom>
          <a:noFill/>
        </p:spPr>
        <p:txBody>
          <a:bodyPr wrap="none" rtlCol="0">
            <a:spAutoFit/>
          </a:bodyPr>
          <a:lstStyle/>
          <a:p>
            <a:r>
              <a:rPr lang="ja-JP" altLang="en-US" sz="1400" dirty="0" smtClean="0"/>
              <a:t>図</a:t>
            </a:r>
            <a:r>
              <a:rPr lang="en-US" altLang="ja-JP" sz="1400" dirty="0">
                <a:latin typeface="+mn-ea"/>
              </a:rPr>
              <a:t>12</a:t>
            </a:r>
            <a:r>
              <a:rPr lang="ja-JP" altLang="en-US" sz="1400" dirty="0" smtClean="0"/>
              <a:t>　有意な差がないもの（チャネル利用頻度）</a:t>
            </a:r>
            <a:endParaRPr lang="en-US" altLang="ja-JP" sz="1400" dirty="0" smtClean="0"/>
          </a:p>
        </p:txBody>
      </p:sp>
      <p:sp>
        <p:nvSpPr>
          <p:cNvPr id="10" name="コンテンツ プレースホルダー 2"/>
          <p:cNvSpPr txBox="1">
            <a:spLocks/>
          </p:cNvSpPr>
          <p:nvPr/>
        </p:nvSpPr>
        <p:spPr>
          <a:xfrm>
            <a:off x="251810" y="5032921"/>
            <a:ext cx="8640670" cy="1636439"/>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1"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1"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1"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1"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1"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a:lstStyle>
          <a:p>
            <a:pPr marL="109728" indent="0" algn="ctr">
              <a:buNone/>
            </a:pPr>
            <a:r>
              <a:rPr lang="ja-JP" altLang="en-US" sz="2400" dirty="0" smtClean="0"/>
              <a:t>まとめ</a:t>
            </a:r>
            <a:endParaRPr lang="en-US" altLang="ja-JP" sz="2400" dirty="0" smtClean="0"/>
          </a:p>
          <a:p>
            <a:pPr>
              <a:buFont typeface="Wingdings" pitchFamily="2" charset="2"/>
              <a:buChar char="u"/>
            </a:pPr>
            <a:r>
              <a:rPr lang="ja-JP" altLang="en-US" sz="1600" dirty="0" smtClean="0"/>
              <a:t>“</a:t>
            </a:r>
            <a:r>
              <a:rPr lang="ja-JP" altLang="en-US" sz="1600" dirty="0"/>
              <a:t>教えたがり”はスーパーマーケットやドラッグストアのよう</a:t>
            </a:r>
            <a:r>
              <a:rPr lang="ja-JP" altLang="en-US" sz="1600" dirty="0" smtClean="0"/>
              <a:t>な、身近な販売チャネルを一般人</a:t>
            </a:r>
            <a:r>
              <a:rPr lang="en-US" altLang="ja-JP" sz="1600" dirty="0" smtClean="0"/>
              <a:t>(</a:t>
            </a:r>
            <a:r>
              <a:rPr lang="ja-JP" altLang="en-US" sz="1600" dirty="0" smtClean="0"/>
              <a:t>全体</a:t>
            </a:r>
            <a:r>
              <a:rPr lang="en-US" altLang="ja-JP" sz="1600" dirty="0" smtClean="0"/>
              <a:t>)</a:t>
            </a:r>
            <a:r>
              <a:rPr lang="ja-JP" altLang="en-US" sz="1600" dirty="0" smtClean="0"/>
              <a:t>より頻繁に利用する傾向があることが分かった。</a:t>
            </a:r>
            <a:endParaRPr lang="en-US" altLang="ja-JP" sz="1600" dirty="0"/>
          </a:p>
          <a:p>
            <a:pPr>
              <a:buFont typeface="Wingdings" pitchFamily="2" charset="2"/>
              <a:buChar char="u"/>
            </a:pPr>
            <a:r>
              <a:rPr lang="ja-JP" altLang="en-US" sz="1600" dirty="0" smtClean="0"/>
              <a:t>前述の“教えたがりの特徴”では</a:t>
            </a:r>
            <a:r>
              <a:rPr lang="ja-JP" altLang="en-US" sz="1600" dirty="0"/>
              <a:t>携帯電話</a:t>
            </a:r>
            <a:r>
              <a:rPr lang="ja-JP" altLang="en-US" sz="1600" dirty="0" smtClean="0"/>
              <a:t>、パソコン等の端末利用率が高い</a:t>
            </a:r>
            <a:r>
              <a:rPr lang="ja-JP" altLang="en-US" sz="1600" dirty="0"/>
              <a:t>という</a:t>
            </a:r>
            <a:r>
              <a:rPr lang="ja-JP" altLang="en-US" sz="1600" dirty="0" smtClean="0"/>
              <a:t>結果を得たが、買い物利用チャネルの観点からは意外にも有意な差が見られなかった。</a:t>
            </a:r>
            <a:endParaRPr lang="ja-JP" altLang="en-US" sz="1600" dirty="0"/>
          </a:p>
          <a:p>
            <a:pPr marL="109728" indent="0">
              <a:buFont typeface="Georgia"/>
              <a:buNone/>
            </a:pPr>
            <a:endParaRPr lang="en-US" altLang="ja-JP" sz="1600" dirty="0" smtClean="0"/>
          </a:p>
          <a:p>
            <a:pPr marL="109728" indent="0">
              <a:buFont typeface="Georgia"/>
              <a:buNone/>
            </a:pPr>
            <a:endParaRPr lang="en-US" altLang="ja-JP" sz="1600" dirty="0" smtClean="0"/>
          </a:p>
          <a:p>
            <a:pPr marL="109728" indent="0">
              <a:buFont typeface="Georgia"/>
              <a:buNone/>
            </a:pPr>
            <a:endParaRPr lang="ja-JP" altLang="en-US" sz="1600" dirty="0"/>
          </a:p>
        </p:txBody>
      </p:sp>
      <p:sp>
        <p:nvSpPr>
          <p:cNvPr id="8"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20</a:t>
            </a:fld>
            <a:endParaRPr kumimoji="1" lang="ja-JP" altLang="en-US" dirty="0">
              <a:solidFill>
                <a:schemeClr val="tx1"/>
              </a:solidFill>
              <a:latin typeface="+mn-ea"/>
            </a:endParaRPr>
          </a:p>
        </p:txBody>
      </p:sp>
    </p:spTree>
    <p:extLst>
      <p:ext uri="{BB962C8B-B14F-4D97-AF65-F5344CB8AC3E}">
        <p14:creationId xmlns:p14="http://schemas.microsoft.com/office/powerpoint/2010/main" val="30317007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a:t>結論</a:t>
            </a:r>
            <a:endParaRPr kumimoji="1" lang="ja-JP" altLang="en-US" sz="3200" dirty="0"/>
          </a:p>
        </p:txBody>
      </p:sp>
      <p:sp>
        <p:nvSpPr>
          <p:cNvPr id="3" name="コンテンツ プレースホルダー 2"/>
          <p:cNvSpPr>
            <a:spLocks noGrp="1"/>
          </p:cNvSpPr>
          <p:nvPr>
            <p:ph idx="1"/>
          </p:nvPr>
        </p:nvSpPr>
        <p:spPr>
          <a:xfrm>
            <a:off x="251520" y="1340768"/>
            <a:ext cx="8229600" cy="5334312"/>
          </a:xfrm>
        </p:spPr>
        <p:txBody>
          <a:bodyPr>
            <a:normAutofit/>
          </a:bodyPr>
          <a:lstStyle/>
          <a:p>
            <a:pPr marL="109728" indent="0">
              <a:buNone/>
            </a:pPr>
            <a:r>
              <a:rPr lang="ja-JP" altLang="en-US" sz="2000" b="1" u="sng" dirty="0" smtClean="0"/>
              <a:t>“</a:t>
            </a:r>
            <a:r>
              <a:rPr lang="ja-JP" altLang="en-US" sz="2000" b="1" u="sng" dirty="0"/>
              <a:t>教えたがり</a:t>
            </a:r>
            <a:r>
              <a:rPr lang="ja-JP" altLang="en-US" sz="2000" b="1" u="sng" dirty="0" smtClean="0"/>
              <a:t>”に好まれる</a:t>
            </a:r>
            <a:r>
              <a:rPr lang="ja-JP" altLang="en-US" sz="2000" b="1" u="sng" dirty="0"/>
              <a:t>宣伝</a:t>
            </a:r>
            <a:r>
              <a:rPr lang="ja-JP" altLang="en-US" sz="2000" b="1" u="sng" dirty="0" smtClean="0"/>
              <a:t>とは</a:t>
            </a:r>
          </a:p>
          <a:p>
            <a:pPr>
              <a:buFont typeface="Wingdings" pitchFamily="2" charset="2"/>
              <a:buChar char="u"/>
            </a:pPr>
            <a:r>
              <a:rPr lang="ja-JP" altLang="en-US" sz="1700" dirty="0" smtClean="0">
                <a:latin typeface="+mn-ea"/>
              </a:rPr>
              <a:t>これまでの分析により、“教えたがり”は情報収集欲が高く、娯楽性が高いものを好むことが分かった。</a:t>
            </a:r>
            <a:endParaRPr lang="en-US" altLang="ja-JP" sz="1700" dirty="0" smtClean="0">
              <a:latin typeface="+mn-ea"/>
            </a:endParaRPr>
          </a:p>
          <a:p>
            <a:pPr>
              <a:buFont typeface="Wingdings" pitchFamily="2" charset="2"/>
              <a:buChar char="u"/>
            </a:pPr>
            <a:r>
              <a:rPr lang="ja-JP" altLang="en-US" sz="1700" dirty="0" smtClean="0">
                <a:latin typeface="+mn-ea"/>
              </a:rPr>
              <a:t>よって、“教えたがり”に対して好意を持ってもらえる宣伝をするには、これら</a:t>
            </a:r>
            <a:r>
              <a:rPr lang="en-US" altLang="ja-JP" sz="1700" dirty="0" smtClean="0">
                <a:latin typeface="+mn-ea"/>
              </a:rPr>
              <a:t>2</a:t>
            </a:r>
            <a:r>
              <a:rPr lang="ja-JP" altLang="en-US" sz="1700" dirty="0" err="1" smtClean="0">
                <a:latin typeface="+mn-ea"/>
              </a:rPr>
              <a:t>つの</a:t>
            </a:r>
            <a:r>
              <a:rPr lang="ja-JP" altLang="en-US" sz="1700" dirty="0" smtClean="0">
                <a:latin typeface="+mn-ea"/>
              </a:rPr>
              <a:t>要素を含むことが重要である。</a:t>
            </a:r>
            <a:endParaRPr lang="en-US" altLang="ja-JP" sz="1700" dirty="0" smtClean="0">
              <a:latin typeface="+mn-ea"/>
            </a:endParaRPr>
          </a:p>
          <a:p>
            <a:pPr>
              <a:buFont typeface="Wingdings" pitchFamily="2" charset="2"/>
              <a:buChar char="u"/>
            </a:pPr>
            <a:endParaRPr lang="en-US" altLang="ja-JP" sz="1600" dirty="0">
              <a:latin typeface="+mn-ea"/>
            </a:endParaRPr>
          </a:p>
          <a:p>
            <a:pPr marL="109728" indent="0">
              <a:buNone/>
            </a:pPr>
            <a:r>
              <a:rPr lang="ja-JP" altLang="en-US" sz="2000" b="1" u="sng" dirty="0" smtClean="0"/>
              <a:t>“</a:t>
            </a:r>
            <a:r>
              <a:rPr lang="ja-JP" altLang="en-US" sz="2000" b="1" u="sng" dirty="0"/>
              <a:t>教えたがり”</a:t>
            </a:r>
            <a:r>
              <a:rPr lang="ja-JP" altLang="en-US" sz="2000" b="1" u="sng" dirty="0" smtClean="0"/>
              <a:t>に効率的に宣伝するに</a:t>
            </a:r>
            <a:r>
              <a:rPr lang="ja-JP" altLang="en-US" sz="2000" b="1" u="sng" dirty="0" smtClean="0"/>
              <a:t>は</a:t>
            </a:r>
            <a:endParaRPr lang="ja-JP" altLang="en-US" sz="2000" b="1" u="sng" dirty="0"/>
          </a:p>
          <a:p>
            <a:pPr>
              <a:buFont typeface="Wingdings" pitchFamily="2" charset="2"/>
              <a:buChar char="u"/>
            </a:pPr>
            <a:r>
              <a:rPr lang="ja-JP" altLang="en-US" sz="1700" dirty="0" smtClean="0">
                <a:latin typeface="+mn-ea"/>
              </a:rPr>
              <a:t>チャネルの利用頻度に対する分析により、現実において“教えたがり”が多く利用するチャネルが明らかにされた。</a:t>
            </a:r>
            <a:endParaRPr lang="en-US" altLang="ja-JP" sz="1700" dirty="0" smtClean="0">
              <a:latin typeface="+mn-ea"/>
            </a:endParaRPr>
          </a:p>
          <a:p>
            <a:pPr>
              <a:buFont typeface="Wingdings" pitchFamily="2" charset="2"/>
              <a:buChar char="u"/>
            </a:pPr>
            <a:r>
              <a:rPr lang="ja-JP" altLang="en-US" sz="1700" dirty="0" smtClean="0">
                <a:latin typeface="+mn-ea"/>
              </a:rPr>
              <a:t>さらに、“教えたがり”は仮想世界であるソーシャル・ネットワーキング・サービスやネット掲示板などの利用頻度も高い。</a:t>
            </a:r>
            <a:endParaRPr lang="en-US" altLang="ja-JP" sz="1700" dirty="0" smtClean="0">
              <a:latin typeface="+mn-ea"/>
            </a:endParaRPr>
          </a:p>
          <a:p>
            <a:pPr>
              <a:buFont typeface="Wingdings" pitchFamily="2" charset="2"/>
              <a:buChar char="u"/>
            </a:pPr>
            <a:r>
              <a:rPr lang="ja-JP" altLang="en-US" sz="1700" dirty="0" smtClean="0">
                <a:latin typeface="+mn-ea"/>
              </a:rPr>
              <a:t>よって</a:t>
            </a:r>
            <a:r>
              <a:rPr lang="ja-JP" altLang="en-US" sz="1700" dirty="0" smtClean="0">
                <a:latin typeface="+mn-ea"/>
              </a:rPr>
              <a:t>、効率的に宣伝するには、これらの領域に宣伝をするのが最も効果的であると考えられる</a:t>
            </a:r>
            <a:r>
              <a:rPr lang="ja-JP" altLang="en-US" sz="1700" dirty="0" smtClean="0">
                <a:latin typeface="+mn-ea"/>
              </a:rPr>
              <a:t>。</a:t>
            </a:r>
            <a:endParaRPr lang="en-US" altLang="ja-JP" sz="1700" dirty="0" smtClean="0">
              <a:latin typeface="+mn-ea"/>
            </a:endParaRPr>
          </a:p>
          <a:p>
            <a:pPr marL="109728" indent="0">
              <a:buNone/>
            </a:pPr>
            <a:endParaRPr lang="en-US" altLang="ja-JP" sz="1700" dirty="0" smtClean="0">
              <a:latin typeface="+mn-ea"/>
            </a:endParaRPr>
          </a:p>
          <a:p>
            <a:pPr marL="109728" indent="0">
              <a:buNone/>
            </a:pPr>
            <a:r>
              <a:rPr lang="ja-JP" altLang="en-US" sz="2000" b="1" u="sng" dirty="0"/>
              <a:t>示唆</a:t>
            </a:r>
          </a:p>
          <a:p>
            <a:pPr>
              <a:buFont typeface="Wingdings" pitchFamily="2" charset="2"/>
              <a:buChar char="u"/>
            </a:pPr>
            <a:r>
              <a:rPr lang="ja-JP" altLang="en-US" sz="1700" dirty="0">
                <a:latin typeface="+mn-ea"/>
              </a:rPr>
              <a:t>口</a:t>
            </a:r>
            <a:r>
              <a:rPr lang="ja-JP" altLang="en-US" sz="1700" dirty="0" smtClean="0">
                <a:latin typeface="+mn-ea"/>
              </a:rPr>
              <a:t>コミマーケティングを行う際に上記の要素を含めることで、成功確率を高めることができる</a:t>
            </a:r>
            <a:r>
              <a:rPr lang="ja-JP" altLang="en-US" sz="1700" dirty="0">
                <a:latin typeface="+mn-ea"/>
              </a:rPr>
              <a:t>と</a:t>
            </a:r>
            <a:r>
              <a:rPr lang="ja-JP" altLang="en-US" sz="1700" dirty="0" smtClean="0">
                <a:latin typeface="+mn-ea"/>
              </a:rPr>
              <a:t>予想される。</a:t>
            </a:r>
            <a:endParaRPr lang="en-US" altLang="ja-JP" sz="1700" dirty="0">
              <a:latin typeface="+mn-ea"/>
            </a:endParaRPr>
          </a:p>
          <a:p>
            <a:pPr marL="109728" indent="0">
              <a:buNone/>
            </a:pPr>
            <a:endParaRPr lang="en-US" altLang="ja-JP" sz="1700" dirty="0" smtClean="0">
              <a:latin typeface="+mn-ea"/>
            </a:endParaRPr>
          </a:p>
        </p:txBody>
      </p:sp>
      <p:sp>
        <p:nvSpPr>
          <p:cNvPr id="5"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21</a:t>
            </a:fld>
            <a:endParaRPr kumimoji="1" lang="ja-JP" altLang="en-US" dirty="0">
              <a:solidFill>
                <a:schemeClr val="tx1"/>
              </a:solidFill>
              <a:latin typeface="+mn-ea"/>
            </a:endParaRPr>
          </a:p>
        </p:txBody>
      </p:sp>
    </p:spTree>
    <p:extLst>
      <p:ext uri="{BB962C8B-B14F-4D97-AF65-F5344CB8AC3E}">
        <p14:creationId xmlns:p14="http://schemas.microsoft.com/office/powerpoint/2010/main" val="37085979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a:t>参考文献</a:t>
            </a:r>
            <a:endParaRPr kumimoji="1" lang="ja-JP" altLang="en-US" sz="3200" dirty="0"/>
          </a:p>
        </p:txBody>
      </p:sp>
      <p:sp>
        <p:nvSpPr>
          <p:cNvPr id="3" name="コンテンツ プレースホルダー 2"/>
          <p:cNvSpPr>
            <a:spLocks noGrp="1"/>
          </p:cNvSpPr>
          <p:nvPr>
            <p:ph idx="1"/>
          </p:nvPr>
        </p:nvSpPr>
        <p:spPr>
          <a:xfrm>
            <a:off x="251520" y="1268760"/>
            <a:ext cx="8229600" cy="4325112"/>
          </a:xfrm>
        </p:spPr>
        <p:txBody>
          <a:bodyPr>
            <a:normAutofit/>
          </a:bodyPr>
          <a:lstStyle/>
          <a:p>
            <a:pPr marL="109728" indent="0">
              <a:buNone/>
            </a:pPr>
            <a:r>
              <a:rPr lang="en-US" altLang="ja-JP" sz="1800" dirty="0" smtClean="0">
                <a:latin typeface="+mn-ea"/>
              </a:rPr>
              <a:t>[1]</a:t>
            </a:r>
            <a:r>
              <a:rPr lang="ja-JP" altLang="en-US" sz="1800" dirty="0" smtClean="0">
                <a:latin typeface="+mn-ea"/>
              </a:rPr>
              <a:t>濱岡豊・里村卓也「消費者間の相互作用についての基礎研究 </a:t>
            </a:r>
            <a:r>
              <a:rPr lang="en-US" altLang="ja-JP" sz="1800" dirty="0" smtClean="0">
                <a:latin typeface="+mn-ea"/>
              </a:rPr>
              <a:t>–</a:t>
            </a:r>
            <a:r>
              <a:rPr lang="ja-JP" altLang="en-US" sz="1800" dirty="0" smtClean="0">
                <a:latin typeface="+mn-ea"/>
              </a:rPr>
              <a:t>クチコミ、</a:t>
            </a:r>
            <a:endParaRPr lang="en-US" altLang="ja-JP" sz="1800" dirty="0" smtClean="0">
              <a:latin typeface="+mn-ea"/>
            </a:endParaRPr>
          </a:p>
          <a:p>
            <a:pPr marL="109728" indent="0">
              <a:buNone/>
            </a:pPr>
            <a:r>
              <a:rPr lang="ja-JP" altLang="en-US" sz="1800" dirty="0">
                <a:latin typeface="+mn-ea"/>
              </a:rPr>
              <a:t>　 </a:t>
            </a:r>
            <a:r>
              <a:rPr lang="en-US" altLang="ja-JP" sz="1800" dirty="0" smtClean="0">
                <a:latin typeface="+mn-ea"/>
              </a:rPr>
              <a:t>e</a:t>
            </a:r>
            <a:r>
              <a:rPr lang="ja-JP" altLang="en-US" sz="1800" dirty="0" smtClean="0">
                <a:latin typeface="+mn-ea"/>
              </a:rPr>
              <a:t>クチコミを中心に</a:t>
            </a:r>
            <a:r>
              <a:rPr lang="en-US" altLang="ja-JP" sz="1800" dirty="0" smtClean="0">
                <a:latin typeface="+mn-ea"/>
              </a:rPr>
              <a:t>-</a:t>
            </a:r>
            <a:r>
              <a:rPr lang="ja-JP" altLang="en-US" sz="1800" dirty="0" smtClean="0">
                <a:latin typeface="+mn-ea"/>
              </a:rPr>
              <a:t>」，慶應義塾大学出版株式会社，（</a:t>
            </a:r>
            <a:r>
              <a:rPr lang="en-US" altLang="ja-JP" sz="1800" dirty="0" smtClean="0">
                <a:latin typeface="+mn-ea"/>
              </a:rPr>
              <a:t>2009</a:t>
            </a:r>
            <a:r>
              <a:rPr lang="ja-JP" altLang="en-US" sz="1800" dirty="0" smtClean="0">
                <a:latin typeface="+mn-ea"/>
              </a:rPr>
              <a:t>）</a:t>
            </a:r>
            <a:endParaRPr lang="en-US" altLang="ja-JP" sz="1800" dirty="0" smtClean="0">
              <a:latin typeface="+mn-ea"/>
            </a:endParaRPr>
          </a:p>
          <a:p>
            <a:pPr marL="109728" indent="0">
              <a:buNone/>
            </a:pPr>
            <a:r>
              <a:rPr kumimoji="1" lang="en-US" altLang="ja-JP" sz="1800" dirty="0" smtClean="0">
                <a:latin typeface="+mn-ea"/>
              </a:rPr>
              <a:t>[2]</a:t>
            </a:r>
            <a:r>
              <a:rPr kumimoji="1" lang="ja-JP" altLang="en-US" sz="1800" dirty="0" smtClean="0">
                <a:latin typeface="+mn-ea"/>
              </a:rPr>
              <a:t>宣伝会議，「宣伝会議</a:t>
            </a:r>
            <a:r>
              <a:rPr kumimoji="1" lang="en-US" altLang="ja-JP" sz="1800" dirty="0" smtClean="0">
                <a:latin typeface="+mn-ea"/>
              </a:rPr>
              <a:t>2006</a:t>
            </a:r>
            <a:r>
              <a:rPr kumimoji="1" lang="ja-JP" altLang="en-US" sz="1800" dirty="0" smtClean="0">
                <a:latin typeface="+mn-ea"/>
              </a:rPr>
              <a:t>年</a:t>
            </a:r>
            <a:r>
              <a:rPr kumimoji="1" lang="en-US" altLang="ja-JP" sz="1800" dirty="0" smtClean="0">
                <a:latin typeface="+mn-ea"/>
              </a:rPr>
              <a:t>5</a:t>
            </a:r>
            <a:r>
              <a:rPr kumimoji="1" lang="ja-JP" altLang="en-US" sz="1800" dirty="0" smtClean="0">
                <a:latin typeface="+mn-ea"/>
              </a:rPr>
              <a:t>月号」，宣伝会議（</a:t>
            </a:r>
            <a:r>
              <a:rPr kumimoji="1" lang="en-US" altLang="ja-JP" sz="1800" dirty="0" smtClean="0">
                <a:latin typeface="+mn-ea"/>
              </a:rPr>
              <a:t>2006</a:t>
            </a:r>
            <a:r>
              <a:rPr kumimoji="1" lang="ja-JP" altLang="en-US" sz="1800" dirty="0" smtClean="0">
                <a:latin typeface="+mn-ea"/>
              </a:rPr>
              <a:t>）</a:t>
            </a:r>
            <a:endParaRPr kumimoji="1" lang="en-US" altLang="ja-JP" sz="1800" dirty="0" smtClean="0">
              <a:latin typeface="+mn-ea"/>
            </a:endParaRPr>
          </a:p>
          <a:p>
            <a:pPr marL="109728" indent="0">
              <a:buNone/>
            </a:pPr>
            <a:endParaRPr kumimoji="1" lang="en-US" altLang="ja-JP" sz="1600" dirty="0" smtClean="0"/>
          </a:p>
          <a:p>
            <a:pPr marL="109728" indent="0">
              <a:buNone/>
            </a:pPr>
            <a:endParaRPr lang="en-US" altLang="ja-JP" sz="1600" dirty="0"/>
          </a:p>
          <a:p>
            <a:pPr marL="109728" indent="0">
              <a:buNone/>
            </a:pPr>
            <a:endParaRPr kumimoji="1" lang="en-US" altLang="ja-JP" sz="1600" dirty="0" smtClean="0"/>
          </a:p>
          <a:p>
            <a:pPr marL="109728" indent="0">
              <a:buNone/>
            </a:pPr>
            <a:endParaRPr lang="en-US" altLang="ja-JP" sz="1600" dirty="0"/>
          </a:p>
          <a:p>
            <a:pPr marL="109728" indent="0">
              <a:buNone/>
            </a:pPr>
            <a:endParaRPr kumimoji="1" lang="ja-JP" altLang="en-US" sz="1600" dirty="0"/>
          </a:p>
        </p:txBody>
      </p:sp>
      <p:sp>
        <p:nvSpPr>
          <p:cNvPr id="5"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22</a:t>
            </a:fld>
            <a:endParaRPr kumimoji="1" lang="ja-JP" altLang="en-US" dirty="0">
              <a:solidFill>
                <a:schemeClr val="tx1"/>
              </a:solidFill>
              <a:latin typeface="+mn-ea"/>
            </a:endParaRPr>
          </a:p>
        </p:txBody>
      </p:sp>
    </p:spTree>
    <p:extLst>
      <p:ext uri="{BB962C8B-B14F-4D97-AF65-F5344CB8AC3E}">
        <p14:creationId xmlns:p14="http://schemas.microsoft.com/office/powerpoint/2010/main" val="3942351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kumimoji="1" lang="ja-JP" altLang="en-US" sz="3200" dirty="0" smtClean="0"/>
              <a:t>研究の背景１</a:t>
            </a:r>
            <a:endParaRPr kumimoji="1" lang="ja-JP" altLang="en-US" sz="3200" dirty="0"/>
          </a:p>
        </p:txBody>
      </p:sp>
      <p:sp>
        <p:nvSpPr>
          <p:cNvPr id="3" name="コンテンツ プレースホルダー 2"/>
          <p:cNvSpPr>
            <a:spLocks noGrp="1"/>
          </p:cNvSpPr>
          <p:nvPr>
            <p:ph idx="1"/>
          </p:nvPr>
        </p:nvSpPr>
        <p:spPr>
          <a:xfrm>
            <a:off x="256378" y="1268760"/>
            <a:ext cx="8631243" cy="1512168"/>
          </a:xfrm>
        </p:spPr>
        <p:txBody>
          <a:bodyPr>
            <a:normAutofit/>
          </a:bodyPr>
          <a:lstStyle/>
          <a:p>
            <a:pPr marL="109728" indent="0">
              <a:buNone/>
            </a:pPr>
            <a:r>
              <a:rPr lang="ja-JP" altLang="en-US" sz="2000" b="1" u="sng" dirty="0" smtClean="0"/>
              <a:t>マス広告の衰退と口コミ効果の増大</a:t>
            </a:r>
            <a:endParaRPr kumimoji="1" lang="en-US" altLang="ja-JP" sz="2000" b="1" u="sng" dirty="0" smtClean="0"/>
          </a:p>
          <a:p>
            <a:pPr>
              <a:buFont typeface="Wingdings" pitchFamily="2" charset="2"/>
              <a:buChar char="u"/>
            </a:pPr>
            <a:r>
              <a:rPr lang="ja-JP" altLang="en-US" sz="1600" dirty="0" smtClean="0"/>
              <a:t>インターネットの普及と近年の</a:t>
            </a:r>
            <a:r>
              <a:rPr lang="en-US" altLang="ja-JP" sz="1600" dirty="0" smtClean="0"/>
              <a:t>SNS</a:t>
            </a:r>
            <a:r>
              <a:rPr lang="ja-JP" altLang="en-US" sz="1600" dirty="0" smtClean="0"/>
              <a:t>の隆盛により、人々がマス広告に触れる機会は減少する一方である。（図</a:t>
            </a:r>
            <a:r>
              <a:rPr lang="en-US" altLang="ja-JP" sz="1600" dirty="0"/>
              <a:t>1</a:t>
            </a:r>
            <a:r>
              <a:rPr lang="ja-JP" altLang="en-US" sz="1600" dirty="0" smtClean="0"/>
              <a:t>）</a:t>
            </a:r>
            <a:endParaRPr lang="en-US" altLang="ja-JP" sz="1600" dirty="0" smtClean="0"/>
          </a:p>
          <a:p>
            <a:pPr>
              <a:buFont typeface="Wingdings" pitchFamily="2" charset="2"/>
              <a:buChar char="u"/>
            </a:pPr>
            <a:r>
              <a:rPr lang="ja-JP" altLang="en-US" sz="1600" dirty="0" smtClean="0"/>
              <a:t>それに対し、インターネット上や現実世界における口コミによる宣伝効果は無視できないものとなっている。（図</a:t>
            </a:r>
            <a:r>
              <a:rPr lang="en-US" altLang="ja-JP" sz="1600" dirty="0" smtClean="0"/>
              <a:t>2</a:t>
            </a:r>
            <a:r>
              <a:rPr lang="ja-JP" altLang="en-US" sz="1600" dirty="0" smtClean="0"/>
              <a:t>）</a:t>
            </a:r>
            <a:endParaRPr lang="en-US" altLang="ja-JP" sz="1600" dirty="0" smtClean="0"/>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3212976"/>
            <a:ext cx="3114863" cy="2133657"/>
          </a:xfrm>
          <a:prstGeom prst="rect">
            <a:avLst/>
          </a:prstGeom>
        </p:spPr>
      </p:pic>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39952" y="2488581"/>
            <a:ext cx="4882249" cy="2952598"/>
          </a:xfrm>
          <a:prstGeom prst="rect">
            <a:avLst/>
          </a:prstGeom>
        </p:spPr>
      </p:pic>
      <p:sp>
        <p:nvSpPr>
          <p:cNvPr id="8" name="テキスト ボックス 7"/>
          <p:cNvSpPr txBox="1"/>
          <p:nvPr/>
        </p:nvSpPr>
        <p:spPr>
          <a:xfrm>
            <a:off x="5071164" y="5420932"/>
            <a:ext cx="2582758" cy="261610"/>
          </a:xfrm>
          <a:prstGeom prst="rect">
            <a:avLst/>
          </a:prstGeom>
          <a:noFill/>
        </p:spPr>
        <p:txBody>
          <a:bodyPr wrap="none" rtlCol="0">
            <a:spAutoFit/>
          </a:bodyPr>
          <a:lstStyle/>
          <a:p>
            <a:r>
              <a:rPr kumimoji="1" lang="ja-JP" altLang="en-US" sz="1100" dirty="0" smtClean="0">
                <a:latin typeface="+mn-ea"/>
              </a:rPr>
              <a:t>図</a:t>
            </a:r>
            <a:r>
              <a:rPr lang="en-US" altLang="ja-JP" sz="1100" dirty="0" smtClean="0">
                <a:latin typeface="+mn-ea"/>
              </a:rPr>
              <a:t>2</a:t>
            </a:r>
            <a:r>
              <a:rPr lang="ja-JP" altLang="en-US" sz="1100" dirty="0">
                <a:latin typeface="+mn-ea"/>
              </a:rPr>
              <a:t>　出典：「宣伝会議」</a:t>
            </a:r>
            <a:r>
              <a:rPr lang="en-US" altLang="ja-JP" sz="1100" dirty="0">
                <a:latin typeface="+mn-ea"/>
              </a:rPr>
              <a:t>2006</a:t>
            </a:r>
            <a:r>
              <a:rPr lang="ja-JP" altLang="en-US" sz="1100" dirty="0">
                <a:latin typeface="+mn-ea"/>
              </a:rPr>
              <a:t>年</a:t>
            </a:r>
            <a:r>
              <a:rPr lang="en-US" altLang="ja-JP" sz="1100" dirty="0">
                <a:latin typeface="+mn-ea"/>
              </a:rPr>
              <a:t>5</a:t>
            </a:r>
            <a:r>
              <a:rPr lang="ja-JP" altLang="en-US" sz="1100" dirty="0">
                <a:latin typeface="+mn-ea"/>
              </a:rPr>
              <a:t>月号</a:t>
            </a:r>
            <a:endParaRPr kumimoji="1" lang="ja-JP" altLang="en-US" sz="1100" dirty="0">
              <a:latin typeface="+mn-ea"/>
            </a:endParaRPr>
          </a:p>
        </p:txBody>
      </p:sp>
      <p:sp>
        <p:nvSpPr>
          <p:cNvPr id="9" name="テキスト ボックス 8"/>
          <p:cNvSpPr txBox="1"/>
          <p:nvPr/>
        </p:nvSpPr>
        <p:spPr>
          <a:xfrm>
            <a:off x="592933" y="5411991"/>
            <a:ext cx="3835051" cy="261610"/>
          </a:xfrm>
          <a:prstGeom prst="rect">
            <a:avLst/>
          </a:prstGeom>
          <a:noFill/>
        </p:spPr>
        <p:txBody>
          <a:bodyPr wrap="square" rtlCol="0">
            <a:spAutoFit/>
          </a:bodyPr>
          <a:lstStyle/>
          <a:p>
            <a:pPr algn="ctr"/>
            <a:r>
              <a:rPr kumimoji="1" lang="ja-JP" altLang="en-US" sz="1100" dirty="0" smtClean="0">
                <a:latin typeface="+mn-ea"/>
              </a:rPr>
              <a:t>図</a:t>
            </a:r>
            <a:r>
              <a:rPr lang="en-US" altLang="ja-JP" sz="1100" dirty="0">
                <a:latin typeface="+mn-ea"/>
              </a:rPr>
              <a:t>1</a:t>
            </a:r>
            <a:r>
              <a:rPr lang="ja-JP" altLang="en-US" sz="1100" dirty="0" smtClean="0">
                <a:latin typeface="+mn-ea"/>
              </a:rPr>
              <a:t>　出典：</a:t>
            </a:r>
            <a:r>
              <a:rPr lang="en-US" altLang="ja-JP" sz="1100" dirty="0" smtClean="0">
                <a:latin typeface="+mn-ea"/>
              </a:rPr>
              <a:t>NRI</a:t>
            </a:r>
            <a:r>
              <a:rPr lang="ja-JP" altLang="en-US" sz="1100" dirty="0" smtClean="0">
                <a:latin typeface="+mn-ea"/>
              </a:rPr>
              <a:t>調査レポート </a:t>
            </a:r>
            <a:r>
              <a:rPr lang="en-US" altLang="ja-JP" sz="1100" dirty="0" smtClean="0">
                <a:latin typeface="+mn-ea"/>
              </a:rPr>
              <a:t>2005</a:t>
            </a:r>
            <a:r>
              <a:rPr lang="ja-JP" altLang="en-US" sz="1100" dirty="0" smtClean="0">
                <a:latin typeface="+mn-ea"/>
              </a:rPr>
              <a:t>年</a:t>
            </a:r>
            <a:r>
              <a:rPr lang="en-US" altLang="ja-JP" sz="1100" dirty="0" smtClean="0">
                <a:latin typeface="+mn-ea"/>
              </a:rPr>
              <a:t>5</a:t>
            </a:r>
            <a:r>
              <a:rPr lang="ja-JP" altLang="en-US" sz="1100" dirty="0" smtClean="0">
                <a:latin typeface="+mn-ea"/>
              </a:rPr>
              <a:t>月</a:t>
            </a:r>
            <a:endParaRPr kumimoji="1" lang="ja-JP" altLang="en-US" sz="1100" dirty="0">
              <a:latin typeface="+mn-ea"/>
            </a:endParaRPr>
          </a:p>
        </p:txBody>
      </p:sp>
      <p:sp>
        <p:nvSpPr>
          <p:cNvPr id="13" name="右矢印 12"/>
          <p:cNvSpPr/>
          <p:nvPr/>
        </p:nvSpPr>
        <p:spPr>
          <a:xfrm>
            <a:off x="323528" y="5947335"/>
            <a:ext cx="78892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1259632" y="5961471"/>
            <a:ext cx="7398179" cy="523220"/>
          </a:xfrm>
          <a:prstGeom prst="rect">
            <a:avLst/>
          </a:prstGeom>
          <a:noFill/>
        </p:spPr>
        <p:txBody>
          <a:bodyPr wrap="none" rtlCol="0">
            <a:spAutoFit/>
          </a:bodyPr>
          <a:lstStyle/>
          <a:p>
            <a:r>
              <a:rPr kumimoji="1" lang="ja-JP" altLang="en-US" sz="2800" b="1" dirty="0" smtClean="0">
                <a:solidFill>
                  <a:srgbClr val="FF0000"/>
                </a:solidFill>
              </a:rPr>
              <a:t>口コミ</a:t>
            </a:r>
            <a:r>
              <a:rPr kumimoji="1" lang="ja-JP" altLang="en-US" sz="2800" b="1" dirty="0" smtClean="0"/>
              <a:t>によるマーケティングの重要性が増大</a:t>
            </a:r>
            <a:endParaRPr kumimoji="1" lang="ja-JP" altLang="en-US" sz="2800" b="1" dirty="0"/>
          </a:p>
        </p:txBody>
      </p:sp>
      <p:sp>
        <p:nvSpPr>
          <p:cNvPr id="15" name="テキスト ボックス 14"/>
          <p:cNvSpPr txBox="1"/>
          <p:nvPr/>
        </p:nvSpPr>
        <p:spPr>
          <a:xfrm>
            <a:off x="773006" y="2935977"/>
            <a:ext cx="3474903" cy="553998"/>
          </a:xfrm>
          <a:prstGeom prst="rect">
            <a:avLst/>
          </a:prstGeom>
          <a:noFill/>
        </p:spPr>
        <p:txBody>
          <a:bodyPr wrap="square" rtlCol="0">
            <a:spAutoFit/>
          </a:bodyPr>
          <a:lstStyle/>
          <a:p>
            <a:r>
              <a:rPr lang="ja-JP" altLang="en-US" sz="1100" dirty="0"/>
              <a:t>年間のメディア接触時間の増減（回答の割合、％</a:t>
            </a:r>
            <a:r>
              <a:rPr lang="ja-JP" altLang="en-US" sz="1200" dirty="0"/>
              <a:t>）</a:t>
            </a:r>
            <a:endParaRPr lang="en-US" altLang="ja-JP" sz="1200" dirty="0">
              <a:latin typeface="+mn-ea"/>
            </a:endParaRPr>
          </a:p>
          <a:p>
            <a:endParaRPr kumimoji="1" lang="ja-JP" altLang="en-US" dirty="0"/>
          </a:p>
        </p:txBody>
      </p:sp>
      <p:sp>
        <p:nvSpPr>
          <p:cNvPr id="4" name="正方形/長方形 3"/>
          <p:cNvSpPr/>
          <p:nvPr/>
        </p:nvSpPr>
        <p:spPr>
          <a:xfrm>
            <a:off x="4572000" y="3677456"/>
            <a:ext cx="3024336" cy="2556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2</a:t>
            </a:fld>
            <a:endParaRPr kumimoji="1" lang="ja-JP" altLang="en-US" dirty="0">
              <a:solidFill>
                <a:schemeClr val="tx1"/>
              </a:solidFill>
              <a:latin typeface="+mn-ea"/>
            </a:endParaRPr>
          </a:p>
        </p:txBody>
      </p:sp>
    </p:spTree>
    <p:extLst>
      <p:ext uri="{BB962C8B-B14F-4D97-AF65-F5344CB8AC3E}">
        <p14:creationId xmlns:p14="http://schemas.microsoft.com/office/powerpoint/2010/main" val="798921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研究の背景２</a:t>
            </a:r>
            <a:endParaRPr kumimoji="1" lang="ja-JP" altLang="en-US" sz="3200" dirty="0"/>
          </a:p>
        </p:txBody>
      </p:sp>
      <p:sp>
        <p:nvSpPr>
          <p:cNvPr id="3" name="コンテンツ プレースホルダー 2"/>
          <p:cNvSpPr>
            <a:spLocks noGrp="1"/>
          </p:cNvSpPr>
          <p:nvPr>
            <p:ph sz="half" idx="1"/>
          </p:nvPr>
        </p:nvSpPr>
        <p:spPr>
          <a:xfrm>
            <a:off x="251520" y="1268761"/>
            <a:ext cx="5760640" cy="2148114"/>
          </a:xfrm>
        </p:spPr>
        <p:txBody>
          <a:bodyPr>
            <a:normAutofit/>
          </a:bodyPr>
          <a:lstStyle/>
          <a:p>
            <a:pPr marL="109728" indent="0">
              <a:buNone/>
            </a:pPr>
            <a:r>
              <a:rPr lang="ja-JP" altLang="en-US" sz="2000" b="1" u="sng" dirty="0" smtClean="0"/>
              <a:t>口コミマーケティングとは</a:t>
            </a:r>
            <a:endParaRPr lang="en-US" altLang="ja-JP" sz="2000" b="1" u="sng" dirty="0"/>
          </a:p>
          <a:p>
            <a:pPr>
              <a:buFont typeface="Wingdings" pitchFamily="2" charset="2"/>
              <a:buChar char="u"/>
            </a:pPr>
            <a:r>
              <a:rPr lang="ja-JP" altLang="en-US" sz="1600" dirty="0" smtClean="0"/>
              <a:t>口コミマーケティングとは、消費者間（</a:t>
            </a:r>
            <a:r>
              <a:rPr lang="en-US" altLang="ja-JP" sz="1600" dirty="0" smtClean="0"/>
              <a:t>C to C</a:t>
            </a:r>
            <a:r>
              <a:rPr lang="ja-JP" altLang="en-US" sz="1600" dirty="0" smtClean="0"/>
              <a:t>）で自然に口コミが起こるのを待つものではなく、</a:t>
            </a:r>
            <a:r>
              <a:rPr lang="en-US" altLang="ja-JP" sz="1600" dirty="0" smtClean="0"/>
              <a:t>B to C to C</a:t>
            </a:r>
            <a:r>
              <a:rPr lang="ja-JP" altLang="en-US" sz="1600" dirty="0" smtClean="0"/>
              <a:t>で行われるものであり、企業側から積極的に行動し、その上で消費者間の口コミによる宣伝効果を期待するものである。（図</a:t>
            </a:r>
            <a:r>
              <a:rPr lang="en-US" altLang="ja-JP" sz="1600" dirty="0" smtClean="0"/>
              <a:t>3</a:t>
            </a:r>
            <a:r>
              <a:rPr lang="ja-JP" altLang="en-US" sz="1600" dirty="0" smtClean="0"/>
              <a:t>）</a:t>
            </a:r>
            <a:endParaRPr lang="en-US" altLang="ja-JP" sz="1600" dirty="0" smtClean="0"/>
          </a:p>
          <a:p>
            <a:pPr marL="109728" indent="0">
              <a:buNone/>
            </a:pPr>
            <a:endParaRPr lang="en-US" altLang="ja-JP" sz="1600" b="1" u="sng" dirty="0" smtClean="0"/>
          </a:p>
        </p:txBody>
      </p:sp>
      <p:sp>
        <p:nvSpPr>
          <p:cNvPr id="8" name="コンテンツ プレースホルダー 7"/>
          <p:cNvSpPr>
            <a:spLocks noGrp="1"/>
          </p:cNvSpPr>
          <p:nvPr>
            <p:ph sz="half" idx="2"/>
          </p:nvPr>
        </p:nvSpPr>
        <p:spPr>
          <a:xfrm>
            <a:off x="251520" y="3717032"/>
            <a:ext cx="8626594" cy="1800200"/>
          </a:xfrm>
        </p:spPr>
        <p:txBody>
          <a:bodyPr>
            <a:normAutofit/>
          </a:bodyPr>
          <a:lstStyle/>
          <a:p>
            <a:pPr marL="109728" indent="0">
              <a:buNone/>
            </a:pPr>
            <a:r>
              <a:rPr lang="ja-JP" altLang="en-US" b="1" u="sng" dirty="0" smtClean="0"/>
              <a:t>積極的情報</a:t>
            </a:r>
            <a:r>
              <a:rPr lang="ja-JP" altLang="en-US" b="1" u="sng" dirty="0"/>
              <a:t>発</a:t>
            </a:r>
            <a:r>
              <a:rPr lang="ja-JP" altLang="en-US" b="1" u="sng" dirty="0" smtClean="0"/>
              <a:t>信者の存在</a:t>
            </a:r>
            <a:endParaRPr lang="en-US" altLang="ja-JP" b="1" u="sng" dirty="0"/>
          </a:p>
          <a:p>
            <a:pPr>
              <a:buFont typeface="Wingdings" pitchFamily="2" charset="2"/>
              <a:buChar char="u"/>
            </a:pPr>
            <a:r>
              <a:rPr kumimoji="1" lang="ja-JP" altLang="en-US" sz="1600" dirty="0" smtClean="0"/>
              <a:t>現実世界やインターネット上で、一般的な人よりも積極的に情報を発信し、大きな影響力を持つ人がいる。</a:t>
            </a:r>
            <a:endParaRPr kumimoji="1" lang="en-US" altLang="ja-JP" sz="1600" dirty="0" smtClean="0"/>
          </a:p>
          <a:p>
            <a:pPr>
              <a:buFont typeface="Wingdings" pitchFamily="2" charset="2"/>
              <a:buChar char="u"/>
            </a:pPr>
            <a:r>
              <a:rPr kumimoji="1" lang="ja-JP" altLang="en-US" sz="1600" dirty="0" smtClean="0"/>
              <a:t>このような人々は、オピニオンリーダーやマーケット通などと呼ばれることもあり、口コミマーケティングを行う際に、宣伝を効果的に波及させるためのハブとして重要視されている。</a:t>
            </a:r>
            <a:endParaRPr kumimoji="1" lang="ja-JP" altLang="en-US" sz="1600"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6323" y="1484784"/>
            <a:ext cx="3278512" cy="1670480"/>
          </a:xfrm>
          <a:prstGeom prst="rect">
            <a:avLst/>
          </a:prstGeom>
        </p:spPr>
      </p:pic>
      <p:sp>
        <p:nvSpPr>
          <p:cNvPr id="6" name="テキスト ボックス 5"/>
          <p:cNvSpPr txBox="1"/>
          <p:nvPr/>
        </p:nvSpPr>
        <p:spPr>
          <a:xfrm>
            <a:off x="6300192" y="3155264"/>
            <a:ext cx="2653290" cy="261610"/>
          </a:xfrm>
          <a:prstGeom prst="rect">
            <a:avLst/>
          </a:prstGeom>
          <a:noFill/>
        </p:spPr>
        <p:txBody>
          <a:bodyPr wrap="none" rtlCol="0">
            <a:spAutoFit/>
          </a:bodyPr>
          <a:lstStyle/>
          <a:p>
            <a:r>
              <a:rPr kumimoji="1" lang="ja-JP" altLang="en-US" sz="1100" dirty="0" smtClean="0">
                <a:latin typeface="+mn-ea"/>
              </a:rPr>
              <a:t>図</a:t>
            </a:r>
            <a:r>
              <a:rPr lang="en-US" altLang="ja-JP" sz="1100" dirty="0" smtClean="0">
                <a:latin typeface="+mn-ea"/>
              </a:rPr>
              <a:t>3</a:t>
            </a:r>
            <a:r>
              <a:rPr lang="ja-JP" altLang="en-US" sz="1100" dirty="0">
                <a:latin typeface="+mn-ea"/>
              </a:rPr>
              <a:t>　出典：「宣伝会議」</a:t>
            </a:r>
            <a:r>
              <a:rPr lang="en-US" altLang="ja-JP" sz="1100" dirty="0">
                <a:latin typeface="+mn-ea"/>
              </a:rPr>
              <a:t>2006</a:t>
            </a:r>
            <a:r>
              <a:rPr lang="ja-JP" altLang="en-US" sz="1100" dirty="0">
                <a:latin typeface="+mn-ea"/>
              </a:rPr>
              <a:t>年</a:t>
            </a:r>
            <a:r>
              <a:rPr lang="en-US" altLang="ja-JP" sz="1100" dirty="0">
                <a:latin typeface="+mn-ea"/>
              </a:rPr>
              <a:t>5</a:t>
            </a:r>
            <a:r>
              <a:rPr lang="ja-JP" altLang="en-US" sz="1100" dirty="0">
                <a:latin typeface="+mn-ea"/>
              </a:rPr>
              <a:t>月号</a:t>
            </a:r>
            <a:endParaRPr kumimoji="1" lang="ja-JP" altLang="en-US" sz="1100" dirty="0">
              <a:latin typeface="+mn-ea"/>
            </a:endParaRPr>
          </a:p>
        </p:txBody>
      </p:sp>
      <p:sp>
        <p:nvSpPr>
          <p:cNvPr id="9" name="右矢印 8"/>
          <p:cNvSpPr/>
          <p:nvPr/>
        </p:nvSpPr>
        <p:spPr>
          <a:xfrm>
            <a:off x="611560" y="5859772"/>
            <a:ext cx="78892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547664" y="5625034"/>
            <a:ext cx="5955476" cy="954107"/>
          </a:xfrm>
          <a:prstGeom prst="rect">
            <a:avLst/>
          </a:prstGeom>
          <a:noFill/>
        </p:spPr>
        <p:txBody>
          <a:bodyPr wrap="none" rtlCol="0">
            <a:spAutoFit/>
          </a:bodyPr>
          <a:lstStyle/>
          <a:p>
            <a:r>
              <a:rPr lang="ja-JP" altLang="en-US" sz="2800" b="1" dirty="0">
                <a:solidFill>
                  <a:srgbClr val="FF0000"/>
                </a:solidFill>
                <a:ea typeface="HG明朝B" pitchFamily="17" charset="-128"/>
              </a:rPr>
              <a:t>積極的情報発信者</a:t>
            </a:r>
            <a:r>
              <a:rPr lang="ja-JP" altLang="en-US" sz="2800" b="1" dirty="0">
                <a:ea typeface="HG明朝B" pitchFamily="17" charset="-128"/>
              </a:rPr>
              <a:t>を利用した口コミ</a:t>
            </a:r>
            <a:endParaRPr lang="en-US" altLang="ja-JP" sz="2800" b="1" dirty="0">
              <a:ea typeface="HG明朝B" pitchFamily="17" charset="-128"/>
            </a:endParaRPr>
          </a:p>
          <a:p>
            <a:r>
              <a:rPr lang="ja-JP" altLang="en-US" sz="2800" b="1" dirty="0">
                <a:ea typeface="HG明朝B" pitchFamily="17" charset="-128"/>
              </a:rPr>
              <a:t>マーケティングの重要性が</a:t>
            </a:r>
            <a:r>
              <a:rPr lang="ja-JP" altLang="en-US" sz="2800" b="1" dirty="0" smtClean="0">
                <a:ea typeface="HG明朝B" pitchFamily="17" charset="-128"/>
              </a:rPr>
              <a:t>高</a:t>
            </a:r>
            <a:r>
              <a:rPr lang="ja-JP" altLang="en-US" sz="2800" b="1" dirty="0">
                <a:ea typeface="HG明朝B" pitchFamily="17" charset="-128"/>
              </a:rPr>
              <a:t>い</a:t>
            </a:r>
          </a:p>
        </p:txBody>
      </p:sp>
      <p:sp>
        <p:nvSpPr>
          <p:cNvPr id="12"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3</a:t>
            </a:fld>
            <a:endParaRPr kumimoji="1" lang="ja-JP" altLang="en-US" dirty="0">
              <a:solidFill>
                <a:schemeClr val="tx1"/>
              </a:solidFill>
              <a:latin typeface="+mn-ea"/>
            </a:endParaRPr>
          </a:p>
        </p:txBody>
      </p:sp>
    </p:spTree>
    <p:extLst>
      <p:ext uri="{BB962C8B-B14F-4D97-AF65-F5344CB8AC3E}">
        <p14:creationId xmlns:p14="http://schemas.microsoft.com/office/powerpoint/2010/main" val="3160726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研究の目的</a:t>
            </a:r>
            <a:endParaRPr kumimoji="1" lang="ja-JP" altLang="en-US" sz="3200" dirty="0"/>
          </a:p>
        </p:txBody>
      </p:sp>
      <p:sp>
        <p:nvSpPr>
          <p:cNvPr id="3" name="コンテンツ プレースホルダー 2"/>
          <p:cNvSpPr>
            <a:spLocks noGrp="1"/>
          </p:cNvSpPr>
          <p:nvPr>
            <p:ph sz="half" idx="1"/>
          </p:nvPr>
        </p:nvSpPr>
        <p:spPr>
          <a:xfrm>
            <a:off x="251520" y="1238027"/>
            <a:ext cx="8640960" cy="2911053"/>
          </a:xfrm>
        </p:spPr>
        <p:txBody>
          <a:bodyPr>
            <a:normAutofit/>
          </a:bodyPr>
          <a:lstStyle/>
          <a:p>
            <a:pPr marL="109728" indent="0">
              <a:buNone/>
            </a:pPr>
            <a:r>
              <a:rPr kumimoji="1" lang="ja-JP" altLang="en-US" sz="2000" b="1" u="sng" dirty="0" smtClean="0"/>
              <a:t>積極的情報発信者を利用した口コミマーケティングの課題</a:t>
            </a:r>
            <a:endParaRPr lang="en-US" altLang="ja-JP" sz="1600" dirty="0" smtClean="0"/>
          </a:p>
          <a:p>
            <a:pPr>
              <a:buFont typeface="Wingdings" pitchFamily="2" charset="2"/>
              <a:buChar char="u"/>
            </a:pPr>
            <a:r>
              <a:rPr lang="ja-JP" altLang="en-US" sz="1600" dirty="0" smtClean="0"/>
              <a:t>口</a:t>
            </a:r>
            <a:r>
              <a:rPr lang="ja-JP" altLang="en-US" sz="1600" dirty="0" smtClean="0"/>
              <a:t>コミは悪印象ほど波及効果が高い</a:t>
            </a:r>
            <a:r>
              <a:rPr lang="en-US" altLang="ja-JP" sz="1600" dirty="0" smtClean="0"/>
              <a:t>[1]</a:t>
            </a:r>
            <a:r>
              <a:rPr lang="ja-JP" altLang="en-US" sz="1600" dirty="0" smtClean="0"/>
              <a:t>という特徴があり、失敗時のリスクが高い</a:t>
            </a:r>
            <a:r>
              <a:rPr lang="ja-JP" altLang="en-US" sz="1600" dirty="0" smtClean="0"/>
              <a:t>。</a:t>
            </a:r>
            <a:endParaRPr lang="en-US" altLang="ja-JP" sz="1600" dirty="0" smtClean="0"/>
          </a:p>
          <a:p>
            <a:pPr>
              <a:buFont typeface="Wingdings" pitchFamily="2" charset="2"/>
              <a:buChar char="u"/>
            </a:pPr>
            <a:endParaRPr lang="en-US" altLang="ja-JP" sz="1600" dirty="0"/>
          </a:p>
          <a:p>
            <a:pPr>
              <a:buFont typeface="Wingdings" pitchFamily="2" charset="2"/>
              <a:buChar char="u"/>
            </a:pPr>
            <a:endParaRPr lang="en-US" altLang="ja-JP" sz="1600" dirty="0" smtClean="0"/>
          </a:p>
          <a:p>
            <a:pPr>
              <a:buFont typeface="Wingdings" pitchFamily="2" charset="2"/>
              <a:buChar char="u"/>
            </a:pPr>
            <a:endParaRPr lang="en-US" altLang="ja-JP" sz="1600" dirty="0"/>
          </a:p>
          <a:p>
            <a:pPr>
              <a:buFont typeface="Wingdings" pitchFamily="2" charset="2"/>
              <a:buChar char="u"/>
            </a:pPr>
            <a:r>
              <a:rPr lang="ja-JP" altLang="en-US" sz="1600" dirty="0" smtClean="0"/>
              <a:t>全体ではなく、積極的情報発信者のみを対象に効率的に宣伝する方法がわかっていない。</a:t>
            </a:r>
            <a:endParaRPr lang="en-US" altLang="ja-JP" sz="1600" dirty="0" smtClean="0"/>
          </a:p>
          <a:p>
            <a:pPr marL="109728" indent="0">
              <a:buNone/>
            </a:pPr>
            <a:endParaRPr lang="en-US" altLang="ja-JP" sz="1600" b="1" u="sng" dirty="0"/>
          </a:p>
          <a:p>
            <a:pPr marL="109728" indent="0">
              <a:buNone/>
            </a:pPr>
            <a:endParaRPr lang="en-US" altLang="ja-JP" sz="1600" b="1" u="sng" dirty="0" smtClean="0"/>
          </a:p>
          <a:p>
            <a:pPr marL="109728" indent="0">
              <a:buNone/>
            </a:pPr>
            <a:endParaRPr lang="en-US" altLang="ja-JP" sz="1600" b="1" u="sng" dirty="0" smtClean="0"/>
          </a:p>
          <a:p>
            <a:pPr marL="109728" indent="0">
              <a:buNone/>
            </a:pPr>
            <a:endParaRPr lang="en-US" altLang="ja-JP" sz="1600" dirty="0" smtClean="0"/>
          </a:p>
        </p:txBody>
      </p:sp>
      <p:sp>
        <p:nvSpPr>
          <p:cNvPr id="9" name="コンテンツ プレースホルダー 8"/>
          <p:cNvSpPr>
            <a:spLocks noGrp="1"/>
          </p:cNvSpPr>
          <p:nvPr>
            <p:ph sz="half" idx="2"/>
          </p:nvPr>
        </p:nvSpPr>
        <p:spPr>
          <a:xfrm>
            <a:off x="231771" y="4623518"/>
            <a:ext cx="8640960" cy="1584176"/>
          </a:xfrm>
          <a:ln w="28575">
            <a:solidFill>
              <a:schemeClr val="accent2">
                <a:lumMod val="75000"/>
              </a:schemeClr>
            </a:solidFill>
          </a:ln>
        </p:spPr>
        <p:txBody>
          <a:bodyPr>
            <a:normAutofit/>
          </a:bodyPr>
          <a:lstStyle/>
          <a:p>
            <a:pPr marL="109728" indent="0">
              <a:buNone/>
            </a:pPr>
            <a:endParaRPr kumimoji="1" lang="en-US" altLang="ja-JP" dirty="0" smtClean="0"/>
          </a:p>
          <a:p>
            <a:pPr marL="109728" indent="0" algn="ctr">
              <a:buNone/>
            </a:pPr>
            <a:r>
              <a:rPr lang="ja-JP" altLang="en-US" sz="2200" b="1" dirty="0" smtClean="0"/>
              <a:t>シングルソースデータから積極的情報発信者の特徴を捉え、</a:t>
            </a:r>
            <a:endParaRPr lang="en-US" altLang="ja-JP" sz="2200" b="1" dirty="0" smtClean="0"/>
          </a:p>
          <a:p>
            <a:pPr marL="109728" indent="0" algn="ctr">
              <a:buNone/>
            </a:pPr>
            <a:r>
              <a:rPr lang="ja-JP" altLang="en-US" sz="2200" b="1" dirty="0" smtClean="0"/>
              <a:t>そのような人々に効率的かつ、好印象な宣伝を行うための</a:t>
            </a:r>
            <a:endParaRPr lang="en-US" altLang="ja-JP" sz="2200" b="1" dirty="0" smtClean="0"/>
          </a:p>
          <a:p>
            <a:pPr marL="109728" indent="0" algn="ctr">
              <a:buNone/>
            </a:pPr>
            <a:r>
              <a:rPr lang="ja-JP" altLang="en-US" sz="2200" b="1" dirty="0" smtClean="0"/>
              <a:t>要素を発見する</a:t>
            </a:r>
            <a:endParaRPr kumimoji="1" lang="ja-JP" altLang="en-US" sz="2200" b="1" dirty="0"/>
          </a:p>
        </p:txBody>
      </p:sp>
      <p:sp>
        <p:nvSpPr>
          <p:cNvPr id="5" name="ホームベース 4"/>
          <p:cNvSpPr/>
          <p:nvPr/>
        </p:nvSpPr>
        <p:spPr>
          <a:xfrm>
            <a:off x="871453" y="3284984"/>
            <a:ext cx="864096" cy="360040"/>
          </a:xfrm>
          <a:prstGeom prst="homePlate">
            <a:avLst/>
          </a:prstGeom>
          <a:ln w="381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課題</a:t>
            </a:r>
            <a:endParaRPr kumimoji="1" lang="ja-JP" altLang="en-US" dirty="0"/>
          </a:p>
        </p:txBody>
      </p:sp>
      <p:sp>
        <p:nvSpPr>
          <p:cNvPr id="6" name="テキスト ボックス 5"/>
          <p:cNvSpPr txBox="1"/>
          <p:nvPr/>
        </p:nvSpPr>
        <p:spPr>
          <a:xfrm>
            <a:off x="1848782" y="3284984"/>
            <a:ext cx="6395625" cy="338554"/>
          </a:xfrm>
          <a:prstGeom prst="rect">
            <a:avLst/>
          </a:prstGeom>
          <a:noFill/>
        </p:spPr>
        <p:txBody>
          <a:bodyPr wrap="square" rtlCol="0">
            <a:spAutoFit/>
          </a:bodyPr>
          <a:lstStyle/>
          <a:p>
            <a:r>
              <a:rPr kumimoji="1" lang="ja-JP" altLang="en-US" sz="1600" dirty="0" smtClean="0"/>
              <a:t>どのようにすれば、積極的情報発信者に効率的に宣伝できるのか？</a:t>
            </a:r>
            <a:endParaRPr kumimoji="1" lang="ja-JP" altLang="en-US" sz="1600" dirty="0"/>
          </a:p>
        </p:txBody>
      </p:sp>
      <p:sp>
        <p:nvSpPr>
          <p:cNvPr id="7" name="ホームベース 6"/>
          <p:cNvSpPr/>
          <p:nvPr/>
        </p:nvSpPr>
        <p:spPr>
          <a:xfrm>
            <a:off x="876364" y="2132856"/>
            <a:ext cx="864096" cy="360040"/>
          </a:xfrm>
          <a:prstGeom prst="homePlate">
            <a:avLst/>
          </a:prstGeom>
          <a:ln w="381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課題</a:t>
            </a:r>
            <a:endParaRPr kumimoji="1" lang="ja-JP" altLang="en-US" dirty="0"/>
          </a:p>
        </p:txBody>
      </p:sp>
      <p:sp>
        <p:nvSpPr>
          <p:cNvPr id="8" name="テキスト ボックス 7"/>
          <p:cNvSpPr txBox="1"/>
          <p:nvPr/>
        </p:nvSpPr>
        <p:spPr>
          <a:xfrm>
            <a:off x="1853694" y="2132856"/>
            <a:ext cx="6151462" cy="338554"/>
          </a:xfrm>
          <a:prstGeom prst="rect">
            <a:avLst/>
          </a:prstGeom>
          <a:noFill/>
        </p:spPr>
        <p:txBody>
          <a:bodyPr wrap="square" rtlCol="0">
            <a:spAutoFit/>
          </a:bodyPr>
          <a:lstStyle/>
          <a:p>
            <a:r>
              <a:rPr lang="ja-JP" altLang="en-US" sz="1600" dirty="0"/>
              <a:t>どのようにすれば</a:t>
            </a:r>
            <a:r>
              <a:rPr lang="ja-JP" altLang="en-US" sz="1600" dirty="0" smtClean="0"/>
              <a:t>、好印象をもってもらえるのか？</a:t>
            </a:r>
            <a:endParaRPr kumimoji="1" lang="ja-JP" altLang="en-US" sz="1600" dirty="0"/>
          </a:p>
        </p:txBody>
      </p:sp>
      <p:sp>
        <p:nvSpPr>
          <p:cNvPr id="10" name="テキスト ボックス 9"/>
          <p:cNvSpPr txBox="1"/>
          <p:nvPr/>
        </p:nvSpPr>
        <p:spPr>
          <a:xfrm>
            <a:off x="3821138" y="4263478"/>
            <a:ext cx="1462226" cy="461665"/>
          </a:xfrm>
          <a:prstGeom prst="rect">
            <a:avLst/>
          </a:prstGeom>
          <a:ln w="38100">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2400" b="1" dirty="0" smtClean="0">
                <a:solidFill>
                  <a:srgbClr val="FF0000"/>
                </a:solidFill>
              </a:rPr>
              <a:t>研究目的</a:t>
            </a:r>
            <a:endParaRPr kumimoji="1" lang="ja-JP" altLang="en-US" sz="2400" b="1" dirty="0">
              <a:solidFill>
                <a:srgbClr val="FF0000"/>
              </a:solidFill>
            </a:endParaRPr>
          </a:p>
        </p:txBody>
      </p:sp>
      <p:sp>
        <p:nvSpPr>
          <p:cNvPr id="11"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4</a:t>
            </a:fld>
            <a:endParaRPr kumimoji="1" lang="ja-JP" altLang="en-US" dirty="0">
              <a:solidFill>
                <a:schemeClr val="tx1"/>
              </a:solidFill>
              <a:latin typeface="+mn-ea"/>
            </a:endParaRPr>
          </a:p>
        </p:txBody>
      </p:sp>
    </p:spTree>
    <p:extLst>
      <p:ext uri="{BB962C8B-B14F-4D97-AF65-F5344CB8AC3E}">
        <p14:creationId xmlns:p14="http://schemas.microsoft.com/office/powerpoint/2010/main" val="2487299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250825" y="549275"/>
            <a:ext cx="8229600" cy="719138"/>
          </a:xfrm>
        </p:spPr>
        <p:txBody>
          <a:bodyPr/>
          <a:lstStyle/>
          <a:p>
            <a:pPr eaLnBrk="1" hangingPunct="1"/>
            <a:r>
              <a:rPr lang="en-US" altLang="en-US" sz="3200" smtClean="0">
                <a:ea typeface="HGｺﾞｼｯｸM" pitchFamily="49" charset="-128"/>
              </a:rPr>
              <a:t>分析</a:t>
            </a:r>
            <a:r>
              <a:rPr lang="ja-JP" altLang="en-US" sz="3200" smtClean="0"/>
              <a:t>の</a:t>
            </a:r>
            <a:r>
              <a:rPr lang="en-US" altLang="en-US" sz="3200" smtClean="0">
                <a:ea typeface="HGｺﾞｼｯｸM" pitchFamily="49" charset="-128"/>
              </a:rPr>
              <a:t>コンセプト</a:t>
            </a:r>
            <a:endParaRPr lang="ja-JP" altLang="en-US" sz="3200" smtClean="0"/>
          </a:p>
        </p:txBody>
      </p:sp>
      <p:sp>
        <p:nvSpPr>
          <p:cNvPr id="3" name="コンテンツ プレースホルダー 2"/>
          <p:cNvSpPr>
            <a:spLocks noGrp="1"/>
          </p:cNvSpPr>
          <p:nvPr>
            <p:ph sz="half" idx="1"/>
          </p:nvPr>
        </p:nvSpPr>
        <p:spPr>
          <a:xfrm>
            <a:off x="250825" y="1268413"/>
            <a:ext cx="6121400" cy="2520950"/>
          </a:xfrm>
        </p:spPr>
        <p:txBody>
          <a:bodyPr>
            <a:normAutofit/>
          </a:bodyPr>
          <a:lstStyle/>
          <a:p>
            <a:pPr marL="109728" indent="0" eaLnBrk="1" fontAlgn="auto" hangingPunct="1">
              <a:spcAft>
                <a:spcPts val="0"/>
              </a:spcAft>
              <a:buClr>
                <a:schemeClr val="accent3"/>
              </a:buClr>
              <a:buFont typeface="Georgia"/>
              <a:buNone/>
              <a:defRPr/>
            </a:pPr>
            <a:r>
              <a:rPr lang="ja-JP" altLang="en-US" b="1" u="sng" dirty="0" smtClean="0">
                <a:cs typeface="+mn-cs"/>
              </a:rPr>
              <a:t>口コミのハブとして積極的情報発信者に着目する</a:t>
            </a:r>
            <a:endParaRPr lang="en-US" altLang="ja-JP" b="1" u="sng" dirty="0" smtClean="0">
              <a:cs typeface="+mn-cs"/>
            </a:endParaRPr>
          </a:p>
          <a:p>
            <a:pPr marL="109728" indent="0" eaLnBrk="1" fontAlgn="auto" hangingPunct="1">
              <a:spcAft>
                <a:spcPts val="0"/>
              </a:spcAft>
              <a:buClr>
                <a:schemeClr val="accent3"/>
              </a:buClr>
              <a:buFont typeface="Georgia"/>
              <a:buNone/>
              <a:defRPr/>
            </a:pPr>
            <a:endParaRPr lang="en-US" altLang="ja-JP" b="1" u="sng" dirty="0">
              <a:cs typeface="+mn-cs"/>
            </a:endParaRPr>
          </a:p>
          <a:p>
            <a:pPr marL="365760" indent="-256032" eaLnBrk="1" fontAlgn="auto" hangingPunct="1">
              <a:spcAft>
                <a:spcPts val="0"/>
              </a:spcAft>
              <a:buClr>
                <a:schemeClr val="accent3"/>
              </a:buClr>
              <a:buFont typeface="Wingdings" pitchFamily="2" charset="2"/>
              <a:buChar char="u"/>
              <a:defRPr/>
            </a:pPr>
            <a:r>
              <a:rPr lang="ja-JP" altLang="en-US" sz="1600" dirty="0" smtClean="0">
                <a:cs typeface="+mn-cs"/>
              </a:rPr>
              <a:t>消費者の情報発信である口コミが企業が発する広告よりも</a:t>
            </a:r>
            <a:endParaRPr lang="en-US" altLang="ja-JP" sz="1600" dirty="0" smtClean="0">
              <a:cs typeface="+mn-cs"/>
            </a:endParaRPr>
          </a:p>
          <a:p>
            <a:pPr marL="109728" indent="0" eaLnBrk="1" fontAlgn="auto" hangingPunct="1">
              <a:spcAft>
                <a:spcPts val="0"/>
              </a:spcAft>
              <a:buClr>
                <a:schemeClr val="accent3"/>
              </a:buClr>
              <a:buFont typeface="Georgia" charset="0"/>
              <a:buNone/>
              <a:defRPr/>
            </a:pPr>
            <a:r>
              <a:rPr lang="ja-JP" altLang="en-US" sz="1600" dirty="0" smtClean="0"/>
              <a:t>　重要度</a:t>
            </a:r>
            <a:r>
              <a:rPr lang="ja-JP" altLang="en-US" sz="1600" dirty="0"/>
              <a:t>の高い</a:t>
            </a:r>
            <a:r>
              <a:rPr lang="ja-JP" altLang="en-US" sz="1600" dirty="0" smtClean="0"/>
              <a:t>情報として扱われるように変化しつつある。</a:t>
            </a:r>
            <a:endParaRPr lang="en-US" altLang="ja-JP" sz="1600" dirty="0" smtClean="0"/>
          </a:p>
          <a:p>
            <a:pPr marL="365760" indent="-256032" eaLnBrk="1" fontAlgn="auto" hangingPunct="1">
              <a:spcAft>
                <a:spcPts val="0"/>
              </a:spcAft>
              <a:buClr>
                <a:schemeClr val="accent3"/>
              </a:buClr>
              <a:buFont typeface="Wingdings" pitchFamily="2" charset="2"/>
              <a:buChar char="u"/>
              <a:defRPr/>
            </a:pPr>
            <a:r>
              <a:rPr lang="ja-JP" altLang="en-US" sz="1600" dirty="0" smtClean="0"/>
              <a:t>積極的情報発信者という特徴を持つ消費者に対象を絞った</a:t>
            </a:r>
            <a:endParaRPr lang="en-US" altLang="ja-JP" sz="1600" dirty="0" smtClean="0"/>
          </a:p>
          <a:p>
            <a:pPr marL="109728" indent="0" eaLnBrk="1" fontAlgn="auto" hangingPunct="1">
              <a:spcAft>
                <a:spcPts val="0"/>
              </a:spcAft>
              <a:buClr>
                <a:schemeClr val="accent3"/>
              </a:buClr>
              <a:buFont typeface="Georgia" charset="0"/>
              <a:buNone/>
              <a:defRPr/>
            </a:pPr>
            <a:r>
              <a:rPr lang="ja-JP" altLang="ja-JP" sz="1600" dirty="0"/>
              <a:t>　</a:t>
            </a:r>
            <a:r>
              <a:rPr lang="ja-JP" altLang="en-US" sz="1600" dirty="0" smtClean="0"/>
              <a:t>広告戦略によって、</a:t>
            </a:r>
            <a:r>
              <a:rPr lang="ja-JP" altLang="en-US" sz="1600" dirty="0"/>
              <a:t>積極的情報発信者をハブ</a:t>
            </a:r>
            <a:r>
              <a:rPr lang="ja-JP" altLang="en-US" sz="1600" dirty="0" smtClean="0"/>
              <a:t>とし、他</a:t>
            </a:r>
            <a:r>
              <a:rPr lang="ja-JP" altLang="en-US" sz="1600" dirty="0"/>
              <a:t>の</a:t>
            </a:r>
            <a:r>
              <a:rPr lang="ja-JP" altLang="en-US" sz="1600" dirty="0" smtClean="0"/>
              <a:t>消費</a:t>
            </a:r>
            <a:endParaRPr lang="en-US" altLang="ja-JP" sz="1600" dirty="0"/>
          </a:p>
          <a:p>
            <a:pPr marL="109728" indent="0" eaLnBrk="1" fontAlgn="auto" hangingPunct="1">
              <a:spcAft>
                <a:spcPts val="0"/>
              </a:spcAft>
              <a:buClr>
                <a:schemeClr val="accent3"/>
              </a:buClr>
              <a:buFont typeface="Georgia" charset="0"/>
              <a:buNone/>
              <a:defRPr/>
            </a:pPr>
            <a:r>
              <a:rPr lang="ja-JP" altLang="ja-JP" sz="1600" dirty="0" smtClean="0"/>
              <a:t>　</a:t>
            </a:r>
            <a:r>
              <a:rPr lang="ja-JP" altLang="en-US" sz="1600" dirty="0" smtClean="0"/>
              <a:t>者へ</a:t>
            </a:r>
            <a:r>
              <a:rPr lang="ja-JP" altLang="en-US" sz="1600" dirty="0" smtClean="0">
                <a:solidFill>
                  <a:srgbClr val="FF0000"/>
                </a:solidFill>
              </a:rPr>
              <a:t>波及効果の高い効果的な口コミマーケティング</a:t>
            </a:r>
            <a:r>
              <a:rPr lang="ja-JP" altLang="en-US" sz="1600" dirty="0" smtClean="0"/>
              <a:t>が行える</a:t>
            </a:r>
            <a:endParaRPr lang="en-US" altLang="ja-JP" sz="1600" dirty="0" smtClean="0"/>
          </a:p>
          <a:p>
            <a:pPr marL="109728" indent="0" eaLnBrk="1" fontAlgn="auto" hangingPunct="1">
              <a:spcAft>
                <a:spcPts val="0"/>
              </a:spcAft>
              <a:buClr>
                <a:schemeClr val="accent3"/>
              </a:buClr>
              <a:buFont typeface="Georgia" charset="0"/>
              <a:buNone/>
              <a:defRPr/>
            </a:pPr>
            <a:r>
              <a:rPr lang="ja-JP" altLang="ja-JP" sz="1600" dirty="0"/>
              <a:t>　</a:t>
            </a:r>
            <a:r>
              <a:rPr lang="ja-JP" altLang="en-US" sz="1600" dirty="0" smtClean="0"/>
              <a:t>可能性がある。</a:t>
            </a:r>
          </a:p>
        </p:txBody>
      </p:sp>
      <p:sp>
        <p:nvSpPr>
          <p:cNvPr id="8" name="コンテンツ プレースホルダー 7"/>
          <p:cNvSpPr>
            <a:spLocks noGrp="1"/>
          </p:cNvSpPr>
          <p:nvPr>
            <p:ph sz="half" idx="2"/>
          </p:nvPr>
        </p:nvSpPr>
        <p:spPr>
          <a:xfrm>
            <a:off x="250825" y="4365625"/>
            <a:ext cx="8628063" cy="2159000"/>
          </a:xfrm>
        </p:spPr>
        <p:txBody>
          <a:bodyPr>
            <a:normAutofit/>
          </a:bodyPr>
          <a:lstStyle/>
          <a:p>
            <a:pPr marL="109728" indent="0" eaLnBrk="1" fontAlgn="auto" hangingPunct="1">
              <a:spcAft>
                <a:spcPts val="0"/>
              </a:spcAft>
              <a:buClr>
                <a:schemeClr val="accent3"/>
              </a:buClr>
              <a:buFont typeface="Georgia"/>
              <a:buNone/>
              <a:defRPr/>
            </a:pPr>
            <a:r>
              <a:rPr lang="ja-JP" altLang="en-US" b="1" u="sng" dirty="0" smtClean="0">
                <a:cs typeface="+mn-cs"/>
              </a:rPr>
              <a:t>シングルソース分析の手順</a:t>
            </a:r>
            <a:endParaRPr lang="en-US" altLang="ja-JP" b="1" u="sng" dirty="0">
              <a:cs typeface="+mn-cs"/>
            </a:endParaRPr>
          </a:p>
          <a:p>
            <a:pPr marL="509778" indent="-400050" eaLnBrk="1" fontAlgn="auto" hangingPunct="1">
              <a:spcAft>
                <a:spcPts val="0"/>
              </a:spcAft>
              <a:buClrTx/>
              <a:buFont typeface="+mj-lt"/>
              <a:buAutoNum type="romanUcPeriod"/>
              <a:defRPr/>
            </a:pPr>
            <a:r>
              <a:rPr lang="ja-JP" altLang="en-US" sz="1600" dirty="0" smtClean="0"/>
              <a:t>積極的情報発信者の属性を持つ者の抽出</a:t>
            </a:r>
            <a:endParaRPr lang="en-US" altLang="ja-JP" sz="1600" dirty="0" smtClean="0"/>
          </a:p>
          <a:p>
            <a:pPr marL="509778" indent="-400050">
              <a:buClrTx/>
              <a:buFont typeface="+mj-lt"/>
              <a:buAutoNum type="romanUcPeriod"/>
              <a:defRPr/>
            </a:pPr>
            <a:r>
              <a:rPr lang="ja-JP" altLang="en-US" sz="1600" dirty="0" smtClean="0"/>
              <a:t>積極的</a:t>
            </a:r>
            <a:r>
              <a:rPr lang="ja-JP" altLang="en-US" sz="1600" dirty="0"/>
              <a:t>情報発</a:t>
            </a:r>
            <a:r>
              <a:rPr lang="ja-JP" altLang="en-US" sz="1600" dirty="0" smtClean="0"/>
              <a:t>信者が併せ持つ特徴</a:t>
            </a:r>
            <a:r>
              <a:rPr lang="ja-JP" altLang="en-US" sz="1600" dirty="0"/>
              <a:t>と</a:t>
            </a:r>
            <a:r>
              <a:rPr lang="ja-JP" altLang="en-US" sz="1600" dirty="0" smtClean="0"/>
              <a:t>して、どの</a:t>
            </a:r>
            <a:r>
              <a:rPr lang="ja-JP" altLang="en-US" sz="1600" dirty="0"/>
              <a:t>ような情報接触を行っているかを明らかにする</a:t>
            </a:r>
            <a:r>
              <a:rPr lang="ja-JP" altLang="en-US" sz="1600" dirty="0" smtClean="0"/>
              <a:t>ためにメディア接触率を分析</a:t>
            </a:r>
            <a:endParaRPr lang="en-US" altLang="ja-JP" sz="1600" dirty="0"/>
          </a:p>
          <a:p>
            <a:pPr marL="509778" indent="-400050">
              <a:buClrTx/>
              <a:buFont typeface="+mj-lt"/>
              <a:buAutoNum type="romanUcPeriod"/>
              <a:defRPr/>
            </a:pPr>
            <a:r>
              <a:rPr lang="ja-JP" altLang="en-US" sz="1600" dirty="0"/>
              <a:t>積極的情報発信者に好印象を</a:t>
            </a:r>
            <a:r>
              <a:rPr lang="ja-JP" altLang="en-US" sz="1600" dirty="0" smtClean="0"/>
              <a:t>抱かせる宣伝をするため</a:t>
            </a:r>
            <a:r>
              <a:rPr lang="ja-JP" altLang="en-US" sz="1600" dirty="0"/>
              <a:t>にメディアの内容から好みを</a:t>
            </a:r>
            <a:r>
              <a:rPr lang="ja-JP" altLang="en-US" sz="1600" dirty="0" smtClean="0"/>
              <a:t>抽出</a:t>
            </a:r>
            <a:endParaRPr lang="en-US" altLang="ja-JP" sz="1600" dirty="0"/>
          </a:p>
          <a:p>
            <a:pPr marL="509778" indent="-400050">
              <a:buClrTx/>
              <a:buFont typeface="+mj-lt"/>
              <a:buAutoNum type="romanUcPeriod"/>
              <a:defRPr/>
            </a:pPr>
            <a:r>
              <a:rPr lang="ja-JP" altLang="en-US" sz="1600" dirty="0" smtClean="0"/>
              <a:t>積極的情報発信者に向けて効率的に宣伝するためにチャネルの利用頻度を分析</a:t>
            </a:r>
            <a:endParaRPr lang="en-US" altLang="ja-JP" sz="1600" dirty="0"/>
          </a:p>
        </p:txBody>
      </p:sp>
      <p:sp>
        <p:nvSpPr>
          <p:cNvPr id="11269" name="スライド番号プレースホルダー 4"/>
          <p:cNvSpPr txBox="1">
            <a:spLocks/>
          </p:cNvSpPr>
          <p:nvPr/>
        </p:nvSpPr>
        <p:spPr bwMode="auto">
          <a:xfrm>
            <a:off x="8243888" y="6308725"/>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400">
                <a:solidFill>
                  <a:schemeClr val="tx1"/>
                </a:solidFill>
                <a:latin typeface="Georgia" pitchFamily="18" charset="0"/>
                <a:ea typeface="ＭＳ Ｐゴシック" pitchFamily="50" charset="-128"/>
              </a:defRPr>
            </a:lvl1pPr>
            <a:lvl2pPr marL="742950" indent="-285750" eaLnBrk="0" hangingPunct="0">
              <a:defRPr kumimoji="1" sz="2400">
                <a:solidFill>
                  <a:schemeClr val="tx1"/>
                </a:solidFill>
                <a:latin typeface="Georgia" pitchFamily="18" charset="0"/>
                <a:ea typeface="ＭＳ Ｐゴシック" pitchFamily="50" charset="-128"/>
              </a:defRPr>
            </a:lvl2pPr>
            <a:lvl3pPr marL="1143000" indent="-228600" eaLnBrk="0" hangingPunct="0">
              <a:defRPr kumimoji="1" sz="2400">
                <a:solidFill>
                  <a:schemeClr val="tx1"/>
                </a:solidFill>
                <a:latin typeface="Georgia" pitchFamily="18" charset="0"/>
                <a:ea typeface="ＭＳ Ｐゴシック" pitchFamily="50" charset="-128"/>
              </a:defRPr>
            </a:lvl3pPr>
            <a:lvl4pPr marL="1600200" indent="-228600" eaLnBrk="0" hangingPunct="0">
              <a:defRPr kumimoji="1" sz="2400">
                <a:solidFill>
                  <a:schemeClr val="tx1"/>
                </a:solidFill>
                <a:latin typeface="Georgia" pitchFamily="18" charset="0"/>
                <a:ea typeface="ＭＳ Ｐゴシック" pitchFamily="50" charset="-128"/>
              </a:defRPr>
            </a:lvl4pPr>
            <a:lvl5pPr marL="2057400" indent="-228600" eaLnBrk="0" hangingPunct="0">
              <a:defRPr kumimoji="1" sz="2400">
                <a:solidFill>
                  <a:schemeClr val="tx1"/>
                </a:solidFill>
                <a:latin typeface="Georgia"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Georgia" pitchFamily="18" charset="0"/>
                <a:ea typeface="ＭＳ Ｐゴシック" pitchFamily="50" charset="-128"/>
              </a:defRPr>
            </a:lvl9pPr>
          </a:lstStyle>
          <a:p>
            <a:pPr algn="r" eaLnBrk="1" hangingPunct="1"/>
            <a:fld id="{03DB423F-5C36-4BC6-8B55-5B7B3C5AC8AA}" type="slidenum">
              <a:rPr lang="ja-JP" altLang="en-US" sz="1800">
                <a:latin typeface="HG明朝B" pitchFamily="17" charset="-128"/>
                <a:ea typeface="HG明朝B" pitchFamily="17" charset="-128"/>
              </a:rPr>
              <a:pPr algn="r" eaLnBrk="1" hangingPunct="1"/>
              <a:t>5</a:t>
            </a:fld>
            <a:endParaRPr lang="ja-JP" altLang="en-US" sz="1800">
              <a:latin typeface="HG明朝B" pitchFamily="17" charset="-128"/>
              <a:ea typeface="HG明朝B" pitchFamily="17" charset="-128"/>
            </a:endParaRPr>
          </a:p>
        </p:txBody>
      </p:sp>
      <p:sp>
        <p:nvSpPr>
          <p:cNvPr id="55" name="コンテンツ プレースホルダー 2"/>
          <p:cNvSpPr txBox="1">
            <a:spLocks/>
          </p:cNvSpPr>
          <p:nvPr/>
        </p:nvSpPr>
        <p:spPr bwMode="auto">
          <a:xfrm>
            <a:off x="323850" y="3933825"/>
            <a:ext cx="6121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normAutofit/>
          </a:bodyPr>
          <a:lstStyle>
            <a:lvl1pPr marL="365125" indent="-255588" algn="l" rtl="0" fontAlgn="base">
              <a:spcBef>
                <a:spcPts val="300"/>
              </a:spcBef>
              <a:spcAft>
                <a:spcPct val="0"/>
              </a:spcAft>
              <a:buClr>
                <a:srgbClr val="BEAE98"/>
              </a:buClr>
              <a:buFont typeface="Georgia" charset="0"/>
              <a:buChar char="•"/>
              <a:defRPr kumimoji="1" sz="2000" kern="1200">
                <a:solidFill>
                  <a:schemeClr val="tx1"/>
                </a:solidFill>
                <a:latin typeface="+mn-lt"/>
                <a:ea typeface="+mn-ea"/>
                <a:cs typeface="HG明朝B" charset="0"/>
              </a:defRPr>
            </a:lvl1pPr>
            <a:lvl2pPr marL="657225" indent="-246063" algn="l" rtl="0" fontAlgn="base">
              <a:spcBef>
                <a:spcPts val="300"/>
              </a:spcBef>
              <a:spcAft>
                <a:spcPct val="0"/>
              </a:spcAft>
              <a:buClr>
                <a:schemeClr val="accent2"/>
              </a:buClr>
              <a:buFont typeface="Georgia" charset="0"/>
              <a:buChar char="▫"/>
              <a:defRPr kumimoji="1" sz="1900" kern="1200">
                <a:solidFill>
                  <a:schemeClr val="accent2"/>
                </a:solidFill>
                <a:latin typeface="+mn-lt"/>
                <a:ea typeface="+mn-ea"/>
                <a:cs typeface="HG明朝B" charset="0"/>
              </a:defRPr>
            </a:lvl2pPr>
            <a:lvl3pPr marL="922338" indent="-219075" algn="l" rtl="0" fontAlgn="base">
              <a:spcBef>
                <a:spcPts val="300"/>
              </a:spcBef>
              <a:spcAft>
                <a:spcPct val="0"/>
              </a:spcAft>
              <a:buClr>
                <a:schemeClr val="accent1"/>
              </a:buClr>
              <a:buFont typeface="Wingdings 2" charset="0"/>
              <a:buChar char=""/>
              <a:defRPr kumimoji="1" sz="1800" kern="1200">
                <a:solidFill>
                  <a:schemeClr val="accent1"/>
                </a:solidFill>
                <a:latin typeface="+mn-lt"/>
                <a:ea typeface="+mn-ea"/>
                <a:cs typeface="HG明朝B" charset="0"/>
              </a:defRPr>
            </a:lvl3pPr>
            <a:lvl4pPr marL="1179513" indent="-200025" algn="l" rtl="0" fontAlgn="base">
              <a:spcBef>
                <a:spcPts val="300"/>
              </a:spcBef>
              <a:spcAft>
                <a:spcPct val="0"/>
              </a:spcAft>
              <a:buClr>
                <a:schemeClr val="accent1"/>
              </a:buClr>
              <a:buFont typeface="Wingdings 2" charset="0"/>
              <a:buChar char=""/>
              <a:defRPr kumimoji="1" sz="1800" kern="1200">
                <a:solidFill>
                  <a:schemeClr val="accent1"/>
                </a:solidFill>
                <a:latin typeface="+mn-lt"/>
                <a:ea typeface="+mn-ea"/>
                <a:cs typeface="HG明朝B" charset="0"/>
              </a:defRPr>
            </a:lvl4pPr>
            <a:lvl5pPr marL="1389063" indent="-182563" algn="l" rtl="0" fontAlgn="base">
              <a:spcBef>
                <a:spcPts val="300"/>
              </a:spcBef>
              <a:spcAft>
                <a:spcPct val="0"/>
              </a:spcAft>
              <a:buClr>
                <a:srgbClr val="BEAE98"/>
              </a:buClr>
              <a:buFont typeface="Georgia" charset="0"/>
              <a:buChar char="▫"/>
              <a:defRPr kumimoji="1" sz="1800" kern="1200">
                <a:solidFill>
                  <a:srgbClr val="BEAE98"/>
                </a:solidFill>
                <a:latin typeface="+mn-lt"/>
                <a:ea typeface="+mn-ea"/>
                <a:cs typeface="HG明朝B" charset="0"/>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a:lstStyle>
          <a:p>
            <a:pPr marL="109728" indent="0" fontAlgn="auto">
              <a:spcAft>
                <a:spcPts val="0"/>
              </a:spcAft>
              <a:buClr>
                <a:schemeClr val="accent3"/>
              </a:buClr>
              <a:buFont typeface="Georgia" charset="0"/>
              <a:buNone/>
              <a:defRPr/>
            </a:pPr>
            <a:r>
              <a:rPr lang="ja-JP" altLang="en-US" sz="1500" dirty="0" smtClean="0"/>
              <a:t>そこで以下の手順でシングルソースの分析を行った。</a:t>
            </a:r>
            <a:endParaRPr lang="en-US" altLang="ja-JP" sz="1600" dirty="0" smtClean="0"/>
          </a:p>
        </p:txBody>
      </p:sp>
      <p:grpSp>
        <p:nvGrpSpPr>
          <p:cNvPr id="11271" name="図形グループ 57"/>
          <p:cNvGrpSpPr>
            <a:grpSpLocks/>
          </p:cNvGrpSpPr>
          <p:nvPr/>
        </p:nvGrpSpPr>
        <p:grpSpPr bwMode="auto">
          <a:xfrm>
            <a:off x="6659563" y="1773238"/>
            <a:ext cx="1930400" cy="1998662"/>
            <a:chOff x="6660232" y="1772816"/>
            <a:chExt cx="1930263" cy="1998711"/>
          </a:xfrm>
        </p:grpSpPr>
        <p:grpSp>
          <p:nvGrpSpPr>
            <p:cNvPr id="11272" name="図形グループ 4"/>
            <p:cNvGrpSpPr>
              <a:grpSpLocks/>
            </p:cNvGrpSpPr>
            <p:nvPr/>
          </p:nvGrpSpPr>
          <p:grpSpPr bwMode="auto">
            <a:xfrm>
              <a:off x="6920169" y="1902785"/>
              <a:ext cx="1670326" cy="1868742"/>
              <a:chOff x="6732240" y="1844824"/>
              <a:chExt cx="1850857" cy="2070719"/>
            </a:xfrm>
          </p:grpSpPr>
          <p:grpSp>
            <p:nvGrpSpPr>
              <p:cNvPr id="11274" name="Group 52"/>
              <p:cNvGrpSpPr>
                <a:grpSpLocks/>
              </p:cNvGrpSpPr>
              <p:nvPr/>
            </p:nvGrpSpPr>
            <p:grpSpPr bwMode="auto">
              <a:xfrm>
                <a:off x="8253304" y="2689859"/>
                <a:ext cx="329793" cy="549656"/>
                <a:chOff x="1968" y="1344"/>
                <a:chExt cx="864" cy="1440"/>
              </a:xfrm>
            </p:grpSpPr>
            <p:sp>
              <p:nvSpPr>
                <p:cNvPr id="47" name="Oval 21"/>
                <p:cNvSpPr>
                  <a:spLocks noChangeArrowheads="1"/>
                </p:cNvSpPr>
                <p:nvPr/>
              </p:nvSpPr>
              <p:spPr bwMode="gray">
                <a:xfrm>
                  <a:off x="2067" y="1343"/>
                  <a:ext cx="668" cy="673"/>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48" name="Rectangle 22"/>
                <p:cNvSpPr>
                  <a:spLocks noChangeArrowheads="1"/>
                </p:cNvSpPr>
                <p:nvPr/>
              </p:nvSpPr>
              <p:spPr bwMode="gray">
                <a:xfrm>
                  <a:off x="2067" y="2403"/>
                  <a:ext cx="668" cy="38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49" name="AutoShape 24"/>
                <p:cNvSpPr>
                  <a:spLocks noChangeArrowheads="1"/>
                </p:cNvSpPr>
                <p:nvPr/>
              </p:nvSpPr>
              <p:spPr bwMode="auto">
                <a:xfrm>
                  <a:off x="1970" y="2016"/>
                  <a:ext cx="862" cy="576"/>
                </a:xfrm>
                <a:prstGeom prst="roundRect">
                  <a:avLst>
                    <a:gd name="adj" fmla="val 16667"/>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50" name="Line 25"/>
                <p:cNvSpPr>
                  <a:spLocks noChangeShapeType="1"/>
                </p:cNvSpPr>
                <p:nvPr/>
              </p:nvSpPr>
              <p:spPr bwMode="gray">
                <a:xfrm>
                  <a:off x="2058" y="2352"/>
                  <a:ext cx="0" cy="24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ja-JP" altLang="en-US" sz="1800">
                    <a:latin typeface="Georgia" charset="0"/>
                    <a:ea typeface="ＭＳ Ｐゴシック" charset="0"/>
                    <a:cs typeface="ＭＳ Ｐゴシック" charset="0"/>
                  </a:endParaRPr>
                </a:p>
              </p:txBody>
            </p:sp>
            <p:sp>
              <p:nvSpPr>
                <p:cNvPr id="51" name="Line 26"/>
                <p:cNvSpPr>
                  <a:spLocks noChangeShapeType="1"/>
                </p:cNvSpPr>
                <p:nvPr/>
              </p:nvSpPr>
              <p:spPr bwMode="gray">
                <a:xfrm>
                  <a:off x="2735" y="2352"/>
                  <a:ext cx="0" cy="24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ja-JP" altLang="en-US" sz="1800">
                    <a:latin typeface="Georgia" charset="0"/>
                    <a:ea typeface="ＭＳ Ｐゴシック" charset="0"/>
                    <a:cs typeface="ＭＳ Ｐゴシック" charset="0"/>
                  </a:endParaRPr>
                </a:p>
              </p:txBody>
            </p:sp>
            <p:sp>
              <p:nvSpPr>
                <p:cNvPr id="52" name="Oval 44"/>
                <p:cNvSpPr>
                  <a:spLocks noChangeArrowheads="1"/>
                </p:cNvSpPr>
                <p:nvPr/>
              </p:nvSpPr>
              <p:spPr bwMode="gray">
                <a:xfrm>
                  <a:off x="2680" y="2030"/>
                  <a:ext cx="124" cy="124"/>
                </a:xfrm>
                <a:prstGeom prst="ellipse">
                  <a:avLst/>
                </a:prstGeom>
                <a:gradFill rotWithShape="1">
                  <a:gsLst>
                    <a:gs pos="0">
                      <a:srgbClr val="FFFFFF"/>
                    </a:gs>
                    <a:gs pos="100000">
                      <a:schemeClr val="accent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53" name="Oval 48"/>
                <p:cNvSpPr>
                  <a:spLocks noChangeArrowheads="1"/>
                </p:cNvSpPr>
                <p:nvPr/>
              </p:nvSpPr>
              <p:spPr bwMode="gray">
                <a:xfrm>
                  <a:off x="2482" y="1435"/>
                  <a:ext cx="166" cy="166"/>
                </a:xfrm>
                <a:prstGeom prst="ellipse">
                  <a:avLst/>
                </a:prstGeom>
                <a:gradFill rotWithShape="1">
                  <a:gsLst>
                    <a:gs pos="0">
                      <a:srgbClr val="FFFFFF"/>
                    </a:gs>
                    <a:gs pos="100000">
                      <a:schemeClr val="accent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grpSp>
          <p:grpSp>
            <p:nvGrpSpPr>
              <p:cNvPr id="11275" name="Group 53"/>
              <p:cNvGrpSpPr>
                <a:grpSpLocks/>
              </p:cNvGrpSpPr>
              <p:nvPr/>
            </p:nvGrpSpPr>
            <p:grpSpPr bwMode="auto">
              <a:xfrm>
                <a:off x="7295597" y="2408181"/>
                <a:ext cx="329793" cy="549656"/>
                <a:chOff x="2928" y="1344"/>
                <a:chExt cx="864" cy="1440"/>
              </a:xfrm>
            </p:grpSpPr>
            <p:sp>
              <p:nvSpPr>
                <p:cNvPr id="40" name="Oval 27"/>
                <p:cNvSpPr>
                  <a:spLocks noChangeArrowheads="1"/>
                </p:cNvSpPr>
                <p:nvPr/>
              </p:nvSpPr>
              <p:spPr bwMode="gray">
                <a:xfrm>
                  <a:off x="3025" y="1343"/>
                  <a:ext cx="677" cy="673"/>
                </a:xfrm>
                <a:prstGeom prst="ellipse">
                  <a:avLst/>
                </a:prstGeom>
                <a:solidFill>
                  <a:srgbClr val="CC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41" name="Rectangle 28"/>
                <p:cNvSpPr>
                  <a:spLocks noChangeArrowheads="1"/>
                </p:cNvSpPr>
                <p:nvPr/>
              </p:nvSpPr>
              <p:spPr bwMode="gray">
                <a:xfrm>
                  <a:off x="3025" y="2403"/>
                  <a:ext cx="677" cy="383"/>
                </a:xfrm>
                <a:prstGeom prst="rect">
                  <a:avLst/>
                </a:prstGeom>
                <a:solidFill>
                  <a:srgbClr val="C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42" name="AutoShape 30"/>
                <p:cNvSpPr>
                  <a:spLocks noChangeArrowheads="1"/>
                </p:cNvSpPr>
                <p:nvPr/>
              </p:nvSpPr>
              <p:spPr bwMode="auto">
                <a:xfrm>
                  <a:off x="2928" y="2016"/>
                  <a:ext cx="866" cy="576"/>
                </a:xfrm>
                <a:prstGeom prst="roundRect">
                  <a:avLst>
                    <a:gd name="adj" fmla="val 16667"/>
                  </a:avLst>
                </a:prstGeom>
                <a:solidFill>
                  <a:srgbClr val="CC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43" name="Line 31"/>
                <p:cNvSpPr>
                  <a:spLocks noChangeShapeType="1"/>
                </p:cNvSpPr>
                <p:nvPr/>
              </p:nvSpPr>
              <p:spPr bwMode="gray">
                <a:xfrm>
                  <a:off x="3020" y="2353"/>
                  <a:ext cx="0" cy="24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ja-JP" altLang="en-US" sz="1800">
                    <a:latin typeface="Georgia" charset="0"/>
                    <a:ea typeface="ＭＳ Ｐゴシック" charset="0"/>
                    <a:cs typeface="ＭＳ Ｐゴシック" charset="0"/>
                  </a:endParaRPr>
                </a:p>
              </p:txBody>
            </p:sp>
            <p:sp>
              <p:nvSpPr>
                <p:cNvPr id="44" name="Line 32"/>
                <p:cNvSpPr>
                  <a:spLocks noChangeShapeType="1"/>
                </p:cNvSpPr>
                <p:nvPr/>
              </p:nvSpPr>
              <p:spPr bwMode="gray">
                <a:xfrm>
                  <a:off x="3697" y="2353"/>
                  <a:ext cx="0" cy="24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ja-JP" altLang="en-US" sz="1800">
                    <a:latin typeface="Georgia" charset="0"/>
                    <a:ea typeface="ＭＳ Ｐゴシック" charset="0"/>
                    <a:cs typeface="ＭＳ Ｐゴシック" charset="0"/>
                  </a:endParaRPr>
                </a:p>
              </p:txBody>
            </p:sp>
            <p:sp>
              <p:nvSpPr>
                <p:cNvPr id="45" name="Oval 45"/>
                <p:cNvSpPr>
                  <a:spLocks noChangeArrowheads="1"/>
                </p:cNvSpPr>
                <p:nvPr/>
              </p:nvSpPr>
              <p:spPr bwMode="gray">
                <a:xfrm>
                  <a:off x="3642" y="2030"/>
                  <a:ext cx="120" cy="124"/>
                </a:xfrm>
                <a:prstGeom prst="ellipse">
                  <a:avLst/>
                </a:prstGeom>
                <a:gradFill rotWithShape="1">
                  <a:gsLst>
                    <a:gs pos="0">
                      <a:srgbClr val="FFFFFF"/>
                    </a:gs>
                    <a:gs pos="100000">
                      <a:srgbClr val="CC000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46" name="Oval 49"/>
                <p:cNvSpPr>
                  <a:spLocks noChangeArrowheads="1"/>
                </p:cNvSpPr>
                <p:nvPr/>
              </p:nvSpPr>
              <p:spPr bwMode="gray">
                <a:xfrm>
                  <a:off x="3439" y="1436"/>
                  <a:ext cx="166" cy="166"/>
                </a:xfrm>
                <a:prstGeom prst="ellipse">
                  <a:avLst/>
                </a:prstGeom>
                <a:gradFill rotWithShape="1">
                  <a:gsLst>
                    <a:gs pos="0">
                      <a:srgbClr val="FFFFFF"/>
                    </a:gs>
                    <a:gs pos="100000">
                      <a:srgbClr val="CC0000"/>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grpSp>
          <p:grpSp>
            <p:nvGrpSpPr>
              <p:cNvPr id="11276" name="Group 52"/>
              <p:cNvGrpSpPr>
                <a:grpSpLocks/>
              </p:cNvGrpSpPr>
              <p:nvPr/>
            </p:nvGrpSpPr>
            <p:grpSpPr bwMode="auto">
              <a:xfrm>
                <a:off x="6732240" y="3309552"/>
                <a:ext cx="329793" cy="549656"/>
                <a:chOff x="1968" y="1344"/>
                <a:chExt cx="864" cy="1440"/>
              </a:xfrm>
            </p:grpSpPr>
            <p:sp>
              <p:nvSpPr>
                <p:cNvPr id="33" name="Oval 21"/>
                <p:cNvSpPr>
                  <a:spLocks noChangeArrowheads="1"/>
                </p:cNvSpPr>
                <p:nvPr/>
              </p:nvSpPr>
              <p:spPr bwMode="gray">
                <a:xfrm>
                  <a:off x="2066" y="1346"/>
                  <a:ext cx="668" cy="673"/>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34" name="Rectangle 22"/>
                <p:cNvSpPr>
                  <a:spLocks noChangeArrowheads="1"/>
                </p:cNvSpPr>
                <p:nvPr/>
              </p:nvSpPr>
              <p:spPr bwMode="gray">
                <a:xfrm>
                  <a:off x="2066" y="2402"/>
                  <a:ext cx="668" cy="38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35" name="AutoShape 24"/>
                <p:cNvSpPr>
                  <a:spLocks noChangeArrowheads="1"/>
                </p:cNvSpPr>
                <p:nvPr/>
              </p:nvSpPr>
              <p:spPr bwMode="auto">
                <a:xfrm>
                  <a:off x="1969" y="2019"/>
                  <a:ext cx="862" cy="571"/>
                </a:xfrm>
                <a:prstGeom prst="roundRect">
                  <a:avLst>
                    <a:gd name="adj" fmla="val 16667"/>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36" name="Line 25"/>
                <p:cNvSpPr>
                  <a:spLocks noChangeShapeType="1"/>
                </p:cNvSpPr>
                <p:nvPr/>
              </p:nvSpPr>
              <p:spPr bwMode="gray">
                <a:xfrm>
                  <a:off x="2057" y="2351"/>
                  <a:ext cx="0" cy="24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ja-JP" altLang="en-US" sz="1800">
                    <a:latin typeface="Georgia" charset="0"/>
                    <a:ea typeface="ＭＳ Ｐゴシック" charset="0"/>
                    <a:cs typeface="ＭＳ Ｐゴシック" charset="0"/>
                  </a:endParaRPr>
                </a:p>
              </p:txBody>
            </p:sp>
            <p:sp>
              <p:nvSpPr>
                <p:cNvPr id="37" name="Line 26"/>
                <p:cNvSpPr>
                  <a:spLocks noChangeShapeType="1"/>
                </p:cNvSpPr>
                <p:nvPr/>
              </p:nvSpPr>
              <p:spPr bwMode="gray">
                <a:xfrm>
                  <a:off x="2734" y="2351"/>
                  <a:ext cx="0" cy="24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ja-JP" altLang="en-US" sz="1800">
                    <a:latin typeface="Georgia" charset="0"/>
                    <a:ea typeface="ＭＳ Ｐゴシック" charset="0"/>
                    <a:cs typeface="ＭＳ Ｐゴシック" charset="0"/>
                  </a:endParaRPr>
                </a:p>
              </p:txBody>
            </p:sp>
            <p:sp>
              <p:nvSpPr>
                <p:cNvPr id="38" name="Oval 44"/>
                <p:cNvSpPr>
                  <a:spLocks noChangeArrowheads="1"/>
                </p:cNvSpPr>
                <p:nvPr/>
              </p:nvSpPr>
              <p:spPr bwMode="gray">
                <a:xfrm>
                  <a:off x="2679" y="2033"/>
                  <a:ext cx="124" cy="120"/>
                </a:xfrm>
                <a:prstGeom prst="ellipse">
                  <a:avLst/>
                </a:prstGeom>
                <a:gradFill rotWithShape="1">
                  <a:gsLst>
                    <a:gs pos="0">
                      <a:srgbClr val="FFFFFF"/>
                    </a:gs>
                    <a:gs pos="100000">
                      <a:schemeClr val="accent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39" name="Oval 48"/>
                <p:cNvSpPr>
                  <a:spLocks noChangeArrowheads="1"/>
                </p:cNvSpPr>
                <p:nvPr/>
              </p:nvSpPr>
              <p:spPr bwMode="gray">
                <a:xfrm>
                  <a:off x="2481" y="1438"/>
                  <a:ext cx="166" cy="161"/>
                </a:xfrm>
                <a:prstGeom prst="ellipse">
                  <a:avLst/>
                </a:prstGeom>
                <a:gradFill rotWithShape="1">
                  <a:gsLst>
                    <a:gs pos="0">
                      <a:srgbClr val="FFFFFF"/>
                    </a:gs>
                    <a:gs pos="100000">
                      <a:schemeClr val="accent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grpSp>
          <p:grpSp>
            <p:nvGrpSpPr>
              <p:cNvPr id="11277" name="Group 52"/>
              <p:cNvGrpSpPr>
                <a:grpSpLocks/>
              </p:cNvGrpSpPr>
              <p:nvPr/>
            </p:nvGrpSpPr>
            <p:grpSpPr bwMode="auto">
              <a:xfrm>
                <a:off x="8140632" y="1844824"/>
                <a:ext cx="329793" cy="549656"/>
                <a:chOff x="1968" y="1344"/>
                <a:chExt cx="864" cy="1440"/>
              </a:xfrm>
            </p:grpSpPr>
            <p:sp>
              <p:nvSpPr>
                <p:cNvPr id="26" name="Oval 21"/>
                <p:cNvSpPr>
                  <a:spLocks noChangeArrowheads="1"/>
                </p:cNvSpPr>
                <p:nvPr/>
              </p:nvSpPr>
              <p:spPr bwMode="gray">
                <a:xfrm>
                  <a:off x="2067" y="1345"/>
                  <a:ext cx="668" cy="673"/>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27" name="Rectangle 22"/>
                <p:cNvSpPr>
                  <a:spLocks noChangeArrowheads="1"/>
                </p:cNvSpPr>
                <p:nvPr/>
              </p:nvSpPr>
              <p:spPr bwMode="gray">
                <a:xfrm>
                  <a:off x="2067" y="2400"/>
                  <a:ext cx="668" cy="38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28" name="AutoShape 24"/>
                <p:cNvSpPr>
                  <a:spLocks noChangeArrowheads="1"/>
                </p:cNvSpPr>
                <p:nvPr/>
              </p:nvSpPr>
              <p:spPr bwMode="auto">
                <a:xfrm>
                  <a:off x="1975" y="2017"/>
                  <a:ext cx="857" cy="571"/>
                </a:xfrm>
                <a:prstGeom prst="roundRect">
                  <a:avLst>
                    <a:gd name="adj" fmla="val 16667"/>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29" name="Line 25"/>
                <p:cNvSpPr>
                  <a:spLocks noChangeShapeType="1"/>
                </p:cNvSpPr>
                <p:nvPr/>
              </p:nvSpPr>
              <p:spPr bwMode="gray">
                <a:xfrm>
                  <a:off x="2058" y="2349"/>
                  <a:ext cx="0" cy="24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ja-JP" altLang="en-US" sz="1800">
                    <a:latin typeface="Georgia" charset="0"/>
                    <a:ea typeface="ＭＳ Ｐゴシック" charset="0"/>
                    <a:cs typeface="ＭＳ Ｐゴシック" charset="0"/>
                  </a:endParaRPr>
                </a:p>
              </p:txBody>
            </p:sp>
            <p:sp>
              <p:nvSpPr>
                <p:cNvPr id="30" name="Line 26"/>
                <p:cNvSpPr>
                  <a:spLocks noChangeShapeType="1"/>
                </p:cNvSpPr>
                <p:nvPr/>
              </p:nvSpPr>
              <p:spPr bwMode="gray">
                <a:xfrm>
                  <a:off x="2735" y="2349"/>
                  <a:ext cx="0" cy="24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ja-JP" altLang="en-US" sz="1800">
                    <a:latin typeface="Georgia" charset="0"/>
                    <a:ea typeface="ＭＳ Ｐゴシック" charset="0"/>
                    <a:cs typeface="ＭＳ Ｐゴシック" charset="0"/>
                  </a:endParaRPr>
                </a:p>
              </p:txBody>
            </p:sp>
            <p:sp>
              <p:nvSpPr>
                <p:cNvPr id="31" name="Oval 44"/>
                <p:cNvSpPr>
                  <a:spLocks noChangeArrowheads="1"/>
                </p:cNvSpPr>
                <p:nvPr/>
              </p:nvSpPr>
              <p:spPr bwMode="gray">
                <a:xfrm>
                  <a:off x="2680" y="2031"/>
                  <a:ext cx="124" cy="120"/>
                </a:xfrm>
                <a:prstGeom prst="ellipse">
                  <a:avLst/>
                </a:prstGeom>
                <a:gradFill rotWithShape="1">
                  <a:gsLst>
                    <a:gs pos="0">
                      <a:srgbClr val="FFFFFF"/>
                    </a:gs>
                    <a:gs pos="100000">
                      <a:schemeClr val="accent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32" name="Oval 48"/>
                <p:cNvSpPr>
                  <a:spLocks noChangeArrowheads="1"/>
                </p:cNvSpPr>
                <p:nvPr/>
              </p:nvSpPr>
              <p:spPr bwMode="gray">
                <a:xfrm>
                  <a:off x="2482" y="1437"/>
                  <a:ext cx="166" cy="161"/>
                </a:xfrm>
                <a:prstGeom prst="ellipse">
                  <a:avLst/>
                </a:prstGeom>
                <a:gradFill rotWithShape="1">
                  <a:gsLst>
                    <a:gs pos="0">
                      <a:srgbClr val="FFFFFF"/>
                    </a:gs>
                    <a:gs pos="100000">
                      <a:schemeClr val="accent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grpSp>
          <p:grpSp>
            <p:nvGrpSpPr>
              <p:cNvPr id="11278" name="Group 52"/>
              <p:cNvGrpSpPr>
                <a:grpSpLocks/>
              </p:cNvGrpSpPr>
              <p:nvPr/>
            </p:nvGrpSpPr>
            <p:grpSpPr bwMode="auto">
              <a:xfrm>
                <a:off x="7746283" y="3365887"/>
                <a:ext cx="329793" cy="549656"/>
                <a:chOff x="1968" y="1344"/>
                <a:chExt cx="864" cy="1440"/>
              </a:xfrm>
            </p:grpSpPr>
            <p:sp>
              <p:nvSpPr>
                <p:cNvPr id="19" name="Oval 21"/>
                <p:cNvSpPr>
                  <a:spLocks noChangeArrowheads="1"/>
                </p:cNvSpPr>
                <p:nvPr/>
              </p:nvSpPr>
              <p:spPr bwMode="gray">
                <a:xfrm>
                  <a:off x="2064" y="1346"/>
                  <a:ext cx="673" cy="673"/>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20" name="Rectangle 22"/>
                <p:cNvSpPr>
                  <a:spLocks noChangeArrowheads="1"/>
                </p:cNvSpPr>
                <p:nvPr/>
              </p:nvSpPr>
              <p:spPr bwMode="gray">
                <a:xfrm>
                  <a:off x="2064" y="2401"/>
                  <a:ext cx="673" cy="38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21" name="AutoShape 24"/>
                <p:cNvSpPr>
                  <a:spLocks noChangeArrowheads="1"/>
                </p:cNvSpPr>
                <p:nvPr/>
              </p:nvSpPr>
              <p:spPr bwMode="auto">
                <a:xfrm>
                  <a:off x="1967" y="2019"/>
                  <a:ext cx="866" cy="571"/>
                </a:xfrm>
                <a:prstGeom prst="roundRect">
                  <a:avLst>
                    <a:gd name="adj" fmla="val 16667"/>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22" name="Line 25"/>
                <p:cNvSpPr>
                  <a:spLocks noChangeShapeType="1"/>
                </p:cNvSpPr>
                <p:nvPr/>
              </p:nvSpPr>
              <p:spPr bwMode="gray">
                <a:xfrm>
                  <a:off x="2059" y="2351"/>
                  <a:ext cx="0" cy="24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ja-JP" altLang="en-US" sz="1800">
                    <a:latin typeface="Georgia" charset="0"/>
                    <a:ea typeface="ＭＳ Ｐゴシック" charset="0"/>
                    <a:cs typeface="ＭＳ Ｐゴシック" charset="0"/>
                  </a:endParaRPr>
                </a:p>
              </p:txBody>
            </p:sp>
            <p:sp>
              <p:nvSpPr>
                <p:cNvPr id="23" name="Line 26"/>
                <p:cNvSpPr>
                  <a:spLocks noChangeShapeType="1"/>
                </p:cNvSpPr>
                <p:nvPr/>
              </p:nvSpPr>
              <p:spPr bwMode="gray">
                <a:xfrm>
                  <a:off x="2736" y="2351"/>
                  <a:ext cx="0" cy="24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ja-JP" altLang="en-US" sz="1800">
                    <a:latin typeface="Georgia" charset="0"/>
                    <a:ea typeface="ＭＳ Ｐゴシック" charset="0"/>
                    <a:cs typeface="ＭＳ Ｐゴシック" charset="0"/>
                  </a:endParaRPr>
                </a:p>
              </p:txBody>
            </p:sp>
            <p:sp>
              <p:nvSpPr>
                <p:cNvPr id="24" name="Oval 44"/>
                <p:cNvSpPr>
                  <a:spLocks noChangeArrowheads="1"/>
                </p:cNvSpPr>
                <p:nvPr/>
              </p:nvSpPr>
              <p:spPr bwMode="gray">
                <a:xfrm>
                  <a:off x="2681" y="2033"/>
                  <a:ext cx="120" cy="120"/>
                </a:xfrm>
                <a:prstGeom prst="ellipse">
                  <a:avLst/>
                </a:prstGeom>
                <a:gradFill rotWithShape="1">
                  <a:gsLst>
                    <a:gs pos="0">
                      <a:srgbClr val="FFFFFF"/>
                    </a:gs>
                    <a:gs pos="100000">
                      <a:schemeClr val="accent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25" name="Oval 48"/>
                <p:cNvSpPr>
                  <a:spLocks noChangeArrowheads="1"/>
                </p:cNvSpPr>
                <p:nvPr/>
              </p:nvSpPr>
              <p:spPr bwMode="gray">
                <a:xfrm>
                  <a:off x="2478" y="1438"/>
                  <a:ext cx="166" cy="161"/>
                </a:xfrm>
                <a:prstGeom prst="ellipse">
                  <a:avLst/>
                </a:prstGeom>
                <a:gradFill rotWithShape="1">
                  <a:gsLst>
                    <a:gs pos="0">
                      <a:srgbClr val="FFFFFF"/>
                    </a:gs>
                    <a:gs pos="100000">
                      <a:schemeClr val="accent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grpSp>
          <p:sp>
            <p:nvSpPr>
              <p:cNvPr id="14" name="Rectangle 3"/>
              <p:cNvSpPr>
                <a:spLocks noChangeArrowheads="1"/>
              </p:cNvSpPr>
              <p:nvPr/>
            </p:nvSpPr>
            <p:spPr bwMode="gray">
              <a:xfrm rot="19628060">
                <a:off x="7773978" y="2353442"/>
                <a:ext cx="267361" cy="179431"/>
              </a:xfrm>
              <a:prstGeom prst="notchedRightArrow">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15" name="Rectangle 3"/>
              <p:cNvSpPr>
                <a:spLocks noChangeArrowheads="1"/>
              </p:cNvSpPr>
              <p:nvPr/>
            </p:nvSpPr>
            <p:spPr bwMode="gray">
              <a:xfrm rot="3431086">
                <a:off x="7534748" y="3099318"/>
                <a:ext cx="267387" cy="179413"/>
              </a:xfrm>
              <a:prstGeom prst="notchedRightArrow">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16" name="Rectangle 3"/>
              <p:cNvSpPr>
                <a:spLocks noChangeArrowheads="1"/>
              </p:cNvSpPr>
              <p:nvPr/>
            </p:nvSpPr>
            <p:spPr bwMode="gray">
              <a:xfrm rot="777173">
                <a:off x="7830265" y="2749245"/>
                <a:ext cx="267361" cy="177671"/>
              </a:xfrm>
              <a:prstGeom prst="notchedRightArrow">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17" name="Rectangle 3"/>
              <p:cNvSpPr>
                <a:spLocks noChangeArrowheads="1"/>
              </p:cNvSpPr>
              <p:nvPr/>
            </p:nvSpPr>
            <p:spPr bwMode="gray">
              <a:xfrm rot="8044602">
                <a:off x="7036963" y="3041268"/>
                <a:ext cx="269145" cy="177655"/>
              </a:xfrm>
              <a:prstGeom prst="notchedRightArrow">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800">
                  <a:latin typeface="Georgia" charset="0"/>
                  <a:ea typeface="ＭＳ Ｐゴシック" charset="0"/>
                  <a:cs typeface="ＭＳ Ｐゴシック" charset="0"/>
                </a:endParaRPr>
              </a:p>
            </p:txBody>
          </p:sp>
          <p:sp>
            <p:nvSpPr>
              <p:cNvPr id="11283" name="AutoShape 18"/>
              <p:cNvSpPr>
                <a:spLocks noChangeArrowheads="1"/>
              </p:cNvSpPr>
              <p:nvPr/>
            </p:nvSpPr>
            <p:spPr bwMode="auto">
              <a:xfrm rot="8300512">
                <a:off x="6910418" y="2024464"/>
                <a:ext cx="329793" cy="452923"/>
              </a:xfrm>
              <a:prstGeom prst="upArrow">
                <a:avLst>
                  <a:gd name="adj1" fmla="val 50000"/>
                  <a:gd name="adj2" fmla="val 50000"/>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sz="1800"/>
              </a:p>
            </p:txBody>
          </p:sp>
        </p:grpSp>
        <p:sp>
          <p:nvSpPr>
            <p:cNvPr id="57" name="Oval 2"/>
            <p:cNvSpPr>
              <a:spLocks noChangeArrowheads="1"/>
            </p:cNvSpPr>
            <p:nvPr/>
          </p:nvSpPr>
          <p:spPr bwMode="gray">
            <a:xfrm>
              <a:off x="6660232" y="1772816"/>
              <a:ext cx="584159" cy="295282"/>
            </a:xfrm>
            <a:prstGeom prst="rect">
              <a:avLst/>
            </a:prstGeom>
            <a:noFill/>
            <a:ln>
              <a:solidFill>
                <a:srgbClr val="FF6600"/>
              </a:solidFill>
            </a:ln>
          </p:spPr>
          <p:style>
            <a:lnRef idx="2">
              <a:schemeClr val="dk1"/>
            </a:lnRef>
            <a:fillRef idx="1">
              <a:schemeClr val="lt1"/>
            </a:fillRef>
            <a:effectRef idx="0">
              <a:schemeClr val="dk1"/>
            </a:effectRef>
            <a:fontRef idx="minor">
              <a:schemeClr val="dk1"/>
            </a:fontRef>
          </p:style>
          <p:txBody>
            <a:bodyPr wrap="none" anchor="ctr"/>
            <a:lstStyle/>
            <a:p>
              <a:pPr algn="ctr">
                <a:defRPr/>
              </a:pPr>
              <a:r>
                <a:rPr lang="ja-JP" altLang="en-US" sz="1800" dirty="0">
                  <a:solidFill>
                    <a:srgbClr val="FF0000"/>
                  </a:solidFill>
                </a:rPr>
                <a:t>広告</a:t>
              </a:r>
            </a:p>
          </p:txBody>
        </p:sp>
      </p:grpSp>
    </p:spTree>
    <p:extLst>
      <p:ext uri="{BB962C8B-B14F-4D97-AF65-F5344CB8AC3E}">
        <p14:creationId xmlns:p14="http://schemas.microsoft.com/office/powerpoint/2010/main" val="2069977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a:t>分析</a:t>
            </a:r>
            <a:r>
              <a:rPr lang="ja-JP" altLang="en-US" sz="3200" dirty="0" smtClean="0"/>
              <a:t>対象と母比率の検定式</a:t>
            </a:r>
            <a:endParaRPr kumimoji="1" lang="ja-JP" altLang="en-US" sz="3200" dirty="0"/>
          </a:p>
        </p:txBody>
      </p:sp>
      <p:sp>
        <p:nvSpPr>
          <p:cNvPr id="3" name="コンテンツ プレースホルダー 2"/>
          <p:cNvSpPr>
            <a:spLocks noGrp="1"/>
          </p:cNvSpPr>
          <p:nvPr>
            <p:ph idx="1"/>
          </p:nvPr>
        </p:nvSpPr>
        <p:spPr>
          <a:xfrm>
            <a:off x="251520" y="1266444"/>
            <a:ext cx="8229600" cy="5330908"/>
          </a:xfrm>
        </p:spPr>
        <p:txBody>
          <a:bodyPr>
            <a:normAutofit/>
          </a:bodyPr>
          <a:lstStyle/>
          <a:p>
            <a:pPr marL="109728" indent="0">
              <a:buNone/>
            </a:pPr>
            <a:r>
              <a:rPr lang="ja-JP" altLang="en-US" sz="2000" b="1" u="sng" dirty="0" smtClean="0"/>
              <a:t>シングルソースデータから積極的情報発信者を定義する</a:t>
            </a:r>
            <a:endParaRPr lang="en-US" altLang="ja-JP" sz="2000" b="1" u="sng" dirty="0"/>
          </a:p>
          <a:p>
            <a:pPr>
              <a:buFont typeface="Wingdings" pitchFamily="2" charset="2"/>
              <a:buChar char="u"/>
            </a:pPr>
            <a:r>
              <a:rPr lang="en-US" altLang="ja-JP" sz="1600" dirty="0" smtClean="0">
                <a:latin typeface="+mn-ea"/>
              </a:rPr>
              <a:t>[SEN_26_MA]</a:t>
            </a:r>
            <a:r>
              <a:rPr lang="ja-JP" altLang="en-US" sz="1600" dirty="0" smtClean="0"/>
              <a:t>消費価値観</a:t>
            </a:r>
            <a:r>
              <a:rPr lang="en-US" altLang="ja-JP" sz="1600" dirty="0" smtClean="0"/>
              <a:t>(</a:t>
            </a:r>
            <a:r>
              <a:rPr lang="ja-JP" altLang="en-US" sz="1600" dirty="0" smtClean="0"/>
              <a:t>商品や店舗に関する情報をよく人に教える方である</a:t>
            </a:r>
            <a:r>
              <a:rPr lang="en-US" altLang="ja-JP" sz="1600" dirty="0" smtClean="0"/>
              <a:t>)</a:t>
            </a:r>
            <a:r>
              <a:rPr lang="ja-JP" altLang="en-US" sz="1600" dirty="0" smtClean="0"/>
              <a:t>を用い、積極的情報発信者を定義する。</a:t>
            </a:r>
            <a:endParaRPr lang="en-US" altLang="ja-JP" sz="1600" dirty="0" smtClean="0"/>
          </a:p>
          <a:p>
            <a:pPr marL="109728" indent="0">
              <a:buNone/>
            </a:pPr>
            <a:endParaRPr lang="en-US" altLang="ja-JP" sz="1600" dirty="0" smtClean="0"/>
          </a:p>
          <a:p>
            <a:pPr>
              <a:buFont typeface="Wingdings" pitchFamily="2" charset="2"/>
              <a:buChar char="u"/>
            </a:pPr>
            <a:r>
              <a:rPr lang="ja-JP" altLang="en-US" sz="1600" dirty="0" smtClean="0"/>
              <a:t>図</a:t>
            </a:r>
            <a:r>
              <a:rPr lang="en-US" altLang="ja-JP" sz="1600" dirty="0" smtClean="0"/>
              <a:t>4</a:t>
            </a:r>
            <a:r>
              <a:rPr lang="ja-JP" altLang="en-US" sz="1600" dirty="0" smtClean="0"/>
              <a:t>で“ある”と答えた人を</a:t>
            </a:r>
            <a:endParaRPr lang="en-US" altLang="ja-JP" sz="1600" dirty="0" smtClean="0"/>
          </a:p>
          <a:p>
            <a:pPr marL="109728" indent="0">
              <a:buNone/>
            </a:pPr>
            <a:r>
              <a:rPr lang="ja-JP" altLang="en-US" sz="1600" dirty="0"/>
              <a:t>　</a:t>
            </a:r>
            <a:r>
              <a:rPr lang="ja-JP" altLang="en-US" sz="2000" b="1" dirty="0" smtClean="0">
                <a:solidFill>
                  <a:srgbClr val="FF0000"/>
                </a:solidFill>
              </a:rPr>
              <a:t>“教えたがり”</a:t>
            </a:r>
            <a:r>
              <a:rPr lang="ja-JP" altLang="en-US" sz="1600" dirty="0" smtClean="0"/>
              <a:t>と呼び、本研究では</a:t>
            </a:r>
            <a:endParaRPr lang="en-US" altLang="ja-JP" sz="1600" dirty="0" smtClean="0"/>
          </a:p>
          <a:p>
            <a:pPr marL="109728" indent="0">
              <a:buNone/>
            </a:pPr>
            <a:r>
              <a:rPr lang="ja-JP" altLang="en-US" sz="1600" dirty="0" smtClean="0"/>
              <a:t>　 この人達を</a:t>
            </a:r>
            <a:r>
              <a:rPr lang="ja-JP" altLang="en-US" sz="1600" u="sng" dirty="0" smtClean="0"/>
              <a:t>積極的情報発信者</a:t>
            </a:r>
            <a:r>
              <a:rPr lang="ja-JP" altLang="en-US" sz="1600" dirty="0" smtClean="0"/>
              <a:t>と定義する。</a:t>
            </a:r>
            <a:endParaRPr lang="en-US" altLang="ja-JP" sz="1600" dirty="0"/>
          </a:p>
          <a:p>
            <a:pPr marL="109728" indent="0">
              <a:buNone/>
            </a:pPr>
            <a:endParaRPr lang="en-US" altLang="ja-JP" sz="1600" dirty="0" smtClean="0"/>
          </a:p>
          <a:p>
            <a:pPr marL="109728" indent="0">
              <a:buNone/>
            </a:pPr>
            <a:endParaRPr lang="en-US" altLang="ja-JP" sz="1600" b="1" u="sng" dirty="0" smtClean="0"/>
          </a:p>
          <a:p>
            <a:pPr marL="109728" indent="0">
              <a:buNone/>
            </a:pPr>
            <a:r>
              <a:rPr lang="ja-JP" altLang="en-US" sz="2000" b="1" u="sng" dirty="0"/>
              <a:t>分析</a:t>
            </a:r>
            <a:r>
              <a:rPr lang="ja-JP" altLang="en-US" sz="2000" b="1" u="sng" dirty="0" smtClean="0"/>
              <a:t>に使用する母比率の検定式</a:t>
            </a:r>
            <a:endParaRPr lang="en-US" altLang="ja-JP" sz="2000" b="1" u="sng" dirty="0"/>
          </a:p>
          <a:p>
            <a:pPr>
              <a:buFont typeface="Wingdings" pitchFamily="2" charset="2"/>
              <a:buChar char="u"/>
            </a:pPr>
            <a:r>
              <a:rPr lang="ja-JP" altLang="en-US" sz="1600" dirty="0" smtClean="0"/>
              <a:t>以降での分析には、以下の式を用いる。</a:t>
            </a:r>
            <a:endParaRPr lang="en-US" altLang="ja-JP" sz="1600" dirty="0" smtClean="0"/>
          </a:p>
        </p:txBody>
      </p:sp>
      <p:graphicFrame>
        <p:nvGraphicFramePr>
          <p:cNvPr id="5" name="表 4"/>
          <p:cNvGraphicFramePr>
            <a:graphicFrameLocks noGrp="1"/>
          </p:cNvGraphicFramePr>
          <p:nvPr>
            <p:extLst>
              <p:ext uri="{D42A27DB-BD31-4B8C-83A1-F6EECF244321}">
                <p14:modId xmlns:p14="http://schemas.microsoft.com/office/powerpoint/2010/main" val="451776821"/>
              </p:ext>
            </p:extLst>
          </p:nvPr>
        </p:nvGraphicFramePr>
        <p:xfrm>
          <a:off x="4788541" y="2134999"/>
          <a:ext cx="3960440" cy="1524000"/>
        </p:xfrm>
        <a:graphic>
          <a:graphicData uri="http://schemas.openxmlformats.org/drawingml/2006/table">
            <a:tbl>
              <a:tblPr firstRow="1" bandRow="1">
                <a:tableStyleId>{5C22544A-7EE6-4342-B048-85BDC9FD1C3A}</a:tableStyleId>
              </a:tblPr>
              <a:tblGrid>
                <a:gridCol w="1056118"/>
                <a:gridCol w="1452161"/>
                <a:gridCol w="1452161"/>
              </a:tblGrid>
              <a:tr h="273630">
                <a:tc>
                  <a:txBody>
                    <a:bodyPr/>
                    <a:lstStyle/>
                    <a:p>
                      <a:pPr algn="ct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smtClean="0">
                          <a:solidFill>
                            <a:sysClr val="windowText" lastClr="000000"/>
                          </a:solidFill>
                        </a:rPr>
                        <a:t>度数</a:t>
                      </a:r>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smtClean="0">
                          <a:solidFill>
                            <a:sysClr val="windowText" lastClr="000000"/>
                          </a:solidFill>
                        </a:rPr>
                        <a:t>パーセント</a:t>
                      </a:r>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73630">
                <a:tc>
                  <a:txBody>
                    <a:bodyPr/>
                    <a:lstStyle/>
                    <a:p>
                      <a:pPr algn="ctr"/>
                      <a:r>
                        <a:rPr kumimoji="1" lang="ja-JP" altLang="en-US" sz="1400" dirty="0" smtClean="0"/>
                        <a:t>無回答</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mn-ea"/>
                          <a:ea typeface="+mn-ea"/>
                        </a:rPr>
                        <a:t>0</a:t>
                      </a:r>
                      <a:endParaRPr kumimoji="1" lang="ja-JP" altLang="en-US" sz="14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mn-ea"/>
                          <a:ea typeface="+mn-ea"/>
                        </a:rPr>
                        <a:t>0%</a:t>
                      </a:r>
                      <a:endParaRPr kumimoji="1" lang="ja-JP" altLang="en-US" sz="14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3630">
                <a:tc>
                  <a:txBody>
                    <a:bodyPr/>
                    <a:lstStyle/>
                    <a:p>
                      <a:pPr algn="ctr"/>
                      <a:r>
                        <a:rPr kumimoji="1" lang="ja-JP" altLang="en-US" sz="1400" dirty="0" smtClean="0">
                          <a:solidFill>
                            <a:srgbClr val="FF0000"/>
                          </a:solidFill>
                        </a:rPr>
                        <a:t>ある</a:t>
                      </a:r>
                      <a:endParaRPr kumimoji="1" lang="ja-JP" alt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solidFill>
                            <a:srgbClr val="FF0000"/>
                          </a:solidFill>
                          <a:latin typeface="+mn-ea"/>
                          <a:ea typeface="+mn-ea"/>
                        </a:rPr>
                        <a:t>279</a:t>
                      </a:r>
                      <a:endParaRPr kumimoji="1" lang="ja-JP" altLang="en-US" sz="1400" dirty="0">
                        <a:solidFill>
                          <a:srgbClr val="FF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solidFill>
                            <a:srgbClr val="FF0000"/>
                          </a:solidFill>
                          <a:latin typeface="+mn-ea"/>
                          <a:ea typeface="+mn-ea"/>
                        </a:rPr>
                        <a:t>9.3%</a:t>
                      </a:r>
                      <a:endParaRPr kumimoji="1" lang="ja-JP" altLang="en-US" sz="1400" dirty="0">
                        <a:solidFill>
                          <a:srgbClr val="FF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3630">
                <a:tc>
                  <a:txBody>
                    <a:bodyPr/>
                    <a:lstStyle/>
                    <a:p>
                      <a:pPr algn="ctr"/>
                      <a:r>
                        <a:rPr kumimoji="1" lang="ja-JP" altLang="en-US" sz="1400" dirty="0" smtClean="0"/>
                        <a:t>ない</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mn-ea"/>
                          <a:ea typeface="+mn-ea"/>
                        </a:rPr>
                        <a:t>2721</a:t>
                      </a:r>
                      <a:endParaRPr kumimoji="1" lang="ja-JP" altLang="en-US" sz="14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mn-ea"/>
                          <a:ea typeface="+mn-ea"/>
                        </a:rPr>
                        <a:t>90.7%</a:t>
                      </a:r>
                      <a:endParaRPr kumimoji="1" lang="ja-JP" altLang="en-US" sz="14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3630">
                <a:tc>
                  <a:txBody>
                    <a:bodyPr/>
                    <a:lstStyle/>
                    <a:p>
                      <a:pPr algn="ctr"/>
                      <a:r>
                        <a:rPr kumimoji="1" lang="ja-JP" altLang="en-US" sz="1400" dirty="0" smtClean="0"/>
                        <a:t>合計</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mn-ea"/>
                          <a:ea typeface="+mn-ea"/>
                        </a:rPr>
                        <a:t>3000</a:t>
                      </a:r>
                      <a:endParaRPr kumimoji="1" lang="ja-JP" altLang="en-US" sz="14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mn-ea"/>
                          <a:ea typeface="+mn-ea"/>
                        </a:rPr>
                        <a:t>100%</a:t>
                      </a:r>
                      <a:endParaRPr kumimoji="1" lang="ja-JP" altLang="en-US" sz="14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4551847" y="3647167"/>
            <a:ext cx="4448654" cy="523220"/>
          </a:xfrm>
          <a:prstGeom prst="rect">
            <a:avLst/>
          </a:prstGeom>
          <a:noFill/>
        </p:spPr>
        <p:txBody>
          <a:bodyPr wrap="none" rtlCol="0">
            <a:spAutoFit/>
          </a:bodyPr>
          <a:lstStyle/>
          <a:p>
            <a:pPr algn="ctr"/>
            <a:r>
              <a:rPr kumimoji="1" lang="ja-JP" altLang="en-US" sz="1400" dirty="0" smtClean="0"/>
              <a:t>図</a:t>
            </a:r>
            <a:r>
              <a:rPr kumimoji="1" lang="en-US" altLang="ja-JP" sz="1400" dirty="0" smtClean="0"/>
              <a:t>4</a:t>
            </a:r>
            <a:r>
              <a:rPr kumimoji="1" lang="ja-JP" altLang="en-US" sz="1400" dirty="0" smtClean="0"/>
              <a:t>　</a:t>
            </a:r>
            <a:r>
              <a:rPr lang="ja-JP" altLang="en-US" sz="1400" dirty="0"/>
              <a:t>消費</a:t>
            </a:r>
            <a:r>
              <a:rPr lang="ja-JP" altLang="en-US" sz="1400" dirty="0" smtClean="0"/>
              <a:t>価値観</a:t>
            </a:r>
            <a:endParaRPr lang="en-US" altLang="ja-JP" sz="1400" dirty="0" smtClean="0"/>
          </a:p>
          <a:p>
            <a:r>
              <a:rPr lang="en-US" altLang="ja-JP" sz="1400" dirty="0" smtClean="0"/>
              <a:t>(</a:t>
            </a:r>
            <a:r>
              <a:rPr lang="ja-JP" altLang="en-US" sz="1400" dirty="0"/>
              <a:t>商品や店舗に</a:t>
            </a:r>
            <a:r>
              <a:rPr lang="ja-JP" altLang="en-US" sz="1400" dirty="0" smtClean="0"/>
              <a:t>関す</a:t>
            </a:r>
            <a:r>
              <a:rPr lang="ja-JP" altLang="en-US" sz="1400" dirty="0"/>
              <a:t>る</a:t>
            </a:r>
            <a:r>
              <a:rPr lang="ja-JP" altLang="en-US" sz="1400" dirty="0" smtClean="0"/>
              <a:t>情報</a:t>
            </a:r>
            <a:r>
              <a:rPr lang="ja-JP" altLang="en-US" sz="1400" dirty="0"/>
              <a:t>をよく人に教える方である</a:t>
            </a:r>
            <a:r>
              <a:rPr lang="en-US" altLang="ja-JP" sz="1400" dirty="0"/>
              <a:t>)</a:t>
            </a:r>
            <a:endParaRPr kumimoji="1" lang="ja-JP" altLang="en-US" sz="1400" dirty="0"/>
          </a:p>
        </p:txBody>
      </p:sp>
      <mc:AlternateContent xmlns:mc="http://schemas.openxmlformats.org/markup-compatibility/2006" xmlns:a14="http://schemas.microsoft.com/office/drawing/2010/main">
        <mc:Choice Requires="a14">
          <p:sp>
            <p:nvSpPr>
              <p:cNvPr id="13" name="テキスト ボックス 12"/>
              <p:cNvSpPr txBox="1"/>
              <p:nvPr/>
            </p:nvSpPr>
            <p:spPr>
              <a:xfrm>
                <a:off x="3255703" y="5615921"/>
                <a:ext cx="2592288" cy="923843"/>
              </a:xfrm>
              <a:prstGeom prst="rect">
                <a:avLst/>
              </a:prstGeom>
              <a:noFill/>
            </p:spPr>
            <p:txBody>
              <a:bodyPr wrap="square" rtlCol="0">
                <a:spAutoFit/>
              </a:bodyPr>
              <a:lstStyle/>
              <a:p>
                <a:r>
                  <a:rPr lang="en-US" altLang="ja-JP" sz="2400" dirty="0" smtClean="0">
                    <a:ea typeface="Cambria Math"/>
                  </a:rPr>
                  <a:t>Z</a:t>
                </a:r>
                <a:r>
                  <a:rPr kumimoji="1" lang="en-US" altLang="ja-JP" sz="2400" dirty="0" smtClean="0">
                    <a:ea typeface="Cambria Math"/>
                  </a:rPr>
                  <a:t> </a:t>
                </a:r>
                <a14:m>
                  <m:oMath xmlns:m="http://schemas.openxmlformats.org/officeDocument/2006/math">
                    <m:r>
                      <a:rPr kumimoji="1" lang="en-US" altLang="ja-JP" sz="2400" i="1" smtClean="0">
                        <a:latin typeface="Cambria Math"/>
                        <a:ea typeface="Cambria Math"/>
                      </a:rPr>
                      <m:t>=</m:t>
                    </m:r>
                  </m:oMath>
                </a14:m>
                <a:r>
                  <a:rPr kumimoji="1" lang="ja-JP" altLang="en-US" sz="2400" dirty="0" smtClean="0"/>
                  <a:t> </a:t>
                </a:r>
                <a14:m>
                  <m:oMath xmlns:m="http://schemas.openxmlformats.org/officeDocument/2006/math">
                    <m:f>
                      <m:fPr>
                        <m:ctrlPr>
                          <a:rPr kumimoji="1" lang="en-US" altLang="ja-JP" sz="2400" i="1" dirty="0" smtClean="0">
                            <a:latin typeface="Cambria Math"/>
                          </a:rPr>
                        </m:ctrlPr>
                      </m:fPr>
                      <m:num>
                        <m:r>
                          <m:rPr>
                            <m:nor/>
                          </m:rPr>
                          <a:rPr kumimoji="1" lang="en-US" altLang="ja-JP" sz="2400" b="0" i="0" dirty="0" smtClean="0">
                            <a:latin typeface="Cambria Math"/>
                          </a:rPr>
                          <m:t>p</m:t>
                        </m:r>
                        <m:r>
                          <m:rPr>
                            <m:nor/>
                          </m:rPr>
                          <a:rPr kumimoji="1" lang="en-US" altLang="ja-JP" sz="2400" b="0" i="0" dirty="0" smtClean="0">
                            <a:latin typeface="Cambria Math"/>
                          </a:rPr>
                          <m:t> − </m:t>
                        </m:r>
                        <m:r>
                          <m:rPr>
                            <m:nor/>
                          </m:rPr>
                          <a:rPr lang="en-US" altLang="ja-JP" sz="2400" dirty="0">
                            <a:latin typeface="Cambria Math"/>
                          </a:rPr>
                          <m:t>p</m:t>
                        </m:r>
                        <m:r>
                          <m:rPr>
                            <m:nor/>
                          </m:rPr>
                          <a:rPr lang="en-US" altLang="ja-JP" sz="2400" baseline="-25000" dirty="0" smtClean="0">
                            <a:latin typeface="Cambria Math"/>
                          </a:rPr>
                          <m:t>0</m:t>
                        </m:r>
                      </m:num>
                      <m:den>
                        <m:rad>
                          <m:radPr>
                            <m:degHide m:val="on"/>
                            <m:ctrlPr>
                              <a:rPr kumimoji="1" lang="en-US" altLang="ja-JP" sz="2400" i="1" dirty="0" smtClean="0">
                                <a:latin typeface="Cambria Math"/>
                              </a:rPr>
                            </m:ctrlPr>
                          </m:radPr>
                          <m:deg/>
                          <m:e>
                            <m:f>
                              <m:fPr>
                                <m:type m:val="lin"/>
                                <m:ctrlPr>
                                  <a:rPr kumimoji="1" lang="en-US" altLang="ja-JP" sz="2400" i="1" dirty="0" smtClean="0">
                                    <a:latin typeface="Cambria Math"/>
                                  </a:rPr>
                                </m:ctrlPr>
                              </m:fPr>
                              <m:num>
                                <m:r>
                                  <m:rPr>
                                    <m:nor/>
                                  </m:rPr>
                                  <a:rPr lang="en-US" altLang="ja-JP" sz="2400" dirty="0">
                                    <a:latin typeface="Cambria Math"/>
                                  </a:rPr>
                                  <m:t>p</m:t>
                                </m:r>
                                <m:r>
                                  <m:rPr>
                                    <m:nor/>
                                  </m:rPr>
                                  <a:rPr lang="en-US" altLang="ja-JP" sz="2400" baseline="-25000" dirty="0">
                                    <a:latin typeface="Cambria Math"/>
                                  </a:rPr>
                                  <m:t>0</m:t>
                                </m:r>
                                <m:d>
                                  <m:dPr>
                                    <m:ctrlPr>
                                      <a:rPr lang="en-US" altLang="ja-JP" sz="2400" i="1" dirty="0">
                                        <a:latin typeface="Cambria Math"/>
                                      </a:rPr>
                                    </m:ctrlPr>
                                  </m:dPr>
                                  <m:e>
                                    <m:r>
                                      <a:rPr lang="en-US" altLang="ja-JP" sz="2400" i="1" dirty="0">
                                        <a:latin typeface="Cambria Math"/>
                                      </a:rPr>
                                      <m:t>1</m:t>
                                    </m:r>
                                    <m:r>
                                      <m:rPr>
                                        <m:nor/>
                                      </m:rPr>
                                      <a:rPr lang="en-US" altLang="ja-JP" sz="2400" b="0" i="0" dirty="0" smtClean="0">
                                        <a:latin typeface="Cambria Math"/>
                                      </a:rPr>
                                      <m:t> − </m:t>
                                    </m:r>
                                    <m:r>
                                      <m:rPr>
                                        <m:nor/>
                                      </m:rPr>
                                      <a:rPr lang="en-US" altLang="ja-JP" sz="2400" dirty="0">
                                        <a:latin typeface="Cambria Math"/>
                                      </a:rPr>
                                      <m:t>p</m:t>
                                    </m:r>
                                    <m:r>
                                      <m:rPr>
                                        <m:nor/>
                                      </m:rPr>
                                      <a:rPr lang="en-US" altLang="ja-JP" sz="2400" baseline="-25000" dirty="0">
                                        <a:latin typeface="Cambria Math"/>
                                      </a:rPr>
                                      <m:t>0</m:t>
                                    </m:r>
                                  </m:e>
                                </m:d>
                              </m:num>
                              <m:den>
                                <m:r>
                                  <m:rPr>
                                    <m:nor/>
                                  </m:rPr>
                                  <a:rPr kumimoji="1" lang="en-US" altLang="ja-JP" sz="2400" b="0" i="0" dirty="0" smtClean="0">
                                    <a:latin typeface="Cambria Math"/>
                                  </a:rPr>
                                  <m:t>n</m:t>
                                </m:r>
                              </m:den>
                            </m:f>
                          </m:e>
                        </m:rad>
                      </m:den>
                    </m:f>
                  </m:oMath>
                </a14:m>
                <a:endParaRPr kumimoji="1" lang="ja-JP" altLang="en-US" sz="2400" dirty="0"/>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3255703" y="5615921"/>
                <a:ext cx="2592288" cy="923843"/>
              </a:xfrm>
              <a:prstGeom prst="rect">
                <a:avLst/>
              </a:prstGeom>
              <a:blipFill rotWithShape="1">
                <a:blip r:embed="rId2"/>
                <a:stretch>
                  <a:fillRect l="-352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6" name="テキスト ボックス 15"/>
              <p:cNvSpPr txBox="1"/>
              <p:nvPr/>
            </p:nvSpPr>
            <p:spPr>
              <a:xfrm>
                <a:off x="611560" y="4797152"/>
                <a:ext cx="8388941" cy="646331"/>
              </a:xfrm>
              <a:prstGeom prst="rect">
                <a:avLst/>
              </a:prstGeom>
              <a:noFill/>
            </p:spPr>
            <p:txBody>
              <a:bodyPr wrap="square" rtlCol="0">
                <a:spAutoFit/>
              </a:bodyPr>
              <a:lstStyle/>
              <a:p>
                <a:r>
                  <a:rPr lang="ja-JP" altLang="en-US" dirty="0" smtClean="0"/>
                  <a:t>帰無仮説</a:t>
                </a:r>
                <a14:m>
                  <m:oMath xmlns:m="http://schemas.openxmlformats.org/officeDocument/2006/math">
                    <m:r>
                      <m:rPr>
                        <m:nor/>
                      </m:rPr>
                      <a:rPr lang="en-US" altLang="ja-JP" b="0" i="0" smtClean="0">
                        <a:latin typeface="Cambria Math"/>
                      </a:rPr>
                      <m:t>H</m:t>
                    </m:r>
                    <m:r>
                      <a:rPr lang="ja-JP" altLang="en-US" b="0" i="1" smtClean="0">
                        <a:latin typeface="Cambria Math"/>
                      </a:rPr>
                      <m:t>：</m:t>
                    </m:r>
                    <m:r>
                      <a:rPr lang="ja-JP" altLang="en-US" i="1">
                        <a:latin typeface="Cambria Math"/>
                      </a:rPr>
                      <m:t>標本</m:t>
                    </m:r>
                    <m:r>
                      <a:rPr lang="ja-JP" altLang="en-US" b="0" i="1" smtClean="0">
                        <a:latin typeface="Cambria Math"/>
                      </a:rPr>
                      <m:t>数</m:t>
                    </m:r>
                    <m:r>
                      <a:rPr lang="en-US" altLang="ja-JP" b="0" i="1" smtClean="0">
                        <a:latin typeface="Cambria Math"/>
                      </a:rPr>
                      <m:t>𝑛</m:t>
                    </m:r>
                    <m:r>
                      <a:rPr lang="ja-JP" altLang="en-US" b="0" i="1" smtClean="0">
                        <a:latin typeface="Cambria Math"/>
                      </a:rPr>
                      <m:t>の</m:t>
                    </m:r>
                    <m:r>
                      <a:rPr lang="ja-JP" altLang="en-US" i="1">
                        <a:latin typeface="Cambria Math"/>
                      </a:rPr>
                      <m:t>標本</m:t>
                    </m:r>
                    <m:r>
                      <a:rPr lang="ja-JP" altLang="en-US" b="0" i="1" smtClean="0">
                        <a:latin typeface="Cambria Math"/>
                      </a:rPr>
                      <m:t>に</m:t>
                    </m:r>
                    <m:r>
                      <a:rPr lang="ja-JP" altLang="en-US" i="1">
                        <a:latin typeface="Cambria Math"/>
                      </a:rPr>
                      <m:t>おける</m:t>
                    </m:r>
                    <m:r>
                      <a:rPr lang="ja-JP" altLang="en-US" i="1" smtClean="0">
                        <a:latin typeface="Cambria Math"/>
                      </a:rPr>
                      <m:t>比率</m:t>
                    </m:r>
                    <m:d>
                      <m:dPr>
                        <m:begChr m:val="（"/>
                        <m:endChr m:val="）"/>
                        <m:ctrlPr>
                          <a:rPr lang="ja-JP" altLang="en-US" i="1" smtClean="0">
                            <a:latin typeface="Cambria Math"/>
                          </a:rPr>
                        </m:ctrlPr>
                      </m:dPr>
                      <m:e>
                        <m:r>
                          <m:rPr>
                            <m:nor/>
                          </m:rPr>
                          <a:rPr lang="en-US" altLang="ja-JP" dirty="0">
                            <a:latin typeface="Cambria Math"/>
                          </a:rPr>
                          <m:t>p</m:t>
                        </m:r>
                      </m:e>
                    </m:d>
                    <m:r>
                      <a:rPr lang="ja-JP" altLang="en-US" b="0" i="1" smtClean="0">
                        <a:latin typeface="Cambria Math"/>
                      </a:rPr>
                      <m:t>が</m:t>
                    </m:r>
                    <m:r>
                      <a:rPr lang="ja-JP" altLang="en-US" i="1">
                        <a:latin typeface="Cambria Math"/>
                      </a:rPr>
                      <m:t>母集団</m:t>
                    </m:r>
                    <m:r>
                      <a:rPr lang="ja-JP" altLang="en-US" b="0" i="1" smtClean="0">
                        <a:latin typeface="Cambria Math"/>
                      </a:rPr>
                      <m:t>に</m:t>
                    </m:r>
                    <m:r>
                      <a:rPr lang="ja-JP" altLang="en-US" i="1">
                        <a:latin typeface="Cambria Math"/>
                      </a:rPr>
                      <m:t>おける</m:t>
                    </m:r>
                    <m:r>
                      <a:rPr lang="ja-JP" altLang="en-US" i="1" smtClean="0">
                        <a:latin typeface="Cambria Math"/>
                      </a:rPr>
                      <m:t>比率</m:t>
                    </m:r>
                    <m:d>
                      <m:dPr>
                        <m:begChr m:val="（"/>
                        <m:endChr m:val="）"/>
                        <m:ctrlPr>
                          <a:rPr lang="ja-JP" altLang="en-US" i="1" smtClean="0">
                            <a:latin typeface="Cambria Math"/>
                          </a:rPr>
                        </m:ctrlPr>
                      </m:dPr>
                      <m:e>
                        <m:r>
                          <m:rPr>
                            <m:nor/>
                          </m:rPr>
                          <a:rPr lang="en-US" altLang="ja-JP" dirty="0">
                            <a:latin typeface="Cambria Math"/>
                          </a:rPr>
                          <m:t>p</m:t>
                        </m:r>
                        <m:r>
                          <m:rPr>
                            <m:nor/>
                          </m:rPr>
                          <a:rPr lang="en-US" altLang="ja-JP" baseline="-25000" dirty="0">
                            <a:latin typeface="Cambria Math"/>
                          </a:rPr>
                          <m:t>0</m:t>
                        </m:r>
                      </m:e>
                    </m:d>
                  </m:oMath>
                </a14:m>
                <a:r>
                  <a:rPr lang="ja-JP" altLang="en-US" b="0" dirty="0" smtClean="0"/>
                  <a:t>と等しい</a:t>
                </a:r>
                <a:endParaRPr lang="en-US" altLang="ja-JP" b="0" dirty="0" smtClean="0"/>
              </a:p>
              <a:p>
                <a:r>
                  <a:rPr lang="ja-JP" altLang="en-US" dirty="0" smtClean="0"/>
                  <a:t>　　　</a:t>
                </a:r>
                <a:r>
                  <a:rPr lang="ja-JP" altLang="en-US" dirty="0"/>
                  <a:t>　</a:t>
                </a:r>
                <a:r>
                  <a:rPr lang="ja-JP" altLang="en-US" dirty="0" smtClean="0"/>
                  <a:t>　帰無仮説</a:t>
                </a:r>
                <a:r>
                  <a:rPr lang="en-US" altLang="ja-JP" dirty="0" smtClean="0"/>
                  <a:t>H</a:t>
                </a:r>
                <a:r>
                  <a:rPr lang="ja-JP" altLang="en-US" dirty="0" smtClean="0"/>
                  <a:t>に対して、検定統計量</a:t>
                </a:r>
                <a:r>
                  <a:rPr lang="en-US" altLang="ja-JP" dirty="0" smtClean="0"/>
                  <a:t>Z</a:t>
                </a:r>
                <a:r>
                  <a:rPr lang="ja-JP" altLang="en-US" dirty="0" smtClean="0"/>
                  <a:t>を用いて検定する。</a:t>
                </a:r>
                <a:endParaRPr lang="en-US" altLang="ja-JP" b="0" dirty="0" smtClean="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611560" y="4797152"/>
                <a:ext cx="8388941" cy="646331"/>
              </a:xfrm>
              <a:prstGeom prst="rect">
                <a:avLst/>
              </a:prstGeom>
              <a:blipFill rotWithShape="1">
                <a:blip r:embed="rId3"/>
                <a:stretch>
                  <a:fillRect l="-581" t="-6604" b="-15094"/>
                </a:stretch>
              </a:blipFill>
            </p:spPr>
            <p:txBody>
              <a:bodyPr/>
              <a:lstStyle/>
              <a:p>
                <a:r>
                  <a:rPr lang="ja-JP" altLang="en-US">
                    <a:noFill/>
                  </a:rPr>
                  <a:t> </a:t>
                </a:r>
              </a:p>
            </p:txBody>
          </p:sp>
        </mc:Fallback>
      </mc:AlternateContent>
      <p:sp>
        <p:nvSpPr>
          <p:cNvPr id="9"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6</a:t>
            </a:fld>
            <a:endParaRPr kumimoji="1" lang="ja-JP" altLang="en-US" dirty="0">
              <a:solidFill>
                <a:schemeClr val="tx1"/>
              </a:solidFill>
              <a:latin typeface="+mn-ea"/>
            </a:endParaRPr>
          </a:p>
        </p:txBody>
      </p:sp>
    </p:spTree>
    <p:extLst>
      <p:ext uri="{BB962C8B-B14F-4D97-AF65-F5344CB8AC3E}">
        <p14:creationId xmlns:p14="http://schemas.microsoft.com/office/powerpoint/2010/main" val="300096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“教えたがり”の特徴１</a:t>
            </a:r>
            <a:endParaRPr kumimoji="1" lang="ja-JP" altLang="en-US" sz="3200" dirty="0"/>
          </a:p>
        </p:txBody>
      </p:sp>
      <p:sp>
        <p:nvSpPr>
          <p:cNvPr id="3" name="コンテンツ プレースホルダー 2"/>
          <p:cNvSpPr>
            <a:spLocks noGrp="1"/>
          </p:cNvSpPr>
          <p:nvPr>
            <p:ph idx="1"/>
          </p:nvPr>
        </p:nvSpPr>
        <p:spPr>
          <a:xfrm>
            <a:off x="251519" y="1266444"/>
            <a:ext cx="8755269" cy="5330908"/>
          </a:xfrm>
        </p:spPr>
        <p:txBody>
          <a:bodyPr>
            <a:normAutofit/>
          </a:bodyPr>
          <a:lstStyle/>
          <a:p>
            <a:pPr marL="109728" indent="0">
              <a:buNone/>
            </a:pPr>
            <a:r>
              <a:rPr lang="ja-JP" altLang="en-US" sz="2000" b="1" u="sng" dirty="0" smtClean="0"/>
              <a:t>“教えたがり”のメディア接触率（携帯サイトへのアクセス）</a:t>
            </a:r>
            <a:endParaRPr lang="en-US" altLang="ja-JP" sz="2000" b="1" u="sng" dirty="0" smtClean="0"/>
          </a:p>
          <a:p>
            <a:pPr marL="109728" indent="0">
              <a:buNone/>
            </a:pPr>
            <a:endParaRPr lang="en-US" altLang="ja-JP" sz="2000" b="1" u="sng" dirty="0" smtClean="0"/>
          </a:p>
          <a:p>
            <a:pPr marL="109728" indent="0">
              <a:buNone/>
            </a:pPr>
            <a:endParaRPr lang="en-US" altLang="ja-JP" sz="2000" b="1" u="sng" dirty="0"/>
          </a:p>
          <a:p>
            <a:pPr marL="109728" indent="0">
              <a:buNone/>
            </a:pPr>
            <a:endParaRPr lang="en-US" altLang="ja-JP" sz="2000" b="1" u="sng" dirty="0" smtClean="0"/>
          </a:p>
          <a:p>
            <a:pPr marL="109728" indent="0">
              <a:buNone/>
            </a:pPr>
            <a:endParaRPr lang="en-US" altLang="ja-JP" sz="2000" b="1" u="sng" dirty="0"/>
          </a:p>
          <a:p>
            <a:pPr marL="109728" indent="0">
              <a:buNone/>
            </a:pPr>
            <a:endParaRPr lang="en-US" altLang="ja-JP" sz="2000" b="1" u="sng" dirty="0" smtClean="0"/>
          </a:p>
          <a:p>
            <a:pPr marL="109728" indent="0">
              <a:buNone/>
            </a:pPr>
            <a:endParaRPr lang="en-US" altLang="ja-JP" sz="2000" b="1" u="sng" dirty="0"/>
          </a:p>
          <a:p>
            <a:pPr marL="109728" indent="0">
              <a:buNone/>
            </a:pPr>
            <a:endParaRPr lang="en-US" altLang="ja-JP" sz="2000" b="1" u="sng" dirty="0" smtClean="0"/>
          </a:p>
          <a:p>
            <a:pPr marL="109728" indent="0">
              <a:buNone/>
            </a:pPr>
            <a:endParaRPr lang="en-US" altLang="ja-JP" sz="2000" b="1" u="sng" dirty="0" smtClean="0"/>
          </a:p>
          <a:p>
            <a:pPr marL="109728" indent="0">
              <a:buNone/>
            </a:pPr>
            <a:endParaRPr lang="en-US" altLang="ja-JP" sz="2000" b="1" u="sng" dirty="0" smtClean="0"/>
          </a:p>
          <a:p>
            <a:pPr marL="109728" indent="0">
              <a:buNone/>
            </a:pPr>
            <a:endParaRPr lang="en-US" altLang="ja-JP" sz="2000" b="1" u="sng" dirty="0" smtClean="0"/>
          </a:p>
          <a:p>
            <a:pPr>
              <a:buFont typeface="Wingdings" pitchFamily="2" charset="2"/>
              <a:buChar char="u"/>
            </a:pPr>
            <a:r>
              <a:rPr lang="ja-JP" altLang="en-US" sz="1800" dirty="0" smtClean="0">
                <a:latin typeface="+mn-ea"/>
              </a:rPr>
              <a:t>上記以外にも、</a:t>
            </a:r>
            <a:r>
              <a:rPr lang="en-US" altLang="ja-JP" sz="1800" dirty="0" smtClean="0">
                <a:latin typeface="+mn-ea"/>
              </a:rPr>
              <a:t>Yahoo!</a:t>
            </a:r>
            <a:r>
              <a:rPr lang="ja-JP" altLang="en-US" sz="1800" dirty="0" smtClean="0">
                <a:latin typeface="+mn-ea"/>
              </a:rPr>
              <a:t>オークション</a:t>
            </a:r>
            <a:r>
              <a:rPr lang="en-US" altLang="ja-JP" sz="1800" dirty="0" smtClean="0">
                <a:latin typeface="+mn-ea"/>
              </a:rPr>
              <a:t>(11%)</a:t>
            </a:r>
            <a:r>
              <a:rPr lang="en-US" altLang="ja-JP" sz="1800" dirty="0">
                <a:latin typeface="+mn-ea"/>
              </a:rPr>
              <a:t>,</a:t>
            </a:r>
            <a:r>
              <a:rPr lang="en-US" altLang="ja-JP" sz="1800" dirty="0" smtClean="0">
                <a:latin typeface="+mn-ea"/>
              </a:rPr>
              <a:t>Twitter(10%)</a:t>
            </a:r>
            <a:r>
              <a:rPr lang="en-US" altLang="ja-JP" sz="1800" dirty="0">
                <a:latin typeface="+mn-ea"/>
              </a:rPr>
              <a:t>,</a:t>
            </a:r>
            <a:r>
              <a:rPr lang="en-US" altLang="ja-JP" sz="1800" dirty="0" err="1" smtClean="0">
                <a:latin typeface="+mn-ea"/>
              </a:rPr>
              <a:t>facebook</a:t>
            </a:r>
            <a:r>
              <a:rPr lang="en-US" altLang="ja-JP" sz="1800" dirty="0" smtClean="0">
                <a:latin typeface="+mn-ea"/>
              </a:rPr>
              <a:t>(8%)</a:t>
            </a:r>
            <a:r>
              <a:rPr lang="en-US" altLang="ja-JP" sz="1800" dirty="0">
                <a:latin typeface="+mn-ea"/>
              </a:rPr>
              <a:t>,</a:t>
            </a:r>
            <a:r>
              <a:rPr lang="en-US" altLang="ja-JP" sz="1800" dirty="0" smtClean="0">
                <a:latin typeface="+mn-ea"/>
              </a:rPr>
              <a:t>2</a:t>
            </a:r>
            <a:r>
              <a:rPr lang="ja-JP" altLang="en-US" sz="1800" dirty="0" err="1" smtClean="0">
                <a:latin typeface="+mn-ea"/>
              </a:rPr>
              <a:t>ちゃん</a:t>
            </a:r>
            <a:r>
              <a:rPr lang="ja-JP" altLang="en-US" sz="1800" dirty="0" smtClean="0">
                <a:latin typeface="+mn-ea"/>
              </a:rPr>
              <a:t>ねる</a:t>
            </a:r>
            <a:r>
              <a:rPr lang="en-US" altLang="ja-JP" sz="1800" dirty="0" smtClean="0">
                <a:latin typeface="+mn-ea"/>
              </a:rPr>
              <a:t>(6%)</a:t>
            </a:r>
            <a:r>
              <a:rPr lang="en-US" altLang="ja-JP" sz="1800" dirty="0">
                <a:latin typeface="+mn-ea"/>
              </a:rPr>
              <a:t>,</a:t>
            </a:r>
            <a:r>
              <a:rPr lang="ja-JP" altLang="en-US" sz="1800" dirty="0" smtClean="0">
                <a:latin typeface="+mn-ea"/>
              </a:rPr>
              <a:t>楽天オークション</a:t>
            </a:r>
            <a:r>
              <a:rPr lang="en-US" altLang="ja-JP" sz="1800" dirty="0" smtClean="0">
                <a:latin typeface="+mn-ea"/>
              </a:rPr>
              <a:t>(5%)</a:t>
            </a:r>
            <a:r>
              <a:rPr lang="en-US" altLang="ja-JP" sz="1800" dirty="0">
                <a:latin typeface="+mn-ea"/>
              </a:rPr>
              <a:t>,</a:t>
            </a:r>
            <a:r>
              <a:rPr lang="en-US" altLang="ja-JP" sz="1800" dirty="0" smtClean="0">
                <a:latin typeface="+mn-ea"/>
              </a:rPr>
              <a:t>Amazon</a:t>
            </a:r>
            <a:r>
              <a:rPr lang="ja-JP" altLang="en-US" sz="1800" dirty="0" smtClean="0">
                <a:latin typeface="+mn-ea"/>
              </a:rPr>
              <a:t>モバイル</a:t>
            </a:r>
            <a:r>
              <a:rPr lang="en-US" altLang="ja-JP" sz="1800" dirty="0" smtClean="0">
                <a:latin typeface="+mn-ea"/>
              </a:rPr>
              <a:t>(6%)</a:t>
            </a:r>
            <a:r>
              <a:rPr lang="ja-JP" altLang="en-US" sz="1800" dirty="0" smtClean="0">
                <a:latin typeface="+mn-ea"/>
              </a:rPr>
              <a:t>など、多くのサイトで“教えたがり”</a:t>
            </a:r>
            <a:r>
              <a:rPr lang="ja-JP" altLang="en-US" sz="1800" dirty="0">
                <a:latin typeface="+mn-ea"/>
              </a:rPr>
              <a:t>の</a:t>
            </a:r>
            <a:r>
              <a:rPr lang="ja-JP" altLang="en-US" sz="1800" dirty="0" smtClean="0">
                <a:latin typeface="+mn-ea"/>
              </a:rPr>
              <a:t>“ある”と答えた比率が有意に多かった。</a:t>
            </a:r>
            <a:endParaRPr lang="en-US" altLang="ja-JP" sz="1800" dirty="0" smtClean="0">
              <a:latin typeface="+mn-ea"/>
            </a:endParaRPr>
          </a:p>
          <a:p>
            <a:pPr marL="109728" indent="0">
              <a:buNone/>
            </a:pPr>
            <a:endParaRPr lang="en-US" altLang="ja-JP" sz="900" dirty="0" smtClean="0"/>
          </a:p>
          <a:p>
            <a:pPr marL="109728" indent="0">
              <a:buNone/>
            </a:pPr>
            <a:r>
              <a:rPr lang="ja-JP" altLang="en-US" sz="1800" dirty="0" smtClean="0"/>
              <a:t>　</a:t>
            </a:r>
            <a:r>
              <a:rPr lang="ja-JP" altLang="en-US" sz="1800" dirty="0" smtClean="0"/>
              <a:t>　　　　　　　　　　　　　　</a:t>
            </a:r>
            <a:r>
              <a:rPr lang="en-US" altLang="ja-JP" sz="1600" dirty="0" smtClean="0"/>
              <a:t>※</a:t>
            </a:r>
            <a:r>
              <a:rPr lang="ja-JP" altLang="en-US" sz="1600" dirty="0"/>
              <a:t>カッコ内は“教えたがり”と全体の比率の</a:t>
            </a:r>
            <a:r>
              <a:rPr lang="ja-JP" altLang="en-US" sz="1600" dirty="0" smtClean="0"/>
              <a:t>差分</a:t>
            </a:r>
            <a:endParaRPr lang="en-US" altLang="ja-JP" sz="1600" dirty="0" smtClean="0">
              <a:latin typeface="+mn-ea"/>
            </a:endParaRPr>
          </a:p>
          <a:p>
            <a:pPr marL="109728" indent="0">
              <a:buNone/>
            </a:pPr>
            <a:endParaRPr lang="en-US" altLang="ja-JP" sz="2000" b="1" u="sng" dirty="0" smtClean="0"/>
          </a:p>
          <a:p>
            <a:pPr marL="109728" indent="0">
              <a:buNone/>
            </a:pPr>
            <a:endParaRPr lang="en-US" altLang="ja-JP" sz="2000" dirty="0" smtClean="0"/>
          </a:p>
          <a:p>
            <a:pPr marL="109728" indent="0">
              <a:buNone/>
            </a:pPr>
            <a:endParaRPr lang="en-US" altLang="ja-JP" sz="1600" dirty="0" smtClean="0">
              <a:latin typeface="Cambria Math"/>
            </a:endParaRPr>
          </a:p>
          <a:p>
            <a:pPr marL="109728" indent="0">
              <a:buNone/>
            </a:pPr>
            <a:endParaRPr lang="en-US" altLang="ja-JP" sz="1600" dirty="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mn-ea"/>
            </a:endParaRPr>
          </a:p>
          <a:p>
            <a:pPr marL="109728" indent="0">
              <a:buNone/>
            </a:pPr>
            <a:endParaRPr lang="en-US" altLang="ja-JP" sz="1600" dirty="0" smtClean="0"/>
          </a:p>
        </p:txBody>
      </p:sp>
      <mc:AlternateContent xmlns:mc="http://schemas.openxmlformats.org/markup-compatibility/2006" xmlns:a14="http://schemas.microsoft.com/office/drawing/2010/main">
        <mc:Choice Requires="a14">
          <p:graphicFrame>
            <p:nvGraphicFramePr>
              <p:cNvPr id="14" name="表 13"/>
              <p:cNvGraphicFramePr>
                <a:graphicFrameLocks noGrp="1"/>
              </p:cNvGraphicFramePr>
              <p:nvPr>
                <p:extLst>
                  <p:ext uri="{D42A27DB-BD31-4B8C-83A1-F6EECF244321}">
                    <p14:modId xmlns:p14="http://schemas.microsoft.com/office/powerpoint/2010/main" val="285735920"/>
                  </p:ext>
                </p:extLst>
              </p:nvPr>
            </p:nvGraphicFramePr>
            <p:xfrm>
              <a:off x="467544" y="1844824"/>
              <a:ext cx="7704855" cy="2176839"/>
            </p:xfrm>
            <a:graphic>
              <a:graphicData uri="http://schemas.openxmlformats.org/drawingml/2006/table">
                <a:tbl>
                  <a:tblPr firstRow="1" bandRow="1">
                    <a:tableStyleId>{5C22544A-7EE6-4342-B048-85BDC9FD1C3A}</a:tableStyleId>
                  </a:tblPr>
                  <a:tblGrid>
                    <a:gridCol w="1540971"/>
                    <a:gridCol w="1540971"/>
                    <a:gridCol w="1540971"/>
                    <a:gridCol w="1540971"/>
                    <a:gridCol w="1540971"/>
                  </a:tblGrid>
                  <a:tr h="348039">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r>
                            <a:rPr kumimoji="1" lang="ja-JP" altLang="en-US" dirty="0" smtClean="0">
                              <a:solidFill>
                                <a:schemeClr val="tx1"/>
                              </a:solidFill>
                            </a:rPr>
                            <a:t>“教えたがり”</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dirty="0" smtClean="0">
                              <a:solidFill>
                                <a:schemeClr val="tx1"/>
                              </a:solidFill>
                            </a:rPr>
                            <a:t>全体</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8039">
                    <a:tc>
                      <a:txBody>
                        <a:bodyPr/>
                        <a:lstStyle/>
                        <a:p>
                          <a:pPr algn="ctr"/>
                          <a:r>
                            <a:rPr kumimoji="1" lang="ja-JP" altLang="en-US" sz="1600" dirty="0" smtClean="0"/>
                            <a:t>項目</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t>度数</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aseline="0" dirty="0" smtClean="0">
                              <a:solidFill>
                                <a:srgbClr val="FF0000"/>
                              </a:solidFill>
                            </a:rPr>
                            <a:t>比率 </a:t>
                          </a:r>
                          <a14:m>
                            <m:oMath xmlns:m="http://schemas.openxmlformats.org/officeDocument/2006/math">
                              <m:r>
                                <a:rPr lang="en-US" altLang="ja-JP" sz="1400" b="0" i="0" dirty="0" smtClean="0">
                                  <a:solidFill>
                                    <a:srgbClr val="FF0000"/>
                                  </a:solidFill>
                                  <a:latin typeface="Cambria Math"/>
                                </a:rPr>
                                <m:t>(</m:t>
                              </m:r>
                              <m:r>
                                <m:rPr>
                                  <m:nor/>
                                </m:rPr>
                                <a:rPr lang="en-US" altLang="ja-JP" sz="1400" dirty="0" smtClean="0">
                                  <a:solidFill>
                                    <a:srgbClr val="FF0000"/>
                                  </a:solidFill>
                                  <a:latin typeface="Cambria Math"/>
                                </a:rPr>
                                <m:t>p</m:t>
                              </m:r>
                              <m:r>
                                <m:rPr>
                                  <m:nor/>
                                </m:rPr>
                                <a:rPr lang="en-US" altLang="ja-JP" sz="1400" baseline="-25000" dirty="0" smtClean="0">
                                  <a:solidFill>
                                    <a:srgbClr val="FF0000"/>
                                  </a:solidFill>
                                  <a:latin typeface="Cambria Math"/>
                                </a:rPr>
                                <m:t>0</m:t>
                              </m:r>
                            </m:oMath>
                          </a14:m>
                          <a:r>
                            <a:rPr kumimoji="1" lang="en-US" altLang="ja-JP" sz="1400" dirty="0" smtClean="0">
                              <a:solidFill>
                                <a:srgbClr val="FF0000"/>
                              </a:solidFill>
                            </a:rPr>
                            <a:t>)</a:t>
                          </a:r>
                          <a:endParaRPr kumimoji="1" lang="ja-JP" alt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t>度数</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solidFill>
                                <a:srgbClr val="FF0000"/>
                              </a:solidFill>
                            </a:rPr>
                            <a:t>比率 </a:t>
                          </a:r>
                          <a:r>
                            <a:rPr kumimoji="1" lang="en-US" altLang="ja-JP" sz="1400" dirty="0" smtClean="0">
                              <a:solidFill>
                                <a:srgbClr val="FF0000"/>
                              </a:solidFill>
                            </a:rPr>
                            <a:t>(</a:t>
                          </a:r>
                          <a14:m>
                            <m:oMath xmlns:m="http://schemas.openxmlformats.org/officeDocument/2006/math">
                              <m:r>
                                <m:rPr>
                                  <m:nor/>
                                </m:rPr>
                                <a:rPr lang="en-US" altLang="ja-JP" sz="1400" dirty="0" smtClean="0">
                                  <a:solidFill>
                                    <a:srgbClr val="FF0000"/>
                                  </a:solidFill>
                                  <a:latin typeface="Cambria Math"/>
                                </a:rPr>
                                <m:t>p</m:t>
                              </m:r>
                              <m:r>
                                <m:rPr>
                                  <m:nor/>
                                </m:rPr>
                                <a:rPr lang="en-US" altLang="ja-JP" sz="1400" b="0" i="0" dirty="0" smtClean="0">
                                  <a:solidFill>
                                    <a:srgbClr val="FF0000"/>
                                  </a:solidFill>
                                  <a:latin typeface="Cambria Math"/>
                                </a:rPr>
                                <m:t>)</m:t>
                              </m:r>
                            </m:oMath>
                          </a14:m>
                          <a:endParaRPr kumimoji="1" lang="ja-JP" alt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8039">
                    <a:tc>
                      <a:txBody>
                        <a:bodyPr/>
                        <a:lstStyle/>
                        <a:p>
                          <a:pPr algn="ctr"/>
                          <a:r>
                            <a:rPr kumimoji="1" lang="ja-JP" altLang="en-US" sz="1600" dirty="0" smtClean="0"/>
                            <a:t>無回答</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8039">
                    <a:tc>
                      <a:txBody>
                        <a:bodyPr/>
                        <a:lstStyle/>
                        <a:p>
                          <a:pPr algn="ctr"/>
                          <a:r>
                            <a:rPr kumimoji="1" lang="ja-JP" altLang="en-US" sz="1600" dirty="0" smtClean="0">
                              <a:solidFill>
                                <a:schemeClr val="tx1"/>
                              </a:solidFill>
                            </a:rPr>
                            <a:t>ある</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87</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31%</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703</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23%</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8039">
                    <a:tc>
                      <a:txBody>
                        <a:bodyPr/>
                        <a:lstStyle/>
                        <a:p>
                          <a:pPr algn="ctr"/>
                          <a:r>
                            <a:rPr kumimoji="1" lang="ja-JP" altLang="en-US" sz="1600" dirty="0" smtClean="0"/>
                            <a:t>ない</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192</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69%</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2297</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77%</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8039">
                    <a:tc>
                      <a:txBody>
                        <a:bodyPr/>
                        <a:lstStyle/>
                        <a:p>
                          <a:pPr algn="ctr"/>
                          <a:r>
                            <a:rPr kumimoji="1" lang="ja-JP" altLang="en-US" sz="1800" dirty="0" smtClean="0"/>
                            <a:t>合計</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rgbClr val="FF0000"/>
                              </a:solidFill>
                              <a:latin typeface="+mn-ea"/>
                              <a:ea typeface="+mn-ea"/>
                            </a:rPr>
                            <a:t>279(n)</a:t>
                          </a:r>
                          <a:endParaRPr kumimoji="1" lang="ja-JP" altLang="en-US" dirty="0">
                            <a:solidFill>
                              <a:srgbClr val="FF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100%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3000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100%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mc:Choice>
        <mc:Fallback xmlns="">
          <p:graphicFrame>
            <p:nvGraphicFramePr>
              <p:cNvPr id="14" name="表 13"/>
              <p:cNvGraphicFramePr>
                <a:graphicFrameLocks noGrp="1"/>
              </p:cNvGraphicFramePr>
              <p:nvPr>
                <p:extLst>
                  <p:ext uri="{D42A27DB-BD31-4B8C-83A1-F6EECF244321}">
                    <p14:modId xmlns:p14="http://schemas.microsoft.com/office/powerpoint/2010/main" val="285735920"/>
                  </p:ext>
                </p:extLst>
              </p:nvPr>
            </p:nvGraphicFramePr>
            <p:xfrm>
              <a:off x="467544" y="1844824"/>
              <a:ext cx="7704855" cy="2176839"/>
            </p:xfrm>
            <a:graphic>
              <a:graphicData uri="http://schemas.openxmlformats.org/drawingml/2006/table">
                <a:tbl>
                  <a:tblPr firstRow="1" bandRow="1">
                    <a:tableStyleId>{5C22544A-7EE6-4342-B048-85BDC9FD1C3A}</a:tableStyleId>
                  </a:tblPr>
                  <a:tblGrid>
                    <a:gridCol w="1540971"/>
                    <a:gridCol w="1540971"/>
                    <a:gridCol w="1540971"/>
                    <a:gridCol w="1540971"/>
                    <a:gridCol w="1540971"/>
                  </a:tblGrid>
                  <a:tr h="36576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r>
                            <a:rPr kumimoji="1" lang="ja-JP" altLang="en-US" dirty="0" smtClean="0">
                              <a:solidFill>
                                <a:schemeClr val="tx1"/>
                              </a:solidFill>
                            </a:rPr>
                            <a:t>“教えたがり”</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dirty="0" smtClean="0">
                              <a:solidFill>
                                <a:schemeClr val="tx1"/>
                              </a:solidFill>
                            </a:rPr>
                            <a:t>全体</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8039">
                    <a:tc>
                      <a:txBody>
                        <a:bodyPr/>
                        <a:lstStyle/>
                        <a:p>
                          <a:pPr algn="ctr"/>
                          <a:r>
                            <a:rPr kumimoji="1" lang="ja-JP" altLang="en-US" sz="1600" dirty="0" smtClean="0"/>
                            <a:t>項目</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t>度数</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2"/>
                          <a:stretch>
                            <a:fillRect l="-201190" t="-117544" r="-200794" b="-449123"/>
                          </a:stretch>
                        </a:blipFill>
                      </a:tcPr>
                    </a:tc>
                    <a:tc>
                      <a:txBody>
                        <a:bodyPr/>
                        <a:lstStyle/>
                        <a:p>
                          <a:pPr algn="ctr"/>
                          <a:r>
                            <a:rPr kumimoji="1" lang="ja-JP" altLang="en-US" sz="1400" dirty="0" smtClean="0"/>
                            <a:t>度数</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2"/>
                          <a:stretch>
                            <a:fillRect l="-400000" t="-117544" b="-449123"/>
                          </a:stretch>
                        </a:blipFill>
                      </a:tcPr>
                    </a:tc>
                  </a:tr>
                  <a:tr h="365760">
                    <a:tc>
                      <a:txBody>
                        <a:bodyPr/>
                        <a:lstStyle/>
                        <a:p>
                          <a:pPr algn="ctr"/>
                          <a:r>
                            <a:rPr kumimoji="1" lang="ja-JP" altLang="en-US" sz="1600" dirty="0" smtClean="0"/>
                            <a:t>無回答</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5760">
                    <a:tc>
                      <a:txBody>
                        <a:bodyPr/>
                        <a:lstStyle/>
                        <a:p>
                          <a:pPr algn="ctr"/>
                          <a:r>
                            <a:rPr kumimoji="1" lang="ja-JP" altLang="en-US" sz="1600" dirty="0" smtClean="0">
                              <a:solidFill>
                                <a:schemeClr val="tx1"/>
                              </a:solidFill>
                            </a:rPr>
                            <a:t>ある</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87</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31%</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703</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23%</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5760">
                    <a:tc>
                      <a:txBody>
                        <a:bodyPr/>
                        <a:lstStyle/>
                        <a:p>
                          <a:pPr algn="ctr"/>
                          <a:r>
                            <a:rPr kumimoji="1" lang="ja-JP" altLang="en-US" sz="1600" dirty="0" smtClean="0"/>
                            <a:t>ない</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192</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69%</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2297</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77%</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5760">
                    <a:tc>
                      <a:txBody>
                        <a:bodyPr/>
                        <a:lstStyle/>
                        <a:p>
                          <a:pPr algn="ctr"/>
                          <a:r>
                            <a:rPr kumimoji="1" lang="ja-JP" altLang="en-US" sz="1800" dirty="0" smtClean="0"/>
                            <a:t>合計</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rgbClr val="FF0000"/>
                              </a:solidFill>
                              <a:latin typeface="+mn-ea"/>
                              <a:ea typeface="+mn-ea"/>
                            </a:rPr>
                            <a:t>279(n)</a:t>
                          </a:r>
                          <a:endParaRPr kumimoji="1" lang="ja-JP" altLang="en-US" dirty="0">
                            <a:solidFill>
                              <a:srgbClr val="FF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100%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3000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100%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mc:Fallback>
      </mc:AlternateContent>
      <p:sp>
        <p:nvSpPr>
          <p:cNvPr id="16" name="テキスト ボックス 15"/>
          <p:cNvSpPr txBox="1"/>
          <p:nvPr/>
        </p:nvSpPr>
        <p:spPr>
          <a:xfrm>
            <a:off x="683568" y="4451918"/>
            <a:ext cx="7109639" cy="461665"/>
          </a:xfrm>
          <a:prstGeom prst="rect">
            <a:avLst/>
          </a:prstGeom>
          <a:noFill/>
        </p:spPr>
        <p:txBody>
          <a:bodyPr wrap="none" rtlCol="0">
            <a:spAutoFit/>
          </a:bodyPr>
          <a:lstStyle/>
          <a:p>
            <a:r>
              <a:rPr lang="ja-JP" altLang="en-US" sz="2400" dirty="0">
                <a:latin typeface="+mn-ea"/>
              </a:rPr>
              <a:t>検定</a:t>
            </a:r>
            <a:r>
              <a:rPr lang="ja-JP" altLang="en-US" sz="2400" dirty="0" smtClean="0">
                <a:latin typeface="+mn-ea"/>
              </a:rPr>
              <a:t>結果：</a:t>
            </a:r>
            <a:r>
              <a:rPr lang="en-US" altLang="ja-JP" sz="2400" dirty="0">
                <a:latin typeface="+mn-ea"/>
              </a:rPr>
              <a:t>Z</a:t>
            </a:r>
            <a:r>
              <a:rPr lang="ja-JP" altLang="ja-JP" sz="2400" dirty="0" smtClean="0">
                <a:latin typeface="+mn-ea"/>
              </a:rPr>
              <a:t>値</a:t>
            </a:r>
            <a:r>
              <a:rPr lang="en-US" altLang="ja-JP" sz="2400" dirty="0" smtClean="0">
                <a:latin typeface="+mn-ea"/>
              </a:rPr>
              <a:t> = 3.06</a:t>
            </a:r>
            <a:r>
              <a:rPr lang="ja-JP" altLang="ja-JP" sz="2400" dirty="0">
                <a:latin typeface="+mn-ea"/>
              </a:rPr>
              <a:t>　</a:t>
            </a:r>
            <a:r>
              <a:rPr lang="ja-JP" altLang="ja-JP" sz="2400" dirty="0" smtClean="0">
                <a:latin typeface="+mn-ea"/>
              </a:rPr>
              <a:t>信頼度</a:t>
            </a:r>
            <a:r>
              <a:rPr lang="en-US" altLang="ja-JP" sz="2400" dirty="0" smtClean="0">
                <a:latin typeface="+mn-ea"/>
              </a:rPr>
              <a:t> = 99% </a:t>
            </a:r>
            <a:r>
              <a:rPr lang="ja-JP" altLang="ja-JP" sz="2400" dirty="0" smtClean="0">
                <a:latin typeface="+mn-ea"/>
              </a:rPr>
              <a:t>差</a:t>
            </a:r>
            <a:r>
              <a:rPr lang="ja-JP" altLang="en-US" sz="2400" dirty="0" smtClean="0">
                <a:latin typeface="+mn-ea"/>
              </a:rPr>
              <a:t>分</a:t>
            </a:r>
            <a:r>
              <a:rPr lang="en-US" altLang="ja-JP" sz="2400" dirty="0" smtClean="0">
                <a:latin typeface="+mn-ea"/>
              </a:rPr>
              <a:t> = 8%</a:t>
            </a:r>
            <a:endParaRPr kumimoji="1" lang="ja-JP" altLang="en-US" sz="2400" dirty="0">
              <a:latin typeface="+mn-ea"/>
            </a:endParaRPr>
          </a:p>
        </p:txBody>
      </p:sp>
      <p:sp>
        <p:nvSpPr>
          <p:cNvPr id="15" name="テキスト ボックス 14"/>
          <p:cNvSpPr txBox="1"/>
          <p:nvPr/>
        </p:nvSpPr>
        <p:spPr>
          <a:xfrm>
            <a:off x="2915816" y="4077072"/>
            <a:ext cx="3036409" cy="276999"/>
          </a:xfrm>
          <a:prstGeom prst="rect">
            <a:avLst/>
          </a:prstGeom>
          <a:noFill/>
        </p:spPr>
        <p:txBody>
          <a:bodyPr wrap="none" rtlCol="0">
            <a:spAutoFit/>
          </a:bodyPr>
          <a:lstStyle/>
          <a:p>
            <a:r>
              <a:rPr lang="ja-JP" altLang="en-US" sz="1200" dirty="0" smtClean="0"/>
              <a:t>図</a:t>
            </a:r>
            <a:r>
              <a:rPr lang="en-US" altLang="ja-JP" sz="1200" dirty="0" smtClean="0"/>
              <a:t>5</a:t>
            </a:r>
            <a:r>
              <a:rPr lang="ja-JP" altLang="en-US" sz="1200" dirty="0"/>
              <a:t>　</a:t>
            </a:r>
            <a:r>
              <a:rPr lang="ja-JP" altLang="en-US" sz="1200" dirty="0" smtClean="0"/>
              <a:t>携帯サイトのアクセス（楽天市場）</a:t>
            </a:r>
            <a:endParaRPr kumimoji="1" lang="ja-JP" altLang="en-US" sz="1200" dirty="0"/>
          </a:p>
        </p:txBody>
      </p:sp>
      <p:sp>
        <p:nvSpPr>
          <p:cNvPr id="4" name="正方形/長方形 3"/>
          <p:cNvSpPr/>
          <p:nvPr/>
        </p:nvSpPr>
        <p:spPr>
          <a:xfrm>
            <a:off x="467544" y="2924944"/>
            <a:ext cx="7704856"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7</a:t>
            </a:fld>
            <a:endParaRPr kumimoji="1" lang="ja-JP" altLang="en-US" dirty="0">
              <a:solidFill>
                <a:schemeClr val="tx1"/>
              </a:solidFill>
              <a:latin typeface="+mn-ea"/>
            </a:endParaRPr>
          </a:p>
        </p:txBody>
      </p:sp>
      <p:sp>
        <p:nvSpPr>
          <p:cNvPr id="8" name="角丸四角形 7"/>
          <p:cNvSpPr/>
          <p:nvPr/>
        </p:nvSpPr>
        <p:spPr>
          <a:xfrm>
            <a:off x="4572000" y="2959155"/>
            <a:ext cx="432048" cy="288032"/>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C000"/>
              </a:solidFill>
            </a:endParaRPr>
          </a:p>
        </p:txBody>
      </p:sp>
      <p:sp>
        <p:nvSpPr>
          <p:cNvPr id="13" name="角丸四角形 12"/>
          <p:cNvSpPr/>
          <p:nvPr/>
        </p:nvSpPr>
        <p:spPr>
          <a:xfrm>
            <a:off x="7668344" y="2959155"/>
            <a:ext cx="443226" cy="288032"/>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C000"/>
              </a:solidFill>
            </a:endParaRPr>
          </a:p>
        </p:txBody>
      </p:sp>
    </p:spTree>
    <p:extLst>
      <p:ext uri="{BB962C8B-B14F-4D97-AF65-F5344CB8AC3E}">
        <p14:creationId xmlns:p14="http://schemas.microsoft.com/office/powerpoint/2010/main" val="1339290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229600" cy="720080"/>
          </a:xfrm>
        </p:spPr>
        <p:txBody>
          <a:bodyPr>
            <a:normAutofit/>
          </a:bodyPr>
          <a:lstStyle/>
          <a:p>
            <a:r>
              <a:rPr lang="ja-JP" altLang="en-US" sz="3200" dirty="0" smtClean="0"/>
              <a:t>“教えたがり”の特徴２</a:t>
            </a:r>
            <a:endParaRPr kumimoji="1" lang="ja-JP" altLang="en-US" sz="3200" dirty="0"/>
          </a:p>
        </p:txBody>
      </p:sp>
      <p:sp>
        <p:nvSpPr>
          <p:cNvPr id="3" name="コンテンツ プレースホルダー 2"/>
          <p:cNvSpPr>
            <a:spLocks noGrp="1"/>
          </p:cNvSpPr>
          <p:nvPr>
            <p:ph idx="1"/>
          </p:nvPr>
        </p:nvSpPr>
        <p:spPr>
          <a:xfrm>
            <a:off x="251519" y="1266444"/>
            <a:ext cx="8755269" cy="5330908"/>
          </a:xfrm>
        </p:spPr>
        <p:txBody>
          <a:bodyPr>
            <a:normAutofit/>
          </a:bodyPr>
          <a:lstStyle/>
          <a:p>
            <a:pPr marL="109728" indent="0">
              <a:buNone/>
            </a:pPr>
            <a:r>
              <a:rPr lang="ja-JP" altLang="en-US" sz="2000" b="1" u="sng" dirty="0" smtClean="0"/>
              <a:t>“教えたがり”のメディア接触率（パソコン利用方法）</a:t>
            </a:r>
            <a:endParaRPr lang="en-US" altLang="ja-JP" sz="2000" b="1" u="sng" dirty="0" smtClean="0"/>
          </a:p>
          <a:p>
            <a:pPr marL="109728" indent="0">
              <a:buNone/>
            </a:pPr>
            <a:endParaRPr lang="en-US" altLang="ja-JP" sz="2000" b="1" u="sng" dirty="0" smtClean="0"/>
          </a:p>
          <a:p>
            <a:pPr marL="109728" indent="0">
              <a:buNone/>
            </a:pPr>
            <a:endParaRPr lang="en-US" altLang="ja-JP" sz="2000" b="1" u="sng" dirty="0"/>
          </a:p>
          <a:p>
            <a:pPr marL="109728" indent="0">
              <a:buNone/>
            </a:pPr>
            <a:endParaRPr lang="en-US" altLang="ja-JP" sz="2000" b="1" u="sng" dirty="0" smtClean="0"/>
          </a:p>
          <a:p>
            <a:pPr marL="109728" indent="0">
              <a:buNone/>
            </a:pPr>
            <a:endParaRPr lang="en-US" altLang="ja-JP" sz="2000" b="1" u="sng" dirty="0"/>
          </a:p>
          <a:p>
            <a:pPr marL="109728" indent="0">
              <a:buNone/>
            </a:pPr>
            <a:endParaRPr lang="en-US" altLang="ja-JP" sz="2000" b="1" u="sng" dirty="0" smtClean="0"/>
          </a:p>
          <a:p>
            <a:pPr marL="109728" indent="0">
              <a:buNone/>
            </a:pPr>
            <a:endParaRPr lang="en-US" altLang="ja-JP" sz="2000" b="1" u="sng" dirty="0"/>
          </a:p>
          <a:p>
            <a:pPr marL="109728" indent="0">
              <a:buNone/>
            </a:pPr>
            <a:endParaRPr lang="en-US" altLang="ja-JP" sz="2000" b="1" u="sng" dirty="0" smtClean="0"/>
          </a:p>
          <a:p>
            <a:pPr marL="109728" indent="0">
              <a:buNone/>
            </a:pPr>
            <a:endParaRPr lang="en-US" altLang="ja-JP" sz="2000" b="1" u="sng" dirty="0" smtClean="0"/>
          </a:p>
          <a:p>
            <a:pPr marL="109728" indent="0">
              <a:buNone/>
            </a:pPr>
            <a:endParaRPr lang="en-US" altLang="ja-JP" sz="2000" b="1" u="sng" dirty="0" smtClean="0"/>
          </a:p>
          <a:p>
            <a:pPr marL="109728" indent="0">
              <a:buNone/>
            </a:pPr>
            <a:endParaRPr lang="en-US" altLang="ja-JP" sz="2000" b="1" u="sng" dirty="0" smtClean="0"/>
          </a:p>
          <a:p>
            <a:pPr>
              <a:buFont typeface="Wingdings" pitchFamily="2" charset="2"/>
              <a:buChar char="u"/>
            </a:pPr>
            <a:r>
              <a:rPr lang="ja-JP" altLang="en-US" sz="1800" dirty="0">
                <a:latin typeface="+mn-ea"/>
              </a:rPr>
              <a:t>上記以外にも、メッセンジャー・チャット</a:t>
            </a:r>
            <a:r>
              <a:rPr lang="en-US" altLang="ja-JP" sz="1800" dirty="0">
                <a:latin typeface="+mn-ea"/>
              </a:rPr>
              <a:t>(14</a:t>
            </a:r>
            <a:r>
              <a:rPr lang="en-US" altLang="ja-JP" sz="1800" dirty="0" smtClean="0">
                <a:latin typeface="+mn-ea"/>
              </a:rPr>
              <a:t>%)</a:t>
            </a:r>
            <a:r>
              <a:rPr lang="en-US" altLang="ja-JP" sz="1800" dirty="0">
                <a:latin typeface="+mn-ea"/>
              </a:rPr>
              <a:t>,</a:t>
            </a:r>
            <a:r>
              <a:rPr lang="ja-JP" altLang="en-US" sz="1800" dirty="0" smtClean="0">
                <a:latin typeface="+mn-ea"/>
              </a:rPr>
              <a:t>映像</a:t>
            </a:r>
            <a:r>
              <a:rPr lang="ja-JP" altLang="en-US" sz="1800" dirty="0">
                <a:latin typeface="+mn-ea"/>
              </a:rPr>
              <a:t>配信サービス</a:t>
            </a:r>
            <a:r>
              <a:rPr lang="en-US" altLang="ja-JP" sz="1800" dirty="0">
                <a:latin typeface="+mn-ea"/>
              </a:rPr>
              <a:t>(15</a:t>
            </a:r>
            <a:r>
              <a:rPr lang="en-US" altLang="ja-JP" sz="1800" dirty="0" smtClean="0">
                <a:latin typeface="+mn-ea"/>
              </a:rPr>
              <a:t>%)</a:t>
            </a:r>
            <a:r>
              <a:rPr lang="en-US" altLang="ja-JP" sz="1800" dirty="0">
                <a:latin typeface="+mn-ea"/>
              </a:rPr>
              <a:t>,</a:t>
            </a:r>
            <a:r>
              <a:rPr lang="ja-JP" altLang="en-US" sz="1800" dirty="0" smtClean="0">
                <a:latin typeface="+mn-ea"/>
              </a:rPr>
              <a:t>音楽</a:t>
            </a:r>
            <a:r>
              <a:rPr lang="ja-JP" altLang="en-US" sz="1800" dirty="0">
                <a:latin typeface="+mn-ea"/>
              </a:rPr>
              <a:t>配信サービス</a:t>
            </a:r>
            <a:r>
              <a:rPr lang="en-US" altLang="ja-JP" sz="1800" dirty="0">
                <a:latin typeface="+mn-ea"/>
              </a:rPr>
              <a:t>(14</a:t>
            </a:r>
            <a:r>
              <a:rPr lang="en-US" altLang="ja-JP" sz="1800" dirty="0" smtClean="0">
                <a:latin typeface="+mn-ea"/>
              </a:rPr>
              <a:t>%)</a:t>
            </a:r>
            <a:r>
              <a:rPr lang="en-US" altLang="ja-JP" sz="1800" dirty="0">
                <a:latin typeface="+mn-ea"/>
              </a:rPr>
              <a:t>,</a:t>
            </a:r>
            <a:r>
              <a:rPr lang="ja-JP" altLang="en-US" sz="1800" dirty="0" smtClean="0">
                <a:latin typeface="+mn-ea"/>
              </a:rPr>
              <a:t>ブログ</a:t>
            </a:r>
            <a:r>
              <a:rPr lang="ja-JP" altLang="en-US" sz="1800" dirty="0">
                <a:latin typeface="+mn-ea"/>
              </a:rPr>
              <a:t>作成</a:t>
            </a:r>
            <a:r>
              <a:rPr lang="en-US" altLang="ja-JP" sz="1800" dirty="0">
                <a:latin typeface="+mn-ea"/>
              </a:rPr>
              <a:t>(10</a:t>
            </a:r>
            <a:r>
              <a:rPr lang="en-US" altLang="ja-JP" sz="1800" dirty="0" smtClean="0">
                <a:latin typeface="+mn-ea"/>
              </a:rPr>
              <a:t>%)</a:t>
            </a:r>
            <a:r>
              <a:rPr lang="en-US" altLang="ja-JP" sz="1800" dirty="0">
                <a:latin typeface="+mn-ea"/>
              </a:rPr>
              <a:t>,</a:t>
            </a:r>
            <a:r>
              <a:rPr lang="ja-JP" altLang="en-US" sz="1800" dirty="0" smtClean="0">
                <a:latin typeface="+mn-ea"/>
              </a:rPr>
              <a:t>ソーシャル</a:t>
            </a:r>
            <a:r>
              <a:rPr lang="ja-JP" altLang="en-US" sz="1800" dirty="0">
                <a:latin typeface="+mn-ea"/>
              </a:rPr>
              <a:t>・ネットワーキング・サービス</a:t>
            </a:r>
            <a:r>
              <a:rPr lang="en-US" altLang="ja-JP" sz="1800" dirty="0">
                <a:latin typeface="+mn-ea"/>
              </a:rPr>
              <a:t>(16%)</a:t>
            </a:r>
            <a:r>
              <a:rPr lang="ja-JP" altLang="en-US" sz="1800" dirty="0">
                <a:latin typeface="+mn-ea"/>
              </a:rPr>
              <a:t>などで“教えたがり</a:t>
            </a:r>
            <a:r>
              <a:rPr lang="ja-JP" altLang="en-US" sz="1800" dirty="0" smtClean="0">
                <a:latin typeface="+mn-ea"/>
              </a:rPr>
              <a:t>”の“</a:t>
            </a:r>
            <a:r>
              <a:rPr lang="ja-JP" altLang="en-US" sz="1800" dirty="0">
                <a:latin typeface="+mn-ea"/>
              </a:rPr>
              <a:t>ある”と</a:t>
            </a:r>
            <a:r>
              <a:rPr lang="ja-JP" altLang="en-US" sz="1800" dirty="0" smtClean="0">
                <a:latin typeface="+mn-ea"/>
              </a:rPr>
              <a:t>答えた比率が有意に多かった。</a:t>
            </a:r>
            <a:endParaRPr lang="en-US" altLang="ja-JP" sz="1800" dirty="0">
              <a:latin typeface="+mn-ea"/>
            </a:endParaRPr>
          </a:p>
          <a:p>
            <a:pPr>
              <a:buFont typeface="Wingdings" pitchFamily="2" charset="2"/>
              <a:buChar char="u"/>
            </a:pPr>
            <a:endParaRPr lang="en-US" altLang="ja-JP" sz="900" dirty="0">
              <a:latin typeface="+mn-ea"/>
            </a:endParaRPr>
          </a:p>
          <a:p>
            <a:pPr marL="109537" indent="0">
              <a:buNone/>
            </a:pPr>
            <a:r>
              <a:rPr lang="ja-JP" altLang="en-US" sz="1800" dirty="0"/>
              <a:t>　</a:t>
            </a:r>
            <a:r>
              <a:rPr lang="ja-JP" altLang="en-US" sz="1800" dirty="0" smtClean="0"/>
              <a:t>　　　　　　　　　　　　　　</a:t>
            </a:r>
            <a:r>
              <a:rPr lang="en-US" altLang="ja-JP" sz="1600" dirty="0" smtClean="0"/>
              <a:t>※</a:t>
            </a:r>
            <a:r>
              <a:rPr lang="ja-JP" altLang="en-US" sz="1600" dirty="0"/>
              <a:t>カッコ内は“教えたがり”と全体の比率の差分</a:t>
            </a:r>
            <a:endParaRPr lang="en-US" altLang="ja-JP" sz="1600" dirty="0"/>
          </a:p>
          <a:p>
            <a:pPr marL="109728" indent="0">
              <a:buNone/>
            </a:pPr>
            <a:endParaRPr lang="en-US" altLang="ja-JP" sz="1000" b="1" u="sng" dirty="0" smtClean="0"/>
          </a:p>
          <a:p>
            <a:pPr marL="109728" indent="0">
              <a:buNone/>
            </a:pPr>
            <a:endParaRPr lang="en-US" altLang="ja-JP" sz="2000" b="1" u="sng" dirty="0" smtClean="0"/>
          </a:p>
          <a:p>
            <a:pPr marL="109728" indent="0">
              <a:buNone/>
            </a:pPr>
            <a:endParaRPr lang="en-US" altLang="ja-JP" sz="2000" dirty="0" smtClean="0"/>
          </a:p>
          <a:p>
            <a:pPr marL="109728" indent="0">
              <a:buNone/>
            </a:pPr>
            <a:endParaRPr lang="en-US" altLang="ja-JP" sz="1600" dirty="0" smtClean="0">
              <a:latin typeface="Cambria Math"/>
            </a:endParaRPr>
          </a:p>
          <a:p>
            <a:pPr marL="109728" indent="0">
              <a:buNone/>
            </a:pPr>
            <a:endParaRPr lang="en-US" altLang="ja-JP" sz="1600" dirty="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Cambria Math"/>
            </a:endParaRPr>
          </a:p>
          <a:p>
            <a:pPr marL="109728" indent="0">
              <a:buNone/>
            </a:pPr>
            <a:endParaRPr lang="en-US" altLang="ja-JP" sz="1600" dirty="0" smtClean="0">
              <a:latin typeface="+mn-ea"/>
            </a:endParaRPr>
          </a:p>
          <a:p>
            <a:pPr marL="109728" indent="0">
              <a:buNone/>
            </a:pPr>
            <a:endParaRPr lang="en-US" altLang="ja-JP" sz="1600" dirty="0" smtClean="0"/>
          </a:p>
        </p:txBody>
      </p:sp>
      <mc:AlternateContent xmlns:mc="http://schemas.openxmlformats.org/markup-compatibility/2006" xmlns:a14="http://schemas.microsoft.com/office/drawing/2010/main">
        <mc:Choice Requires="a14">
          <p:graphicFrame>
            <p:nvGraphicFramePr>
              <p:cNvPr id="14" name="表 13"/>
              <p:cNvGraphicFramePr>
                <a:graphicFrameLocks noGrp="1"/>
              </p:cNvGraphicFramePr>
              <p:nvPr>
                <p:extLst>
                  <p:ext uri="{D42A27DB-BD31-4B8C-83A1-F6EECF244321}">
                    <p14:modId xmlns:p14="http://schemas.microsoft.com/office/powerpoint/2010/main" val="3175130290"/>
                  </p:ext>
                </p:extLst>
              </p:nvPr>
            </p:nvGraphicFramePr>
            <p:xfrm>
              <a:off x="467544" y="1844824"/>
              <a:ext cx="7704855" cy="2176839"/>
            </p:xfrm>
            <a:graphic>
              <a:graphicData uri="http://schemas.openxmlformats.org/drawingml/2006/table">
                <a:tbl>
                  <a:tblPr firstRow="1" bandRow="1">
                    <a:tableStyleId>{5C22544A-7EE6-4342-B048-85BDC9FD1C3A}</a:tableStyleId>
                  </a:tblPr>
                  <a:tblGrid>
                    <a:gridCol w="1540971"/>
                    <a:gridCol w="1540971"/>
                    <a:gridCol w="1540971"/>
                    <a:gridCol w="1540971"/>
                    <a:gridCol w="1540971"/>
                  </a:tblGrid>
                  <a:tr h="348039">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r>
                            <a:rPr kumimoji="1" lang="ja-JP" altLang="en-US" dirty="0" smtClean="0">
                              <a:solidFill>
                                <a:schemeClr val="tx1"/>
                              </a:solidFill>
                            </a:rPr>
                            <a:t>“教えたがり”</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dirty="0" smtClean="0">
                              <a:solidFill>
                                <a:schemeClr val="tx1"/>
                              </a:solidFill>
                            </a:rPr>
                            <a:t>全体</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8039">
                    <a:tc>
                      <a:txBody>
                        <a:bodyPr/>
                        <a:lstStyle/>
                        <a:p>
                          <a:pPr algn="ctr"/>
                          <a:r>
                            <a:rPr kumimoji="1" lang="ja-JP" altLang="en-US" sz="1600" dirty="0" smtClean="0"/>
                            <a:t>項目</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t>度数</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aseline="0" dirty="0" smtClean="0">
                              <a:solidFill>
                                <a:srgbClr val="FF0000"/>
                              </a:solidFill>
                            </a:rPr>
                            <a:t>比率 </a:t>
                          </a:r>
                          <a14:m>
                            <m:oMath xmlns:m="http://schemas.openxmlformats.org/officeDocument/2006/math">
                              <m:r>
                                <a:rPr lang="en-US" altLang="ja-JP" sz="1400" b="0" i="0" dirty="0" smtClean="0">
                                  <a:solidFill>
                                    <a:srgbClr val="FF0000"/>
                                  </a:solidFill>
                                  <a:latin typeface="Cambria Math"/>
                                </a:rPr>
                                <m:t>(</m:t>
                              </m:r>
                              <m:r>
                                <m:rPr>
                                  <m:nor/>
                                </m:rPr>
                                <a:rPr lang="en-US" altLang="ja-JP" sz="1400" dirty="0" smtClean="0">
                                  <a:solidFill>
                                    <a:srgbClr val="FF0000"/>
                                  </a:solidFill>
                                  <a:latin typeface="Cambria Math"/>
                                </a:rPr>
                                <m:t>p</m:t>
                              </m:r>
                              <m:r>
                                <m:rPr>
                                  <m:nor/>
                                </m:rPr>
                                <a:rPr lang="en-US" altLang="ja-JP" sz="1400" baseline="-25000" dirty="0" smtClean="0">
                                  <a:solidFill>
                                    <a:srgbClr val="FF0000"/>
                                  </a:solidFill>
                                  <a:latin typeface="Cambria Math"/>
                                </a:rPr>
                                <m:t>0</m:t>
                              </m:r>
                            </m:oMath>
                          </a14:m>
                          <a:r>
                            <a:rPr kumimoji="1" lang="en-US" altLang="ja-JP" sz="1400" dirty="0" smtClean="0">
                              <a:solidFill>
                                <a:srgbClr val="FF0000"/>
                              </a:solidFill>
                            </a:rPr>
                            <a:t>)</a:t>
                          </a:r>
                          <a:endParaRPr kumimoji="1" lang="ja-JP" alt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t>度数</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solidFill>
                                <a:srgbClr val="FF0000"/>
                              </a:solidFill>
                            </a:rPr>
                            <a:t>比率 </a:t>
                          </a:r>
                          <a:r>
                            <a:rPr kumimoji="1" lang="en-US" altLang="ja-JP" sz="1400" dirty="0" smtClean="0">
                              <a:solidFill>
                                <a:srgbClr val="FF0000"/>
                              </a:solidFill>
                            </a:rPr>
                            <a:t>(</a:t>
                          </a:r>
                          <a14:m>
                            <m:oMath xmlns:m="http://schemas.openxmlformats.org/officeDocument/2006/math">
                              <m:r>
                                <m:rPr>
                                  <m:nor/>
                                </m:rPr>
                                <a:rPr lang="en-US" altLang="ja-JP" sz="1400" dirty="0" smtClean="0">
                                  <a:solidFill>
                                    <a:srgbClr val="FF0000"/>
                                  </a:solidFill>
                                  <a:latin typeface="Cambria Math"/>
                                </a:rPr>
                                <m:t>p</m:t>
                              </m:r>
                              <m:r>
                                <m:rPr>
                                  <m:nor/>
                                </m:rPr>
                                <a:rPr lang="en-US" altLang="ja-JP" sz="1400" b="0" i="0" dirty="0" smtClean="0">
                                  <a:solidFill>
                                    <a:srgbClr val="FF0000"/>
                                  </a:solidFill>
                                  <a:latin typeface="Cambria Math"/>
                                </a:rPr>
                                <m:t>)</m:t>
                              </m:r>
                            </m:oMath>
                          </a14:m>
                          <a:endParaRPr kumimoji="1" lang="ja-JP" alt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8039">
                    <a:tc>
                      <a:txBody>
                        <a:bodyPr/>
                        <a:lstStyle/>
                        <a:p>
                          <a:pPr algn="ctr"/>
                          <a:r>
                            <a:rPr kumimoji="1" lang="ja-JP" altLang="en-US" sz="1600" dirty="0" smtClean="0"/>
                            <a:t>無回答</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8039">
                    <a:tc>
                      <a:txBody>
                        <a:bodyPr/>
                        <a:lstStyle/>
                        <a:p>
                          <a:pPr algn="ctr"/>
                          <a:r>
                            <a:rPr kumimoji="1" lang="ja-JP" altLang="en-US" sz="1600" dirty="0" smtClean="0">
                              <a:solidFill>
                                <a:schemeClr val="tx1"/>
                              </a:solidFill>
                            </a:rPr>
                            <a:t>ある</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186</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67%</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1450</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48%</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8039">
                    <a:tc>
                      <a:txBody>
                        <a:bodyPr/>
                        <a:lstStyle/>
                        <a:p>
                          <a:pPr algn="ctr"/>
                          <a:r>
                            <a:rPr kumimoji="1" lang="ja-JP" altLang="en-US" sz="1600" dirty="0" smtClean="0"/>
                            <a:t>ない</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93</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33%</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1550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52%</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8039">
                    <a:tc>
                      <a:txBody>
                        <a:bodyPr/>
                        <a:lstStyle/>
                        <a:p>
                          <a:pPr algn="ctr"/>
                          <a:r>
                            <a:rPr kumimoji="1" lang="ja-JP" altLang="en-US" sz="1800" dirty="0" smtClean="0"/>
                            <a:t>合計</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rgbClr val="FF0000"/>
                              </a:solidFill>
                              <a:latin typeface="+mn-ea"/>
                              <a:ea typeface="+mn-ea"/>
                            </a:rPr>
                            <a:t>279(n)</a:t>
                          </a:r>
                          <a:endParaRPr kumimoji="1" lang="ja-JP" altLang="en-US" dirty="0">
                            <a:solidFill>
                              <a:srgbClr val="FF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100%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3000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100%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mc:Choice>
        <mc:Fallback xmlns="">
          <p:graphicFrame>
            <p:nvGraphicFramePr>
              <p:cNvPr id="14" name="表 13"/>
              <p:cNvGraphicFramePr>
                <a:graphicFrameLocks noGrp="1"/>
              </p:cNvGraphicFramePr>
              <p:nvPr>
                <p:extLst>
                  <p:ext uri="{D42A27DB-BD31-4B8C-83A1-F6EECF244321}">
                    <p14:modId xmlns:p14="http://schemas.microsoft.com/office/powerpoint/2010/main" val="461469855"/>
                  </p:ext>
                </p:extLst>
              </p:nvPr>
            </p:nvGraphicFramePr>
            <p:xfrm>
              <a:off x="467544" y="1844824"/>
              <a:ext cx="7704855" cy="2176839"/>
            </p:xfrm>
            <a:graphic>
              <a:graphicData uri="http://schemas.openxmlformats.org/drawingml/2006/table">
                <a:tbl>
                  <a:tblPr firstRow="1" bandRow="1">
                    <a:tableStyleId>{5C22544A-7EE6-4342-B048-85BDC9FD1C3A}</a:tableStyleId>
                  </a:tblPr>
                  <a:tblGrid>
                    <a:gridCol w="1540971"/>
                    <a:gridCol w="1540971"/>
                    <a:gridCol w="1540971"/>
                    <a:gridCol w="1540971"/>
                    <a:gridCol w="1540971"/>
                  </a:tblGrid>
                  <a:tr h="36576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r>
                            <a:rPr kumimoji="1" lang="ja-JP" altLang="en-US" dirty="0" smtClean="0">
                              <a:solidFill>
                                <a:schemeClr val="tx1"/>
                              </a:solidFill>
                            </a:rPr>
                            <a:t>“教えたがり”</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dirty="0" smtClean="0">
                              <a:solidFill>
                                <a:schemeClr val="tx1"/>
                              </a:solidFill>
                            </a:rPr>
                            <a:t>全体</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8039">
                    <a:tc>
                      <a:txBody>
                        <a:bodyPr/>
                        <a:lstStyle/>
                        <a:p>
                          <a:pPr algn="ctr"/>
                          <a:r>
                            <a:rPr kumimoji="1" lang="ja-JP" altLang="en-US" sz="1600" dirty="0" smtClean="0"/>
                            <a:t>項目</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t>度数</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2"/>
                          <a:stretch>
                            <a:fillRect l="-201190" t="-117544" r="-200794" b="-449123"/>
                          </a:stretch>
                        </a:blipFill>
                      </a:tcPr>
                    </a:tc>
                    <a:tc>
                      <a:txBody>
                        <a:bodyPr/>
                        <a:lstStyle/>
                        <a:p>
                          <a:pPr algn="ctr"/>
                          <a:r>
                            <a:rPr kumimoji="1" lang="ja-JP" altLang="en-US" sz="1400" dirty="0" smtClean="0"/>
                            <a:t>度数</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2"/>
                          <a:stretch>
                            <a:fillRect l="-400000" t="-117544" b="-449123"/>
                          </a:stretch>
                        </a:blipFill>
                      </a:tcPr>
                    </a:tc>
                  </a:tr>
                  <a:tr h="365760">
                    <a:tc>
                      <a:txBody>
                        <a:bodyPr/>
                        <a:lstStyle/>
                        <a:p>
                          <a:pPr algn="ctr"/>
                          <a:r>
                            <a:rPr kumimoji="1" lang="ja-JP" altLang="en-US" sz="1600" dirty="0" smtClean="0"/>
                            <a:t>無回答</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5760">
                    <a:tc>
                      <a:txBody>
                        <a:bodyPr/>
                        <a:lstStyle/>
                        <a:p>
                          <a:pPr algn="ctr"/>
                          <a:r>
                            <a:rPr kumimoji="1" lang="ja-JP" altLang="en-US" sz="1600" dirty="0" smtClean="0">
                              <a:solidFill>
                                <a:schemeClr val="tx1"/>
                              </a:solidFill>
                            </a:rPr>
                            <a:t>ある</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186</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67%</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1450</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chemeClr val="tx1"/>
                              </a:solidFill>
                              <a:latin typeface="+mn-ea"/>
                              <a:ea typeface="+mn-ea"/>
                            </a:rPr>
                            <a:t>48%</a:t>
                          </a:r>
                          <a:endParaRPr kumimoji="1" lang="ja-JP" altLang="en-US"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5760">
                    <a:tc>
                      <a:txBody>
                        <a:bodyPr/>
                        <a:lstStyle/>
                        <a:p>
                          <a:pPr algn="ctr"/>
                          <a:r>
                            <a:rPr kumimoji="1" lang="ja-JP" altLang="en-US" sz="1600" dirty="0" smtClean="0"/>
                            <a:t>ない</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93</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33%</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1550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52%</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5760">
                    <a:tc>
                      <a:txBody>
                        <a:bodyPr/>
                        <a:lstStyle/>
                        <a:p>
                          <a:pPr algn="ctr"/>
                          <a:r>
                            <a:rPr kumimoji="1" lang="ja-JP" altLang="en-US" sz="1800" dirty="0" smtClean="0"/>
                            <a:t>合計</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solidFill>
                                <a:srgbClr val="FF0000"/>
                              </a:solidFill>
                              <a:latin typeface="+mn-ea"/>
                              <a:ea typeface="+mn-ea"/>
                            </a:rPr>
                            <a:t>279(n)</a:t>
                          </a:r>
                          <a:endParaRPr kumimoji="1" lang="ja-JP" altLang="en-US" dirty="0">
                            <a:solidFill>
                              <a:srgbClr val="FF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100%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3000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dirty="0" smtClean="0">
                              <a:latin typeface="+mn-ea"/>
                              <a:ea typeface="+mn-ea"/>
                            </a:rPr>
                            <a:t>100%</a:t>
                          </a:r>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mc:Fallback>
      </mc:AlternateContent>
      <p:sp>
        <p:nvSpPr>
          <p:cNvPr id="16" name="テキスト ボックス 15"/>
          <p:cNvSpPr txBox="1"/>
          <p:nvPr/>
        </p:nvSpPr>
        <p:spPr>
          <a:xfrm>
            <a:off x="683568" y="4451918"/>
            <a:ext cx="7263527" cy="461665"/>
          </a:xfrm>
          <a:prstGeom prst="rect">
            <a:avLst/>
          </a:prstGeom>
          <a:noFill/>
        </p:spPr>
        <p:txBody>
          <a:bodyPr wrap="none" rtlCol="0">
            <a:spAutoFit/>
          </a:bodyPr>
          <a:lstStyle/>
          <a:p>
            <a:r>
              <a:rPr lang="ja-JP" altLang="en-US" sz="2400" dirty="0">
                <a:latin typeface="+mn-ea"/>
              </a:rPr>
              <a:t>検定</a:t>
            </a:r>
            <a:r>
              <a:rPr lang="ja-JP" altLang="en-US" sz="2400" dirty="0" smtClean="0">
                <a:latin typeface="+mn-ea"/>
              </a:rPr>
              <a:t>結果：</a:t>
            </a:r>
            <a:r>
              <a:rPr lang="en-US" altLang="ja-JP" sz="2400" dirty="0">
                <a:latin typeface="+mn-ea"/>
              </a:rPr>
              <a:t>Z</a:t>
            </a:r>
            <a:r>
              <a:rPr lang="ja-JP" altLang="ja-JP" sz="2400" dirty="0" smtClean="0">
                <a:latin typeface="+mn-ea"/>
              </a:rPr>
              <a:t>値</a:t>
            </a:r>
            <a:r>
              <a:rPr lang="en-US" altLang="ja-JP" sz="2400" dirty="0" smtClean="0">
                <a:latin typeface="+mn-ea"/>
              </a:rPr>
              <a:t> = 6.13</a:t>
            </a:r>
            <a:r>
              <a:rPr lang="ja-JP" altLang="ja-JP" sz="2400" dirty="0">
                <a:latin typeface="+mn-ea"/>
              </a:rPr>
              <a:t>　</a:t>
            </a:r>
            <a:r>
              <a:rPr lang="ja-JP" altLang="ja-JP" sz="2400" dirty="0" smtClean="0">
                <a:latin typeface="+mn-ea"/>
              </a:rPr>
              <a:t>信頼度</a:t>
            </a:r>
            <a:r>
              <a:rPr lang="en-US" altLang="ja-JP" sz="2400" dirty="0" smtClean="0">
                <a:latin typeface="+mn-ea"/>
              </a:rPr>
              <a:t> = 99% </a:t>
            </a:r>
            <a:r>
              <a:rPr lang="ja-JP" altLang="ja-JP" sz="2400" dirty="0" smtClean="0">
                <a:latin typeface="+mn-ea"/>
              </a:rPr>
              <a:t>差</a:t>
            </a:r>
            <a:r>
              <a:rPr lang="ja-JP" altLang="en-US" sz="2400" dirty="0" smtClean="0">
                <a:latin typeface="+mn-ea"/>
              </a:rPr>
              <a:t>分</a:t>
            </a:r>
            <a:r>
              <a:rPr lang="en-US" altLang="ja-JP" sz="2400" dirty="0" smtClean="0">
                <a:latin typeface="+mn-ea"/>
              </a:rPr>
              <a:t> = 19%</a:t>
            </a:r>
            <a:endParaRPr kumimoji="1" lang="ja-JP" altLang="en-US" sz="2400" dirty="0">
              <a:latin typeface="+mn-ea"/>
            </a:endParaRPr>
          </a:p>
        </p:txBody>
      </p:sp>
      <p:sp>
        <p:nvSpPr>
          <p:cNvPr id="15" name="テキスト ボックス 14"/>
          <p:cNvSpPr txBox="1"/>
          <p:nvPr/>
        </p:nvSpPr>
        <p:spPr>
          <a:xfrm>
            <a:off x="2915816" y="4077072"/>
            <a:ext cx="3502882" cy="276999"/>
          </a:xfrm>
          <a:prstGeom prst="rect">
            <a:avLst/>
          </a:prstGeom>
          <a:noFill/>
        </p:spPr>
        <p:txBody>
          <a:bodyPr wrap="none" rtlCol="0">
            <a:spAutoFit/>
          </a:bodyPr>
          <a:lstStyle/>
          <a:p>
            <a:r>
              <a:rPr lang="ja-JP" altLang="en-US" sz="1200" dirty="0" smtClean="0"/>
              <a:t>図</a:t>
            </a:r>
            <a:r>
              <a:rPr lang="en-US" altLang="ja-JP" sz="1200" dirty="0" smtClean="0"/>
              <a:t>6</a:t>
            </a:r>
            <a:r>
              <a:rPr lang="ja-JP" altLang="en-US" sz="1200" dirty="0"/>
              <a:t>　</a:t>
            </a:r>
            <a:r>
              <a:rPr lang="ja-JP" altLang="en-US" sz="1200" dirty="0" smtClean="0"/>
              <a:t>パソコン利用方法（掲示板の閲覧・利用）</a:t>
            </a:r>
            <a:endParaRPr kumimoji="1" lang="ja-JP" altLang="en-US" sz="1200" dirty="0"/>
          </a:p>
        </p:txBody>
      </p:sp>
      <p:sp>
        <p:nvSpPr>
          <p:cNvPr id="8" name="正方形/長方形 7"/>
          <p:cNvSpPr/>
          <p:nvPr/>
        </p:nvSpPr>
        <p:spPr>
          <a:xfrm>
            <a:off x="467544" y="2924944"/>
            <a:ext cx="7704856"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4"/>
          <p:cNvSpPr txBox="1">
            <a:spLocks/>
          </p:cNvSpPr>
          <p:nvPr/>
        </p:nvSpPr>
        <p:spPr>
          <a:xfrm>
            <a:off x="8244408" y="6309320"/>
            <a:ext cx="762000"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C5FB36EB-CDB0-4D6F-B3B3-7E3C7D0955ED}" type="slidenum">
              <a:rPr kumimoji="1" lang="ja-JP" altLang="en-US" smtClean="0">
                <a:solidFill>
                  <a:schemeClr val="tx1"/>
                </a:solidFill>
                <a:latin typeface="+mn-ea"/>
              </a:rPr>
              <a:pPr/>
              <a:t>8</a:t>
            </a:fld>
            <a:endParaRPr kumimoji="1" lang="ja-JP" altLang="en-US" dirty="0">
              <a:solidFill>
                <a:schemeClr val="tx1"/>
              </a:solidFill>
              <a:latin typeface="+mn-ea"/>
            </a:endParaRPr>
          </a:p>
        </p:txBody>
      </p:sp>
      <p:sp>
        <p:nvSpPr>
          <p:cNvPr id="10" name="角丸四角形 9"/>
          <p:cNvSpPr/>
          <p:nvPr/>
        </p:nvSpPr>
        <p:spPr>
          <a:xfrm>
            <a:off x="4572000" y="2959155"/>
            <a:ext cx="432048" cy="288032"/>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1" name="角丸四角形 10"/>
          <p:cNvSpPr/>
          <p:nvPr/>
        </p:nvSpPr>
        <p:spPr>
          <a:xfrm>
            <a:off x="7680762" y="2961043"/>
            <a:ext cx="432048" cy="288032"/>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357346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アーバン">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4466</TotalTime>
  <Words>2540</Words>
  <Application>Microsoft Office PowerPoint</Application>
  <PresentationFormat>画面に合わせる (4:3)</PresentationFormat>
  <Paragraphs>704</Paragraphs>
  <Slides>23</Slides>
  <Notes>3</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アーバン</vt:lpstr>
      <vt:lpstr> NRIマーケティングコンテスト2012  口コミマーケティングを成功させるには ―“教えたがり”の特徴分析 ―</vt:lpstr>
      <vt:lpstr>目次</vt:lpstr>
      <vt:lpstr>研究の背景１</vt:lpstr>
      <vt:lpstr>研究の背景２</vt:lpstr>
      <vt:lpstr>研究の目的</vt:lpstr>
      <vt:lpstr>分析のコンセプト</vt:lpstr>
      <vt:lpstr>分析対象と母比率の検定式</vt:lpstr>
      <vt:lpstr>“教えたがり”の特徴１</vt:lpstr>
      <vt:lpstr>“教えたがり”の特徴２</vt:lpstr>
      <vt:lpstr>“教えたがり”の特徴３-１</vt:lpstr>
      <vt:lpstr>“教えたがり”の特徴３-２</vt:lpstr>
      <vt:lpstr>“教えたがり”の特徴まとめ</vt:lpstr>
      <vt:lpstr>“教えたがり”が好むもの</vt:lpstr>
      <vt:lpstr>“教えたがり”が好むものとは１</vt:lpstr>
      <vt:lpstr>“教えたがり”が好むものとは２</vt:lpstr>
      <vt:lpstr>“教えたがり”が好むものとは３</vt:lpstr>
      <vt:lpstr>“教えたがり”が好むものとは４</vt:lpstr>
      <vt:lpstr>“教えたがり”が好むものとは（まとめ）</vt:lpstr>
      <vt:lpstr>“教えたがり”のチャネル利用頻度</vt:lpstr>
      <vt:lpstr>“教えたがり”が利用するチャネル１</vt:lpstr>
      <vt:lpstr>“教えたがり”が利用するチャネル２</vt:lpstr>
      <vt:lpstr>結論</vt:lpstr>
      <vt:lpstr>参考文献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kawasaki</dc:creator>
  <cp:lastModifiedBy>adhy0391</cp:lastModifiedBy>
  <cp:revision>314</cp:revision>
  <cp:lastPrinted>2012-11-13T04:51:17Z</cp:lastPrinted>
  <dcterms:created xsi:type="dcterms:W3CDTF">2012-11-03T07:54:46Z</dcterms:created>
  <dcterms:modified xsi:type="dcterms:W3CDTF">2012-11-16T05:50:10Z</dcterms:modified>
</cp:coreProperties>
</file>