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68" r:id="rId1"/>
  </p:sldMasterIdLst>
  <p:notesMasterIdLst>
    <p:notesMasterId r:id="rId18"/>
  </p:notesMasterIdLst>
  <p:sldIdLst>
    <p:sldId id="256" r:id="rId2"/>
    <p:sldId id="257" r:id="rId3"/>
    <p:sldId id="258" r:id="rId4"/>
    <p:sldId id="304" r:id="rId5"/>
    <p:sldId id="293" r:id="rId6"/>
    <p:sldId id="303" r:id="rId7"/>
    <p:sldId id="290" r:id="rId8"/>
    <p:sldId id="291" r:id="rId9"/>
    <p:sldId id="292" r:id="rId10"/>
    <p:sldId id="299" r:id="rId11"/>
    <p:sldId id="301" r:id="rId12"/>
    <p:sldId id="294" r:id="rId13"/>
    <p:sldId id="295" r:id="rId14"/>
    <p:sldId id="302" r:id="rId15"/>
    <p:sldId id="263" r:id="rId16"/>
    <p:sldId id="300" r:id="rId1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C53B0-336E-449F-BF15-D29E3F8A543E}" type="datetimeFigureOut">
              <a:rPr kumimoji="1" lang="ja-JP" altLang="en-US" smtClean="0"/>
              <a:t>2013/5/24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085E6-6F7F-4660-9DF2-C085425ED1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43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85E6-6F7F-4660-9DF2-C085425ED1D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76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85E6-6F7F-4660-9DF2-C085425ED1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17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5" name="サブタイトル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8280920" y="116632"/>
            <a:ext cx="827584" cy="216024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3829B1-F57E-4A1A-8BB0-6A522865612D}" type="datetime1">
              <a:rPr kumimoji="1" lang="ja-JP" altLang="en-US" smtClean="0"/>
              <a:t>2013/5/24</a:t>
            </a:fld>
            <a:endParaRPr kumimoji="1" lang="ja-JP" altLang="en-US" dirty="0"/>
          </a:p>
        </p:txBody>
      </p:sp>
      <p:sp>
        <p:nvSpPr>
          <p:cNvPr id="18" name="フッター プレースホルダー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bg1"/>
                </a:solidFill>
              </a:defRPr>
            </a:lvl1pPr>
            <a:extLst/>
          </a:lstStyle>
          <a:p>
            <a:fld id="{B7B7CBEF-29E9-4176-99CC-3425A632FC0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286784" y="116632"/>
            <a:ext cx="857216" cy="2160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6DDD6C94-525E-475B-8CBC-43718B9CC44F}" type="datetime1">
              <a:rPr kumimoji="1" lang="ja-JP" altLang="en-US" smtClean="0"/>
              <a:pPr/>
              <a:t>2013/5/24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880400" y="6556248"/>
            <a:ext cx="588336" cy="228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B7B7CBEF-29E9-4176-99CC-3425A632FC0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7" name="日付プレースホルダー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9422836-29E5-4D64-B9F4-DC1273593CE8}" type="datetime1">
              <a:rPr kumimoji="1" lang="ja-JP" altLang="en-US" smtClean="0"/>
              <a:t>2013/5/24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4"/>
          </p:nvPr>
        </p:nvSpPr>
        <p:spPr>
          <a:xfrm>
            <a:off x="7880400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B7CBEF-29E9-4176-99CC-3425A632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1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1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1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1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1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14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0.png"/><Relationship Id="rId4" Type="http://schemas.openxmlformats.org/officeDocument/2006/relationships/image" Target="../media/image15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://d.hatena.ne.jp/isseing333/2011031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0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9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0" Type="http://schemas.openxmlformats.org/officeDocument/2006/relationships/image" Target="../media/image7.png"/><Relationship Id="rId4" Type="http://schemas.openxmlformats.org/officeDocument/2006/relationships/image" Target="../media/image18.pn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1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3400" dirty="0" smtClean="0"/>
              <a:t>回帰分析の幾何学的解釈</a:t>
            </a:r>
            <a:endParaRPr kumimoji="1" lang="ja-JP" altLang="en-US" sz="3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54442" y="3839920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２０１３年</a:t>
            </a:r>
            <a:r>
              <a:rPr lang="ja-JP" altLang="en-US" dirty="0" smtClean="0"/>
              <a:t>５</a:t>
            </a:r>
            <a:r>
              <a:rPr kumimoji="1" lang="ja-JP" altLang="en-US" dirty="0" smtClean="0"/>
              <a:t>月</a:t>
            </a:r>
            <a:r>
              <a:rPr lang="ja-JP" altLang="en-US" dirty="0"/>
              <a:t>１６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  <a:p>
            <a:r>
              <a:rPr kumimoji="1" lang="ja-JP" altLang="en-US" dirty="0" smtClean="0"/>
              <a:t>ダム研究室　</a:t>
            </a:r>
            <a:r>
              <a:rPr lang="ja-JP" altLang="en-US" dirty="0" smtClean="0"/>
              <a:t>Ｍ２</a:t>
            </a:r>
            <a:endParaRPr kumimoji="1" lang="en-US" altLang="ja-JP" dirty="0" smtClean="0"/>
          </a:p>
          <a:p>
            <a:r>
              <a:rPr lang="ja-JP" altLang="en-US" dirty="0" smtClean="0"/>
              <a:t>鈴木　大輔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40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Lars</a:t>
            </a:r>
            <a:r>
              <a:rPr kumimoji="1" lang="ja-JP" altLang="en-US" dirty="0" smtClean="0"/>
              <a:t>の意味の解釈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611558" y="1754881"/>
                <a:ext cx="7367210" cy="23168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Clr>
                    <a:schemeClr val="tx2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dirty="0"/>
                  <a:t>で作られた空間へ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ja-JP" altLang="en-US" i="1">
                        <a:latin typeface="Cambria Math"/>
                      </a:rPr>
                      <m:t>（元の値）</m:t>
                    </m:r>
                  </m:oMath>
                </a14:m>
                <a:r>
                  <a:rPr lang="ja-JP" altLang="en-US" dirty="0"/>
                  <a:t>を射影する 　⇒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kumimoji="1" lang="en-US" altLang="ja-JP" dirty="0" smtClean="0"/>
              </a:p>
              <a:p>
                <a:pPr>
                  <a:buClr>
                    <a:schemeClr val="tx2"/>
                  </a:buClr>
                </a:pPr>
                <a:r>
                  <a:rPr lang="ja-JP" altLang="en-US" dirty="0"/>
                  <a:t>　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垂線</a:t>
                </a:r>
                <a:r>
                  <a:rPr lang="ja-JP" altLang="en-US" smtClean="0">
                    <a:solidFill>
                      <a:srgbClr val="FF0000"/>
                    </a:solidFill>
                  </a:rPr>
                  <a:t>の足で射影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　＝　最小の値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  <a:p>
                <a:pPr marL="285750" indent="-285750">
                  <a:buClr>
                    <a:schemeClr val="tx2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 (=0)</m:t>
                    </m:r>
                    <m:r>
                      <a:rPr lang="ja-JP" altLang="en-US" i="1">
                        <a:latin typeface="Cambria Math"/>
                      </a:rPr>
                      <m:t>から</m:t>
                    </m:r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dirty="0" smtClean="0"/>
                  <a:t>とのなす角が小さい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ja-JP" altLang="en-US" i="1" smtClean="0">
                            <a:latin typeface="Cambria Math"/>
                          </a:rPr>
                          <m:t>ベクトル方向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/>
                      </a:rPr>
                      <m:t>)</m:t>
                    </m:r>
                    <m:r>
                      <a:rPr lang="ja-JP" altLang="en-US" b="0" i="1" smtClean="0">
                        <a:latin typeface="Cambria Math"/>
                      </a:rPr>
                      <m:t>に</m:t>
                    </m:r>
                  </m:oMath>
                </a14:m>
                <a:r>
                  <a:rPr lang="ja-JP" altLang="en-US" dirty="0" smtClean="0"/>
                  <a:t>進む</a:t>
                </a:r>
                <a:endParaRPr lang="en-US" altLang="ja-JP" dirty="0" smtClean="0"/>
              </a:p>
              <a:p>
                <a:pPr>
                  <a:buClr>
                    <a:schemeClr val="tx2"/>
                  </a:buClr>
                </a:pPr>
                <a:r>
                  <a:rPr lang="ja-JP" altLang="en-US" dirty="0"/>
                  <a:t>　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なす角が小さい　＝　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ja-JP" altLang="en-US" i="1">
                        <a:solidFill>
                          <a:srgbClr val="FF0000"/>
                        </a:solidFill>
                        <a:latin typeface="Cambria Math"/>
                      </a:rPr>
                      <m:t>の方が</m:t>
                    </m:r>
                  </m:oMath>
                </a14:m>
                <a:r>
                  <a:rPr lang="ja-JP" altLang="en-US" dirty="0" smtClean="0">
                    <a:solidFill>
                      <a:srgbClr val="FF0000"/>
                    </a:solidFill>
                  </a:rPr>
                  <a:t>重要であることを意味する</a:t>
                </a:r>
                <a:endParaRPr lang="ja-JP" altLang="en-US" dirty="0">
                  <a:solidFill>
                    <a:srgbClr val="FF0000"/>
                  </a:solidFill>
                </a:endParaRPr>
              </a:p>
              <a:p>
                <a:pPr marL="285750" indent="-285750"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ja-JP" altLang="en-US" dirty="0"/>
                  <a:t>ベクトル</a:t>
                </a:r>
                <a:r>
                  <a:rPr lang="en-US" altLang="ja-JP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dirty="0"/>
                  <a:t>)</a:t>
                </a:r>
                <a:r>
                  <a:rPr lang="ja-JP" altLang="en-US" dirty="0" smtClean="0"/>
                  <a:t>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 smtClean="0"/>
                  <a:t>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dirty="0" smtClean="0"/>
                  <a:t>の</a:t>
                </a:r>
                <a:r>
                  <a:rPr lang="ja-JP" altLang="en-US" dirty="0"/>
                  <a:t>角度</a:t>
                </a:r>
                <a:r>
                  <a:rPr lang="ja-JP" altLang="en-US" dirty="0" smtClean="0"/>
                  <a:t>を</a:t>
                </a:r>
                <a:r>
                  <a:rPr lang="ja-JP" altLang="en-US" dirty="0"/>
                  <a:t>２</a:t>
                </a:r>
                <a:r>
                  <a:rPr lang="ja-JP" altLang="en-US" dirty="0" smtClean="0"/>
                  <a:t>等分する</a:t>
                </a:r>
                <a:r>
                  <a:rPr lang="ja-JP" altLang="en-US" dirty="0"/>
                  <a:t>よう</a:t>
                </a:r>
                <a:r>
                  <a:rPr lang="ja-JP" altLang="en-US" dirty="0" smtClean="0"/>
                  <a:t>な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 smtClean="0"/>
                  <a:t>を</a:t>
                </a:r>
                <a:r>
                  <a:rPr lang="ja-JP" altLang="en-US" dirty="0"/>
                  <a:t>選択</a:t>
                </a:r>
                <a:r>
                  <a:rPr lang="ja-JP" altLang="en-US" dirty="0" smtClean="0"/>
                  <a:t>する</a:t>
                </a:r>
                <a:endParaRPr lang="en-US" altLang="ja-JP" dirty="0" smtClean="0"/>
              </a:p>
              <a:p>
                <a:pPr>
                  <a:buClr>
                    <a:schemeClr val="tx2"/>
                  </a:buClr>
                </a:pPr>
                <a:r>
                  <a:rPr lang="ja-JP" altLang="en-US" dirty="0" smtClean="0"/>
                  <a:t>　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角度が等分　＝　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>
                    <a:solidFill>
                      <a:srgbClr val="FF0000"/>
                    </a:solidFill>
                  </a:rPr>
                  <a:t>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dirty="0" smtClean="0">
                    <a:solidFill>
                      <a:srgbClr val="FF0000"/>
                    </a:solidFill>
                  </a:rPr>
                  <a:t>の重要度が同程度になった</a:t>
                </a:r>
                <a:endParaRPr lang="ja-JP" altLang="en-US" dirty="0">
                  <a:solidFill>
                    <a:srgbClr val="FF0000"/>
                  </a:solidFill>
                </a:endParaRPr>
              </a:p>
              <a:p>
                <a:pPr marL="285750" indent="-285750">
                  <a:buClr>
                    <a:schemeClr val="tx2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ja-JP" altLang="en-US" b="0" i="1" smtClean="0">
                        <a:latin typeface="Cambria Math"/>
                      </a:rPr>
                      <m:t>の</m:t>
                    </m:r>
                    <m:r>
                      <a:rPr lang="ja-JP" altLang="en-US" i="1">
                        <a:latin typeface="Cambria Math"/>
                      </a:rPr>
                      <m:t>方向に</m:t>
                    </m:r>
                  </m:oMath>
                </a14:m>
                <a:r>
                  <a:rPr lang="ja-JP" altLang="en-US" dirty="0" smtClean="0"/>
                  <a:t>ステップワイズ法的に進む</a:t>
                </a:r>
                <a:endParaRPr lang="en-US" altLang="ja-JP" dirty="0" smtClean="0"/>
              </a:p>
              <a:p>
                <a:pPr>
                  <a:buClr>
                    <a:schemeClr val="tx2"/>
                  </a:buClr>
                </a:pPr>
                <a:r>
                  <a:rPr kumimoji="1" lang="ja-JP" altLang="en-US" dirty="0"/>
                  <a:t>　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>
                    <a:solidFill>
                      <a:srgbClr val="FF0000"/>
                    </a:solidFill>
                  </a:rPr>
                  <a:t>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dirty="0" smtClean="0">
                    <a:solidFill>
                      <a:srgbClr val="FF0000"/>
                    </a:solidFill>
                  </a:rPr>
                  <a:t>のどっちが重要か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？分からないので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色々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試す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しかない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58" y="1754881"/>
                <a:ext cx="7367210" cy="2316853"/>
              </a:xfrm>
              <a:prstGeom prst="rect">
                <a:avLst/>
              </a:prstGeom>
              <a:blipFill rotWithShape="1">
                <a:blip r:embed="rId2"/>
                <a:stretch>
                  <a:fillRect l="-496" t="-1842" b="-263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グループ化 2"/>
          <p:cNvGrpSpPr/>
          <p:nvPr/>
        </p:nvGrpSpPr>
        <p:grpSpPr>
          <a:xfrm>
            <a:off x="4252738" y="4035900"/>
            <a:ext cx="3663302" cy="2579145"/>
            <a:chOff x="107504" y="3514151"/>
            <a:chExt cx="3663302" cy="2579145"/>
          </a:xfrm>
        </p:grpSpPr>
        <p:cxnSp>
          <p:nvCxnSpPr>
            <p:cNvPr id="6" name="直線矢印コネクタ 5"/>
            <p:cNvCxnSpPr/>
            <p:nvPr/>
          </p:nvCxnSpPr>
          <p:spPr>
            <a:xfrm flipV="1">
              <a:off x="502435" y="3774270"/>
              <a:ext cx="1691467" cy="19831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矢印コネクタ 7"/>
            <p:cNvCxnSpPr/>
            <p:nvPr/>
          </p:nvCxnSpPr>
          <p:spPr>
            <a:xfrm>
              <a:off x="502435" y="5757370"/>
              <a:ext cx="326837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/>
            <p:nvPr/>
          </p:nvCxnSpPr>
          <p:spPr>
            <a:xfrm flipV="1">
              <a:off x="1486992" y="3949249"/>
              <a:ext cx="1523479" cy="180812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正方形/長方形 11"/>
                <p:cNvSpPr/>
                <p:nvPr/>
              </p:nvSpPr>
              <p:spPr>
                <a:xfrm>
                  <a:off x="1998643" y="3514151"/>
                  <a:ext cx="390517" cy="2991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 xmlns="">
            <p:sp>
              <p:nvSpPr>
                <p:cNvPr id="12" name="正方形/長方形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8643" y="3514151"/>
                  <a:ext cx="390517" cy="29915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2449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正方形/長方形 12"/>
                <p:cNvSpPr/>
                <p:nvPr/>
              </p:nvSpPr>
              <p:spPr>
                <a:xfrm>
                  <a:off x="2931866" y="3566364"/>
                  <a:ext cx="390517" cy="2991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 xmlns="">
            <p:sp>
              <p:nvSpPr>
                <p:cNvPr id="13" name="正方形/長方形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1866" y="3566364"/>
                  <a:ext cx="390517" cy="29915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2449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正方形/長方形 13"/>
                <p:cNvSpPr/>
                <p:nvPr/>
              </p:nvSpPr>
              <p:spPr>
                <a:xfrm>
                  <a:off x="3384601" y="5794137"/>
                  <a:ext cx="386205" cy="2991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 xmlns="">
            <p:sp>
              <p:nvSpPr>
                <p:cNvPr id="14" name="正方形/長方形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4601" y="5794137"/>
                  <a:ext cx="386205" cy="29915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2449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円/楕円 14"/>
            <p:cNvSpPr/>
            <p:nvPr/>
          </p:nvSpPr>
          <p:spPr>
            <a:xfrm>
              <a:off x="3009278" y="5082852"/>
              <a:ext cx="100588" cy="912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正方形/長方形 15"/>
                <p:cNvSpPr/>
                <p:nvPr/>
              </p:nvSpPr>
              <p:spPr>
                <a:xfrm>
                  <a:off x="3109866" y="4878410"/>
                  <a:ext cx="391866" cy="2991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 xmlns="">
            <p:sp>
              <p:nvSpPr>
                <p:cNvPr id="16" name="正方形/長方形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9866" y="4878410"/>
                  <a:ext cx="391866" cy="29915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3265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正方形/長方形 16"/>
                <p:cNvSpPr/>
                <p:nvPr/>
              </p:nvSpPr>
              <p:spPr>
                <a:xfrm>
                  <a:off x="107504" y="5607790"/>
                  <a:ext cx="394931" cy="2991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 xmlns="">
            <p:sp>
              <p:nvSpPr>
                <p:cNvPr id="17" name="正方形/長方形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5607790"/>
                  <a:ext cx="394931" cy="29915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3061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直線コネクタ 18"/>
            <p:cNvCxnSpPr>
              <a:stCxn id="17" idx="3"/>
              <a:endCxn id="15" idx="7"/>
            </p:cNvCxnSpPr>
            <p:nvPr/>
          </p:nvCxnSpPr>
          <p:spPr>
            <a:xfrm flipV="1">
              <a:off x="502435" y="5096215"/>
              <a:ext cx="2592701" cy="6611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/>
            <p:nvPr/>
          </p:nvCxnSpPr>
          <p:spPr>
            <a:xfrm>
              <a:off x="502435" y="5763276"/>
              <a:ext cx="984558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正方形/長方形 21"/>
                <p:cNvSpPr/>
                <p:nvPr/>
              </p:nvSpPr>
              <p:spPr>
                <a:xfrm>
                  <a:off x="1453845" y="5763276"/>
                  <a:ext cx="390620" cy="2991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 xmlns="">
            <p:sp>
              <p:nvSpPr>
                <p:cNvPr id="22" name="正方形/長方形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3845" y="5763276"/>
                  <a:ext cx="390620" cy="29915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3061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直線コネクタ 23"/>
            <p:cNvCxnSpPr>
              <a:endCxn id="15" idx="5"/>
            </p:cNvCxnSpPr>
            <p:nvPr/>
          </p:nvCxnSpPr>
          <p:spPr>
            <a:xfrm flipV="1">
              <a:off x="1486992" y="5160741"/>
              <a:ext cx="1608143" cy="596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曲線コネクタ 29"/>
            <p:cNvCxnSpPr/>
            <p:nvPr/>
          </p:nvCxnSpPr>
          <p:spPr>
            <a:xfrm flipV="1">
              <a:off x="1486992" y="5461467"/>
              <a:ext cx="706909" cy="295903"/>
            </a:xfrm>
            <a:prstGeom prst="curvedConnector3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467544" y="4278575"/>
                <a:ext cx="3785195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chemeClr val="tx2"/>
                  </a:buClr>
                </a:pPr>
                <a:r>
                  <a:rPr kumimoji="1" lang="en-US" altLang="ja-JP" sz="1400" dirty="0" smtClean="0"/>
                  <a:t>【</a:t>
                </a:r>
                <a:r>
                  <a:rPr kumimoji="1" lang="ja-JP" altLang="en-US" sz="1400" dirty="0" smtClean="0"/>
                  <a:t>その他気付いたこと</a:t>
                </a:r>
                <a:r>
                  <a:rPr kumimoji="1" lang="en-US" altLang="ja-JP" sz="1400" dirty="0" smtClean="0"/>
                  <a:t>】</a:t>
                </a:r>
                <a:endParaRPr lang="en-US" altLang="ja-JP" sz="1400" dirty="0"/>
              </a:p>
              <a:p>
                <a:pPr>
                  <a:buClr>
                    <a:schemeClr val="tx2"/>
                  </a:buClr>
                </a:pPr>
                <a:r>
                  <a:rPr lang="en-US" altLang="ja-JP" sz="1400" dirty="0" err="1" smtClean="0"/>
                  <a:t>s</a:t>
                </a:r>
                <a:r>
                  <a:rPr kumimoji="1" lang="en-US" altLang="ja-JP" sz="1400" dirty="0" err="1" smtClean="0"/>
                  <a:t>cikit</a:t>
                </a:r>
                <a:r>
                  <a:rPr kumimoji="1" lang="en-US" altLang="ja-JP" sz="1400" dirty="0" smtClean="0"/>
                  <a:t>-learn</a:t>
                </a:r>
                <a:r>
                  <a:rPr kumimoji="1" lang="ja-JP" altLang="en-US" sz="1400" dirty="0" smtClean="0"/>
                  <a:t>の</a:t>
                </a:r>
                <a:r>
                  <a:rPr kumimoji="1" lang="en-US" altLang="ja-JP" sz="1400" dirty="0" smtClean="0"/>
                  <a:t>Lars</a:t>
                </a:r>
                <a:r>
                  <a:rPr lang="ja-JP" altLang="en-US" sz="1400" dirty="0"/>
                  <a:t>関数</a:t>
                </a:r>
                <a:r>
                  <a:rPr lang="ja-JP" altLang="en-US" sz="1400" dirty="0" smtClean="0"/>
                  <a:t>で</a:t>
                </a:r>
                <a:r>
                  <a:rPr kumimoji="1" lang="ja-JP" altLang="en-US" sz="1400" dirty="0" smtClean="0"/>
                  <a:t>は、何個の変数を用いて回帰式を作るか設定できる。</a:t>
                </a:r>
                <a:endParaRPr kumimoji="1" lang="en-US" altLang="ja-JP" sz="1400" dirty="0" smtClean="0"/>
              </a:p>
              <a:p>
                <a:pPr>
                  <a:buClr>
                    <a:schemeClr val="tx2"/>
                  </a:buClr>
                </a:pPr>
                <a:endParaRPr kumimoji="1" lang="en-US" altLang="ja-JP" sz="1400" dirty="0" smtClean="0"/>
              </a:p>
              <a:p>
                <a:pPr>
                  <a:buClr>
                    <a:schemeClr val="tx2"/>
                  </a:buClr>
                </a:pPr>
                <a:r>
                  <a:rPr lang="ja-JP" altLang="en-US" sz="1400" dirty="0"/>
                  <a:t>今この例</a:t>
                </a:r>
                <a:r>
                  <a:rPr lang="ja-JP" altLang="en-US" sz="1400" dirty="0" smtClean="0">
                    <a:solidFill>
                      <a:schemeClr val="tx1"/>
                    </a:solidFill>
                  </a:rPr>
                  <a:t>でも、</a:t>
                </a:r>
                <a:r>
                  <a:rPr lang="en-US" altLang="ja-JP" sz="1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sz="1400" dirty="0">
                    <a:solidFill>
                      <a:schemeClr val="tx1"/>
                    </a:solidFill>
                  </a:rPr>
                  <a:t>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sz="1400" dirty="0" smtClean="0">
                    <a:solidFill>
                      <a:schemeClr val="tx1"/>
                    </a:solidFill>
                  </a:rPr>
                  <a:t>という２変数（次元）で回帰すると自分で設定している。</a:t>
                </a:r>
                <a:endParaRPr lang="en-US" altLang="ja-JP" sz="1400" dirty="0" smtClean="0">
                  <a:solidFill>
                    <a:schemeClr val="tx1"/>
                  </a:solidFill>
                </a:endParaRPr>
              </a:p>
              <a:p>
                <a:pPr>
                  <a:buClr>
                    <a:schemeClr val="tx2"/>
                  </a:buClr>
                </a:pPr>
                <a:endParaRPr lang="en-US" altLang="ja-JP" sz="1400" dirty="0" smtClean="0">
                  <a:solidFill>
                    <a:schemeClr val="tx1"/>
                  </a:solidFill>
                </a:endParaRPr>
              </a:p>
              <a:p>
                <a:pPr>
                  <a:buClr>
                    <a:schemeClr val="tx2"/>
                  </a:buClr>
                </a:pPr>
                <a:r>
                  <a:rPr lang="ja-JP" altLang="en-US" sz="1400" dirty="0" smtClean="0"/>
                  <a:t>この変数（次元）の数を設定することが、</a:t>
                </a:r>
                <a:r>
                  <a:rPr lang="en-US" altLang="ja-JP" sz="1400" dirty="0"/>
                  <a:t> Lars</a:t>
                </a:r>
                <a:r>
                  <a:rPr lang="ja-JP" altLang="en-US" sz="1400" dirty="0"/>
                  <a:t>関数</a:t>
                </a:r>
                <a:r>
                  <a:rPr lang="ja-JP" altLang="en-US" sz="1400" dirty="0" smtClean="0"/>
                  <a:t>で、</a:t>
                </a:r>
                <a:r>
                  <a:rPr lang="ja-JP" altLang="en-US" sz="1400" dirty="0"/>
                  <a:t>何個の変数を用いて回帰式を作るか</a:t>
                </a:r>
                <a:r>
                  <a:rPr lang="ja-JP" altLang="en-US" sz="1400" dirty="0" smtClean="0"/>
                  <a:t>設定することに該当しているのでは？</a:t>
                </a:r>
                <a:endParaRPr lang="en-US" altLang="ja-JP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78575"/>
                <a:ext cx="3785195" cy="2246769"/>
              </a:xfrm>
              <a:prstGeom prst="rect">
                <a:avLst/>
              </a:prstGeom>
              <a:blipFill rotWithShape="1">
                <a:blip r:embed="rId9"/>
                <a:stretch>
                  <a:fillRect l="-483" t="-543" r="-161" b="-16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円/楕円 24"/>
          <p:cNvSpPr/>
          <p:nvPr/>
        </p:nvSpPr>
        <p:spPr>
          <a:xfrm>
            <a:off x="7086346" y="6237312"/>
            <a:ext cx="100588" cy="912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6973856" y="6271148"/>
                <a:ext cx="4784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56" y="6271148"/>
                <a:ext cx="478464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070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補足：３変数以上の場合の</a:t>
            </a:r>
            <a:r>
              <a:rPr kumimoji="1" lang="en-US" altLang="ja-JP" dirty="0" smtClean="0"/>
              <a:t>Lars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539552" y="1700808"/>
                <a:ext cx="7056784" cy="93987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３変数の場合も２変数の場合と手順は大きくは変わらない。</a:t>
                </a:r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ja-JP" altLang="en-US" b="0" i="1" smtClean="0">
                            <a:latin typeface="Cambria Math"/>
                          </a:rPr>
                          <m:t>を</m:t>
                        </m:r>
                        <m:r>
                          <a:rPr lang="ja-JP" altLang="en-US" i="1">
                            <a:latin typeface="Cambria Math"/>
                          </a:rPr>
                          <m:t>射影し</m:t>
                        </m:r>
                        <m:r>
                          <a:rPr lang="ja-JP" altLang="en-US" b="0" i="1" smtClean="0">
                            <a:latin typeface="Cambria Math"/>
                          </a:rPr>
                          <m:t>、</m:t>
                        </m:r>
                        <m:r>
                          <a:rPr kumimoji="1" lang="en-US" altLang="ja-JP" b="0" i="1" smtClean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のなす角の２等分線についても考慮するというステップが加わるだけ。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700808"/>
                <a:ext cx="7056784" cy="939873"/>
              </a:xfrm>
              <a:prstGeom prst="rect">
                <a:avLst/>
              </a:prstGeom>
              <a:blipFill rotWithShape="1">
                <a:blip r:embed="rId2"/>
                <a:stretch>
                  <a:fillRect l="-690" t="-3846" b="-576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グループ化 11"/>
          <p:cNvGrpSpPr/>
          <p:nvPr/>
        </p:nvGrpSpPr>
        <p:grpSpPr>
          <a:xfrm>
            <a:off x="437084" y="2924944"/>
            <a:ext cx="7272808" cy="3516290"/>
            <a:chOff x="437084" y="2924944"/>
            <a:chExt cx="7272808" cy="351629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39" t="34201" r="15569" b="9549"/>
            <a:stretch/>
          </p:blipFill>
          <p:spPr bwMode="auto">
            <a:xfrm>
              <a:off x="437084" y="3140968"/>
              <a:ext cx="7272808" cy="330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直線矢印コネクタ 6"/>
            <p:cNvCxnSpPr/>
            <p:nvPr/>
          </p:nvCxnSpPr>
          <p:spPr>
            <a:xfrm flipV="1">
              <a:off x="4192823" y="3627702"/>
              <a:ext cx="3073697" cy="247351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矢印コネクタ 7"/>
            <p:cNvCxnSpPr/>
            <p:nvPr/>
          </p:nvCxnSpPr>
          <p:spPr>
            <a:xfrm flipH="1" flipV="1">
              <a:off x="4355976" y="3140968"/>
              <a:ext cx="1373696" cy="222284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正方形/長方形 12"/>
                <p:cNvSpPr/>
                <p:nvPr/>
              </p:nvSpPr>
              <p:spPr>
                <a:xfrm>
                  <a:off x="7077099" y="3341045"/>
                  <a:ext cx="47763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i="0">
                                <a:latin typeface="Cambria Math"/>
                              </a:rPr>
                              <m:t>x</m:t>
                            </m:r>
                          </m:e>
                          <m:sub>
                            <m:r>
                              <a:rPr lang="en-US" altLang="ja-JP" i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 xmlns="">
            <p:sp>
              <p:nvSpPr>
                <p:cNvPr id="13" name="正方形/長方形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77099" y="3341045"/>
                  <a:ext cx="477631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正方形/長方形 13"/>
                <p:cNvSpPr/>
                <p:nvPr/>
              </p:nvSpPr>
              <p:spPr>
                <a:xfrm>
                  <a:off x="3923928" y="2924944"/>
                  <a:ext cx="47763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i="0">
                                <a:latin typeface="Cambria Math"/>
                              </a:rPr>
                              <m:t>x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 xmlns="">
            <p:sp>
              <p:nvSpPr>
                <p:cNvPr id="14" name="正方形/長方形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3928" y="2924944"/>
                  <a:ext cx="477631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0057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Lasso</a:t>
            </a:r>
            <a:r>
              <a:rPr lang="ja-JP" altLang="en-US" dirty="0" err="1" smtClean="0"/>
              <a:t>の</a:t>
            </a:r>
            <a:r>
              <a:rPr lang="ja-JP" altLang="en-US" dirty="0" err="1"/>
              <a:t>幾</a:t>
            </a:r>
            <a:r>
              <a:rPr lang="ja-JP" altLang="en-US" dirty="0"/>
              <a:t>何学的</a:t>
            </a:r>
            <a:r>
              <a:rPr lang="ja-JP" altLang="en-US" dirty="0" smtClean="0"/>
              <a:t>解釈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139952" y="1823040"/>
                <a:ext cx="3888432" cy="4702304"/>
              </a:xfrm>
            </p:spPr>
            <p:txBody>
              <a:bodyPr>
                <a:normAutofit fontScale="92500"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ja-JP" altLang="en-US" sz="1400" dirty="0" smtClean="0"/>
                  <a:t>ベクトル</a:t>
                </a:r>
                <a:r>
                  <a:rPr lang="en-US" altLang="ja-JP" sz="1400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400" dirty="0">
                        <a:latin typeface="Cambria Math"/>
                      </a:rPr>
                      <m:t>y</m:t>
                    </m:r>
                    <m:r>
                      <a:rPr lang="en-US" altLang="ja-JP" sz="1400" b="0" i="1" dirty="0" smtClean="0">
                        <a:latin typeface="Cambria Math"/>
                      </a:rPr>
                      <m:t>−</m:t>
                    </m:r>
                    <m:r>
                      <a:rPr lang="en-US" altLang="ja-JP" sz="1400" b="0" i="1" dirty="0" smtClean="0">
                        <a:latin typeface="Cambria Math"/>
                      </a:rPr>
                      <m:t>𝛽</m:t>
                    </m:r>
                    <m:r>
                      <a:rPr lang="en-US" altLang="ja-JP" sz="1400" b="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altLang="ja-JP" sz="1400" dirty="0"/>
                  <a:t>)</a:t>
                </a:r>
                <a:r>
                  <a:rPr lang="ja-JP" altLang="en-US" sz="1400" dirty="0"/>
                  <a:t>の方向にペナルティの分だけ伸ばした青いベクトルの長さが、目的関数だと</a:t>
                </a:r>
                <a:r>
                  <a:rPr lang="ja-JP" altLang="en-US" sz="1400" dirty="0" smtClean="0"/>
                  <a:t>考える。</a:t>
                </a:r>
                <a:endParaRPr lang="ja-JP" altLang="en-US" sz="1400" dirty="0"/>
              </a:p>
              <a:p>
                <a:pPr>
                  <a:buFont typeface="Wingdings" pitchFamily="2" charset="2"/>
                  <a:buChar char="Ø"/>
                </a:pPr>
                <a:r>
                  <a:rPr lang="ja-JP" altLang="en-US" sz="1400" dirty="0" smtClean="0"/>
                  <a:t>ペナルティは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𝛽</m:t>
                    </m:r>
                  </m:oMath>
                </a14:m>
                <a:r>
                  <a:rPr lang="ja-JP" altLang="en-US" sz="1400" dirty="0" smtClean="0"/>
                  <a:t>（係数）が大きいほど大きくなるので、目的</a:t>
                </a:r>
                <a:r>
                  <a:rPr lang="ja-JP" altLang="en-US" sz="1400" dirty="0"/>
                  <a:t>関数のベクトルは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𝛽</m:t>
                    </m:r>
                  </m:oMath>
                </a14:m>
                <a:r>
                  <a:rPr lang="ja-JP" altLang="en-US" sz="1400" dirty="0" smtClean="0"/>
                  <a:t>を</a:t>
                </a:r>
                <a:r>
                  <a:rPr lang="ja-JP" altLang="en-US" sz="1400" dirty="0"/>
                  <a:t>動かす</a:t>
                </a:r>
                <a:r>
                  <a:rPr lang="ja-JP" altLang="en-US" sz="1400" dirty="0" smtClean="0"/>
                  <a:t>と</a:t>
                </a:r>
                <a14:m>
                  <m:oMath xmlns:m="http://schemas.openxmlformats.org/officeDocument/2006/math">
                    <m:r>
                      <a:rPr lang="en-US" altLang="ja-JP" sz="1400" b="0" i="1" dirty="0" smtClean="0">
                        <a:latin typeface="Cambria Math"/>
                      </a:rPr>
                      <m:t>𝑧</m:t>
                    </m:r>
                  </m:oMath>
                </a14:m>
                <a:r>
                  <a:rPr lang="ja-JP" altLang="en-US" sz="1400" dirty="0" err="1" smtClean="0"/>
                  <a:t>の</a:t>
                </a:r>
                <a:r>
                  <a:rPr lang="ja-JP" altLang="en-US" sz="1400" dirty="0" err="1"/>
                  <a:t>ような</a:t>
                </a:r>
                <a:r>
                  <a:rPr lang="ja-JP" altLang="en-US" sz="1400" dirty="0"/>
                  <a:t>軌跡を</a:t>
                </a:r>
                <a:r>
                  <a:rPr lang="ja-JP" altLang="en-US" sz="1400" dirty="0" smtClean="0"/>
                  <a:t>描く。</a:t>
                </a:r>
                <a:endParaRPr lang="en-US" altLang="ja-JP" sz="1400" dirty="0" smtClean="0"/>
              </a:p>
              <a:p>
                <a:pPr>
                  <a:buFont typeface="Wingdings" pitchFamily="2" charset="2"/>
                  <a:buChar char="Ø"/>
                </a:pPr>
                <a:r>
                  <a:rPr lang="ja-JP" altLang="en-US" sz="1400" dirty="0"/>
                  <a:t>また灰色の矢印のように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𝜆</m:t>
                    </m:r>
                  </m:oMath>
                </a14:m>
                <a:r>
                  <a:rPr lang="ja-JP" altLang="en-US" sz="1400" dirty="0"/>
                  <a:t>が大きいと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𝑧</m:t>
                    </m:r>
                  </m:oMath>
                </a14:m>
                <a:r>
                  <a:rPr lang="ja-JP" altLang="en-US" sz="1400" dirty="0"/>
                  <a:t>は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ja-JP" altLang="en-US" sz="1400" dirty="0"/>
                  <a:t>から遠ざかり、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𝜆</m:t>
                    </m:r>
                  </m:oMath>
                </a14:m>
                <a:r>
                  <a:rPr lang="ja-JP" altLang="en-US" sz="1400" dirty="0"/>
                  <a:t>が小さいと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𝑧</m:t>
                    </m:r>
                  </m:oMath>
                </a14:m>
                <a:r>
                  <a:rPr lang="ja-JP" altLang="en-US" sz="1400" dirty="0"/>
                  <a:t>は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ja-JP" altLang="en-US" sz="1400" dirty="0"/>
                  <a:t>に近づく</a:t>
                </a:r>
                <a:r>
                  <a:rPr lang="ja-JP" altLang="en-US" sz="1400" dirty="0" smtClean="0"/>
                  <a:t>。</a:t>
                </a:r>
                <a:endParaRPr lang="ja-JP" altLang="en-US" sz="1400" dirty="0"/>
              </a:p>
              <a:p>
                <a:pPr>
                  <a:buFont typeface="Wingdings" pitchFamily="2" charset="2"/>
                  <a:buChar char="Ø"/>
                </a:pPr>
                <a:endParaRPr lang="en-US" altLang="ja-JP" sz="1400" dirty="0" smtClean="0"/>
              </a:p>
              <a:p>
                <a:pPr marL="0" indent="0">
                  <a:buNone/>
                </a:pPr>
                <a:r>
                  <a:rPr lang="ja-JP" altLang="en-US" sz="1400" dirty="0" smtClean="0"/>
                  <a:t>（理解できなかったこと）</a:t>
                </a:r>
                <a:endParaRPr lang="en-US" altLang="ja-JP" sz="1400" dirty="0" smtClean="0"/>
              </a:p>
              <a:p>
                <a:pPr>
                  <a:buFont typeface="Wingdings" pitchFamily="2" charset="2"/>
                  <a:buChar char="Ø"/>
                </a:pPr>
                <a:r>
                  <a:rPr lang="en-US" altLang="ja-JP" sz="1400" dirty="0" smtClean="0"/>
                  <a:t>y</a:t>
                </a:r>
                <a:r>
                  <a:rPr lang="ja-JP" altLang="en-US" sz="1400" dirty="0" smtClean="0"/>
                  <a:t>から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𝑧</m:t>
                    </m:r>
                  </m:oMath>
                </a14:m>
                <a:r>
                  <a:rPr lang="ja-JP" altLang="en-US" sz="1400" dirty="0" err="1" smtClean="0"/>
                  <a:t>へ</a:t>
                </a:r>
                <a:r>
                  <a:rPr lang="ja-JP" altLang="en-US" sz="1400" dirty="0" err="1"/>
                  <a:t>の</a:t>
                </a:r>
                <a:r>
                  <a:rPr lang="ja-JP" altLang="en-US" sz="1400" dirty="0"/>
                  <a:t>射影が</a:t>
                </a:r>
                <a:r>
                  <a:rPr lang="en-US" altLang="ja-JP" sz="1400" dirty="0" smtClean="0"/>
                  <a:t>Lasso</a:t>
                </a:r>
                <a:r>
                  <a:rPr lang="ja-JP" altLang="en-US" sz="1400" dirty="0" smtClean="0"/>
                  <a:t>の推定値。</a:t>
                </a:r>
                <a:endParaRPr lang="ja-JP" altLang="en-US" sz="1400" dirty="0"/>
              </a:p>
              <a:p>
                <a:pPr>
                  <a:buFont typeface="Wingdings" pitchFamily="2" charset="2"/>
                  <a:buChar char="Ø"/>
                </a:pPr>
                <a:r>
                  <a:rPr lang="en-US" altLang="ja-JP" sz="1400" dirty="0" smtClean="0"/>
                  <a:t>Lasso</a:t>
                </a:r>
                <a:r>
                  <a:rPr lang="ja-JP" altLang="en-US" sz="1400" dirty="0" smtClean="0"/>
                  <a:t>の</a:t>
                </a:r>
                <a14:m>
                  <m:oMath xmlns:m="http://schemas.openxmlformats.org/officeDocument/2006/math">
                    <m:r>
                      <a:rPr lang="en-US" altLang="ja-JP" sz="1400" b="0" i="1" dirty="0" smtClean="0">
                        <a:latin typeface="Cambria Math"/>
                      </a:rPr>
                      <m:t>𝛽</m:t>
                    </m:r>
                  </m:oMath>
                </a14:m>
                <a:r>
                  <a:rPr lang="ja-JP" altLang="en-US" sz="1400" dirty="0" smtClean="0"/>
                  <a:t>は</a:t>
                </a:r>
                <a:r>
                  <a:rPr lang="ja-JP" altLang="en-US" sz="1400" dirty="0"/>
                  <a:t>、</a:t>
                </a:r>
                <a:r>
                  <a:rPr lang="en-US" altLang="ja-JP" sz="1400" dirty="0"/>
                  <a:t>0</a:t>
                </a:r>
                <a:r>
                  <a:rPr lang="ja-JP" altLang="en-US" sz="1400" dirty="0"/>
                  <a:t>と線形回帰</a:t>
                </a:r>
                <a:r>
                  <a:rPr lang="ja-JP" altLang="en-US" sz="1400" dirty="0" smtClean="0"/>
                  <a:t>の</a:t>
                </a:r>
                <a14:m>
                  <m:oMath xmlns:m="http://schemas.openxmlformats.org/officeDocument/2006/math">
                    <m:r>
                      <a:rPr lang="en-US" altLang="ja-JP" sz="1400" b="0" i="1" dirty="0" smtClean="0">
                        <a:latin typeface="Cambria Math"/>
                      </a:rPr>
                      <m:t>𝛽</m:t>
                    </m:r>
                  </m:oMath>
                </a14:m>
                <a:r>
                  <a:rPr lang="ja-JP" altLang="en-US" sz="1400" dirty="0" smtClean="0"/>
                  <a:t>の</a:t>
                </a:r>
                <a:r>
                  <a:rPr lang="ja-JP" altLang="en-US" sz="1400" dirty="0"/>
                  <a:t>間にあるということも納得</a:t>
                </a:r>
                <a:r>
                  <a:rPr lang="ja-JP" altLang="en-US" sz="1400" dirty="0" smtClean="0"/>
                  <a:t>できる。</a:t>
                </a:r>
                <a:endParaRPr lang="ja-JP" altLang="en-US" sz="1400" dirty="0"/>
              </a:p>
              <a:p>
                <a:pPr>
                  <a:buFont typeface="Wingdings" pitchFamily="2" charset="2"/>
                  <a:buChar char="Ø"/>
                </a:pPr>
                <a:r>
                  <a:rPr lang="ja-JP" altLang="en-US" sz="1400" dirty="0" smtClean="0"/>
                  <a:t>さらに図から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𝜆</m:t>
                    </m:r>
                  </m:oMath>
                </a14:m>
                <a:r>
                  <a:rPr lang="ja-JP" altLang="en-US" sz="1400" dirty="0" smtClean="0"/>
                  <a:t>が</a:t>
                </a:r>
                <a:r>
                  <a:rPr lang="ja-JP" altLang="en-US" sz="1400" dirty="0"/>
                  <a:t>小さくなると、</a:t>
                </a:r>
                <a:r>
                  <a:rPr lang="en-US" altLang="ja-JP" sz="1400" dirty="0" smtClean="0"/>
                  <a:t>Lasso</a:t>
                </a:r>
                <a:r>
                  <a:rPr lang="ja-JP" altLang="en-US" sz="1400" dirty="0" smtClean="0"/>
                  <a:t>の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𝛽</m:t>
                    </m:r>
                  </m:oMath>
                </a14:m>
                <a:r>
                  <a:rPr lang="ja-JP" altLang="en-US" sz="1400" dirty="0" smtClean="0"/>
                  <a:t>は</a:t>
                </a:r>
                <a:r>
                  <a:rPr lang="ja-JP" altLang="en-US" sz="1400" dirty="0"/>
                  <a:t>線形回帰</a:t>
                </a:r>
                <a:r>
                  <a:rPr lang="ja-JP" altLang="en-US" sz="1400" dirty="0" smtClean="0"/>
                  <a:t>の</a:t>
                </a:r>
                <a14:m>
                  <m:oMath xmlns:m="http://schemas.openxmlformats.org/officeDocument/2006/math">
                    <m:r>
                      <a:rPr lang="en-US" altLang="ja-JP" sz="1400" i="1" dirty="0">
                        <a:latin typeface="Cambria Math"/>
                      </a:rPr>
                      <m:t>𝛽</m:t>
                    </m:r>
                  </m:oMath>
                </a14:m>
                <a:r>
                  <a:rPr lang="ja-JP" altLang="en-US" sz="1400" dirty="0" smtClean="0"/>
                  <a:t>に</a:t>
                </a:r>
                <a:r>
                  <a:rPr lang="ja-JP" altLang="en-US" sz="1400" dirty="0"/>
                  <a:t>近づくことも</a:t>
                </a:r>
                <a:r>
                  <a:rPr lang="ja-JP" altLang="en-US" sz="1400" dirty="0" smtClean="0"/>
                  <a:t>分かる。</a:t>
                </a:r>
                <a:endParaRPr lang="en-US" altLang="ja-JP" sz="1400" dirty="0" smtClean="0"/>
              </a:p>
              <a:p>
                <a:pPr>
                  <a:buFont typeface="Wingdings" pitchFamily="2" charset="2"/>
                  <a:buChar char="Ø"/>
                </a:pPr>
                <a:r>
                  <a:rPr lang="en-US" altLang="ja-JP" sz="1400" dirty="0" smtClean="0"/>
                  <a:t>Ridge</a:t>
                </a:r>
                <a:r>
                  <a:rPr lang="ja-JP" altLang="en-US" sz="1400" dirty="0"/>
                  <a:t>回帰は𝛽の二乗がペナルティなので、</a:t>
                </a:r>
                <a:r>
                  <a:rPr lang="ja-JP" altLang="en-US" sz="1400" dirty="0" smtClean="0"/>
                  <a:t>𝑧も二次</a:t>
                </a:r>
                <a:r>
                  <a:rPr lang="ja-JP" altLang="en-US" sz="1400" dirty="0"/>
                  <a:t>関数状になると予想される。</a:t>
                </a:r>
              </a:p>
              <a:p>
                <a:pPr marL="0" indent="0">
                  <a:buNone/>
                </a:pPr>
                <a:r>
                  <a:rPr lang="en-US" altLang="ja-JP" sz="1400" dirty="0" smtClean="0">
                    <a:hlinkClick r:id="rId2"/>
                  </a:rPr>
                  <a:t>http</a:t>
                </a:r>
                <a:r>
                  <a:rPr lang="en-US" altLang="ja-JP" sz="1400" dirty="0">
                    <a:hlinkClick r:id="rId2"/>
                  </a:rPr>
                  <a:t>://</a:t>
                </a:r>
                <a:r>
                  <a:rPr lang="en-US" altLang="ja-JP" sz="1400" dirty="0" smtClean="0">
                    <a:hlinkClick r:id="rId2"/>
                  </a:rPr>
                  <a:t>d.hatena.ne.jp/isseing333/20110310</a:t>
                </a:r>
                <a:r>
                  <a:rPr lang="ja-JP" altLang="en-US" sz="1400" dirty="0" smtClean="0"/>
                  <a:t> より</a:t>
                </a:r>
                <a:endParaRPr lang="ja-JP" altLang="en-US" sz="1400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39952" y="1823040"/>
                <a:ext cx="3888432" cy="4702304"/>
              </a:xfrm>
              <a:blipFill rotWithShape="1">
                <a:blip r:embed="rId3"/>
                <a:stretch>
                  <a:fillRect l="-157" t="-1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2"/>
          <a:stretch/>
        </p:blipFill>
        <p:spPr bwMode="auto">
          <a:xfrm>
            <a:off x="46823" y="1844824"/>
            <a:ext cx="4021121" cy="277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175726" y="4725144"/>
                <a:ext cx="3892218" cy="12357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1400" i="1" smtClean="0">
                          <a:latin typeface="Cambria Math"/>
                        </a:rPr>
                        <m:t>min</m:t>
                      </m:r>
                      <m:d>
                        <m:dPr>
                          <m:ctrlPr>
                            <a:rPr lang="en-US" altLang="ja-JP" sz="1400" i="1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altLang="ja-JP" sz="14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4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altLang="ja-JP" sz="1400" i="1">
                              <a:latin typeface="Cambria Math"/>
                            </a:rPr>
                            <m:t>+</m:t>
                          </m:r>
                          <m:r>
                            <a:rPr lang="en-US" altLang="ja-JP" sz="14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𝜆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14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sz="14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ja-JP" sz="14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14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𝛽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14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𝑞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en-US" altLang="ja-JP" sz="14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1400" i="1">
                          <a:latin typeface="Cambria Math"/>
                        </a:rPr>
                        <m:t>min</m:t>
                      </m:r>
                      <m:d>
                        <m:dPr>
                          <m:ctrlPr>
                            <a:rPr lang="en-US" altLang="ja-JP" sz="1400" i="1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altLang="ja-JP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𝛽</m:t>
                                  </m:r>
                                  <m:r>
                                    <a:rPr lang="en-US" altLang="ja-JP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ja-JP" sz="1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altLang="ja-JP" sz="1400" i="1">
                              <a:latin typeface="Cambria Math"/>
                            </a:rPr>
                            <m:t>+</m:t>
                          </m:r>
                          <m:r>
                            <a:rPr lang="en-US" altLang="ja-JP" sz="14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𝜆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14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sz="14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ja-JP" sz="14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14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𝛽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14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𝑞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</m:oMath>
                  </m:oMathPara>
                </a14:m>
                <a:endParaRPr lang="ja-JP" altLang="en-US" sz="1400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26" y="4725144"/>
                <a:ext cx="3892218" cy="12357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45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Lars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kumimoji="1" lang="ja-JP" altLang="en-US" dirty="0" smtClean="0">
                <a:solidFill>
                  <a:schemeClr val="tx1"/>
                </a:solidFill>
              </a:rPr>
              <a:t>変数ベクトルと予測対象のベクトルがなす角度を、変数の重要度の指標にしている。</a:t>
            </a:r>
            <a:r>
              <a:rPr lang="ja-JP" altLang="en-US" dirty="0" smtClean="0">
                <a:solidFill>
                  <a:schemeClr val="tx1"/>
                </a:solidFill>
              </a:rPr>
              <a:t>（角度</a:t>
            </a:r>
            <a:r>
              <a:rPr lang="ja-JP" altLang="en-US" dirty="0">
                <a:solidFill>
                  <a:schemeClr val="tx1"/>
                </a:solidFill>
              </a:rPr>
              <a:t>が小さい</a:t>
            </a:r>
            <a:r>
              <a:rPr lang="ja-JP" altLang="en-US" dirty="0" smtClean="0">
                <a:solidFill>
                  <a:schemeClr val="tx1"/>
                </a:solidFill>
              </a:rPr>
              <a:t>ほど重要</a:t>
            </a:r>
            <a:r>
              <a:rPr kumimoji="1" lang="ja-JP" altLang="en-US" dirty="0" smtClean="0">
                <a:solidFill>
                  <a:schemeClr val="tx1"/>
                </a:solidFill>
              </a:rPr>
              <a:t>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lang="ja-JP" altLang="en-US" dirty="0" smtClean="0">
                <a:solidFill>
                  <a:schemeClr val="tx1"/>
                </a:solidFill>
              </a:rPr>
              <a:t>ベクトル（次元）数＝モデルに使用する変数の数となっている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/>
              <a:t>Lasso</a:t>
            </a:r>
            <a:endParaRPr lang="en-US" altLang="ja-JP" dirty="0"/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lang="ja-JP" altLang="en-US" dirty="0" smtClean="0">
                <a:solidFill>
                  <a:schemeClr val="tx1"/>
                </a:solidFill>
              </a:rPr>
              <a:t>幾何学的には、誤差ベクトルにペナルティ</a:t>
            </a:r>
            <a:r>
              <a:rPr lang="ja-JP" altLang="en-US" dirty="0">
                <a:solidFill>
                  <a:schemeClr val="tx1"/>
                </a:solidFill>
              </a:rPr>
              <a:t>分</a:t>
            </a:r>
            <a:r>
              <a:rPr lang="ja-JP" altLang="en-US" dirty="0" smtClean="0">
                <a:solidFill>
                  <a:schemeClr val="tx1"/>
                </a:solidFill>
              </a:rPr>
              <a:t>を付加することで説明できる。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lang="ja-JP" altLang="en-US" dirty="0" smtClean="0">
                <a:solidFill>
                  <a:schemeClr val="tx1"/>
                </a:solidFill>
              </a:rPr>
              <a:t>係数ベクトル</a:t>
            </a:r>
            <a:r>
              <a:rPr lang="en-US" altLang="ja-JP" dirty="0" smtClean="0">
                <a:solidFill>
                  <a:schemeClr val="tx1"/>
                </a:solidFill>
              </a:rPr>
              <a:t>β</a:t>
            </a:r>
            <a:r>
              <a:rPr kumimoji="1" lang="ja-JP" altLang="en-US" dirty="0" smtClean="0">
                <a:solidFill>
                  <a:schemeClr val="tx1"/>
                </a:solidFill>
              </a:rPr>
              <a:t>が大きく（小さく）なれば、ペナルティが</a:t>
            </a:r>
            <a:r>
              <a:rPr lang="ja-JP" altLang="en-US" dirty="0" smtClean="0">
                <a:solidFill>
                  <a:schemeClr val="tx1"/>
                </a:solidFill>
              </a:rPr>
              <a:t>大きく</a:t>
            </a:r>
            <a:r>
              <a:rPr lang="ja-JP" altLang="en-US" dirty="0">
                <a:solidFill>
                  <a:schemeClr val="tx1"/>
                </a:solidFill>
              </a:rPr>
              <a:t>（小さく</a:t>
            </a:r>
            <a:r>
              <a:rPr lang="ja-JP" altLang="en-US" dirty="0" smtClean="0">
                <a:solidFill>
                  <a:schemeClr val="tx1"/>
                </a:solidFill>
              </a:rPr>
              <a:t>）なる。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altLang="ja-JP" sz="2500" dirty="0" smtClean="0">
                <a:solidFill>
                  <a:schemeClr val="tx1"/>
                </a:solidFill>
              </a:rPr>
              <a:t>λ</a:t>
            </a:r>
            <a:r>
              <a:rPr lang="ja-JP" altLang="en-US" sz="2500" dirty="0" smtClean="0">
                <a:solidFill>
                  <a:schemeClr val="tx1"/>
                </a:solidFill>
              </a:rPr>
              <a:t>が</a:t>
            </a:r>
            <a:r>
              <a:rPr lang="ja-JP" altLang="en-US" sz="2500" dirty="0">
                <a:solidFill>
                  <a:schemeClr val="tx1"/>
                </a:solidFill>
              </a:rPr>
              <a:t>大きく（小さく）なれば、</a:t>
            </a:r>
            <a:r>
              <a:rPr lang="ja-JP" altLang="en-US" sz="2500" dirty="0" smtClean="0">
                <a:solidFill>
                  <a:schemeClr val="tx1"/>
                </a:solidFill>
              </a:rPr>
              <a:t>ペナルティが</a:t>
            </a:r>
            <a:r>
              <a:rPr lang="ja-JP" altLang="en-US" sz="2500" dirty="0">
                <a:solidFill>
                  <a:schemeClr val="tx1"/>
                </a:solidFill>
              </a:rPr>
              <a:t>大きく（小さく）なる。</a:t>
            </a:r>
            <a:endParaRPr lang="en-US" altLang="ja-JP" sz="250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28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考察：</a:t>
            </a:r>
            <a:r>
              <a:rPr kumimoji="1" lang="en-US" altLang="ja-JP" dirty="0" smtClean="0"/>
              <a:t>Lars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Lasso</a:t>
            </a:r>
            <a:r>
              <a:rPr kumimoji="1" lang="ja-JP" altLang="en-US" dirty="0" smtClean="0"/>
              <a:t>の違い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  <p:sp>
        <p:nvSpPr>
          <p:cNvPr id="5" name="正方形/長方形 4"/>
          <p:cNvSpPr>
            <a:spLocks noChangeAspect="1"/>
          </p:cNvSpPr>
          <p:nvPr/>
        </p:nvSpPr>
        <p:spPr>
          <a:xfrm>
            <a:off x="398416" y="1844824"/>
            <a:ext cx="3525512" cy="30963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Lars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のモデル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8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モデル</a:t>
            </a:r>
            <a:r>
              <a:rPr lang="ja-JP" altLang="en-US" sz="1600" dirty="0">
                <a:solidFill>
                  <a:schemeClr val="tx1"/>
                </a:solidFill>
              </a:rPr>
              <a:t>を記述する変数</a:t>
            </a:r>
            <a:r>
              <a:rPr lang="ja-JP" altLang="en-US" sz="1600" dirty="0" smtClean="0">
                <a:solidFill>
                  <a:schemeClr val="tx1"/>
                </a:solidFill>
              </a:rPr>
              <a:t>の数を決定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　⇒使用する変数を決定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　　⇒各変数の係数が決定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endParaRPr lang="en-US" altLang="ja-JP" sz="1600" dirty="0" smtClean="0">
              <a:solidFill>
                <a:schemeClr val="tx1"/>
              </a:solidFill>
            </a:endParaRPr>
          </a:p>
          <a:p>
            <a:endParaRPr lang="en-US" altLang="ja-JP" sz="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rgbClr val="FF0000"/>
                </a:solidFill>
              </a:rPr>
              <a:t>⇓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 algn="ctr"/>
            <a:endParaRPr lang="en-US" altLang="ja-JP" sz="800" b="1" dirty="0" smtClean="0">
              <a:solidFill>
                <a:srgbClr val="FF0000"/>
              </a:solidFill>
            </a:endParaRPr>
          </a:p>
          <a:p>
            <a:r>
              <a:rPr lang="ja-JP" altLang="en-US" sz="1600" b="1" dirty="0">
                <a:solidFill>
                  <a:srgbClr val="FF0000"/>
                </a:solidFill>
              </a:rPr>
              <a:t>モデル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の完成形</a:t>
            </a:r>
            <a:r>
              <a:rPr lang="ja-JP" altLang="en-US" sz="1600" b="1" dirty="0">
                <a:solidFill>
                  <a:srgbClr val="FF0000"/>
                </a:solidFill>
              </a:rPr>
              <a:t>を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あらかじめ自分で決定し、その条件を満たす最適モデルを探す</a:t>
            </a:r>
            <a:endParaRPr lang="en-US" altLang="ja-JP" sz="1600" b="1" dirty="0" smtClean="0">
              <a:solidFill>
                <a:srgbClr val="FF0000"/>
              </a:solidFill>
            </a:endParaRPr>
          </a:p>
          <a:p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>
                <a:spLocks noChangeAspect="1"/>
              </p:cNvSpPr>
              <p:nvPr/>
            </p:nvSpPr>
            <p:spPr>
              <a:xfrm>
                <a:off x="4283968" y="1844824"/>
                <a:ext cx="3525512" cy="30963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kumimoji="1" lang="en-US" altLang="ja-JP" sz="2400" dirty="0" smtClean="0">
                    <a:solidFill>
                      <a:schemeClr val="tx1"/>
                    </a:solidFill>
                  </a:rPr>
                  <a:t>Lasso</a:t>
                </a:r>
                <a:r>
                  <a:rPr kumimoji="1" lang="ja-JP" altLang="en-US" sz="2400" dirty="0" smtClean="0">
                    <a:solidFill>
                      <a:schemeClr val="tx1"/>
                    </a:solidFill>
                  </a:rPr>
                  <a:t>のモデル</a:t>
                </a:r>
                <a:endParaRPr kumimoji="1" lang="en-US" altLang="ja-JP" sz="2400" dirty="0" smtClean="0">
                  <a:solidFill>
                    <a:schemeClr val="tx1"/>
                  </a:solidFill>
                </a:endParaRPr>
              </a:p>
              <a:p>
                <a:endParaRPr lang="en-US" altLang="ja-JP" sz="800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600" dirty="0">
                        <a:solidFill>
                          <a:schemeClr val="tx1"/>
                        </a:solidFill>
                        <a:latin typeface="Cambria Math"/>
                      </a:rPr>
                      <m:t>λ</m:t>
                    </m:r>
                  </m:oMath>
                </a14:m>
                <a:r>
                  <a:rPr lang="ja-JP" altLang="en-US" sz="1600" dirty="0">
                    <a:solidFill>
                      <a:schemeClr val="tx1"/>
                    </a:solidFill>
                  </a:rPr>
                  <a:t>の</a:t>
                </a:r>
                <a:r>
                  <a:rPr lang="ja-JP" altLang="en-US" sz="1600" dirty="0" smtClean="0">
                    <a:solidFill>
                      <a:schemeClr val="tx1"/>
                    </a:solidFill>
                  </a:rPr>
                  <a:t>値を決定</a:t>
                </a:r>
                <a:endParaRPr lang="en-US" altLang="ja-JP" sz="16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600" dirty="0" smtClean="0">
                    <a:solidFill>
                      <a:schemeClr val="tx1"/>
                    </a:solidFill>
                  </a:rPr>
                  <a:t>　⇒各変数</a:t>
                </a:r>
                <a:r>
                  <a:rPr lang="ja-JP" altLang="en-US" sz="1600" dirty="0">
                    <a:solidFill>
                      <a:schemeClr val="tx1"/>
                    </a:solidFill>
                  </a:rPr>
                  <a:t>の係数が</a:t>
                </a:r>
                <a:r>
                  <a:rPr lang="ja-JP" altLang="en-US" sz="1600" dirty="0" smtClean="0">
                    <a:solidFill>
                      <a:schemeClr val="tx1"/>
                    </a:solidFill>
                  </a:rPr>
                  <a:t>決定</a:t>
                </a:r>
                <a:endParaRPr lang="en-US" altLang="ja-JP" sz="16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600" dirty="0" smtClean="0">
                    <a:solidFill>
                      <a:schemeClr val="tx1"/>
                    </a:solidFill>
                  </a:rPr>
                  <a:t>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600" dirty="0">
                        <a:solidFill>
                          <a:schemeClr val="tx1"/>
                        </a:solidFill>
                        <a:latin typeface="Cambria Math"/>
                      </a:rPr>
                      <m:t>λ</m:t>
                    </m:r>
                  </m:oMath>
                </a14:m>
                <a:r>
                  <a:rPr lang="ja-JP" altLang="en-US" sz="1600" dirty="0">
                    <a:solidFill>
                      <a:schemeClr val="tx1"/>
                    </a:solidFill>
                  </a:rPr>
                  <a:t>の</a:t>
                </a:r>
                <a:r>
                  <a:rPr lang="ja-JP" altLang="en-US" sz="1600" dirty="0" smtClean="0">
                    <a:solidFill>
                      <a:schemeClr val="tx1"/>
                    </a:solidFill>
                  </a:rPr>
                  <a:t>値を変えると係数が変わる）</a:t>
                </a:r>
                <a:endParaRPr lang="en-US" altLang="ja-JP" sz="16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600" dirty="0">
                    <a:solidFill>
                      <a:schemeClr val="tx1"/>
                    </a:solidFill>
                  </a:rPr>
                  <a:t>　</a:t>
                </a:r>
                <a:r>
                  <a:rPr lang="ja-JP" altLang="en-US" sz="1600" dirty="0" smtClean="0">
                    <a:solidFill>
                      <a:schemeClr val="tx1"/>
                    </a:solidFill>
                  </a:rPr>
                  <a:t>　⇒各変数の重要度が判明</a:t>
                </a:r>
                <a:endParaRPr lang="en-US" altLang="ja-JP" sz="1600" dirty="0" smtClean="0">
                  <a:solidFill>
                    <a:schemeClr val="tx1"/>
                  </a:solidFill>
                </a:endParaRPr>
              </a:p>
              <a:p>
                <a:endParaRPr lang="en-US" altLang="ja-JP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2800" b="1" dirty="0" smtClean="0">
                    <a:solidFill>
                      <a:srgbClr val="FF0000"/>
                    </a:solidFill>
                  </a:rPr>
                  <a:t>⇓</a:t>
                </a:r>
                <a:endParaRPr lang="en-US" altLang="ja-JP" b="1" dirty="0" smtClean="0">
                  <a:solidFill>
                    <a:srgbClr val="FF0000"/>
                  </a:solidFill>
                </a:endParaRPr>
              </a:p>
              <a:p>
                <a:pPr algn="ctr"/>
                <a:endParaRPr lang="en-US" altLang="ja-JP" sz="800" b="1" dirty="0" smtClean="0">
                  <a:solidFill>
                    <a:srgbClr val="FF0000"/>
                  </a:solidFill>
                </a:endParaRPr>
              </a:p>
              <a:p>
                <a:r>
                  <a:rPr lang="ja-JP" altLang="en-US" sz="1600" b="1" dirty="0">
                    <a:solidFill>
                      <a:srgbClr val="FF0000"/>
                    </a:solidFill>
                  </a:rPr>
                  <a:t>モデル</a:t>
                </a:r>
                <a:r>
                  <a:rPr lang="ja-JP" altLang="en-US" sz="1600" b="1" dirty="0" smtClean="0">
                    <a:solidFill>
                      <a:srgbClr val="FF0000"/>
                    </a:solidFill>
                  </a:rPr>
                  <a:t>の完成形は特に考慮せず、その時々で最適モデルを選ぶ</a:t>
                </a:r>
                <a:endParaRPr lang="en-US" altLang="ja-JP" sz="16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844824"/>
                <a:ext cx="3525512" cy="3096344"/>
              </a:xfrm>
              <a:prstGeom prst="rect">
                <a:avLst/>
              </a:prstGeom>
              <a:blipFill rotWithShape="1">
                <a:blip r:embed="rId2"/>
                <a:stretch>
                  <a:fillRect l="-513" t="-155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570480" y="5301208"/>
                <a:ext cx="7239000" cy="115212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ja-JP" sz="1600" dirty="0" smtClean="0"/>
                  <a:t>【</a:t>
                </a:r>
                <a:r>
                  <a:rPr lang="ja-JP" altLang="en-US" sz="1600" dirty="0" smtClean="0"/>
                  <a:t>再掲</a:t>
                </a:r>
                <a:r>
                  <a:rPr lang="en-US" altLang="ja-JP" sz="1600" dirty="0" smtClean="0"/>
                  <a:t>】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600" dirty="0">
                        <a:latin typeface="Cambria Math"/>
                      </a:rPr>
                      <m:t>y</m:t>
                    </m:r>
                    <m:r>
                      <a:rPr lang="en-US" altLang="ja-JP" sz="1600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ja-JP" sz="16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600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16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1600" dirty="0" smtClean="0"/>
                  <a:t>周りにランダムデータを発生させ、下記分析した結果</a:t>
                </a:r>
                <a:endParaRPr lang="en-US" altLang="ja-JP" sz="1600" dirty="0" smtClean="0"/>
              </a:p>
              <a:p>
                <a:pPr marL="0" indent="0">
                  <a:buNone/>
                </a:pPr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　</a:t>
                </a:r>
                <a:r>
                  <a:rPr lang="en-US" altLang="ja-JP" sz="1600" dirty="0" smtClean="0"/>
                  <a:t>Lars</a:t>
                </a:r>
                <a:r>
                  <a:rPr lang="ja-JP" altLang="en-US" sz="1600" dirty="0" smtClean="0"/>
                  <a:t>：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ja-JP" sz="16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ja-JP" sz="16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US" altLang="ja-JP" sz="1600" b="0" i="1" smtClean="0">
                        <a:latin typeface="Cambria Math"/>
                      </a:rPr>
                      <m:t>=</m:t>
                    </m:r>
                    <m:r>
                      <a:rPr lang="en-US" altLang="ja-JP" sz="1600" i="1">
                        <a:latin typeface="Cambria Math"/>
                      </a:rPr>
                      <m:t>1.002</m:t>
                    </m:r>
                    <m:sSup>
                      <m:sSupPr>
                        <m:ctrlPr>
                          <a:rPr lang="en-US" altLang="ja-JP" sz="1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ja-JP" sz="1600" b="0" i="1" smtClean="0">
                        <a:latin typeface="Cambria Math"/>
                      </a:rPr>
                      <m:t>−</m:t>
                    </m:r>
                    <m:r>
                      <a:rPr lang="en-US" altLang="ja-JP" sz="1600" i="1">
                        <a:latin typeface="Cambria Math"/>
                      </a:rPr>
                      <m:t>6.324</m:t>
                    </m:r>
                    <m:sSup>
                      <m:sSupPr>
                        <m:ctrlPr>
                          <a:rPr lang="en-US" altLang="ja-JP" sz="1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600" b="0" i="1" smtClean="0">
                            <a:latin typeface="Cambria Math"/>
                          </a:rPr>
                          <m:t>×</m:t>
                        </m:r>
                        <m:r>
                          <a:rPr lang="en-US" altLang="ja-JP" sz="16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ja-JP" sz="1600" i="1">
                            <a:latin typeface="Cambria Math"/>
                          </a:rPr>
                          <m:t>−5</m:t>
                        </m:r>
                      </m:sup>
                    </m:sSup>
                    <m:r>
                      <a:rPr lang="en-US" altLang="ja-JP" sz="1600" b="0" i="1" smtClean="0">
                        <a:latin typeface="Cambria Math"/>
                      </a:rPr>
                      <m:t>𝑥</m:t>
                    </m:r>
                    <m:r>
                      <a:rPr lang="en-US" altLang="ja-JP" sz="1600" b="0" i="1" smtClean="0">
                        <a:latin typeface="Cambria Math"/>
                      </a:rPr>
                      <m:t>+2.179</m:t>
                    </m:r>
                  </m:oMath>
                </a14:m>
                <a:endParaRPr lang="en-US" altLang="ja-JP" sz="1600" dirty="0" smtClean="0"/>
              </a:p>
              <a:p>
                <a:pPr marL="0" indent="0">
                  <a:buNone/>
                </a:pPr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　</a:t>
                </a:r>
                <a:r>
                  <a:rPr lang="en-US" altLang="ja-JP" sz="1600" dirty="0" smtClean="0"/>
                  <a:t>Lasso</a:t>
                </a:r>
                <a:r>
                  <a:rPr lang="ja-JP" altLang="en-US" sz="1600" dirty="0" smtClean="0"/>
                  <a:t>：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ja-JP" sz="16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ja-JP" sz="16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US" altLang="ja-JP" sz="1600" i="1">
                        <a:latin typeface="Cambria Math"/>
                      </a:rPr>
                      <m:t>=1.002</m:t>
                    </m:r>
                    <m:sSup>
                      <m:sSupPr>
                        <m:ctrlPr>
                          <a:rPr lang="en-US" altLang="ja-JP" sz="16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6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16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ja-JP" sz="1600" i="1">
                        <a:latin typeface="Cambria Math"/>
                      </a:rPr>
                      <m:t>+2.179</m:t>
                    </m:r>
                  </m:oMath>
                </a14:m>
                <a:endParaRPr lang="en-US" altLang="ja-JP" sz="1600" dirty="0"/>
              </a:p>
              <a:p>
                <a:pPr marL="0" indent="0">
                  <a:buNone/>
                </a:pPr>
                <a:endParaRPr lang="en-US" altLang="ja-JP" sz="1600" dirty="0" smtClean="0"/>
              </a:p>
            </p:txBody>
          </p:sp>
        </mc:Choice>
        <mc:Fallback xmlns="">
          <p:sp>
            <p:nvSpPr>
              <p:cNvPr id="35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0480" y="5301208"/>
                <a:ext cx="7239000" cy="1152128"/>
              </a:xfrm>
              <a:blipFill rotWithShape="1">
                <a:blip r:embed="rId3"/>
                <a:stretch>
                  <a:fillRect l="-505" t="-211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8373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参考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scikit</a:t>
            </a:r>
            <a:r>
              <a:rPr lang="en-US" altLang="ja-JP" dirty="0" smtClean="0"/>
              <a:t>-learn</a:t>
            </a:r>
            <a:r>
              <a:rPr lang="ja-JP" altLang="en-US" dirty="0" smtClean="0"/>
              <a:t>：</a:t>
            </a:r>
            <a:r>
              <a:rPr lang="en-US" altLang="ja-JP" dirty="0" smtClean="0"/>
              <a:t>machine </a:t>
            </a:r>
            <a:r>
              <a:rPr lang="en-US" altLang="ja-JP" dirty="0"/>
              <a:t>learning in </a:t>
            </a:r>
            <a:r>
              <a:rPr lang="en-US" altLang="ja-JP" dirty="0" smtClean="0"/>
              <a:t>Python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http://scikit-learn.org/stable/</a:t>
            </a:r>
          </a:p>
          <a:p>
            <a:r>
              <a:rPr lang="en-US" altLang="ja-JP" dirty="0" err="1" smtClean="0"/>
              <a:t>iAnalysis</a:t>
            </a:r>
            <a:r>
              <a:rPr lang="en-US" altLang="ja-JP" dirty="0" smtClean="0"/>
              <a:t> </a:t>
            </a:r>
            <a:r>
              <a:rPr lang="ja-JP" altLang="en-US" dirty="0"/>
              <a:t>～おとうさんの解析日記</a:t>
            </a:r>
            <a:r>
              <a:rPr lang="ja-JP" altLang="en-US" dirty="0" smtClean="0"/>
              <a:t>～</a:t>
            </a:r>
            <a:r>
              <a:rPr lang="en-US" altLang="ja-JP" dirty="0" smtClean="0"/>
              <a:t>http</a:t>
            </a:r>
            <a:r>
              <a:rPr lang="en-US" altLang="ja-JP" dirty="0"/>
              <a:t>://</a:t>
            </a:r>
            <a:r>
              <a:rPr lang="en-US" altLang="ja-JP" dirty="0" smtClean="0"/>
              <a:t>d.hatena.ne.jp/isseing333/20110309/1299675311</a:t>
            </a:r>
          </a:p>
          <a:p>
            <a:r>
              <a:rPr lang="en-US" altLang="ja-JP" dirty="0"/>
              <a:t>Least Angle </a:t>
            </a:r>
            <a:r>
              <a:rPr lang="en-US" altLang="ja-JP" dirty="0" smtClean="0"/>
              <a:t>Regression</a:t>
            </a:r>
            <a:r>
              <a:rPr lang="ja-JP" altLang="en-US" dirty="0" smtClean="0"/>
              <a:t>：</a:t>
            </a:r>
            <a:r>
              <a:rPr lang="en-US" altLang="ja-JP" dirty="0" smtClean="0"/>
              <a:t>http</a:t>
            </a:r>
            <a:r>
              <a:rPr lang="en-US" altLang="ja-JP" dirty="0"/>
              <a:t>://www.stanford.edu/~hastie/Papers/LARS/LeastAngle_2002.pdf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ご清聴ありがとうございました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44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学習</a:t>
            </a:r>
            <a:r>
              <a:rPr lang="ja-JP" altLang="en-US" dirty="0" smtClean="0"/>
              <a:t>の</a:t>
            </a:r>
            <a:r>
              <a:rPr lang="ja-JP" altLang="en-US" dirty="0"/>
              <a:t>目的</a:t>
            </a:r>
            <a:endParaRPr lang="en-US" altLang="ja-JP" dirty="0" smtClean="0"/>
          </a:p>
          <a:p>
            <a:r>
              <a:rPr lang="en-US" altLang="ja-JP" dirty="0" err="1" smtClean="0"/>
              <a:t>Lasso,Lars</a:t>
            </a:r>
            <a:r>
              <a:rPr lang="ja-JP" altLang="en-US" dirty="0" err="1"/>
              <a:t>の幾</a:t>
            </a:r>
            <a:r>
              <a:rPr lang="ja-JP" altLang="en-US" dirty="0"/>
              <a:t>何学的</a:t>
            </a:r>
            <a:r>
              <a:rPr lang="ja-JP" altLang="en-US" dirty="0" smtClean="0"/>
              <a:t>解釈</a:t>
            </a:r>
            <a:endParaRPr lang="en-US" altLang="ja-JP" dirty="0" smtClean="0"/>
          </a:p>
          <a:p>
            <a:r>
              <a:rPr lang="ja-JP" altLang="en-US" dirty="0" smtClean="0"/>
              <a:t>まとめ</a:t>
            </a:r>
            <a:endParaRPr lang="en-US" altLang="ja-JP" dirty="0" smtClean="0"/>
          </a:p>
          <a:p>
            <a:r>
              <a:rPr lang="ja-JP" altLang="en-US" dirty="0"/>
              <a:t>参考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15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学習</a:t>
            </a:r>
            <a:r>
              <a:rPr lang="ja-JP" altLang="en-US" dirty="0" smtClean="0"/>
              <a:t>の</a:t>
            </a:r>
            <a:r>
              <a:rPr lang="ja-JP" altLang="en-US" dirty="0"/>
              <a:t>目的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 smtClean="0"/>
                  <a:t>統計の数式、特に基本的な概念はベクトルとして考えてイメージするとスマートに解釈できる事が多い。</a:t>
                </a:r>
                <a:endParaRPr lang="en-US" altLang="ja-JP" dirty="0" smtClean="0"/>
              </a:p>
              <a:p>
                <a:r>
                  <a:rPr lang="en-US" altLang="ja-JP" dirty="0" smtClean="0"/>
                  <a:t>Lasso</a:t>
                </a:r>
                <a:r>
                  <a:rPr lang="ja-JP" altLang="en-US" dirty="0" err="1" smtClean="0"/>
                  <a:t>、</a:t>
                </a:r>
                <a:r>
                  <a:rPr lang="en-US" altLang="ja-JP" dirty="0" smtClean="0"/>
                  <a:t>Lars</a:t>
                </a:r>
                <a:r>
                  <a:rPr lang="ja-JP" altLang="en-US" dirty="0" smtClean="0"/>
                  <a:t>という非常に似た結果が得られる回帰分析手法があるが、それらの違いを理解する。</a:t>
                </a:r>
                <a:endParaRPr lang="en-US" altLang="ja-JP" dirty="0" smtClean="0"/>
              </a:p>
              <a:p>
                <a:endParaRPr lang="en-US" altLang="ja-JP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900" dirty="0">
                        <a:latin typeface="Cambria Math"/>
                      </a:rPr>
                      <m:t>y</m:t>
                    </m:r>
                    <m:r>
                      <a:rPr lang="en-US" altLang="ja-JP" sz="1900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ja-JP" sz="19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900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19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1900" dirty="0" smtClean="0"/>
                  <a:t>周りにランダムデータを発生させ、下記分析した結果</a:t>
                </a:r>
                <a:endParaRPr lang="en-US" altLang="ja-JP" sz="1900" dirty="0" smtClean="0"/>
              </a:p>
              <a:p>
                <a:pPr marL="0" indent="0">
                  <a:buNone/>
                </a:pPr>
                <a:r>
                  <a:rPr lang="ja-JP" altLang="en-US" sz="1900" dirty="0"/>
                  <a:t>　</a:t>
                </a:r>
                <a:r>
                  <a:rPr lang="ja-JP" altLang="en-US" sz="1900" dirty="0" smtClean="0"/>
                  <a:t>　</a:t>
                </a:r>
                <a:r>
                  <a:rPr lang="en-US" altLang="ja-JP" sz="1900" dirty="0" smtClean="0"/>
                  <a:t>Lars</a:t>
                </a:r>
                <a:r>
                  <a:rPr lang="ja-JP" altLang="en-US" sz="1900" dirty="0" smtClean="0"/>
                  <a:t>：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ja-JP" sz="19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ja-JP" sz="19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US" altLang="ja-JP" sz="1900" b="0" i="1" smtClean="0">
                        <a:latin typeface="Cambria Math"/>
                      </a:rPr>
                      <m:t>=</m:t>
                    </m:r>
                    <m:r>
                      <a:rPr lang="en-US" altLang="ja-JP" sz="1900" i="1">
                        <a:latin typeface="Cambria Math"/>
                      </a:rPr>
                      <m:t>1.002</m:t>
                    </m:r>
                    <m:sSup>
                      <m:sSupPr>
                        <m:ctrlPr>
                          <a:rPr lang="en-US" altLang="ja-JP" sz="19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9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19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ja-JP" sz="1900" b="0" i="1" smtClean="0">
                        <a:latin typeface="Cambria Math"/>
                      </a:rPr>
                      <m:t>−</m:t>
                    </m:r>
                    <m:r>
                      <a:rPr lang="en-US" altLang="ja-JP" sz="1900" i="1">
                        <a:latin typeface="Cambria Math"/>
                      </a:rPr>
                      <m:t>6.324</m:t>
                    </m:r>
                    <m:sSup>
                      <m:sSupPr>
                        <m:ctrlPr>
                          <a:rPr lang="en-US" altLang="ja-JP" sz="19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900" b="0" i="1" smtClean="0">
                            <a:latin typeface="Cambria Math"/>
                          </a:rPr>
                          <m:t>×</m:t>
                        </m:r>
                        <m:r>
                          <a:rPr lang="en-US" altLang="ja-JP" sz="19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ja-JP" sz="1900" i="1">
                            <a:latin typeface="Cambria Math"/>
                          </a:rPr>
                          <m:t>−5</m:t>
                        </m:r>
                      </m:sup>
                    </m:sSup>
                    <m:r>
                      <a:rPr lang="en-US" altLang="ja-JP" sz="1900" b="0" i="1" smtClean="0">
                        <a:latin typeface="Cambria Math"/>
                      </a:rPr>
                      <m:t>𝑥</m:t>
                    </m:r>
                    <m:r>
                      <a:rPr lang="en-US" altLang="ja-JP" sz="1900" b="0" i="1" smtClean="0">
                        <a:latin typeface="Cambria Math"/>
                      </a:rPr>
                      <m:t>+2.179</m:t>
                    </m:r>
                  </m:oMath>
                </a14:m>
                <a:endParaRPr lang="en-US" altLang="ja-JP" sz="1900" dirty="0" smtClean="0"/>
              </a:p>
              <a:p>
                <a:pPr marL="0" indent="0">
                  <a:buNone/>
                </a:pPr>
                <a:r>
                  <a:rPr lang="ja-JP" altLang="en-US" sz="1900" dirty="0"/>
                  <a:t>　</a:t>
                </a:r>
                <a:r>
                  <a:rPr lang="ja-JP" altLang="en-US" sz="1900" dirty="0" smtClean="0"/>
                  <a:t>　</a:t>
                </a:r>
                <a:r>
                  <a:rPr lang="en-US" altLang="ja-JP" sz="1900" dirty="0" smtClean="0"/>
                  <a:t>Lasso</a:t>
                </a:r>
                <a:r>
                  <a:rPr lang="ja-JP" altLang="en-US" sz="1900" dirty="0" smtClean="0"/>
                  <a:t>：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ja-JP" sz="19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ja-JP" sz="19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US" altLang="ja-JP" sz="1900" i="1">
                        <a:latin typeface="Cambria Math"/>
                      </a:rPr>
                      <m:t>=1.002</m:t>
                    </m:r>
                    <m:sSup>
                      <m:sSupPr>
                        <m:ctrlPr>
                          <a:rPr lang="en-US" altLang="ja-JP" sz="19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9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19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ja-JP" sz="1900" i="1">
                        <a:latin typeface="Cambria Math"/>
                      </a:rPr>
                      <m:t>+2.179</m:t>
                    </m:r>
                  </m:oMath>
                </a14:m>
                <a:endParaRPr lang="en-US" altLang="ja-JP" sz="1900" dirty="0"/>
              </a:p>
              <a:p>
                <a:pPr marL="0" indent="0">
                  <a:buNone/>
                </a:pPr>
                <a:endParaRPr lang="en-US" altLang="ja-JP" sz="19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05" t="-10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1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ペナルティ付回帰分析の復習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67544" y="1628800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1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1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1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ja-JP" altLang="en-US" dirty="0"/>
          </a:p>
        </p:txBody>
      </p:sp>
      <p:grpSp>
        <p:nvGrpSpPr>
          <p:cNvPr id="54" name="グループ化 53"/>
          <p:cNvGrpSpPr/>
          <p:nvPr/>
        </p:nvGrpSpPr>
        <p:grpSpPr>
          <a:xfrm>
            <a:off x="755576" y="1988840"/>
            <a:ext cx="6877150" cy="4608512"/>
            <a:chOff x="755576" y="1988840"/>
            <a:chExt cx="6877150" cy="4608512"/>
          </a:xfrm>
        </p:grpSpPr>
        <p:sp>
          <p:nvSpPr>
            <p:cNvPr id="3" name="角丸四角形 2"/>
            <p:cNvSpPr/>
            <p:nvPr/>
          </p:nvSpPr>
          <p:spPr>
            <a:xfrm>
              <a:off x="755576" y="1988840"/>
              <a:ext cx="1512168" cy="57606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Data</a:t>
              </a:r>
              <a:endParaRPr kumimoji="1" lang="ja-JP" altLang="en-US" dirty="0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1835696" y="2805431"/>
              <a:ext cx="1512168" cy="57606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92500" lnSpcReduction="20000"/>
            </a:bodyPr>
            <a:lstStyle/>
            <a:p>
              <a:pPr algn="ctr"/>
              <a:r>
                <a:rPr kumimoji="1" lang="ja-JP" altLang="en-US" dirty="0" smtClean="0"/>
                <a:t>クロスバリデーション</a:t>
              </a:r>
              <a:endParaRPr kumimoji="1" lang="ja-JP" altLang="en-US" dirty="0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6120031" y="2805430"/>
              <a:ext cx="1512168" cy="57606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92500" lnSpcReduction="20000"/>
            </a:bodyPr>
            <a:lstStyle/>
            <a:p>
              <a:pPr algn="ctr"/>
              <a:r>
                <a:rPr kumimoji="1" lang="ja-JP" altLang="en-US" dirty="0" smtClean="0"/>
                <a:t>テストデータ</a:t>
              </a:r>
              <a:endParaRPr kumimoji="1" lang="ja-JP" altLang="en-US" dirty="0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2915816" y="3581170"/>
              <a:ext cx="1512168" cy="57606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92500" lnSpcReduction="20000"/>
            </a:bodyPr>
            <a:lstStyle/>
            <a:p>
              <a:pPr algn="ctr"/>
              <a:r>
                <a:rPr kumimoji="1" lang="ja-JP" altLang="en-US" dirty="0" smtClean="0"/>
                <a:t>トレーニングデータ</a:t>
              </a:r>
              <a:endParaRPr kumimoji="1" lang="ja-JP" altLang="en-US" dirty="0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3995936" y="4371271"/>
              <a:ext cx="1512168" cy="57606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92500" lnSpcReduction="20000"/>
            </a:bodyPr>
            <a:lstStyle/>
            <a:p>
              <a:pPr algn="ctr"/>
              <a:r>
                <a:rPr kumimoji="1" lang="ja-JP" altLang="en-US" dirty="0" smtClean="0"/>
                <a:t>パラメータ決定</a:t>
              </a:r>
              <a:endParaRPr kumimoji="1" lang="ja-JP" altLang="en-US" dirty="0"/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079613" y="4437112"/>
              <a:ext cx="1512168" cy="57606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altLang="ja-JP" dirty="0"/>
                <a:t>λ</a:t>
              </a:r>
              <a:endParaRPr kumimoji="1" lang="ja-JP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角丸四角形 11"/>
                <p:cNvSpPr/>
                <p:nvPr/>
              </p:nvSpPr>
              <p:spPr>
                <a:xfrm>
                  <a:off x="5058882" y="5179342"/>
                  <a:ext cx="1512168" cy="576064"/>
                </a:xfrm>
                <a:prstGeom prst="round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altLang="ja-JP" b="0" i="1" smtClean="0">
                          <a:latin typeface="Cambria Math"/>
                        </a:rPr>
                        <m:t>𝛼</m:t>
                      </m:r>
                    </m:oMath>
                  </a14:m>
                  <a:r>
                    <a:rPr kumimoji="1" lang="ja-JP" altLang="en-US" dirty="0" smtClean="0"/>
                    <a:t>決定</a:t>
                  </a:r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2" name="角丸四角形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8882" y="5179342"/>
                  <a:ext cx="1512168" cy="576064"/>
                </a:xfrm>
                <a:prstGeom prst="round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solidFill>
                    <a:srgbClr val="00B0F0"/>
                  </a:solidFill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角丸四角形 12"/>
            <p:cNvSpPr/>
            <p:nvPr/>
          </p:nvSpPr>
          <p:spPr>
            <a:xfrm>
              <a:off x="6120558" y="6021288"/>
              <a:ext cx="1512168" cy="57606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kumimoji="1" lang="ja-JP" altLang="en-US" dirty="0" smtClean="0"/>
                <a:t>リスク計算</a:t>
              </a:r>
              <a:endParaRPr kumimoji="1" lang="ja-JP" altLang="en-US" dirty="0"/>
            </a:p>
          </p:txBody>
        </p:sp>
        <p:cxnSp>
          <p:nvCxnSpPr>
            <p:cNvPr id="16" name="カギ線コネクタ 15"/>
            <p:cNvCxnSpPr>
              <a:stCxn id="3" idx="2"/>
              <a:endCxn id="6" idx="1"/>
            </p:cNvCxnSpPr>
            <p:nvPr/>
          </p:nvCxnSpPr>
          <p:spPr>
            <a:xfrm rot="16200000" flipH="1">
              <a:off x="1409399" y="2667165"/>
              <a:ext cx="528559" cy="324036"/>
            </a:xfrm>
            <a:prstGeom prst="bentConnector2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カギ線コネクタ 19"/>
            <p:cNvCxnSpPr>
              <a:stCxn id="6" idx="2"/>
              <a:endCxn id="9" idx="1"/>
            </p:cNvCxnSpPr>
            <p:nvPr/>
          </p:nvCxnSpPr>
          <p:spPr>
            <a:xfrm rot="16200000" flipH="1">
              <a:off x="2509945" y="3463330"/>
              <a:ext cx="487707" cy="324036"/>
            </a:xfrm>
            <a:prstGeom prst="bentConnector2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カギ線コネクタ 22"/>
            <p:cNvCxnSpPr>
              <a:stCxn id="9" idx="2"/>
              <a:endCxn id="10" idx="1"/>
            </p:cNvCxnSpPr>
            <p:nvPr/>
          </p:nvCxnSpPr>
          <p:spPr>
            <a:xfrm rot="16200000" flipH="1">
              <a:off x="3582884" y="4246250"/>
              <a:ext cx="502069" cy="324036"/>
            </a:xfrm>
            <a:prstGeom prst="bentConnector2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カギ線コネクタ 26"/>
            <p:cNvCxnSpPr>
              <a:stCxn id="10" idx="2"/>
              <a:endCxn id="12" idx="1"/>
            </p:cNvCxnSpPr>
            <p:nvPr/>
          </p:nvCxnSpPr>
          <p:spPr>
            <a:xfrm rot="16200000" flipH="1">
              <a:off x="4645432" y="5053923"/>
              <a:ext cx="520039" cy="306862"/>
            </a:xfrm>
            <a:prstGeom prst="bentConnector2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カギ線コネクタ 30"/>
            <p:cNvCxnSpPr>
              <a:stCxn id="12" idx="2"/>
              <a:endCxn id="13" idx="1"/>
            </p:cNvCxnSpPr>
            <p:nvPr/>
          </p:nvCxnSpPr>
          <p:spPr>
            <a:xfrm rot="16200000" flipH="1">
              <a:off x="5690805" y="5879567"/>
              <a:ext cx="553914" cy="305592"/>
            </a:xfrm>
            <a:prstGeom prst="bentConnector2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>
              <a:stCxn id="11" idx="3"/>
            </p:cNvCxnSpPr>
            <p:nvPr/>
          </p:nvCxnSpPr>
          <p:spPr>
            <a:xfrm>
              <a:off x="2591781" y="4725144"/>
              <a:ext cx="140415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カギ線コネクタ 44"/>
            <p:cNvCxnSpPr>
              <a:stCxn id="7" idx="2"/>
              <a:endCxn id="13" idx="0"/>
            </p:cNvCxnSpPr>
            <p:nvPr/>
          </p:nvCxnSpPr>
          <p:spPr>
            <a:xfrm rot="16200000" flipH="1">
              <a:off x="5556481" y="4701127"/>
              <a:ext cx="2639794" cy="527"/>
            </a:xfrm>
            <a:prstGeom prst="bentConnector3">
              <a:avLst>
                <a:gd name="adj1" fmla="val 50000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カギ線コネクタ 48"/>
            <p:cNvCxnSpPr>
              <a:stCxn id="6" idx="3"/>
              <a:endCxn id="7" idx="1"/>
            </p:cNvCxnSpPr>
            <p:nvPr/>
          </p:nvCxnSpPr>
          <p:spPr>
            <a:xfrm flipV="1">
              <a:off x="3347864" y="3093462"/>
              <a:ext cx="2772167" cy="1"/>
            </a:xfrm>
            <a:prstGeom prst="bentConnector3">
              <a:avLst>
                <a:gd name="adj1" fmla="val 50000"/>
              </a:avLst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85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ペナルティ付回帰分析の復習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コンテンツ プレースホルダー 2"/>
              <p:cNvSpPr txBox="1">
                <a:spLocks/>
              </p:cNvSpPr>
              <p:nvPr/>
            </p:nvSpPr>
            <p:spPr>
              <a:xfrm>
                <a:off x="467544" y="1628800"/>
                <a:ext cx="7239000" cy="4846320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tx2"/>
                  </a:buClr>
                  <a:buSzPct val="73000"/>
                  <a:buFont typeface="Wingdings 2"/>
                  <a:buChar char=""/>
                  <a:defRPr kumimoji="1" sz="2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208" indent="-228600" algn="l" rtl="0" eaLnBrk="1" latinLnBrk="0" hangingPunct="1">
                  <a:spcBef>
                    <a:spcPts val="500"/>
                  </a:spcBef>
                  <a:buClr>
                    <a:schemeClr val="accent4"/>
                  </a:buClr>
                  <a:buSzPct val="80000"/>
                  <a:buFont typeface="Wingdings 2"/>
                  <a:buChar char=""/>
                  <a:defRPr kumimoji="1" sz="2300" kern="1200">
                    <a:solidFill>
                      <a:schemeClr val="tx1">
                        <a:tint val="8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758952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0000"/>
                  <a:buFont typeface="Wingdings"/>
                  <a:buChar char="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80000"/>
                  <a:buFont typeface="Wingdings 2"/>
                  <a:buChar char=""/>
                  <a:defRPr kumimoji="1" sz="2000" kern="1200">
                    <a:solidFill>
                      <a:schemeClr val="tx1">
                        <a:tint val="8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70000"/>
                  <a:buFont typeface="Wingdings"/>
                  <a:buChar char="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472184" indent="-18288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80000"/>
                  <a:buFont typeface="Wingdings 2"/>
                  <a:buChar char=""/>
                  <a:defRPr kumimoji="1" sz="1800" kern="1200">
                    <a:solidFill>
                      <a:schemeClr val="tx1">
                        <a:tint val="8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673352" indent="-18288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80000"/>
                  <a:buFont typeface="Wingdings 2"/>
                  <a:buChar char=""/>
                  <a:defRPr kumimoji="1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847088" indent="-182880" algn="l" rtl="0" eaLnBrk="1" latinLnBrk="0" hangingPunct="1">
                  <a:spcBef>
                    <a:spcPts val="300"/>
                  </a:spcBef>
                  <a:buClr>
                    <a:schemeClr val="accent4"/>
                  </a:buClr>
                  <a:buSzPct val="100000"/>
                  <a:buChar char="•"/>
                  <a:defRPr kumimoji="1" sz="1600" kern="1200" baseline="0">
                    <a:solidFill>
                      <a:schemeClr val="tx1">
                        <a:tint val="8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2057400" indent="-18288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100000"/>
                  <a:buFont typeface="Wingdings"/>
                  <a:buChar char="§"/>
                  <a:defRPr kumimoji="1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r>
                  <a:rPr lang="ja-JP" altLang="en-US" dirty="0" smtClean="0"/>
                  <a:t>ペナルティの効果により、未知データに対する予測精度が高いモデルが構築される。</a:t>
                </a:r>
                <a:endParaRPr lang="en-US" altLang="ja-JP" dirty="0" smtClean="0"/>
              </a:p>
              <a:p>
                <a:r>
                  <a:rPr lang="ja-JP" altLang="en-US" dirty="0"/>
                  <a:t>ペナルティ</a:t>
                </a:r>
                <a:r>
                  <a:rPr lang="ja-JP" altLang="en-US" dirty="0" smtClean="0"/>
                  <a:t>項は係数のサイズを制約する。</a:t>
                </a:r>
                <a:endParaRPr lang="en-US" altLang="ja-JP" dirty="0" smtClean="0"/>
              </a:p>
              <a:p>
                <a:endParaRPr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1600" i="1" dirty="0">
                          <a:latin typeface="Cambria Math"/>
                        </a:rPr>
                        <m:t>一般式：</m:t>
                      </m:r>
                      <m:r>
                        <m:rPr>
                          <m:sty m:val="p"/>
                        </m:rPr>
                        <a:rPr lang="en-US" altLang="ja-JP" sz="1600" i="1">
                          <a:latin typeface="Cambria Math"/>
                        </a:rPr>
                        <m:t>min</m:t>
                      </m:r>
                      <m:d>
                        <m:dPr>
                          <m:ctrlPr>
                            <a:rPr lang="en-US" altLang="ja-JP" sz="1600" i="1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16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altLang="ja-JP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6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altLang="ja-JP" sz="1600" i="1">
                              <a:latin typeface="Cambria Math"/>
                            </a:rPr>
                            <m:t>+</m:t>
                          </m:r>
                          <m:r>
                            <a:rPr lang="en-US" altLang="ja-JP" sz="16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𝜆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16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sz="16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ja-JP" sz="16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16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𝛼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16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𝑞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en-US" altLang="ja-JP" sz="16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1600" i="1">
                          <a:latin typeface="Cambria Math"/>
                        </a:rPr>
                        <m:t>min</m:t>
                      </m:r>
                      <m:d>
                        <m:dPr>
                          <m:ctrlPr>
                            <a:rPr lang="en-US" altLang="ja-JP" sz="1600" i="1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16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altLang="ja-JP" sz="16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en-US" altLang="ja-JP" sz="16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ja-JP" sz="16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altLang="ja-JP" sz="1600" i="1">
                              <a:latin typeface="Cambria Math"/>
                            </a:rPr>
                            <m:t>+</m:t>
                          </m:r>
                          <m:r>
                            <a:rPr lang="en-US" altLang="ja-JP" sz="16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𝜆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16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sz="16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ja-JP" sz="16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16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𝛼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16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𝑞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</m:oMath>
                  </m:oMathPara>
                </a14:m>
                <a:endParaRPr lang="en-US" altLang="ja-JP" sz="1600" i="1" dirty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Font typeface="Wingdings 2"/>
                  <a:buNone/>
                </a:pPr>
                <a:r>
                  <a:rPr lang="en-US" altLang="ja-JP" sz="2000" dirty="0"/>
                  <a:t>		</a:t>
                </a:r>
                <a:r>
                  <a:rPr lang="ja-JP" altLang="en-US" sz="2000" dirty="0" smtClean="0"/>
                  <a:t>　　　</a:t>
                </a:r>
                <a14:m>
                  <m:oMath xmlns:m="http://schemas.openxmlformats.org/officeDocument/2006/math">
                    <m:r>
                      <a:rPr lang="en-US" altLang="ja-JP" sz="1600" i="1">
                        <a:latin typeface="Cambria Math"/>
                      </a:rPr>
                      <m:t>𝑦</m:t>
                    </m:r>
                    <m:r>
                      <a:rPr lang="en-US" altLang="ja-JP" sz="1600" i="1">
                        <a:latin typeface="Cambria Math"/>
                      </a:rPr>
                      <m:t>:</m:t>
                    </m:r>
                    <m:r>
                      <a:rPr lang="ja-JP" altLang="en-US" sz="1600" i="1">
                        <a:latin typeface="Cambria Math"/>
                      </a:rPr>
                      <m:t>実測値　</m:t>
                    </m:r>
                    <m:acc>
                      <m:accPr>
                        <m:chr m:val="̂"/>
                        <m:ctrlPr>
                          <a:rPr lang="en-US" altLang="ja-JP" sz="16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ja-JP" sz="16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US" altLang="ja-JP" sz="1600" i="1">
                        <a:latin typeface="Cambria Math"/>
                      </a:rPr>
                      <m:t>:</m:t>
                    </m:r>
                    <m:r>
                      <a:rPr lang="ja-JP" altLang="en-US" sz="1600" i="1">
                        <a:latin typeface="Cambria Math"/>
                      </a:rPr>
                      <m:t>予測値　</m:t>
                    </m:r>
                    <m:r>
                      <a:rPr lang="en-US" altLang="ja-JP" sz="1600" i="1">
                        <a:latin typeface="Cambria Math"/>
                      </a:rPr>
                      <m:t>𝛼</m:t>
                    </m:r>
                    <m:r>
                      <a:rPr lang="en-US" altLang="ja-JP" sz="1600" i="1">
                        <a:latin typeface="Cambria Math"/>
                      </a:rPr>
                      <m:t>:</m:t>
                    </m:r>
                    <m:r>
                      <a:rPr lang="ja-JP" altLang="en-US" sz="1600" i="1">
                        <a:latin typeface="Cambria Math"/>
                      </a:rPr>
                      <m:t>回帰係数　</m:t>
                    </m:r>
                    <m:r>
                      <a:rPr lang="en-US" altLang="ja-JP" sz="1600" i="1">
                        <a:latin typeface="Cambria Math"/>
                      </a:rPr>
                      <m:t>𝜆</m:t>
                    </m:r>
                    <m:r>
                      <a:rPr lang="en-US" altLang="ja-JP" sz="1600" i="1">
                        <a:latin typeface="Cambria Math"/>
                      </a:rPr>
                      <m:t>,</m:t>
                    </m:r>
                    <m:r>
                      <a:rPr lang="en-US" altLang="ja-JP" sz="1600" i="1">
                        <a:latin typeface="Cambria Math"/>
                      </a:rPr>
                      <m:t>𝑞</m:t>
                    </m:r>
                    <m:r>
                      <a:rPr lang="en-US" altLang="ja-JP" sz="1600" i="1">
                        <a:latin typeface="Cambria Math"/>
                      </a:rPr>
                      <m:t>:</m:t>
                    </m:r>
                    <m:r>
                      <a:rPr lang="ja-JP" altLang="en-US" sz="1600" i="1">
                        <a:latin typeface="Cambria Math"/>
                      </a:rPr>
                      <m:t>定数</m:t>
                    </m:r>
                  </m:oMath>
                </a14:m>
                <a:endParaRPr lang="en-US" altLang="ja-JP" sz="1600" dirty="0"/>
              </a:p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/>
                      </a:rPr>
                      <m:t>𝜆</m:t>
                    </m:r>
                    <m:r>
                      <a:rPr lang="ja-JP" altLang="en-US" i="1" smtClean="0">
                        <a:latin typeface="Cambria Math"/>
                      </a:rPr>
                      <m:t>は</m:t>
                    </m:r>
                  </m:oMath>
                </a14:m>
                <a:r>
                  <a:rPr lang="ja-JP" altLang="en-US" dirty="0" smtClean="0"/>
                  <a:t>ペナルティ項の影響力の大きさを表す。</a:t>
                </a:r>
                <a:endParaRPr lang="en-US" altLang="ja-JP" dirty="0" smtClean="0"/>
              </a:p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/>
                      </a:rPr>
                      <m:t>𝑞</m:t>
                    </m:r>
                  </m:oMath>
                </a14:m>
                <a:r>
                  <a:rPr lang="ja-JP" altLang="en-US" dirty="0" smtClean="0"/>
                  <a:t>の値で係数検索の方法が異なる。</a:t>
                </a:r>
                <a:endParaRPr lang="en-US" altLang="ja-JP" dirty="0" smtClean="0"/>
              </a:p>
              <a:p>
                <a:endParaRPr lang="ja-JP" altLang="en-US" dirty="0"/>
              </a:p>
            </p:txBody>
          </p:sp>
        </mc:Choice>
        <mc:Fallback xmlns="">
          <p:sp>
            <p:nvSpPr>
              <p:cNvPr id="8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628800"/>
                <a:ext cx="7239000" cy="4846320"/>
              </a:xfrm>
              <a:prstGeom prst="rect">
                <a:avLst/>
              </a:prstGeom>
              <a:blipFill rotWithShape="1">
                <a:blip r:embed="rId2"/>
                <a:stretch>
                  <a:fillRect l="-590" t="-10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488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ペナルティ付回帰分析の復習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880400" y="5836168"/>
            <a:ext cx="588336" cy="228600"/>
          </a:xfrm>
        </p:spPr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2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609416"/>
            <a:ext cx="7056784" cy="1747576"/>
          </a:xfrm>
        </p:spPr>
        <p:txBody>
          <a:bodyPr>
            <a:normAutofit/>
          </a:bodyPr>
          <a:lstStyle/>
          <a:p>
            <a:r>
              <a:rPr lang="en-US" altLang="ja-JP" dirty="0"/>
              <a:t>q</a:t>
            </a:r>
            <a:r>
              <a:rPr lang="ja-JP" altLang="en-US" dirty="0" smtClean="0"/>
              <a:t>の値で係数の検索方法が異なる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（青線を参照）</a:t>
            </a:r>
            <a:endParaRPr lang="en-US" altLang="ja-JP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-108520" y="3671146"/>
            <a:ext cx="2503726" cy="2325836"/>
            <a:chOff x="-108520" y="4391226"/>
            <a:chExt cx="2503726" cy="2325836"/>
          </a:xfrm>
        </p:grpSpPr>
        <p:cxnSp>
          <p:nvCxnSpPr>
            <p:cNvPr id="6" name="直線矢印コネクタ 5"/>
            <p:cNvCxnSpPr/>
            <p:nvPr/>
          </p:nvCxnSpPr>
          <p:spPr>
            <a:xfrm flipV="1">
              <a:off x="511694" y="4391226"/>
              <a:ext cx="0" cy="18414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矢印コネクタ 6"/>
            <p:cNvCxnSpPr/>
            <p:nvPr/>
          </p:nvCxnSpPr>
          <p:spPr>
            <a:xfrm>
              <a:off x="511694" y="6247866"/>
              <a:ext cx="17259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正方形/長方形 12"/>
                <p:cNvSpPr/>
                <p:nvPr/>
              </p:nvSpPr>
              <p:spPr>
                <a:xfrm>
                  <a:off x="1759169" y="6311731"/>
                  <a:ext cx="636037" cy="405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ja-JP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正方形/長方形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9169" y="6311731"/>
                  <a:ext cx="636037" cy="40533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正方形/長方形 13"/>
                <p:cNvSpPr/>
                <p:nvPr/>
              </p:nvSpPr>
              <p:spPr>
                <a:xfrm>
                  <a:off x="-108520" y="4415532"/>
                  <a:ext cx="642896" cy="405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ja-JP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正方形/長方形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08520" y="4415532"/>
                  <a:ext cx="642896" cy="40533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円/楕円 15"/>
            <p:cNvSpPr/>
            <p:nvPr/>
          </p:nvSpPr>
          <p:spPr>
            <a:xfrm>
              <a:off x="1403648" y="4781350"/>
              <a:ext cx="92812" cy="790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496460" y="4618197"/>
              <a:ext cx="619808" cy="3467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>
                  <a:solidFill>
                    <a:schemeClr val="tx1"/>
                  </a:solidFill>
                </a:rPr>
                <a:t>P(</a:t>
              </a:r>
              <a:r>
                <a:rPr lang="en-US" altLang="ja-JP" dirty="0" err="1" smtClean="0">
                  <a:solidFill>
                    <a:schemeClr val="tx1"/>
                  </a:solidFill>
                </a:rPr>
                <a:t>a,b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)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31596" y="6181042"/>
              <a:ext cx="438434" cy="405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O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2661752" y="3695452"/>
            <a:ext cx="2503726" cy="2325836"/>
            <a:chOff x="2661752" y="4415532"/>
            <a:chExt cx="2503726" cy="2325836"/>
          </a:xfrm>
        </p:grpSpPr>
        <p:cxnSp>
          <p:nvCxnSpPr>
            <p:cNvPr id="44" name="直線矢印コネクタ 43"/>
            <p:cNvCxnSpPr/>
            <p:nvPr/>
          </p:nvCxnSpPr>
          <p:spPr>
            <a:xfrm flipV="1">
              <a:off x="3281966" y="4415532"/>
              <a:ext cx="0" cy="18414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>
              <a:off x="3281966" y="6272172"/>
              <a:ext cx="17259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正方形/長方形 45"/>
                <p:cNvSpPr/>
                <p:nvPr/>
              </p:nvSpPr>
              <p:spPr>
                <a:xfrm>
                  <a:off x="4529441" y="6336037"/>
                  <a:ext cx="636037" cy="405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ja-JP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正方形/長方形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9441" y="6336037"/>
                  <a:ext cx="636037" cy="40533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正方形/長方形 46"/>
                <p:cNvSpPr/>
                <p:nvPr/>
              </p:nvSpPr>
              <p:spPr>
                <a:xfrm>
                  <a:off x="2661752" y="4439838"/>
                  <a:ext cx="642896" cy="405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ja-JP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正方形/長方形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1752" y="4439838"/>
                  <a:ext cx="642896" cy="40533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円/楕円 47"/>
            <p:cNvSpPr/>
            <p:nvPr/>
          </p:nvSpPr>
          <p:spPr>
            <a:xfrm>
              <a:off x="4139952" y="4805656"/>
              <a:ext cx="92812" cy="790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4232764" y="4642503"/>
              <a:ext cx="619808" cy="3467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>
                  <a:solidFill>
                    <a:schemeClr val="tx1"/>
                  </a:solidFill>
                </a:rPr>
                <a:t>P(</a:t>
              </a:r>
              <a:r>
                <a:rPr lang="en-US" altLang="ja-JP" dirty="0" err="1" smtClean="0">
                  <a:solidFill>
                    <a:schemeClr val="tx1"/>
                  </a:solidFill>
                </a:rPr>
                <a:t>a,b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)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3101868" y="6205348"/>
              <a:ext cx="438434" cy="405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O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5446298" y="3671146"/>
            <a:ext cx="2503726" cy="2325836"/>
            <a:chOff x="5446298" y="4391226"/>
            <a:chExt cx="2503726" cy="2325836"/>
          </a:xfrm>
        </p:grpSpPr>
        <p:cxnSp>
          <p:nvCxnSpPr>
            <p:cNvPr id="52" name="直線矢印コネクタ 51"/>
            <p:cNvCxnSpPr/>
            <p:nvPr/>
          </p:nvCxnSpPr>
          <p:spPr>
            <a:xfrm flipV="1">
              <a:off x="6066512" y="4391226"/>
              <a:ext cx="0" cy="18414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>
              <a:off x="6066512" y="6247866"/>
              <a:ext cx="17259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正方形/長方形 53"/>
                <p:cNvSpPr/>
                <p:nvPr/>
              </p:nvSpPr>
              <p:spPr>
                <a:xfrm>
                  <a:off x="7313987" y="6311731"/>
                  <a:ext cx="636037" cy="405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ja-JP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正方形/長方形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3987" y="6311731"/>
                  <a:ext cx="636037" cy="40533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正方形/長方形 54"/>
                <p:cNvSpPr/>
                <p:nvPr/>
              </p:nvSpPr>
              <p:spPr>
                <a:xfrm>
                  <a:off x="5446298" y="4415532"/>
                  <a:ext cx="642896" cy="405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ja-JP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正方形/長方形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6298" y="4415532"/>
                  <a:ext cx="642896" cy="40533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円/楕円 55"/>
            <p:cNvSpPr/>
            <p:nvPr/>
          </p:nvSpPr>
          <p:spPr>
            <a:xfrm>
              <a:off x="6876256" y="4781350"/>
              <a:ext cx="92812" cy="790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6969068" y="4618197"/>
              <a:ext cx="619808" cy="3467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>
                  <a:solidFill>
                    <a:schemeClr val="tx1"/>
                  </a:solidFill>
                </a:rPr>
                <a:t>P(</a:t>
              </a:r>
              <a:r>
                <a:rPr lang="en-US" altLang="ja-JP" dirty="0" err="1" smtClean="0">
                  <a:solidFill>
                    <a:schemeClr val="tx1"/>
                  </a:solidFill>
                </a:rPr>
                <a:t>a,b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)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5886414" y="6181042"/>
              <a:ext cx="438434" cy="405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O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053221" y="3118242"/>
            <a:ext cx="6154547" cy="392058"/>
            <a:chOff x="1053221" y="3838322"/>
            <a:chExt cx="6154547" cy="392058"/>
          </a:xfrm>
        </p:grpSpPr>
        <p:sp>
          <p:nvSpPr>
            <p:cNvPr id="59" name="正方形/長方形 58"/>
            <p:cNvSpPr/>
            <p:nvPr/>
          </p:nvSpPr>
          <p:spPr>
            <a:xfrm>
              <a:off x="1053221" y="3861048"/>
              <a:ext cx="556563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q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=1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866659" y="3838322"/>
              <a:ext cx="556563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q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=2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6651205" y="3838322"/>
              <a:ext cx="556563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q</a:t>
              </a:r>
              <a:r>
                <a:rPr lang="en-US" altLang="ja-JP" dirty="0" smtClean="0"/>
                <a:t>&lt;1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2" name="直線コネクタ 11"/>
          <p:cNvCxnSpPr/>
          <p:nvPr/>
        </p:nvCxnSpPr>
        <p:spPr>
          <a:xfrm>
            <a:off x="511694" y="4941168"/>
            <a:ext cx="541527" cy="59576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11694" y="3970148"/>
            <a:ext cx="1530141" cy="156678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正方形/長方形 62"/>
              <p:cNvSpPr/>
              <p:nvPr/>
            </p:nvSpPr>
            <p:spPr>
              <a:xfrm>
                <a:off x="1611631" y="4857576"/>
                <a:ext cx="490839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900" i="1" smtClean="0">
                          <a:latin typeface="Cambria Math"/>
                        </a:rPr>
                        <m:t>λ</m:t>
                      </m:r>
                      <m:r>
                        <a:rPr lang="en-US" altLang="ja-JP" sz="9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ja-JP" altLang="en-US" sz="9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正方形/長方形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631" y="4857576"/>
                <a:ext cx="490839" cy="2308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正方形/長方形 63"/>
              <p:cNvSpPr/>
              <p:nvPr/>
            </p:nvSpPr>
            <p:spPr>
              <a:xfrm>
                <a:off x="770030" y="4941168"/>
                <a:ext cx="490840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900" i="1" smtClean="0">
                          <a:latin typeface="Cambria Math"/>
                        </a:rPr>
                        <m:t>λ</m:t>
                      </m:r>
                      <m:r>
                        <a:rPr lang="en-US" altLang="ja-JP" sz="9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ja-JP" altLang="en-US" sz="9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正方形/長方形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30" y="4941168"/>
                <a:ext cx="490840" cy="2308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正方形/長方形 80"/>
              <p:cNvSpPr/>
              <p:nvPr/>
            </p:nvSpPr>
            <p:spPr>
              <a:xfrm>
                <a:off x="4427984" y="4716760"/>
                <a:ext cx="490839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900" i="1" smtClean="0">
                          <a:latin typeface="Cambria Math"/>
                        </a:rPr>
                        <m:t>λ</m:t>
                      </m:r>
                      <m:r>
                        <a:rPr lang="en-US" altLang="ja-JP" sz="9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ja-JP" altLang="en-US" sz="9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正方形/長方形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716760"/>
                <a:ext cx="490839" cy="2308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正方形/長方形 81"/>
              <p:cNvSpPr/>
              <p:nvPr/>
            </p:nvSpPr>
            <p:spPr>
              <a:xfrm>
                <a:off x="3660865" y="4862736"/>
                <a:ext cx="490840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900" i="1" smtClean="0">
                          <a:latin typeface="Cambria Math"/>
                        </a:rPr>
                        <m:t>λ</m:t>
                      </m:r>
                      <m:r>
                        <a:rPr lang="en-US" altLang="ja-JP" sz="9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ja-JP" altLang="en-US" sz="9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正方形/長方形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0865" y="4862736"/>
                <a:ext cx="490840" cy="2308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正方形/長方形 84"/>
              <p:cNvSpPr/>
              <p:nvPr/>
            </p:nvSpPr>
            <p:spPr>
              <a:xfrm>
                <a:off x="6673449" y="4909371"/>
                <a:ext cx="490839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900" i="1" smtClean="0">
                          <a:latin typeface="Cambria Math"/>
                        </a:rPr>
                        <m:t>λ</m:t>
                      </m:r>
                      <m:r>
                        <a:rPr lang="en-US" altLang="ja-JP" sz="9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ja-JP" altLang="en-US" sz="9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正方形/長方形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449" y="4909371"/>
                <a:ext cx="490839" cy="2308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正方形/長方形 85"/>
              <p:cNvSpPr/>
              <p:nvPr/>
            </p:nvSpPr>
            <p:spPr>
              <a:xfrm>
                <a:off x="6324848" y="5214493"/>
                <a:ext cx="490840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900" i="1" smtClean="0">
                          <a:latin typeface="Cambria Math"/>
                        </a:rPr>
                        <m:t>λ</m:t>
                      </m:r>
                      <m:r>
                        <a:rPr lang="en-US" altLang="ja-JP" sz="9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ja-JP" altLang="en-US" sz="9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正方形/長方形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848" y="5214493"/>
                <a:ext cx="490840" cy="2308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直線コネクタ 87"/>
          <p:cNvCxnSpPr/>
          <p:nvPr/>
        </p:nvCxnSpPr>
        <p:spPr>
          <a:xfrm>
            <a:off x="2661752" y="3118242"/>
            <a:ext cx="0" cy="277235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>
            <a:off x="5469696" y="3140968"/>
            <a:ext cx="0" cy="277235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弧 8"/>
          <p:cNvSpPr/>
          <p:nvPr/>
        </p:nvSpPr>
        <p:spPr>
          <a:xfrm>
            <a:off x="2651966" y="4909371"/>
            <a:ext cx="1260000" cy="1260000"/>
          </a:xfrm>
          <a:prstGeom prst="arc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弧 50"/>
          <p:cNvSpPr>
            <a:spLocks noChangeAspect="1"/>
          </p:cNvSpPr>
          <p:nvPr/>
        </p:nvSpPr>
        <p:spPr>
          <a:xfrm>
            <a:off x="1990648" y="4221088"/>
            <a:ext cx="2628000" cy="2628000"/>
          </a:xfrm>
          <a:prstGeom prst="arc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円弧 66"/>
          <p:cNvSpPr/>
          <p:nvPr/>
        </p:nvSpPr>
        <p:spPr>
          <a:xfrm rot="10800000">
            <a:off x="6120312" y="4221088"/>
            <a:ext cx="1260000" cy="1260000"/>
          </a:xfrm>
          <a:prstGeom prst="arc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弧 67"/>
          <p:cNvSpPr>
            <a:spLocks noChangeAspect="1"/>
          </p:cNvSpPr>
          <p:nvPr/>
        </p:nvSpPr>
        <p:spPr>
          <a:xfrm rot="10800000">
            <a:off x="6192472" y="2780928"/>
            <a:ext cx="2628000" cy="2628000"/>
          </a:xfrm>
          <a:prstGeom prst="arc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4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幾何学的解釈の練習１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 smtClean="0"/>
                  <a:t>相関係数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endParaRPr lang="en-US" altLang="ja-JP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altLang="ja-JP" sz="240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sty m:val="p"/>
                                  <m:brk m:alnAt="7"/>
                                </m:rPr>
                                <a:rPr lang="en-US" altLang="ja-JP" sz="2400" i="1">
                                  <a:latin typeface="Cambria Math"/>
                                </a:rPr>
                                <m:t>i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sz="2400" i="1">
                                  <a:latin typeface="Cambria Math"/>
                                </a:rPr>
                                <m:t>j</m:t>
                              </m:r>
                            </m:sub>
                            <m:sup/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altLang="ja-JP" sz="2400" i="1">
                                  <a:latin typeface="Cambria Math"/>
                                </a:rPr>
                                <m:t>)(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altLang="ja-JP" sz="2400" i="1">
                                  <a:latin typeface="Cambria Math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4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400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b="0" i="1" smtClean="0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altLang="ja-JP" sz="24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sz="2400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b="0" i="1" smtClean="0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400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b="0" i="1" smtClean="0">
                                                  <a:latin typeface="Cambria Math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</m:oMath>
                  </m:oMathPara>
                </a14:m>
                <a:endParaRPr lang="en-US" altLang="ja-JP" sz="2400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altLang="ja-JP" sz="2400" dirty="0" smtClean="0">
                    <a:latin typeface="Cambria Math"/>
                  </a:rPr>
                  <a:t>=</a:t>
                </a:r>
                <a:r>
                  <a:rPr lang="ja-JP" altLang="en-US" sz="2400" dirty="0" smtClean="0">
                    <a:latin typeface="Cambria Math"/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ja-JP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ja-JP" sz="2400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altLang="ja-JP" sz="2400" b="0" i="1" smtClean="0">
                                <a:latin typeface="Cambria Math"/>
                              </a:rPr>
                              <m:t>×</m:t>
                            </m:r>
                            <m:r>
                              <a:rPr lang="en-US" altLang="ja-JP" sz="2400" i="1">
                                <a:latin typeface="Cambria Math"/>
                              </a:rPr>
                              <m:t>−4</m:t>
                            </m:r>
                          </m:e>
                        </m:d>
                        <m:r>
                          <a:rPr lang="en-US" altLang="ja-JP" sz="24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altLang="ja-JP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ja-JP" sz="2400" i="1">
                                <a:latin typeface="Cambria Math"/>
                              </a:rPr>
                              <m:t>−1</m:t>
                            </m:r>
                            <m:r>
                              <a:rPr lang="en-US" altLang="ja-JP" sz="2400" b="0" i="1" smtClean="0">
                                <a:latin typeface="Cambria Math"/>
                              </a:rPr>
                              <m:t>×</m:t>
                            </m:r>
                            <m:r>
                              <a:rPr lang="en-US" altLang="ja-JP" sz="2400" i="1">
                                <a:latin typeface="Cambria Math"/>
                              </a:rPr>
                              <m:t>−2</m:t>
                            </m:r>
                          </m:e>
                        </m:d>
                        <m:r>
                          <a:rPr lang="en-US" altLang="ja-JP" sz="2400" b="0" i="1" smtClean="0">
                            <a:latin typeface="Cambria Math"/>
                          </a:rPr>
                          <m:t>+…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ja-JP" sz="2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(−2)</m:t>
                                </m:r>
                              </m:e>
                              <m:sup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2400" b="0" i="1" smtClean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(−1)</m:t>
                                </m:r>
                              </m:e>
                              <m:sup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2400" b="0" i="1" smtClean="0">
                                <a:latin typeface="Cambria Math"/>
                              </a:rPr>
                              <m:t>+…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altLang="ja-JP" sz="2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(−4)</m:t>
                                </m:r>
                              </m:e>
                              <m:sup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2400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(−2)</m:t>
                                </m:r>
                              </m:e>
                              <m:sup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2400" i="1">
                                <a:latin typeface="Cambria Math"/>
                              </a:rPr>
                              <m:t>+…</m:t>
                            </m:r>
                          </m:e>
                        </m:rad>
                      </m:den>
                    </m:f>
                  </m:oMath>
                </a14:m>
                <a:endParaRPr lang="en-US" altLang="ja-JP" sz="24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2400" b="0" i="1" smtClean="0">
                          <a:latin typeface="Cambria Math"/>
                          <a:ea typeface="Cambria Math" pitchFamily="18" charset="0"/>
                        </a:rPr>
                        <m:t>　　</m:t>
                      </m:r>
                      <m:r>
                        <a:rPr lang="en-US" altLang="ja-JP" sz="2400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ja-JP" altLang="en-US" sz="2400" b="0" i="1" smtClean="0">
                          <a:latin typeface="Cambria Math"/>
                          <a:ea typeface="Cambria Math" pitchFamily="18" charset="0"/>
                        </a:rPr>
                        <m:t>　</m:t>
                      </m:r>
                      <m:f>
                        <m:fPr>
                          <m:ctrlPr>
                            <a:rPr lang="en-US" altLang="ja-JP" sz="2400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n-US" altLang="ja-JP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ja-JP" sz="24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</m:acc>
                          <m:r>
                            <a:rPr lang="ja-JP" altLang="en-US" sz="2400" b="0" i="1" smtClean="0">
                              <a:latin typeface="Cambria Math"/>
                            </a:rPr>
                            <m:t>・</m:t>
                          </m:r>
                          <m:acc>
                            <m:accPr>
                              <m:chr m:val="⃗"/>
                              <m:ctrlPr>
                                <a:rPr lang="en-US" altLang="ja-JP" sz="24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ja-JP" sz="2400" b="0" i="1" smtClean="0">
                                  <a:latin typeface="Cambria Math"/>
                                </a:rPr>
                                <m:t>𝑌</m:t>
                              </m:r>
                            </m:e>
                          </m:acc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altLang="ja-JP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altLang="ja-JP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b="0" i="1" smtClean="0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en-US" altLang="ja-JP" sz="24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sz="3600" b="0" dirty="0" smtClean="0"/>
                  <a:t>　　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latin typeface="Cambria Math"/>
                      </a:rPr>
                      <m:t>=</m:t>
                    </m:r>
                    <m:r>
                      <a:rPr lang="ja-JP" altLang="en-US" sz="3600" b="0" i="1" smtClean="0">
                        <a:latin typeface="Cambria Math"/>
                      </a:rPr>
                      <m:t>　</m:t>
                    </m:r>
                    <m:func>
                      <m:funcPr>
                        <m:ctrlP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𝜃</m:t>
                        </m:r>
                      </m:e>
                    </m:func>
                  </m:oMath>
                </a14:m>
                <a:endParaRPr lang="en-US" altLang="ja-JP" sz="3600" i="1" dirty="0"/>
              </a:p>
              <a:p>
                <a:endParaRPr lang="en-US" altLang="ja-JP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63" t="-13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615562"/>
              </p:ext>
            </p:extLst>
          </p:nvPr>
        </p:nvGraphicFramePr>
        <p:xfrm>
          <a:off x="4788024" y="2204864"/>
          <a:ext cx="3076575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ワークシート" r:id="rId5" imgW="3076516" imgH="1209572" progId="Excel.Sheet.12">
                  <p:embed/>
                </p:oleObj>
              </mc:Choice>
              <mc:Fallback>
                <p:oleObj name="ワークシート" r:id="rId5" imgW="3076516" imgH="12095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8024" y="2204864"/>
                        <a:ext cx="3076575" cy="120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318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幾何学的解釈の練習２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 smtClean="0"/>
                  <a:t>最小二乗法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min</m:t>
                      </m:r>
                      <m:d>
                        <m:dPr>
                          <m:ctrlPr>
                            <a:rPr lang="en-US" altLang="ja-JP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2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altLang="ja-JP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altLang="ja-JP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altLang="ja-JP" sz="2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altLang="ja-JP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en-US" altLang="ja-JP" sz="2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latin typeface="Cambria Math"/>
                        </a:rPr>
                        <m:t>min</m:t>
                      </m:r>
                      <m:d>
                        <m:dPr>
                          <m:ctrlPr>
                            <a:rPr lang="en-US" altLang="ja-JP" sz="240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sz="2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i="1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ja-JP" sz="2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latin typeface="Cambria Math"/>
                            </a:rPr>
                            <m:t>+…</m:t>
                          </m:r>
                        </m:e>
                      </m:d>
                    </m:oMath>
                  </m:oMathPara>
                </a14:m>
                <a:endParaRPr lang="en-US" altLang="ja-JP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28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min</m:t>
                      </m:r>
                      <m:d>
                        <m:dPr>
                          <m:ctrlP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ja-JP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ja-JP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altLang="ja-JP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altLang="ja-JP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n-US" altLang="ja-JP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𝛼</m:t>
                                      </m:r>
                                    </m:e>
                                  </m:acc>
                                  <m:acc>
                                    <m:accPr>
                                      <m:chr m:val="⃗"/>
                                      <m:ctrlPr>
                                        <a:rPr lang="en-US" altLang="ja-JP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ja-JP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05" t="-13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883723" y="4532930"/>
            <a:ext cx="6640605" cy="2064422"/>
            <a:chOff x="899592" y="4509120"/>
            <a:chExt cx="6640605" cy="2064422"/>
          </a:xfrm>
        </p:grpSpPr>
        <p:cxnSp>
          <p:nvCxnSpPr>
            <p:cNvPr id="7" name="直線矢印コネクタ 6"/>
            <p:cNvCxnSpPr/>
            <p:nvPr/>
          </p:nvCxnSpPr>
          <p:spPr>
            <a:xfrm flipV="1">
              <a:off x="899592" y="4846589"/>
              <a:ext cx="2448272" cy="128561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正方形/長方形 16"/>
                <p:cNvSpPr/>
                <p:nvPr/>
              </p:nvSpPr>
              <p:spPr>
                <a:xfrm>
                  <a:off x="2411760" y="6204210"/>
                  <a:ext cx="52886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altLang="ja-JP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latin typeface="Cambria Math"/>
                              </a:rPr>
                              <m:t>𝛼</m:t>
                            </m:r>
                          </m:e>
                        </m:acc>
                        <m:acc>
                          <m:accPr>
                            <m:chr m:val="⃗"/>
                            <m:ctrlPr>
                              <a:rPr lang="en-US" altLang="ja-JP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 xmlns="">
            <p:sp>
              <p:nvSpPr>
                <p:cNvPr id="17" name="正方形/長方形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6204210"/>
                  <a:ext cx="528863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21667" r="-4712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直線矢印コネクタ 23"/>
            <p:cNvCxnSpPr/>
            <p:nvPr/>
          </p:nvCxnSpPr>
          <p:spPr>
            <a:xfrm flipV="1">
              <a:off x="899592" y="6132201"/>
              <a:ext cx="1936016" cy="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正方形/長方形 29"/>
                <p:cNvSpPr/>
                <p:nvPr/>
              </p:nvSpPr>
              <p:spPr>
                <a:xfrm>
                  <a:off x="2771800" y="4509120"/>
                  <a:ext cx="38741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altLang="ja-JP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oMath>
                    </m:oMathPara>
                  </a14:m>
                  <a:endParaRPr lang="ja-JP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正方形/長方形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1800" y="4509120"/>
                  <a:ext cx="387414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21667" r="-28125" b="-833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直線矢印コネクタ 25"/>
            <p:cNvCxnSpPr/>
            <p:nvPr/>
          </p:nvCxnSpPr>
          <p:spPr>
            <a:xfrm flipV="1">
              <a:off x="2835608" y="4846589"/>
              <a:ext cx="512256" cy="1285614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正方形/長方形 26"/>
                <p:cNvSpPr/>
                <p:nvPr/>
              </p:nvSpPr>
              <p:spPr>
                <a:xfrm>
                  <a:off x="1950929" y="5453392"/>
                  <a:ext cx="98969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altLang="ja-JP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acc>
                        <m:r>
                          <a:rPr lang="en-US" altLang="ja-JP" i="1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altLang="ja-JP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𝛼</m:t>
                            </m:r>
                          </m:e>
                        </m:acc>
                        <m:acc>
                          <m:accPr>
                            <m:chr m:val="⃗"/>
                            <m:ctrlPr>
                              <a:rPr lang="en-US" altLang="ja-JP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ja-JP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oMath>
                    </m:oMathPara>
                  </a14:m>
                  <a:endParaRPr lang="ja-JP" alt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正方形/長方形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0929" y="5453392"/>
                  <a:ext cx="989694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21311" r="-24540" b="-655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正方形/長方形 31"/>
                <p:cNvSpPr/>
                <p:nvPr/>
              </p:nvSpPr>
              <p:spPr>
                <a:xfrm>
                  <a:off x="4257119" y="4617877"/>
                  <a:ext cx="3283078" cy="188365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altLang="ja-JP" sz="24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ja-JP" sz="2400" b="0" i="1">
                                <a:latin typeface="Cambria Math"/>
                              </a:rPr>
                              <m:t>𝑦</m:t>
                            </m:r>
                          </m:e>
                        </m:acc>
                        <m:r>
                          <a:rPr lang="en-US" altLang="ja-JP" sz="2400" b="0" i="1"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altLang="ja-JP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ja-JP" sz="2400" i="1">
                                <a:latin typeface="Cambria Math"/>
                              </a:rPr>
                              <m:t>𝛼</m:t>
                            </m:r>
                          </m:e>
                        </m:acc>
                        <m:acc>
                          <m:accPr>
                            <m:chr m:val="⃗"/>
                            <m:ctrlPr>
                              <a:rPr lang="en-US" altLang="ja-JP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ja-JP" sz="24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ja-JP" alt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　が</m:t>
                        </m:r>
                        <m:r>
                          <a:rPr lang="ja-JP" altLang="en-US" sz="2400" b="0" i="1">
                            <a:latin typeface="Cambria Math"/>
                          </a:rPr>
                          <m:t>最小</m:t>
                        </m:r>
                      </m:oMath>
                    </m:oMathPara>
                  </a14:m>
                  <a:endParaRPr lang="en-US" altLang="ja-JP" sz="2400" dirty="0" smtClean="0"/>
                </a:p>
                <a:p>
                  <a:pPr algn="ctr"/>
                  <a:endParaRPr lang="en-US" altLang="ja-JP" sz="1000" dirty="0" smtClean="0"/>
                </a:p>
                <a:p>
                  <a:pPr algn="ctr"/>
                  <a:r>
                    <a:rPr lang="ja-JP" altLang="en-US" sz="2400" dirty="0" smtClean="0"/>
                    <a:t>↓</a:t>
                  </a:r>
                  <a:endParaRPr lang="en-US" altLang="ja-JP" sz="2400" dirty="0" smtClean="0"/>
                </a:p>
                <a:p>
                  <a:pPr algn="ctr"/>
                  <a:endParaRPr lang="en-US" altLang="ja-JP" sz="1000" dirty="0" smtClean="0"/>
                </a:p>
                <a:p>
                  <a:pPr algn="ctr"/>
                  <a:r>
                    <a:rPr lang="en-US" altLang="ja-JP" sz="2400" dirty="0" smtClean="0"/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altLang="ja-JP" sz="24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ja-JP" sz="2400" b="0" i="1"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ja-JP" altLang="en-US" sz="2400" b="0" i="1">
                          <a:latin typeface="Cambria Math"/>
                        </a:rPr>
                        <m:t>から</m:t>
                      </m:r>
                      <m:acc>
                        <m:accPr>
                          <m:chr m:val="⃗"/>
                          <m:ctrlPr>
                            <a:rPr lang="en-US" altLang="ja-JP" sz="24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latin typeface="Cambria Math"/>
                            </a:rPr>
                            <m:t>𝛼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en-US" altLang="ja-JP" sz="24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ja-JP" altLang="en-US" sz="2400" b="0" i="1" smtClean="0">
                          <a:latin typeface="Cambria Math"/>
                        </a:rPr>
                        <m:t>に</m:t>
                      </m:r>
                      <m:r>
                        <a:rPr lang="ja-JP" altLang="en-US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垂線の足を</m:t>
                      </m:r>
                    </m:oMath>
                  </a14:m>
                  <a:endParaRPr lang="en-US" altLang="ja-JP" sz="2400" i="1" dirty="0" smtClean="0">
                    <a:solidFill>
                      <a:srgbClr val="FFFF00"/>
                    </a:solidFill>
                    <a:latin typeface="Cambria Math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ja-JP" altLang="en-US" sz="2400" b="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下した</m:t>
                        </m:r>
                        <m:r>
                          <a:rPr lang="ja-JP" altLang="en-US" sz="24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時</m:t>
                        </m:r>
                      </m:oMath>
                    </m:oMathPara>
                  </a14:m>
                  <a:endParaRPr lang="ja-JP" altLang="en-US" sz="24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正方形/長方形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7119" y="4617877"/>
                  <a:ext cx="3283078" cy="188365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r="-1115" b="-1618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直線コネクタ 7"/>
            <p:cNvCxnSpPr/>
            <p:nvPr/>
          </p:nvCxnSpPr>
          <p:spPr>
            <a:xfrm>
              <a:off x="3347864" y="4878453"/>
              <a:ext cx="0" cy="125375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2835608" y="6132203"/>
              <a:ext cx="512256" cy="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896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Lars(</a:t>
            </a:r>
            <a:r>
              <a:rPr lang="en-US" altLang="ja-JP" b="0" dirty="0"/>
              <a:t>Least Angle Regression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（</a:t>
            </a:r>
            <a:r>
              <a:rPr lang="ja-JP" altLang="en-US" dirty="0"/>
              <a:t>２</a:t>
            </a:r>
            <a:r>
              <a:rPr kumimoji="1" lang="ja-JP" altLang="en-US" dirty="0" smtClean="0"/>
              <a:t>変数の場合）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611558" y="1754881"/>
                <a:ext cx="7367210" cy="1204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Clr>
                    <a:schemeClr val="tx2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kumimoji="1" lang="en-US" altLang="ja-JP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で作られた空間へ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ja-JP" altLang="en-US" i="1">
                        <a:latin typeface="Cambria Math"/>
                      </a:rPr>
                      <m:t>（</m:t>
                    </m:r>
                    <m:r>
                      <a:rPr lang="ja-JP" altLang="en-US" i="1" smtClean="0">
                        <a:latin typeface="Cambria Math"/>
                      </a:rPr>
                      <m:t>元の値</m:t>
                    </m:r>
                    <m:r>
                      <a:rPr lang="ja-JP" altLang="en-US" i="1">
                        <a:latin typeface="Cambria Math"/>
                      </a:rPr>
                      <m:t>）</m:t>
                    </m:r>
                  </m:oMath>
                </a14:m>
                <a:r>
                  <a:rPr kumimoji="1" lang="ja-JP" altLang="en-US" dirty="0" smtClean="0"/>
                  <a:t>を</a:t>
                </a:r>
                <a:r>
                  <a:rPr lang="ja-JP" altLang="en-US" dirty="0"/>
                  <a:t>射影</a:t>
                </a:r>
                <a:r>
                  <a:rPr lang="ja-JP" altLang="en-US" dirty="0" smtClean="0"/>
                  <a:t>する </a:t>
                </a:r>
                <a:r>
                  <a:rPr kumimoji="1" lang="ja-JP" altLang="en-US" dirty="0" smtClean="0"/>
                  <a:t>　⇒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kumimoji="1" lang="en-US" altLang="ja-JP" dirty="0" smtClean="0"/>
              </a:p>
              <a:p>
                <a:pPr marL="285750" indent="-285750">
                  <a:buClr>
                    <a:schemeClr val="tx2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 (=0)</m:t>
                    </m:r>
                    <m:r>
                      <a:rPr lang="ja-JP" altLang="en-US" i="1">
                        <a:latin typeface="Cambria Math"/>
                      </a:rPr>
                      <m:t>から</m:t>
                    </m:r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dirty="0" smtClean="0"/>
                  <a:t>とのなす角が小さい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ja-JP" altLang="en-US" i="1" smtClean="0">
                            <a:latin typeface="Cambria Math"/>
                          </a:rPr>
                          <m:t>ベクトル方向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/>
                      </a:rPr>
                      <m:t>)</m:t>
                    </m:r>
                    <m:r>
                      <a:rPr lang="ja-JP" altLang="en-US" b="0" i="1" smtClean="0">
                        <a:latin typeface="Cambria Math"/>
                      </a:rPr>
                      <m:t>に</m:t>
                    </m:r>
                  </m:oMath>
                </a14:m>
                <a:r>
                  <a:rPr lang="ja-JP" altLang="en-US" dirty="0"/>
                  <a:t>進む</a:t>
                </a:r>
              </a:p>
              <a:p>
                <a:pPr marL="285750" indent="-285750"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ja-JP" altLang="en-US" dirty="0"/>
                  <a:t>ベクトル</a:t>
                </a:r>
                <a:r>
                  <a:rPr lang="en-US" altLang="ja-JP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dirty="0"/>
                  <a:t>)</a:t>
                </a:r>
                <a:r>
                  <a:rPr lang="ja-JP" altLang="en-US" dirty="0" smtClean="0"/>
                  <a:t>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 smtClean="0"/>
                  <a:t>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dirty="0" smtClean="0"/>
                  <a:t>の</a:t>
                </a:r>
                <a:r>
                  <a:rPr lang="ja-JP" altLang="en-US" dirty="0"/>
                  <a:t>角度</a:t>
                </a:r>
                <a:r>
                  <a:rPr lang="ja-JP" altLang="en-US" dirty="0" smtClean="0"/>
                  <a:t>を</a:t>
                </a:r>
                <a:r>
                  <a:rPr lang="ja-JP" altLang="en-US" dirty="0"/>
                  <a:t>２</a:t>
                </a:r>
                <a:r>
                  <a:rPr lang="ja-JP" altLang="en-US" dirty="0" smtClean="0"/>
                  <a:t>等分する</a:t>
                </a:r>
                <a:r>
                  <a:rPr lang="ja-JP" altLang="en-US" dirty="0"/>
                  <a:t>よう</a:t>
                </a:r>
                <a:r>
                  <a:rPr lang="ja-JP" altLang="en-US" dirty="0" smtClean="0"/>
                  <a:t>な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 smtClean="0"/>
                  <a:t>を</a:t>
                </a:r>
                <a:r>
                  <a:rPr lang="ja-JP" altLang="en-US" dirty="0"/>
                  <a:t>選択する</a:t>
                </a:r>
              </a:p>
              <a:p>
                <a:pPr marL="285750" indent="-285750">
                  <a:buClr>
                    <a:schemeClr val="tx2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ja-JP" altLang="en-US" b="0" i="1" smtClean="0">
                        <a:latin typeface="Cambria Math"/>
                      </a:rPr>
                      <m:t>の</m:t>
                    </m:r>
                    <m:r>
                      <a:rPr lang="ja-JP" altLang="en-US" i="1">
                        <a:latin typeface="Cambria Math"/>
                      </a:rPr>
                      <m:t>方向に</m:t>
                    </m:r>
                  </m:oMath>
                </a14:m>
                <a:r>
                  <a:rPr lang="ja-JP" altLang="en-US" dirty="0" smtClean="0"/>
                  <a:t>ステップワイズ法的に進む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58" y="1754881"/>
                <a:ext cx="7367210" cy="1204176"/>
              </a:xfrm>
              <a:prstGeom prst="rect">
                <a:avLst/>
              </a:prstGeom>
              <a:blipFill rotWithShape="1">
                <a:blip r:embed="rId2"/>
                <a:stretch>
                  <a:fillRect l="-496" t="-3553" b="-60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/>
          <p:cNvCxnSpPr/>
          <p:nvPr/>
        </p:nvCxnSpPr>
        <p:spPr>
          <a:xfrm flipV="1">
            <a:off x="502435" y="3774270"/>
            <a:ext cx="1691467" cy="1983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502435" y="5757370"/>
            <a:ext cx="326837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V="1">
            <a:off x="1486992" y="3949249"/>
            <a:ext cx="1523479" cy="180812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/>
              <p:cNvSpPr/>
              <p:nvPr/>
            </p:nvSpPr>
            <p:spPr>
              <a:xfrm>
                <a:off x="1998643" y="3514151"/>
                <a:ext cx="390517" cy="299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2" name="正方形/長方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8643" y="3514151"/>
                <a:ext cx="390517" cy="299159"/>
              </a:xfrm>
              <a:prstGeom prst="rect">
                <a:avLst/>
              </a:prstGeom>
              <a:blipFill rotWithShape="1">
                <a:blip r:embed="rId3"/>
                <a:stretch>
                  <a:fillRect b="-2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/>
              <p:cNvSpPr/>
              <p:nvPr/>
            </p:nvSpPr>
            <p:spPr>
              <a:xfrm>
                <a:off x="2931866" y="3566364"/>
                <a:ext cx="390517" cy="299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3" name="正方形/長方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1866" y="3566364"/>
                <a:ext cx="390517" cy="299159"/>
              </a:xfrm>
              <a:prstGeom prst="rect">
                <a:avLst/>
              </a:prstGeom>
              <a:blipFill rotWithShape="1">
                <a:blip r:embed="rId4"/>
                <a:stretch>
                  <a:fillRect b="-244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3384601" y="5794137"/>
                <a:ext cx="386205" cy="299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601" y="5794137"/>
                <a:ext cx="386205" cy="299159"/>
              </a:xfrm>
              <a:prstGeom prst="rect">
                <a:avLst/>
              </a:prstGeom>
              <a:blipFill rotWithShape="1">
                <a:blip r:embed="rId5"/>
                <a:stretch>
                  <a:fillRect b="-2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円/楕円 14"/>
          <p:cNvSpPr/>
          <p:nvPr/>
        </p:nvSpPr>
        <p:spPr>
          <a:xfrm>
            <a:off x="3009278" y="5082852"/>
            <a:ext cx="100588" cy="912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/>
              <p:cNvSpPr/>
              <p:nvPr/>
            </p:nvSpPr>
            <p:spPr>
              <a:xfrm>
                <a:off x="3109866" y="4878410"/>
                <a:ext cx="391866" cy="299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6" name="正方形/長方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866" y="4878410"/>
                <a:ext cx="391866" cy="299159"/>
              </a:xfrm>
              <a:prstGeom prst="rect">
                <a:avLst/>
              </a:prstGeom>
              <a:blipFill rotWithShape="1">
                <a:blip r:embed="rId6"/>
                <a:stretch>
                  <a:fillRect b="-326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/>
              <p:cNvSpPr/>
              <p:nvPr/>
            </p:nvSpPr>
            <p:spPr>
              <a:xfrm>
                <a:off x="107504" y="5607790"/>
                <a:ext cx="394931" cy="299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7" name="正方形/長方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607790"/>
                <a:ext cx="394931" cy="299159"/>
              </a:xfrm>
              <a:prstGeom prst="rect">
                <a:avLst/>
              </a:prstGeom>
              <a:blipFill rotWithShape="1">
                <a:blip r:embed="rId7"/>
                <a:stretch>
                  <a:fillRect b="-306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コネクタ 18"/>
          <p:cNvCxnSpPr>
            <a:stCxn id="17" idx="3"/>
            <a:endCxn id="15" idx="7"/>
          </p:cNvCxnSpPr>
          <p:nvPr/>
        </p:nvCxnSpPr>
        <p:spPr>
          <a:xfrm flipV="1">
            <a:off x="502435" y="5096215"/>
            <a:ext cx="2592701" cy="661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502435" y="5763276"/>
            <a:ext cx="984558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/>
              <p:cNvSpPr/>
              <p:nvPr/>
            </p:nvSpPr>
            <p:spPr>
              <a:xfrm>
                <a:off x="1453845" y="5763276"/>
                <a:ext cx="390620" cy="299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2" name="正方形/長方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3845" y="5763276"/>
                <a:ext cx="390620" cy="299159"/>
              </a:xfrm>
              <a:prstGeom prst="rect">
                <a:avLst/>
              </a:prstGeom>
              <a:blipFill rotWithShape="1">
                <a:blip r:embed="rId8"/>
                <a:stretch>
                  <a:fillRect b="-306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コネクタ 23"/>
          <p:cNvCxnSpPr>
            <a:endCxn id="15" idx="5"/>
          </p:cNvCxnSpPr>
          <p:nvPr/>
        </p:nvCxnSpPr>
        <p:spPr>
          <a:xfrm flipV="1">
            <a:off x="1486992" y="5160741"/>
            <a:ext cx="1608143" cy="596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曲線コネクタ 29"/>
          <p:cNvCxnSpPr/>
          <p:nvPr/>
        </p:nvCxnSpPr>
        <p:spPr>
          <a:xfrm flipV="1">
            <a:off x="1486992" y="5461467"/>
            <a:ext cx="706909" cy="295903"/>
          </a:xfrm>
          <a:prstGeom prst="curvedConnector3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49" name="テキスト ボックス 6148"/>
              <p:cNvSpPr txBox="1"/>
              <p:nvPr/>
            </p:nvSpPr>
            <p:spPr>
              <a:xfrm>
                <a:off x="3995936" y="3068960"/>
                <a:ext cx="3992164" cy="360098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b="1" dirty="0" smtClean="0"/>
                  <a:t>ステップワイズ法</a:t>
                </a:r>
                <a:endParaRPr kumimoji="1" lang="en-US" altLang="ja-JP" sz="1200" b="1" dirty="0" smtClean="0"/>
              </a:p>
              <a:p>
                <a:r>
                  <a:rPr lang="ja-JP" altLang="en-US" sz="1200" b="1" dirty="0" smtClean="0"/>
                  <a:t>　⇒　尤もらしい</a:t>
                </a:r>
                <a:r>
                  <a:rPr lang="ja-JP" altLang="en-US" sz="1200" b="1" dirty="0"/>
                  <a:t>回帰式</a:t>
                </a:r>
                <a:r>
                  <a:rPr lang="ja-JP" altLang="en-US" sz="1200" b="1" dirty="0" smtClean="0"/>
                  <a:t>を作るための方法</a:t>
                </a:r>
                <a:endParaRPr lang="en-US" altLang="ja-JP" sz="1200" b="1" dirty="0" smtClean="0"/>
              </a:p>
              <a:p>
                <a:endParaRPr kumimoji="1" lang="en-US" altLang="ja-JP" sz="1200" dirty="0"/>
              </a:p>
              <a:p>
                <a:r>
                  <a:rPr lang="ja-JP" altLang="en-US" sz="1200" u="sng" dirty="0" smtClean="0"/>
                  <a:t>例：目的変数</a:t>
                </a:r>
                <a:r>
                  <a:rPr lang="en-US" altLang="ja-JP" sz="1200" u="sng" dirty="0" smtClean="0"/>
                  <a:t>A,</a:t>
                </a:r>
                <a:r>
                  <a:rPr lang="ja-JP" altLang="en-US" sz="1200" u="sng" dirty="0" smtClean="0"/>
                  <a:t>説明変数</a:t>
                </a:r>
                <a:r>
                  <a:rPr lang="en-US" altLang="ja-JP" sz="1200" u="sng" dirty="0" smtClean="0"/>
                  <a:t>B,C,D,E</a:t>
                </a:r>
                <a:r>
                  <a:rPr lang="ja-JP" altLang="en-US" sz="1200" u="sng" dirty="0" smtClean="0"/>
                  <a:t>の場合</a:t>
                </a:r>
                <a:endParaRPr lang="en-US" altLang="ja-JP" sz="1200" u="sng" dirty="0" smtClean="0"/>
              </a:p>
              <a:p>
                <a:r>
                  <a:rPr kumimoji="1" lang="ja-JP" altLang="en-US" sz="1200" dirty="0" smtClean="0"/>
                  <a:t>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200" dirty="0" smtClean="0">
                        <a:latin typeface="Cambria Math"/>
                      </a:rPr>
                      <m:t>A</m:t>
                    </m:r>
                    <m:r>
                      <a:rPr lang="en-US" altLang="ja-JP" sz="1200" dirty="0">
                        <a:latin typeface="Cambria Math"/>
                      </a:rPr>
                      <m:t>=</m:t>
                    </m:r>
                    <m:r>
                      <a:rPr lang="ja-JP" altLang="en-US" sz="1200" i="1" dirty="0" smtClean="0">
                        <a:latin typeface="Cambria Math"/>
                      </a:rPr>
                      <m:t>定数</m:t>
                    </m:r>
                  </m:oMath>
                </a14:m>
                <a:r>
                  <a:rPr kumimoji="1" lang="ja-JP" altLang="en-US" sz="1200" dirty="0" smtClean="0"/>
                  <a:t>（一つも変数無しでスタート）</a:t>
                </a:r>
                <a:endParaRPr kumimoji="1" lang="en-US" altLang="ja-JP" sz="1200" dirty="0" smtClean="0"/>
              </a:p>
              <a:p>
                <a:r>
                  <a:rPr lang="ja-JP" altLang="en-US" sz="1200" dirty="0" smtClean="0"/>
                  <a:t>②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200" dirty="0">
                        <a:latin typeface="Cambria Math"/>
                      </a:rPr>
                      <m:t>A</m:t>
                    </m:r>
                    <m:r>
                      <a:rPr lang="en-US" altLang="ja-JP" sz="1200" dirty="0">
                        <a:latin typeface="Cambria Math"/>
                      </a:rPr>
                      <m:t>=</m:t>
                    </m:r>
                    <m:r>
                      <a:rPr lang="en-US" altLang="ja-JP" sz="1200" i="1" dirty="0">
                        <a:latin typeface="Cambria Math"/>
                      </a:rPr>
                      <m:t>0.5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𝐵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+</m:t>
                    </m:r>
                    <m:r>
                      <a:rPr lang="ja-JP" altLang="en-US" sz="1200" i="1" dirty="0">
                        <a:latin typeface="Cambria Math"/>
                      </a:rPr>
                      <m:t>定数</m:t>
                    </m:r>
                  </m:oMath>
                </a14:m>
                <a:endParaRPr lang="en-US" altLang="ja-JP" sz="1200" dirty="0" smtClean="0"/>
              </a:p>
              <a:p>
                <a:r>
                  <a:rPr lang="ja-JP" altLang="en-US" sz="1200" dirty="0" smtClean="0"/>
                  <a:t>（追加すると</a:t>
                </a:r>
                <a:r>
                  <a:rPr lang="en-US" altLang="ja-JP" sz="1200" dirty="0" smtClean="0"/>
                  <a:t>F</a:t>
                </a:r>
                <a:r>
                  <a:rPr lang="ja-JP" altLang="en-US" sz="1200" dirty="0" smtClean="0"/>
                  <a:t>値が最大になる変数を追加して回帰）</a:t>
                </a:r>
                <a:endParaRPr lang="en-US" altLang="ja-JP" sz="1200" dirty="0" smtClean="0"/>
              </a:p>
              <a:p>
                <a:r>
                  <a:rPr kumimoji="1" lang="ja-JP" altLang="en-US" sz="1200" dirty="0" smtClean="0"/>
                  <a:t>③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200" dirty="0">
                        <a:latin typeface="Cambria Math"/>
                      </a:rPr>
                      <m:t>A</m:t>
                    </m:r>
                    <m:r>
                      <a:rPr lang="en-US" altLang="ja-JP" sz="1200" dirty="0">
                        <a:latin typeface="Cambria Math"/>
                      </a:rPr>
                      <m:t>=</m:t>
                    </m:r>
                    <m:r>
                      <a:rPr lang="en-US" altLang="ja-JP" sz="1200" i="1" dirty="0">
                        <a:latin typeface="Cambria Math"/>
                      </a:rPr>
                      <m:t>0.3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𝐵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+0.5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𝐶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−0.2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𝐷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+</m:t>
                    </m:r>
                    <m:r>
                      <a:rPr lang="ja-JP" altLang="en-US" sz="1200" i="1" dirty="0">
                        <a:latin typeface="Cambria Math"/>
                      </a:rPr>
                      <m:t>定数</m:t>
                    </m:r>
                  </m:oMath>
                </a14:m>
                <a:r>
                  <a:rPr kumimoji="1" lang="ja-JP" altLang="en-US" sz="1200" dirty="0" smtClean="0"/>
                  <a:t>（どんどん続ける）</a:t>
                </a:r>
                <a:endParaRPr kumimoji="1" lang="en-US" altLang="ja-JP" sz="1200" dirty="0" smtClean="0"/>
              </a:p>
              <a:p>
                <a:r>
                  <a:rPr lang="ja-JP" altLang="en-US" sz="1200" dirty="0" smtClean="0"/>
                  <a:t>④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1200" dirty="0">
                        <a:latin typeface="Cambria Math"/>
                      </a:rPr>
                      <m:t>A</m:t>
                    </m:r>
                    <m:r>
                      <a:rPr lang="en-US" altLang="ja-JP" sz="1200" dirty="0">
                        <a:latin typeface="Cambria Math"/>
                      </a:rPr>
                      <m:t>=</m:t>
                    </m:r>
                    <m:r>
                      <a:rPr lang="en-US" altLang="ja-JP" sz="1200" i="1" dirty="0">
                        <a:latin typeface="Cambria Math"/>
                      </a:rPr>
                      <m:t>0.6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𝐶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−0.4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𝐷</m:t>
                    </m:r>
                    <m:r>
                      <a:rPr lang="en-US" altLang="ja-JP" sz="1200" b="0" i="1" dirty="0" smtClean="0">
                        <a:latin typeface="Cambria Math"/>
                      </a:rPr>
                      <m:t>+</m:t>
                    </m:r>
                    <m:r>
                      <a:rPr lang="ja-JP" altLang="en-US" sz="1200" i="1" dirty="0">
                        <a:latin typeface="Cambria Math"/>
                      </a:rPr>
                      <m:t>定数</m:t>
                    </m:r>
                  </m:oMath>
                </a14:m>
                <a:endParaRPr lang="en-US" altLang="ja-JP" sz="1200" dirty="0" smtClean="0"/>
              </a:p>
              <a:p>
                <a:r>
                  <a:rPr lang="ja-JP" altLang="en-US" sz="1200" dirty="0" smtClean="0"/>
                  <a:t>（変数を除いた方が</a:t>
                </a:r>
                <a:r>
                  <a:rPr lang="en-US" altLang="ja-JP" sz="1200" dirty="0" smtClean="0"/>
                  <a:t>F</a:t>
                </a:r>
                <a:r>
                  <a:rPr lang="ja-JP" altLang="en-US" sz="1200" dirty="0" smtClean="0"/>
                  <a:t>値が大きくなることもある）</a:t>
                </a:r>
                <a:endParaRPr lang="en-US" altLang="ja-JP" sz="1200" dirty="0" smtClean="0"/>
              </a:p>
              <a:p>
                <a:r>
                  <a:rPr kumimoji="1" lang="ja-JP" altLang="en-US" sz="1200" dirty="0" smtClean="0"/>
                  <a:t>⑤最終的にどれを足しても（除いても）</a:t>
                </a:r>
                <a:r>
                  <a:rPr kumimoji="1" lang="en-US" altLang="ja-JP" sz="1200" dirty="0" smtClean="0"/>
                  <a:t>F</a:t>
                </a:r>
                <a:r>
                  <a:rPr kumimoji="1" lang="ja-JP" altLang="en-US" sz="1200" dirty="0" smtClean="0"/>
                  <a:t>値が変わらなくなるまで続ける</a:t>
                </a:r>
                <a:endParaRPr kumimoji="1" lang="en-US" altLang="ja-JP" sz="1200" dirty="0" smtClean="0"/>
              </a:p>
              <a:p>
                <a:endParaRPr lang="en-US" altLang="ja-JP" sz="1200" dirty="0"/>
              </a:p>
              <a:p>
                <a:r>
                  <a:rPr kumimoji="1" lang="en-US" altLang="ja-JP" sz="1200" b="1" dirty="0" smtClean="0"/>
                  <a:t>F</a:t>
                </a:r>
                <a:r>
                  <a:rPr kumimoji="1" lang="ja-JP" altLang="en-US" sz="1200" b="1" dirty="0" smtClean="0"/>
                  <a:t>値とは？</a:t>
                </a:r>
                <a:endParaRPr kumimoji="1" lang="en-US" altLang="ja-JP" sz="1200" b="1" dirty="0" smtClean="0"/>
              </a:p>
              <a:p>
                <a:r>
                  <a:rPr lang="ja-JP" altLang="en-US" sz="1200" dirty="0" smtClean="0"/>
                  <a:t>・群内分散と群間分散（共分散）の比</a:t>
                </a:r>
                <a:endParaRPr lang="en-US" altLang="ja-JP" sz="1200" dirty="0" smtClean="0"/>
              </a:p>
              <a:p>
                <a:r>
                  <a:rPr kumimoji="1" lang="ja-JP" altLang="en-US" sz="1200" dirty="0" smtClean="0"/>
                  <a:t>・２つの群が同じ場合は１になる</a:t>
                </a:r>
                <a:endParaRPr kumimoji="1" lang="en-US" altLang="ja-JP" sz="1200" dirty="0" smtClean="0"/>
              </a:p>
              <a:p>
                <a:r>
                  <a:rPr lang="ja-JP" altLang="en-US" sz="1200" dirty="0" smtClean="0"/>
                  <a:t>・群の平均値に差があると、群間分散が大きくなる</a:t>
                </a:r>
                <a:endParaRPr lang="en-US" altLang="ja-JP" sz="1200" dirty="0" smtClean="0"/>
              </a:p>
              <a:p>
                <a:r>
                  <a:rPr lang="ja-JP" altLang="en-US" sz="1200" dirty="0"/>
                  <a:t>　</a:t>
                </a:r>
                <a:r>
                  <a:rPr lang="ja-JP" altLang="en-US" sz="1200" dirty="0" smtClean="0"/>
                  <a:t>　⇒</a:t>
                </a:r>
                <a:r>
                  <a:rPr lang="en-US" altLang="ja-JP" sz="1200" dirty="0" smtClean="0"/>
                  <a:t>F</a:t>
                </a:r>
                <a:r>
                  <a:rPr lang="ja-JP" altLang="en-US" sz="1200" dirty="0" smtClean="0"/>
                  <a:t>値が１より大きくなる</a:t>
                </a:r>
                <a:endParaRPr lang="en-US" altLang="ja-JP" sz="1200" dirty="0" smtClean="0"/>
              </a:p>
              <a:p>
                <a:r>
                  <a:rPr kumimoji="1" lang="ja-JP" altLang="en-US" sz="1200" dirty="0" smtClean="0"/>
                  <a:t>・従って、</a:t>
                </a:r>
                <a:r>
                  <a:rPr kumimoji="1" lang="en-US" altLang="ja-JP" sz="1200" dirty="0" smtClean="0"/>
                  <a:t>F</a:t>
                </a:r>
                <a:r>
                  <a:rPr kumimoji="1" lang="ja-JP" altLang="en-US" sz="1200" dirty="0" smtClean="0"/>
                  <a:t>値から群間の平均値に差があるか？分かる</a:t>
                </a:r>
                <a:endParaRPr kumimoji="1" lang="ja-JP" altLang="en-US" sz="1200" dirty="0"/>
              </a:p>
            </p:txBody>
          </p:sp>
        </mc:Choice>
        <mc:Fallback xmlns="">
          <p:sp>
            <p:nvSpPr>
              <p:cNvPr id="6149" name="テキスト ボックス 61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068960"/>
                <a:ext cx="3992164" cy="3600986"/>
              </a:xfrm>
              <a:prstGeom prst="rect">
                <a:avLst/>
              </a:prstGeom>
              <a:blipFill rotWithShape="1">
                <a:blip r:embed="rId9"/>
                <a:stretch>
                  <a:fillRect b="-33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円/楕円 19"/>
          <p:cNvSpPr/>
          <p:nvPr/>
        </p:nvSpPr>
        <p:spPr>
          <a:xfrm>
            <a:off x="2847748" y="5699420"/>
            <a:ext cx="100588" cy="912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2735258" y="5733256"/>
                <a:ext cx="4784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258" y="5733256"/>
                <a:ext cx="478464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60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6" grpId="0"/>
      <p:bldP spid="22" grpId="0"/>
      <p:bldP spid="20" grpId="0" animBg="1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キュート">
  <a:themeElements>
    <a:clrScheme name="キュート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4829</TotalTime>
  <Words>1054</Words>
  <Application>Microsoft Office PowerPoint</Application>
  <PresentationFormat>画面に合わせる (4:3)</PresentationFormat>
  <Paragraphs>201</Paragraphs>
  <Slides>16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8" baseType="lpstr">
      <vt:lpstr>キュート</vt:lpstr>
      <vt:lpstr>ワークシート</vt:lpstr>
      <vt:lpstr>回帰分析の幾何学的解釈</vt:lpstr>
      <vt:lpstr>目次</vt:lpstr>
      <vt:lpstr>学習の目的</vt:lpstr>
      <vt:lpstr>ペナルティ付回帰分析の復習</vt:lpstr>
      <vt:lpstr>ペナルティ付回帰分析の復習</vt:lpstr>
      <vt:lpstr>ペナルティ付回帰分析の復習</vt:lpstr>
      <vt:lpstr>幾何学的解釈の練習１</vt:lpstr>
      <vt:lpstr>幾何学的解釈の練習２</vt:lpstr>
      <vt:lpstr>Lars(Least Angle Regression)（２変数の場合）</vt:lpstr>
      <vt:lpstr>Larsの意味の解釈</vt:lpstr>
      <vt:lpstr>補足：３変数以上の場合のLars</vt:lpstr>
      <vt:lpstr>Lassoの幾何学的解釈</vt:lpstr>
      <vt:lpstr>まとめ</vt:lpstr>
      <vt:lpstr>考察：LarsとLassoの違い</vt:lpstr>
      <vt:lpstr>参考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勉強会成果発表 ～regression編～</dc:title>
  <dc:creator>daisuke</dc:creator>
  <cp:lastModifiedBy>daisuke</cp:lastModifiedBy>
  <cp:revision>487</cp:revision>
  <cp:lastPrinted>2013-05-14T06:46:49Z</cp:lastPrinted>
  <dcterms:created xsi:type="dcterms:W3CDTF">2013-03-12T08:14:15Z</dcterms:created>
  <dcterms:modified xsi:type="dcterms:W3CDTF">2013-05-24T01:55:04Z</dcterms:modified>
</cp:coreProperties>
</file>