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8" r:id="rId1"/>
  </p:sldMasterIdLst>
  <p:notesMasterIdLst>
    <p:notesMasterId r:id="rId22"/>
  </p:notesMasterIdLst>
  <p:sldIdLst>
    <p:sldId id="256" r:id="rId2"/>
    <p:sldId id="257" r:id="rId3"/>
    <p:sldId id="282" r:id="rId4"/>
    <p:sldId id="258" r:id="rId5"/>
    <p:sldId id="293" r:id="rId6"/>
    <p:sldId id="276" r:id="rId7"/>
    <p:sldId id="302" r:id="rId8"/>
    <p:sldId id="268" r:id="rId9"/>
    <p:sldId id="298" r:id="rId10"/>
    <p:sldId id="297" r:id="rId11"/>
    <p:sldId id="284" r:id="rId12"/>
    <p:sldId id="285" r:id="rId13"/>
    <p:sldId id="286" r:id="rId14"/>
    <p:sldId id="287" r:id="rId15"/>
    <p:sldId id="303" r:id="rId16"/>
    <p:sldId id="288" r:id="rId17"/>
    <p:sldId id="304" r:id="rId18"/>
    <p:sldId id="283" r:id="rId19"/>
    <p:sldId id="263" r:id="rId20"/>
    <p:sldId id="300"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49C53B0-336E-449F-BF15-D29E3F8A543E}" type="datetimeFigureOut">
              <a:rPr kumimoji="1" lang="ja-JP" altLang="en-US" smtClean="0"/>
              <a:t>2013/5/22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25085E6-6F7F-4660-9DF2-C085425ED1DE}" type="slidenum">
              <a:rPr kumimoji="1" lang="ja-JP" altLang="en-US" smtClean="0"/>
              <a:t>‹#›</a:t>
            </a:fld>
            <a:endParaRPr kumimoji="1" lang="ja-JP" altLang="en-US"/>
          </a:p>
        </p:txBody>
      </p:sp>
    </p:spTree>
    <p:extLst>
      <p:ext uri="{BB962C8B-B14F-4D97-AF65-F5344CB8AC3E}">
        <p14:creationId xmlns:p14="http://schemas.microsoft.com/office/powerpoint/2010/main" val="40684336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5085E6-6F7F-4660-9DF2-C085425ED1DE}" type="slidenum">
              <a:rPr kumimoji="1" lang="ja-JP" altLang="en-US" smtClean="0"/>
              <a:t>0</a:t>
            </a:fld>
            <a:endParaRPr kumimoji="1" lang="ja-JP" altLang="en-US"/>
          </a:p>
        </p:txBody>
      </p:sp>
    </p:spTree>
    <p:extLst>
      <p:ext uri="{BB962C8B-B14F-4D97-AF65-F5344CB8AC3E}">
        <p14:creationId xmlns:p14="http://schemas.microsoft.com/office/powerpoint/2010/main" val="107107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5085E6-6F7F-4660-9DF2-C085425ED1DE}" type="slidenum">
              <a:rPr kumimoji="1" lang="ja-JP" altLang="en-US" smtClean="0"/>
              <a:t>1</a:t>
            </a:fld>
            <a:endParaRPr kumimoji="1" lang="ja-JP" altLang="en-US"/>
          </a:p>
        </p:txBody>
      </p:sp>
    </p:spTree>
    <p:extLst>
      <p:ext uri="{BB962C8B-B14F-4D97-AF65-F5344CB8AC3E}">
        <p14:creationId xmlns:p14="http://schemas.microsoft.com/office/powerpoint/2010/main" val="228517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1"/>
      </p:bgRef>
    </p:bg>
    <p:spTree>
      <p:nvGrpSpPr>
        <p:cNvPr id="1" name=""/>
        <p:cNvGrpSpPr/>
        <p:nvPr/>
      </p:nvGrpSpPr>
      <p:grpSpPr>
        <a:xfrm>
          <a:off x="0" y="0"/>
          <a:ext cx="0" cy="0"/>
          <a:chOff x="0" y="0"/>
          <a:chExt cx="0" cy="0"/>
        </a:xfrm>
      </p:grpSpPr>
      <p:sp>
        <p:nvSpPr>
          <p:cNvPr id="8" name="正方形/長方形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コネクタ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タイトル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ja-JP" altLang="en-US" smtClean="0"/>
              <a:t>マスター タイトルの書式設定</a:t>
            </a:r>
            <a:endParaRPr kumimoji="0" lang="en-US"/>
          </a:p>
        </p:txBody>
      </p:sp>
      <p:sp>
        <p:nvSpPr>
          <p:cNvPr id="25" name="サブタイトル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31" name="日付プレースホルダー 30"/>
          <p:cNvSpPr>
            <a:spLocks noGrp="1"/>
          </p:cNvSpPr>
          <p:nvPr>
            <p:ph type="dt" sz="half" idx="10"/>
          </p:nvPr>
        </p:nvSpPr>
        <p:spPr>
          <a:xfrm>
            <a:off x="8280920" y="116632"/>
            <a:ext cx="827584" cy="216024"/>
          </a:xfrm>
        </p:spPr>
        <p:txBody>
          <a:bodyPr/>
          <a:lstStyle>
            <a:lvl1pPr>
              <a:defRPr lang="en-US" smtClean="0">
                <a:solidFill>
                  <a:srgbClr val="FFFFFF"/>
                </a:solidFill>
              </a:defRPr>
            </a:lvl1pPr>
            <a:extLst/>
          </a:lstStyle>
          <a:p>
            <a:fld id="{683829B1-F57E-4A1A-8BB0-6A522865612D}" type="datetime1">
              <a:rPr kumimoji="1" lang="ja-JP" altLang="en-US" smtClean="0"/>
              <a:t>2013/5/22</a:t>
            </a:fld>
            <a:endParaRPr kumimoji="1" lang="ja-JP" altLang="en-US" dirty="0"/>
          </a:p>
        </p:txBody>
      </p:sp>
      <p:sp>
        <p:nvSpPr>
          <p:cNvPr id="18" name="フッター プレースホルダー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1" lang="ja-JP" altLang="en-US"/>
          </a:p>
        </p:txBody>
      </p:sp>
      <p:sp>
        <p:nvSpPr>
          <p:cNvPr id="29" name="スライド番号プレースホルダー 28"/>
          <p:cNvSpPr>
            <a:spLocks noGrp="1"/>
          </p:cNvSpPr>
          <p:nvPr>
            <p:ph type="sldNum" sz="quarter" idx="12"/>
          </p:nvPr>
        </p:nvSpPr>
        <p:spPr>
          <a:xfrm>
            <a:off x="7880884" y="6556248"/>
            <a:ext cx="588336" cy="228600"/>
          </a:xfrm>
        </p:spPr>
        <p:txBody>
          <a:bodyPr/>
          <a:lstStyle>
            <a:lvl1pPr>
              <a:defRPr lang="en-US" smtClean="0">
                <a:solidFill>
                  <a:schemeClr val="bg1"/>
                </a:solidFill>
              </a:defRPr>
            </a:lvl1pPr>
            <a:extLst/>
          </a:lstStyle>
          <a:p>
            <a:fld id="{B7B7CBEF-29E9-4176-99CC-3425A632FC0B}" type="slidenum">
              <a:rPr kumimoji="1" lang="ja-JP" altLang="en-US" smtClean="0"/>
              <a:pPr/>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8286784" y="116632"/>
            <a:ext cx="857216" cy="216024"/>
          </a:xfrm>
        </p:spPr>
        <p:txBody>
          <a:bodyPr/>
          <a:lstStyle>
            <a:lvl1pPr>
              <a:defRPr>
                <a:solidFill>
                  <a:schemeClr val="bg1"/>
                </a:solidFill>
              </a:defRPr>
            </a:lvl1pPr>
            <a:extLst/>
          </a:lstStyle>
          <a:p>
            <a:fld id="{6DDD6C94-525E-475B-8CBC-43718B9CC44F}" type="datetime1">
              <a:rPr kumimoji="1" lang="ja-JP" altLang="en-US" smtClean="0"/>
              <a:pPr/>
              <a:t>2013/5/22</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a:xfrm>
            <a:off x="7880400" y="6556248"/>
            <a:ext cx="588336" cy="228600"/>
          </a:xfrm>
        </p:spPr>
        <p:txBody>
          <a:bodyPr/>
          <a:lstStyle>
            <a:lvl1pPr>
              <a:defRPr>
                <a:solidFill>
                  <a:schemeClr val="bg1"/>
                </a:solidFill>
              </a:defRPr>
            </a:lvl1pPr>
            <a:extLst/>
          </a:lstStyle>
          <a:p>
            <a:fld id="{B7B7CBEF-29E9-4176-99CC-3425A632FC0B}"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flipH="1">
            <a:off x="8153400" y="0"/>
            <a:ext cx="990600" cy="6858000"/>
          </a:xfrm>
          <a:prstGeom prst="rect">
            <a:avLst/>
          </a:prstGeom>
          <a:blipFill>
            <a:blip r:embed="rId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タイトル プレースホルダー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ja-JP" altLang="en-US" smtClean="0"/>
              <a:t>マスター タイトルの書式設定</a:t>
            </a:r>
            <a:endParaRPr kumimoji="0" lang="en-US"/>
          </a:p>
        </p:txBody>
      </p:sp>
      <p:sp>
        <p:nvSpPr>
          <p:cNvPr id="31" name="テキスト プレースホルダー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7" name="日付プレースホルダー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9422836-29E5-4D64-B9F4-DC1273593CE8}" type="datetime1">
              <a:rPr kumimoji="1" lang="ja-JP" altLang="en-US" smtClean="0"/>
              <a:t>2013/5/22</a:t>
            </a:fld>
            <a:endParaRPr kumimoji="1" lang="ja-JP" altLang="en-US"/>
          </a:p>
        </p:txBody>
      </p:sp>
      <p:sp>
        <p:nvSpPr>
          <p:cNvPr id="4" name="フッター プレースホルダー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kumimoji="1" lang="ja-JP" altLang="en-US"/>
          </a:p>
        </p:txBody>
      </p:sp>
      <p:sp>
        <p:nvSpPr>
          <p:cNvPr id="16" name="スライド番号プレースホルダー 15"/>
          <p:cNvSpPr>
            <a:spLocks noGrp="1"/>
          </p:cNvSpPr>
          <p:nvPr>
            <p:ph type="sldNum" sz="quarter" idx="4"/>
          </p:nvPr>
        </p:nvSpPr>
        <p:spPr>
          <a:xfrm>
            <a:off x="7880400"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B7CBEF-29E9-4176-99CC-3425A632FC0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l" rtl="0" eaLnBrk="1" latinLnBrk="0" hangingPunct="1">
        <a:spcBef>
          <a:spcPct val="0"/>
        </a:spcBef>
        <a:buNone/>
        <a:defRPr kumimoji="1"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1"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1"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1"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1"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1"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400" dirty="0" smtClean="0"/>
              <a:t>ペナルティ付回帰分析</a:t>
            </a:r>
            <a:r>
              <a:rPr lang="en-US" altLang="ja-JP" sz="3400" dirty="0" smtClean="0"/>
              <a:t/>
            </a:r>
            <a:br>
              <a:rPr lang="en-US" altLang="ja-JP" sz="3400" dirty="0" smtClean="0"/>
            </a:br>
            <a:r>
              <a:rPr lang="ja-JP" altLang="en-US" sz="3400" dirty="0" smtClean="0"/>
              <a:t>について</a:t>
            </a:r>
            <a:endParaRPr kumimoji="1" lang="ja-JP" altLang="en-US" sz="3400" dirty="0"/>
          </a:p>
        </p:txBody>
      </p:sp>
      <p:sp>
        <p:nvSpPr>
          <p:cNvPr id="3" name="サブタイトル 2"/>
          <p:cNvSpPr>
            <a:spLocks noGrp="1"/>
          </p:cNvSpPr>
          <p:nvPr>
            <p:ph type="subTitle" idx="1"/>
          </p:nvPr>
        </p:nvSpPr>
        <p:spPr>
          <a:xfrm>
            <a:off x="3354442" y="3839920"/>
            <a:ext cx="5114778" cy="1101248"/>
          </a:xfrm>
        </p:spPr>
        <p:txBody>
          <a:bodyPr>
            <a:normAutofit lnSpcReduction="10000"/>
          </a:bodyPr>
          <a:lstStyle/>
          <a:p>
            <a:r>
              <a:rPr kumimoji="1" lang="ja-JP" altLang="en-US" dirty="0" smtClean="0"/>
              <a:t>２０１３年</a:t>
            </a:r>
            <a:r>
              <a:rPr lang="ja-JP" altLang="en-US" dirty="0" smtClean="0"/>
              <a:t>５</a:t>
            </a:r>
            <a:r>
              <a:rPr kumimoji="1" lang="ja-JP" altLang="en-US" dirty="0" smtClean="0"/>
              <a:t>月</a:t>
            </a:r>
            <a:r>
              <a:rPr lang="ja-JP" altLang="en-US" dirty="0"/>
              <a:t>１０</a:t>
            </a:r>
            <a:r>
              <a:rPr kumimoji="1" lang="ja-JP" altLang="en-US" dirty="0" smtClean="0"/>
              <a:t>日</a:t>
            </a:r>
            <a:endParaRPr kumimoji="1" lang="en-US" altLang="ja-JP" dirty="0" smtClean="0"/>
          </a:p>
          <a:p>
            <a:r>
              <a:rPr kumimoji="1" lang="ja-JP" altLang="en-US" dirty="0" smtClean="0"/>
              <a:t>ダム研究室　</a:t>
            </a:r>
            <a:r>
              <a:rPr lang="ja-JP" altLang="en-US" dirty="0" smtClean="0"/>
              <a:t>Ｍ２</a:t>
            </a:r>
            <a:endParaRPr kumimoji="1" lang="en-US" altLang="ja-JP" dirty="0" smtClean="0"/>
          </a:p>
          <a:p>
            <a:r>
              <a:rPr lang="ja-JP" altLang="en-US" dirty="0" smtClean="0"/>
              <a:t>鈴木　大輔</a:t>
            </a:r>
            <a:endParaRPr kumimoji="1" lang="ja-JP" altLang="en-US" dirty="0"/>
          </a:p>
        </p:txBody>
      </p:sp>
    </p:spTree>
    <p:extLst>
      <p:ext uri="{BB962C8B-B14F-4D97-AF65-F5344CB8AC3E}">
        <p14:creationId xmlns:p14="http://schemas.microsoft.com/office/powerpoint/2010/main" val="401408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ペナルティ項の働きの検証</a:t>
            </a:r>
            <a:r>
              <a:rPr lang="en-US" altLang="ja-JP" dirty="0"/>
              <a:t/>
            </a:r>
            <a:br>
              <a:rPr lang="en-US" altLang="ja-JP" dirty="0"/>
            </a:br>
            <a:r>
              <a:rPr lang="ja-JP" altLang="en-US" dirty="0"/>
              <a:t>（別</a:t>
            </a:r>
            <a:r>
              <a:rPr lang="ja-JP" altLang="en-US" dirty="0" smtClean="0"/>
              <a:t>の方法）</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t>9</a:t>
            </a:fld>
            <a:endParaRPr kumimoji="1" lang="ja-JP"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4" t="5999" r="6733" b="7144"/>
          <a:stretch/>
        </p:blipFill>
        <p:spPr bwMode="auto">
          <a:xfrm>
            <a:off x="323528" y="3942587"/>
            <a:ext cx="2486842"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47" t="6228" r="5381" b="7372"/>
          <a:stretch/>
        </p:blipFill>
        <p:spPr bwMode="auto">
          <a:xfrm>
            <a:off x="5436096" y="1491364"/>
            <a:ext cx="2520000" cy="250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147" t="6228" r="5851" b="7600"/>
          <a:stretch/>
        </p:blipFill>
        <p:spPr bwMode="auto">
          <a:xfrm>
            <a:off x="2843528" y="1484784"/>
            <a:ext cx="2520000" cy="250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147" t="6000" r="5616" b="7600"/>
          <a:stretch/>
        </p:blipFill>
        <p:spPr bwMode="auto">
          <a:xfrm>
            <a:off x="323528" y="1484784"/>
            <a:ext cx="2520000" cy="250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テキスト ボックス 6"/>
              <p:cNvSpPr txBox="1"/>
              <p:nvPr/>
            </p:nvSpPr>
            <p:spPr>
              <a:xfrm>
                <a:off x="3311860" y="4221088"/>
                <a:ext cx="4644236" cy="2323713"/>
              </a:xfrm>
              <a:prstGeom prst="rect">
                <a:avLst/>
              </a:prstGeom>
              <a:noFill/>
            </p:spPr>
            <p:txBody>
              <a:bodyPr wrap="square" rtlCol="0">
                <a:spAutoFit/>
              </a:bodyPr>
              <a:lstStyle/>
              <a:p>
                <a:r>
                  <a:rPr kumimoji="1" lang="en-US" altLang="ja-JP" sz="1400" dirty="0" smtClean="0"/>
                  <a:t>RSS</a:t>
                </a:r>
                <a:r>
                  <a:rPr kumimoji="1" lang="ja-JP" altLang="en-US" sz="1400" dirty="0" smtClean="0"/>
                  <a:t>：誤差項　</a:t>
                </a:r>
                <a14:m>
                  <m:oMath xmlns:m="http://schemas.openxmlformats.org/officeDocument/2006/math">
                    <m:nary>
                      <m:naryPr>
                        <m:chr m:val="∑"/>
                        <m:subHide m:val="on"/>
                        <m:supHide m:val="on"/>
                        <m:ctrlPr>
                          <a:rPr lang="en-US" altLang="ja-JP" sz="1400" i="1" smtClean="0">
                            <a:solidFill>
                              <a:schemeClr val="tx1"/>
                            </a:solidFill>
                            <a:latin typeface="Cambria Math"/>
                          </a:rPr>
                        </m:ctrlPr>
                      </m:naryPr>
                      <m:sub/>
                      <m:sup/>
                      <m:e>
                        <m:sSup>
                          <m:sSupPr>
                            <m:ctrlPr>
                              <a:rPr lang="en-US" altLang="ja-JP" sz="1400" i="1">
                                <a:solidFill>
                                  <a:schemeClr val="tx1"/>
                                </a:solidFill>
                                <a:latin typeface="Cambria Math"/>
                              </a:rPr>
                            </m:ctrlPr>
                          </m:sSupPr>
                          <m:e>
                            <m:r>
                              <a:rPr lang="en-US" altLang="ja-JP" sz="1400" i="1">
                                <a:solidFill>
                                  <a:schemeClr val="tx1"/>
                                </a:solidFill>
                                <a:latin typeface="Cambria Math"/>
                              </a:rPr>
                              <m:t>(</m:t>
                            </m:r>
                            <m:r>
                              <a:rPr lang="en-US" altLang="ja-JP" sz="1400" i="1">
                                <a:solidFill>
                                  <a:schemeClr val="tx1"/>
                                </a:solidFill>
                                <a:latin typeface="Cambria Math"/>
                              </a:rPr>
                              <m:t>𝑦</m:t>
                            </m:r>
                            <m:r>
                              <a:rPr lang="en-US" altLang="ja-JP" sz="1400" i="1">
                                <a:solidFill>
                                  <a:schemeClr val="tx1"/>
                                </a:solidFill>
                                <a:latin typeface="Cambria Math"/>
                              </a:rPr>
                              <m:t>−</m:t>
                            </m:r>
                            <m:acc>
                              <m:accPr>
                                <m:chr m:val="̂"/>
                                <m:ctrlPr>
                                  <a:rPr lang="en-US" altLang="ja-JP" sz="1400" i="1">
                                    <a:solidFill>
                                      <a:schemeClr val="tx1"/>
                                    </a:solidFill>
                                    <a:latin typeface="Cambria Math"/>
                                  </a:rPr>
                                </m:ctrlPr>
                              </m:accPr>
                              <m:e>
                                <m:r>
                                  <a:rPr lang="en-US" altLang="ja-JP" sz="1400" i="1">
                                    <a:solidFill>
                                      <a:schemeClr val="tx1"/>
                                    </a:solidFill>
                                    <a:latin typeface="Cambria Math"/>
                                  </a:rPr>
                                  <m:t>𝑦</m:t>
                                </m:r>
                              </m:e>
                            </m:acc>
                            <m:r>
                              <a:rPr lang="en-US" altLang="ja-JP" sz="1400" i="1">
                                <a:solidFill>
                                  <a:schemeClr val="tx1"/>
                                </a:solidFill>
                                <a:latin typeface="Cambria Math"/>
                              </a:rPr>
                              <m:t>)</m:t>
                            </m:r>
                          </m:e>
                          <m:sup>
                            <m:r>
                              <a:rPr lang="en-US" altLang="ja-JP" sz="1400" i="1">
                                <a:solidFill>
                                  <a:schemeClr val="tx1"/>
                                </a:solidFill>
                                <a:latin typeface="Cambria Math"/>
                              </a:rPr>
                              <m:t>2</m:t>
                            </m:r>
                          </m:sup>
                        </m:sSup>
                      </m:e>
                    </m:nary>
                    <m:r>
                      <a:rPr lang="en-US" altLang="ja-JP" sz="1400" b="0" i="1" smtClean="0">
                        <a:solidFill>
                          <a:schemeClr val="tx1"/>
                        </a:solidFill>
                        <a:latin typeface="Cambria Math"/>
                      </a:rPr>
                      <m:t>=</m:t>
                    </m:r>
                    <m:nary>
                      <m:naryPr>
                        <m:chr m:val="∑"/>
                        <m:subHide m:val="on"/>
                        <m:supHide m:val="on"/>
                        <m:ctrlPr>
                          <a:rPr lang="en-US" altLang="ja-JP" sz="1400" i="1">
                            <a:solidFill>
                              <a:schemeClr val="tx1"/>
                            </a:solidFill>
                            <a:latin typeface="Cambria Math"/>
                          </a:rPr>
                        </m:ctrlPr>
                      </m:naryPr>
                      <m:sub/>
                      <m:sup/>
                      <m:e>
                        <m:sSup>
                          <m:sSupPr>
                            <m:ctrlPr>
                              <a:rPr lang="en-US" altLang="ja-JP" sz="1400" i="1" smtClean="0">
                                <a:solidFill>
                                  <a:schemeClr val="tx1"/>
                                </a:solidFill>
                                <a:latin typeface="Cambria Math"/>
                              </a:rPr>
                            </m:ctrlPr>
                          </m:sSupPr>
                          <m:e>
                            <m:r>
                              <a:rPr lang="en-US" altLang="ja-JP" sz="1400" i="1">
                                <a:solidFill>
                                  <a:schemeClr val="tx1"/>
                                </a:solidFill>
                                <a:latin typeface="Cambria Math"/>
                              </a:rPr>
                              <m:t>(</m:t>
                            </m:r>
                            <m:r>
                              <a:rPr lang="en-US" altLang="ja-JP" sz="1400" b="0" i="1" smtClean="0">
                                <a:solidFill>
                                  <a:schemeClr val="tx1"/>
                                </a:solidFill>
                                <a:latin typeface="Cambria Math"/>
                              </a:rPr>
                              <m:t>(</m:t>
                            </m:r>
                            <m:r>
                              <a:rPr lang="en-US" altLang="ja-JP" sz="1400" i="1" smtClean="0">
                                <a:solidFill>
                                  <a:schemeClr val="tx1"/>
                                </a:solidFill>
                                <a:latin typeface="Cambria Math"/>
                              </a:rPr>
                              <m:t>2</m:t>
                            </m:r>
                            <m:r>
                              <a:rPr lang="en-US" altLang="ja-JP" sz="1400" b="0" i="1" smtClean="0">
                                <a:solidFill>
                                  <a:schemeClr val="tx1"/>
                                </a:solidFill>
                                <a:latin typeface="Cambria Math"/>
                              </a:rPr>
                              <m:t>𝑥</m:t>
                            </m:r>
                            <m:r>
                              <a:rPr lang="en-US" altLang="ja-JP" sz="1400" b="0" i="1" smtClean="0">
                                <a:solidFill>
                                  <a:schemeClr val="tx1"/>
                                </a:solidFill>
                                <a:latin typeface="Cambria Math"/>
                              </a:rPr>
                              <m:t>+</m:t>
                            </m:r>
                            <m:r>
                              <a:rPr lang="en-US" altLang="ja-JP" sz="1400" b="0" i="1" smtClean="0">
                                <a:solidFill>
                                  <a:schemeClr val="tx1"/>
                                </a:solidFill>
                                <a:latin typeface="Cambria Math"/>
                              </a:rPr>
                              <m:t>𝑏</m:t>
                            </m:r>
                            <m:r>
                              <a:rPr lang="en-US" altLang="ja-JP" sz="1400" b="0" i="1" smtClean="0">
                                <a:solidFill>
                                  <a:schemeClr val="tx1"/>
                                </a:solidFill>
                                <a:latin typeface="Cambria Math"/>
                              </a:rPr>
                              <m:t>)−</m:t>
                            </m:r>
                            <m:r>
                              <a:rPr lang="en-US" altLang="ja-JP" sz="1400" b="0" i="1" smtClean="0">
                                <a:solidFill>
                                  <a:schemeClr val="tx1"/>
                                </a:solidFill>
                                <a:latin typeface="Cambria Math"/>
                              </a:rPr>
                              <m:t>𝛽</m:t>
                            </m:r>
                            <m:r>
                              <a:rPr lang="en-US" altLang="ja-JP" sz="1400" b="0" i="1" smtClean="0">
                                <a:solidFill>
                                  <a:schemeClr val="tx1"/>
                                </a:solidFill>
                                <a:latin typeface="Cambria Math"/>
                              </a:rPr>
                              <m:t>𝑥</m:t>
                            </m:r>
                            <m:r>
                              <a:rPr lang="en-US" altLang="ja-JP" sz="1400" i="1">
                                <a:solidFill>
                                  <a:schemeClr val="tx1"/>
                                </a:solidFill>
                                <a:latin typeface="Cambria Math"/>
                              </a:rPr>
                              <m:t>)</m:t>
                            </m:r>
                          </m:e>
                          <m:sup>
                            <m:r>
                              <a:rPr lang="en-US" altLang="ja-JP" sz="1400" b="0" i="1" smtClean="0">
                                <a:solidFill>
                                  <a:schemeClr val="tx1"/>
                                </a:solidFill>
                                <a:latin typeface="Cambria Math"/>
                              </a:rPr>
                              <m:t>2</m:t>
                            </m:r>
                          </m:sup>
                        </m:sSup>
                      </m:e>
                    </m:nary>
                  </m:oMath>
                </a14:m>
                <a:endParaRPr kumimoji="1" lang="en-US" altLang="ja-JP" sz="1400" dirty="0" smtClean="0"/>
              </a:p>
              <a:p>
                <a:r>
                  <a:rPr lang="en-US" altLang="ja-JP" sz="1400" dirty="0" err="1" smtClean="0">
                    <a:solidFill>
                      <a:srgbClr val="0070C0"/>
                    </a:solidFill>
                  </a:rPr>
                  <a:t>LassoPanalty</a:t>
                </a:r>
                <a:r>
                  <a:rPr lang="ja-JP" altLang="en-US" sz="1400" dirty="0" smtClean="0">
                    <a:solidFill>
                      <a:srgbClr val="0070C0"/>
                    </a:solidFill>
                  </a:rPr>
                  <a:t>：ペナルティ項</a:t>
                </a:r>
                <a:r>
                  <a:rPr lang="ja-JP" altLang="en-US" sz="1400" dirty="0"/>
                  <a:t>　</a:t>
                </a:r>
                <a14:m>
                  <m:oMath xmlns:m="http://schemas.openxmlformats.org/officeDocument/2006/math">
                    <m:r>
                      <a:rPr lang="en-US" altLang="ja-JP" sz="1400" i="1">
                        <a:solidFill>
                          <a:srgbClr val="0070C0"/>
                        </a:solidFill>
                        <a:latin typeface="Cambria Math"/>
                      </a:rPr>
                      <m:t>𝜆</m:t>
                    </m:r>
                    <m:sSup>
                      <m:sSupPr>
                        <m:ctrlPr>
                          <a:rPr lang="en-US" altLang="ja-JP" sz="1400" i="1">
                            <a:solidFill>
                              <a:srgbClr val="0070C0"/>
                            </a:solidFill>
                            <a:latin typeface="Cambria Math"/>
                          </a:rPr>
                        </m:ctrlPr>
                      </m:sSupPr>
                      <m:e>
                        <m:d>
                          <m:dPr>
                            <m:begChr m:val="‖"/>
                            <m:endChr m:val="‖"/>
                            <m:ctrlPr>
                              <a:rPr lang="en-US" altLang="ja-JP" sz="1400" i="1">
                                <a:solidFill>
                                  <a:srgbClr val="0070C0"/>
                                </a:solidFill>
                                <a:latin typeface="Cambria Math"/>
                              </a:rPr>
                            </m:ctrlPr>
                          </m:dPr>
                          <m:e>
                            <m:r>
                              <a:rPr lang="en-US" altLang="ja-JP" sz="1400" b="0" i="1" smtClean="0">
                                <a:solidFill>
                                  <a:srgbClr val="0070C0"/>
                                </a:solidFill>
                                <a:latin typeface="Cambria Math"/>
                              </a:rPr>
                              <m:t>𝛽</m:t>
                            </m:r>
                          </m:e>
                        </m:d>
                      </m:e>
                      <m:sup>
                        <m:r>
                          <a:rPr lang="en-US" altLang="ja-JP" sz="1400" b="0" i="1" smtClean="0">
                            <a:solidFill>
                              <a:srgbClr val="0070C0"/>
                            </a:solidFill>
                            <a:latin typeface="Cambria Math"/>
                          </a:rPr>
                          <m:t>1</m:t>
                        </m:r>
                      </m:sup>
                    </m:sSup>
                    <m:r>
                      <a:rPr lang="en-US" altLang="ja-JP" sz="1400" b="0" i="1" smtClean="0">
                        <a:solidFill>
                          <a:srgbClr val="0070C0"/>
                        </a:solidFill>
                        <a:latin typeface="Cambria Math"/>
                      </a:rPr>
                      <m:t>=</m:t>
                    </m:r>
                    <m:r>
                      <a:rPr lang="en-US" altLang="ja-JP" sz="1400" i="1">
                        <a:solidFill>
                          <a:srgbClr val="0070C0"/>
                        </a:solidFill>
                        <a:latin typeface="Cambria Math"/>
                      </a:rPr>
                      <m:t>𝜆</m:t>
                    </m:r>
                    <m:d>
                      <m:dPr>
                        <m:begChr m:val="|"/>
                        <m:endChr m:val="|"/>
                        <m:ctrlPr>
                          <a:rPr lang="en-US" altLang="ja-JP" sz="1400" i="1" smtClean="0">
                            <a:solidFill>
                              <a:srgbClr val="0070C0"/>
                            </a:solidFill>
                            <a:latin typeface="Cambria Math"/>
                          </a:rPr>
                        </m:ctrlPr>
                      </m:dPr>
                      <m:e>
                        <m:r>
                          <a:rPr lang="en-US" altLang="ja-JP" sz="1400" b="0" i="1" smtClean="0">
                            <a:solidFill>
                              <a:srgbClr val="0070C0"/>
                            </a:solidFill>
                            <a:latin typeface="Cambria Math"/>
                          </a:rPr>
                          <m:t>𝛽</m:t>
                        </m:r>
                      </m:e>
                    </m:d>
                  </m:oMath>
                </a14:m>
                <a:endParaRPr lang="en-US" altLang="ja-JP" sz="1400" dirty="0" smtClean="0"/>
              </a:p>
              <a:p>
                <a:r>
                  <a:rPr kumimoji="1" lang="en-US" altLang="ja-JP" sz="1400" dirty="0" err="1" smtClean="0">
                    <a:solidFill>
                      <a:srgbClr val="FF0000"/>
                    </a:solidFill>
                  </a:rPr>
                  <a:t>ObjectiveFunction</a:t>
                </a:r>
                <a:r>
                  <a:rPr kumimoji="1" lang="ja-JP" altLang="en-US" sz="1400" dirty="0" smtClean="0">
                    <a:solidFill>
                      <a:srgbClr val="FF0000"/>
                    </a:solidFill>
                  </a:rPr>
                  <a:t>：合計</a:t>
                </a:r>
                <a:endParaRPr kumimoji="1" lang="en-US" altLang="ja-JP" sz="1400" dirty="0" smtClean="0">
                  <a:solidFill>
                    <a:srgbClr val="FF0000"/>
                  </a:solidFill>
                </a:endParaRPr>
              </a:p>
              <a:p>
                <a:endParaRPr lang="en-US" altLang="ja-JP" sz="1400" dirty="0" smtClean="0">
                  <a:solidFill>
                    <a:srgbClr val="FF0000"/>
                  </a:solidFill>
                </a:endParaRPr>
              </a:p>
              <a:p>
                <a:r>
                  <a:rPr lang="en-US" altLang="ja-JP" sz="1400" b="1" dirty="0" err="1" smtClean="0">
                    <a:solidFill>
                      <a:srgbClr val="FF0000"/>
                    </a:solidFill>
                  </a:rPr>
                  <a:t>ObjectiveFunction</a:t>
                </a:r>
                <a:r>
                  <a:rPr lang="ja-JP" altLang="en-US" sz="1400" b="1" dirty="0" smtClean="0"/>
                  <a:t>が最小　</a:t>
                </a:r>
                <a:r>
                  <a:rPr kumimoji="1" lang="ja-JP" altLang="en-US" sz="1400" b="1" dirty="0" smtClean="0"/>
                  <a:t>＝　その</a:t>
                </a:r>
                <a:r>
                  <a:rPr kumimoji="1" lang="en-US" altLang="ja-JP" sz="1400" b="1" dirty="0" smtClean="0"/>
                  <a:t>λ</a:t>
                </a:r>
                <a:r>
                  <a:rPr kumimoji="1" lang="ja-JP" altLang="en-US" sz="1400" b="1" dirty="0" err="1" smtClean="0"/>
                  <a:t>での</a:t>
                </a:r>
                <a:r>
                  <a:rPr kumimoji="1" lang="ja-JP" altLang="en-US" sz="1400" b="1" dirty="0" smtClean="0"/>
                  <a:t>最適解</a:t>
                </a:r>
                <a:endParaRPr kumimoji="1" lang="en-US" altLang="ja-JP" sz="1400" b="1" dirty="0" smtClean="0"/>
              </a:p>
              <a:p>
                <a:endParaRPr kumimoji="1" lang="en-US" altLang="ja-JP" b="1" dirty="0" smtClean="0"/>
              </a:p>
              <a:p>
                <a:r>
                  <a:rPr lang="ja-JP" altLang="en-US" b="1" u="sng" dirty="0" smtClean="0"/>
                  <a:t>この場合も</a:t>
                </a:r>
                <a14:m>
                  <m:oMath xmlns:m="http://schemas.openxmlformats.org/officeDocument/2006/math">
                    <m:r>
                      <a:rPr lang="en-US" altLang="ja-JP" b="1" i="1" u="sng">
                        <a:latin typeface="Cambria Math"/>
                      </a:rPr>
                      <m:t>𝝀</m:t>
                    </m:r>
                  </m:oMath>
                </a14:m>
                <a:r>
                  <a:rPr lang="ja-JP" altLang="en-US" b="1" u="sng" dirty="0" smtClean="0"/>
                  <a:t>が決定すれば係数が決定し、</a:t>
                </a:r>
                <a:r>
                  <a:rPr lang="en-US" altLang="ja-JP" b="1" u="sng" dirty="0"/>
                  <a:t> </a:t>
                </a:r>
                <a14:m>
                  <m:oMath xmlns:m="http://schemas.openxmlformats.org/officeDocument/2006/math">
                    <m:r>
                      <a:rPr lang="en-US" altLang="ja-JP" b="1" i="1" u="sng">
                        <a:latin typeface="Cambria Math"/>
                      </a:rPr>
                      <m:t>𝝀</m:t>
                    </m:r>
                  </m:oMath>
                </a14:m>
                <a:r>
                  <a:rPr lang="ja-JP" altLang="en-US" b="1" u="sng" dirty="0"/>
                  <a:t>が</a:t>
                </a:r>
                <a:r>
                  <a:rPr lang="ja-JP" altLang="en-US" b="1" u="sng" dirty="0" smtClean="0"/>
                  <a:t>大きくなるほど</a:t>
                </a:r>
                <a:r>
                  <a:rPr lang="en-US" altLang="ja-JP" b="1" u="sng" dirty="0" smtClean="0"/>
                  <a:t>Beta</a:t>
                </a:r>
                <a:r>
                  <a:rPr lang="ja-JP" altLang="en-US" b="1" u="sng" dirty="0" smtClean="0"/>
                  <a:t>（係数）が小さくなっていることがわかる</a:t>
                </a:r>
                <a:endParaRPr kumimoji="1" lang="ja-JP" altLang="en-US" b="1" u="sng"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311860" y="4221088"/>
                <a:ext cx="4644236" cy="2323713"/>
              </a:xfrm>
              <a:prstGeom prst="rect">
                <a:avLst/>
              </a:prstGeom>
              <a:blipFill rotWithShape="1">
                <a:blip r:embed="rId6"/>
                <a:stretch>
                  <a:fillRect l="-1050" t="-13089" b="-5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24180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ペナルティ項のべき乗数の意味</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ja-JP" altLang="en-US" sz="1600" i="1" dirty="0">
                          <a:latin typeface="Cambria Math"/>
                        </a:rPr>
                        <m:t>一般式：</m:t>
                      </m:r>
                      <m:r>
                        <m:rPr>
                          <m:sty m:val="p"/>
                        </m:rPr>
                        <a:rPr lang="en-US" altLang="ja-JP" sz="1600" i="1">
                          <a:latin typeface="Cambria Math"/>
                        </a:rPr>
                        <m:t>min</m:t>
                      </m:r>
                      <m:d>
                        <m:dPr>
                          <m:ctrlPr>
                            <a:rPr lang="en-US" altLang="ja-JP" sz="1600" i="1">
                              <a:latin typeface="Cambria Math"/>
                            </a:rPr>
                          </m:ctrlPr>
                        </m:dPr>
                        <m:e>
                          <m:nary>
                            <m:naryPr>
                              <m:chr m:val="∑"/>
                              <m:subHide m:val="on"/>
                              <m:supHide m:val="on"/>
                              <m:ctrlPr>
                                <a:rPr lang="en-US" altLang="ja-JP" sz="1600" i="1">
                                  <a:solidFill>
                                    <a:srgbClr val="FF0000"/>
                                  </a:solidFill>
                                  <a:latin typeface="Cambria Math"/>
                                </a:rPr>
                              </m:ctrlPr>
                            </m:naryPr>
                            <m:sub/>
                            <m:sup/>
                            <m:e>
                              <m:sSup>
                                <m:sSupPr>
                                  <m:ctrlPr>
                                    <a:rPr lang="en-US" altLang="ja-JP" sz="1600" i="1">
                                      <a:solidFill>
                                        <a:srgbClr val="FF0000"/>
                                      </a:solidFill>
                                      <a:latin typeface="Cambria Math"/>
                                    </a:rPr>
                                  </m:ctrlPr>
                                </m:sSupPr>
                                <m:e>
                                  <m:r>
                                    <a:rPr lang="en-US" altLang="ja-JP" sz="1600" i="1">
                                      <a:solidFill>
                                        <a:srgbClr val="FF0000"/>
                                      </a:solidFill>
                                      <a:latin typeface="Cambria Math"/>
                                    </a:rPr>
                                    <m:t>(</m:t>
                                  </m:r>
                                  <m:r>
                                    <a:rPr lang="en-US" altLang="ja-JP" sz="1600" i="1">
                                      <a:solidFill>
                                        <a:srgbClr val="FF0000"/>
                                      </a:solidFill>
                                      <a:latin typeface="Cambria Math"/>
                                    </a:rPr>
                                    <m:t>𝑦</m:t>
                                  </m:r>
                                  <m:r>
                                    <a:rPr lang="en-US" altLang="ja-JP" sz="1600" i="1">
                                      <a:solidFill>
                                        <a:srgbClr val="FF0000"/>
                                      </a:solidFill>
                                      <a:latin typeface="Cambria Math"/>
                                    </a:rPr>
                                    <m:t>−</m:t>
                                  </m:r>
                                  <m:acc>
                                    <m:accPr>
                                      <m:chr m:val="̂"/>
                                      <m:ctrlPr>
                                        <a:rPr lang="en-US" altLang="ja-JP" sz="1600" i="1">
                                          <a:solidFill>
                                            <a:srgbClr val="FF0000"/>
                                          </a:solidFill>
                                          <a:latin typeface="Cambria Math"/>
                                        </a:rPr>
                                      </m:ctrlPr>
                                    </m:accPr>
                                    <m:e>
                                      <m:r>
                                        <a:rPr lang="en-US" altLang="ja-JP" sz="1600" i="1">
                                          <a:solidFill>
                                            <a:srgbClr val="FF0000"/>
                                          </a:solidFill>
                                          <a:latin typeface="Cambria Math"/>
                                        </a:rPr>
                                        <m:t>𝑦</m:t>
                                      </m:r>
                                    </m:e>
                                  </m:acc>
                                  <m:r>
                                    <a:rPr lang="en-US" altLang="ja-JP" sz="1600" i="1">
                                      <a:solidFill>
                                        <a:srgbClr val="FF0000"/>
                                      </a:solidFill>
                                      <a:latin typeface="Cambria Math"/>
                                    </a:rPr>
                                    <m:t>)</m:t>
                                  </m:r>
                                </m:e>
                                <m:sup>
                                  <m:r>
                                    <a:rPr lang="en-US" altLang="ja-JP" sz="1600" i="1">
                                      <a:solidFill>
                                        <a:srgbClr val="FF0000"/>
                                      </a:solidFill>
                                      <a:latin typeface="Cambria Math"/>
                                    </a:rPr>
                                    <m:t>2</m:t>
                                  </m:r>
                                </m:sup>
                              </m:sSup>
                            </m:e>
                          </m:nary>
                          <m:r>
                            <a:rPr lang="en-US" altLang="ja-JP" sz="1600" i="1">
                              <a:latin typeface="Cambria Math"/>
                            </a:rPr>
                            <m:t>+</m:t>
                          </m:r>
                          <m:r>
                            <a:rPr lang="en-US" altLang="ja-JP" sz="1600" i="1">
                              <a:solidFill>
                                <a:srgbClr val="0070C0"/>
                              </a:solidFill>
                              <a:latin typeface="Cambria Math"/>
                            </a:rPr>
                            <m:t>𝜆</m:t>
                          </m:r>
                          <m:nary>
                            <m:naryPr>
                              <m:chr m:val="∑"/>
                              <m:subHide m:val="on"/>
                              <m:supHide m:val="on"/>
                              <m:ctrlPr>
                                <a:rPr lang="en-US" altLang="ja-JP" sz="1600" i="1">
                                  <a:solidFill>
                                    <a:srgbClr val="0070C0"/>
                                  </a:solidFill>
                                  <a:latin typeface="Cambria Math"/>
                                </a:rPr>
                              </m:ctrlPr>
                            </m:naryPr>
                            <m:sub/>
                            <m:sup/>
                            <m:e>
                              <m:sSup>
                                <m:sSupPr>
                                  <m:ctrlPr>
                                    <a:rPr lang="en-US" altLang="ja-JP" sz="1600" i="1">
                                      <a:solidFill>
                                        <a:srgbClr val="0070C0"/>
                                      </a:solidFill>
                                      <a:latin typeface="Cambria Math"/>
                                    </a:rPr>
                                  </m:ctrlPr>
                                </m:sSupPr>
                                <m:e>
                                  <m:d>
                                    <m:dPr>
                                      <m:begChr m:val="|"/>
                                      <m:endChr m:val="|"/>
                                      <m:ctrlPr>
                                        <a:rPr lang="en-US" altLang="ja-JP" sz="1600" i="1">
                                          <a:solidFill>
                                            <a:srgbClr val="0070C0"/>
                                          </a:solidFill>
                                          <a:latin typeface="Cambria Math"/>
                                        </a:rPr>
                                      </m:ctrlPr>
                                    </m:dPr>
                                    <m:e>
                                      <m:r>
                                        <a:rPr lang="en-US" altLang="ja-JP" sz="1600" i="1">
                                          <a:solidFill>
                                            <a:srgbClr val="0070C0"/>
                                          </a:solidFill>
                                          <a:latin typeface="Cambria Math"/>
                                        </a:rPr>
                                        <m:t>𝛼</m:t>
                                      </m:r>
                                    </m:e>
                                  </m:d>
                                </m:e>
                                <m:sup>
                                  <m:r>
                                    <a:rPr lang="en-US" altLang="ja-JP" sz="1600" i="1">
                                      <a:solidFill>
                                        <a:srgbClr val="0070C0"/>
                                      </a:solidFill>
                                      <a:latin typeface="Cambria Math"/>
                                    </a:rPr>
                                    <m:t>𝑞</m:t>
                                  </m:r>
                                </m:sup>
                              </m:sSup>
                            </m:e>
                          </m:nary>
                        </m:e>
                      </m:d>
                      <m:r>
                        <a:rPr lang="en-US" altLang="ja-JP" sz="1600" i="1">
                          <a:latin typeface="Cambria Math"/>
                        </a:rPr>
                        <m:t>=</m:t>
                      </m:r>
                      <m:r>
                        <m:rPr>
                          <m:sty m:val="p"/>
                        </m:rPr>
                        <a:rPr lang="en-US" altLang="ja-JP" sz="1600" i="1">
                          <a:latin typeface="Cambria Math"/>
                        </a:rPr>
                        <m:t>min</m:t>
                      </m:r>
                      <m:d>
                        <m:dPr>
                          <m:ctrlPr>
                            <a:rPr lang="en-US" altLang="ja-JP" sz="1600" i="1">
                              <a:latin typeface="Cambria Math"/>
                            </a:rPr>
                          </m:ctrlPr>
                        </m:dPr>
                        <m:e>
                          <m:nary>
                            <m:naryPr>
                              <m:chr m:val="∑"/>
                              <m:subHide m:val="on"/>
                              <m:supHide m:val="on"/>
                              <m:ctrlPr>
                                <a:rPr lang="en-US" altLang="ja-JP" sz="1600" i="1">
                                  <a:solidFill>
                                    <a:srgbClr val="FF0000"/>
                                  </a:solidFill>
                                  <a:latin typeface="Cambria Math"/>
                                </a:rPr>
                              </m:ctrlPr>
                            </m:naryPr>
                            <m:sub/>
                            <m:sup/>
                            <m:e>
                              <m:sSup>
                                <m:sSupPr>
                                  <m:ctrlPr>
                                    <a:rPr lang="en-US" altLang="ja-JP" sz="1600" i="1">
                                      <a:solidFill>
                                        <a:srgbClr val="FF0000"/>
                                      </a:solidFill>
                                      <a:latin typeface="Cambria Math"/>
                                    </a:rPr>
                                  </m:ctrlPr>
                                </m:sSupPr>
                                <m:e>
                                  <m:r>
                                    <a:rPr lang="en-US" altLang="ja-JP" sz="1600" i="1">
                                      <a:solidFill>
                                        <a:srgbClr val="FF0000"/>
                                      </a:solidFill>
                                      <a:latin typeface="Cambria Math"/>
                                    </a:rPr>
                                    <m:t>(</m:t>
                                  </m:r>
                                  <m:r>
                                    <a:rPr lang="en-US" altLang="ja-JP" sz="1600" i="1">
                                      <a:solidFill>
                                        <a:srgbClr val="FF0000"/>
                                      </a:solidFill>
                                      <a:latin typeface="Cambria Math"/>
                                    </a:rPr>
                                    <m:t>𝑦</m:t>
                                  </m:r>
                                  <m:r>
                                    <a:rPr lang="en-US" altLang="ja-JP" sz="1600" i="1">
                                      <a:solidFill>
                                        <a:srgbClr val="FF0000"/>
                                      </a:solidFill>
                                      <a:latin typeface="Cambria Math"/>
                                    </a:rPr>
                                    <m:t>−</m:t>
                                  </m:r>
                                  <m:r>
                                    <a:rPr lang="en-US" altLang="ja-JP" sz="1600" i="1">
                                      <a:solidFill>
                                        <a:srgbClr val="FF0000"/>
                                      </a:solidFill>
                                      <a:latin typeface="Cambria Math"/>
                                    </a:rPr>
                                    <m:t>𝛼</m:t>
                                  </m:r>
                                  <m:r>
                                    <a:rPr lang="en-US" altLang="ja-JP" sz="1600" i="1">
                                      <a:solidFill>
                                        <a:srgbClr val="FF0000"/>
                                      </a:solidFill>
                                      <a:latin typeface="Cambria Math"/>
                                    </a:rPr>
                                    <m:t>𝑥</m:t>
                                  </m:r>
                                  <m:r>
                                    <a:rPr lang="en-US" altLang="ja-JP" sz="1600" i="1">
                                      <a:solidFill>
                                        <a:srgbClr val="FF0000"/>
                                      </a:solidFill>
                                      <a:latin typeface="Cambria Math"/>
                                    </a:rPr>
                                    <m:t>)</m:t>
                                  </m:r>
                                </m:e>
                                <m:sup>
                                  <m:r>
                                    <a:rPr lang="en-US" altLang="ja-JP" sz="1600" i="1">
                                      <a:solidFill>
                                        <a:srgbClr val="FF0000"/>
                                      </a:solidFill>
                                      <a:latin typeface="Cambria Math"/>
                                    </a:rPr>
                                    <m:t>2</m:t>
                                  </m:r>
                                </m:sup>
                              </m:sSup>
                            </m:e>
                          </m:nary>
                          <m:r>
                            <a:rPr lang="en-US" altLang="ja-JP" sz="1600" i="1">
                              <a:latin typeface="Cambria Math"/>
                            </a:rPr>
                            <m:t>+</m:t>
                          </m:r>
                          <m:r>
                            <a:rPr lang="en-US" altLang="ja-JP" sz="1600" i="1">
                              <a:solidFill>
                                <a:srgbClr val="0070C0"/>
                              </a:solidFill>
                              <a:latin typeface="Cambria Math"/>
                            </a:rPr>
                            <m:t>𝜆</m:t>
                          </m:r>
                          <m:nary>
                            <m:naryPr>
                              <m:chr m:val="∑"/>
                              <m:subHide m:val="on"/>
                              <m:supHide m:val="on"/>
                              <m:ctrlPr>
                                <a:rPr lang="en-US" altLang="ja-JP" sz="1600" i="1">
                                  <a:solidFill>
                                    <a:srgbClr val="0070C0"/>
                                  </a:solidFill>
                                  <a:latin typeface="Cambria Math"/>
                                </a:rPr>
                              </m:ctrlPr>
                            </m:naryPr>
                            <m:sub/>
                            <m:sup/>
                            <m:e>
                              <m:sSup>
                                <m:sSupPr>
                                  <m:ctrlPr>
                                    <a:rPr lang="en-US" altLang="ja-JP" sz="1600" i="1">
                                      <a:solidFill>
                                        <a:srgbClr val="0070C0"/>
                                      </a:solidFill>
                                      <a:latin typeface="Cambria Math"/>
                                    </a:rPr>
                                  </m:ctrlPr>
                                </m:sSupPr>
                                <m:e>
                                  <m:d>
                                    <m:dPr>
                                      <m:begChr m:val="|"/>
                                      <m:endChr m:val="|"/>
                                      <m:ctrlPr>
                                        <a:rPr lang="en-US" altLang="ja-JP" sz="1600" i="1">
                                          <a:solidFill>
                                            <a:srgbClr val="0070C0"/>
                                          </a:solidFill>
                                          <a:latin typeface="Cambria Math"/>
                                        </a:rPr>
                                      </m:ctrlPr>
                                    </m:dPr>
                                    <m:e>
                                      <m:r>
                                        <a:rPr lang="en-US" altLang="ja-JP" sz="1600" i="1">
                                          <a:solidFill>
                                            <a:srgbClr val="0070C0"/>
                                          </a:solidFill>
                                          <a:latin typeface="Cambria Math"/>
                                        </a:rPr>
                                        <m:t>𝛼</m:t>
                                      </m:r>
                                    </m:e>
                                  </m:d>
                                </m:e>
                                <m:sup>
                                  <m:r>
                                    <a:rPr lang="en-US" altLang="ja-JP" sz="1600" i="1">
                                      <a:solidFill>
                                        <a:srgbClr val="0070C0"/>
                                      </a:solidFill>
                                      <a:latin typeface="Cambria Math"/>
                                    </a:rPr>
                                    <m:t>𝑞</m:t>
                                  </m:r>
                                </m:sup>
                              </m:sSup>
                            </m:e>
                          </m:nary>
                        </m:e>
                      </m:d>
                    </m:oMath>
                  </m:oMathPara>
                </a14:m>
                <a:endParaRPr lang="en-US" altLang="ja-JP" sz="1600" i="1" dirty="0">
                  <a:solidFill>
                    <a:srgbClr val="0070C0"/>
                  </a:solidFill>
                  <a:latin typeface="Cambria Math"/>
                </a:endParaRPr>
              </a:p>
              <a:p>
                <a:pPr marL="0" indent="0">
                  <a:buNone/>
                </a:pPr>
                <a:r>
                  <a:rPr lang="en-US" altLang="ja-JP" sz="1600" dirty="0"/>
                  <a:t>	</a:t>
                </a:r>
                <a:r>
                  <a:rPr lang="en-US" altLang="ja-JP" sz="1600" dirty="0" smtClean="0"/>
                  <a:t>	</a:t>
                </a:r>
                <a:r>
                  <a:rPr lang="ja-JP" altLang="en-US" sz="1600" dirty="0" smtClean="0"/>
                  <a:t>　　　</a:t>
                </a:r>
                <a14:m>
                  <m:oMath xmlns:m="http://schemas.openxmlformats.org/officeDocument/2006/math">
                    <m:r>
                      <a:rPr lang="en-US" altLang="ja-JP" sz="1600" i="1" smtClean="0">
                        <a:solidFill>
                          <a:schemeClr val="tx1"/>
                        </a:solidFill>
                        <a:latin typeface="Cambria Math"/>
                      </a:rPr>
                      <m:t>𝑦</m:t>
                    </m:r>
                    <m:r>
                      <a:rPr lang="en-US" altLang="ja-JP" sz="1600" b="0" i="1" smtClean="0">
                        <a:solidFill>
                          <a:schemeClr val="tx1"/>
                        </a:solidFill>
                        <a:latin typeface="Cambria Math"/>
                      </a:rPr>
                      <m:t>:</m:t>
                    </m:r>
                    <m:r>
                      <a:rPr lang="ja-JP" altLang="en-US" sz="1600" i="1">
                        <a:solidFill>
                          <a:schemeClr val="tx1"/>
                        </a:solidFill>
                        <a:latin typeface="Cambria Math"/>
                      </a:rPr>
                      <m:t>実測値</m:t>
                    </m:r>
                    <m:r>
                      <a:rPr lang="ja-JP" altLang="en-US" sz="1600" b="0" i="1" smtClean="0">
                        <a:solidFill>
                          <a:schemeClr val="tx1"/>
                        </a:solidFill>
                        <a:latin typeface="Cambria Math"/>
                      </a:rPr>
                      <m:t>　</m:t>
                    </m:r>
                    <m:acc>
                      <m:accPr>
                        <m:chr m:val="̂"/>
                        <m:ctrlPr>
                          <a:rPr lang="en-US" altLang="ja-JP" sz="1600" i="1">
                            <a:solidFill>
                              <a:schemeClr val="tx1"/>
                            </a:solidFill>
                            <a:latin typeface="Cambria Math"/>
                          </a:rPr>
                        </m:ctrlPr>
                      </m:accPr>
                      <m:e>
                        <m:r>
                          <a:rPr lang="en-US" altLang="ja-JP" sz="1600" i="1">
                            <a:solidFill>
                              <a:schemeClr val="tx1"/>
                            </a:solidFill>
                            <a:latin typeface="Cambria Math"/>
                          </a:rPr>
                          <m:t>𝑦</m:t>
                        </m:r>
                      </m:e>
                    </m:acc>
                    <m:r>
                      <a:rPr lang="en-US" altLang="ja-JP" sz="1600" b="0" i="1" smtClean="0">
                        <a:solidFill>
                          <a:schemeClr val="tx1"/>
                        </a:solidFill>
                        <a:latin typeface="Cambria Math"/>
                      </a:rPr>
                      <m:t>:</m:t>
                    </m:r>
                    <m:r>
                      <a:rPr lang="ja-JP" altLang="en-US" sz="1600" i="1">
                        <a:solidFill>
                          <a:schemeClr val="tx1"/>
                        </a:solidFill>
                        <a:latin typeface="Cambria Math"/>
                      </a:rPr>
                      <m:t>予測値</m:t>
                    </m:r>
                    <m:r>
                      <a:rPr lang="ja-JP" altLang="en-US" sz="1600" b="0" i="1" smtClean="0">
                        <a:solidFill>
                          <a:schemeClr val="tx1"/>
                        </a:solidFill>
                        <a:latin typeface="Cambria Math"/>
                      </a:rPr>
                      <m:t>　</m:t>
                    </m:r>
                    <m:r>
                      <a:rPr lang="en-US" altLang="ja-JP" sz="1600" b="0" i="1" smtClean="0">
                        <a:solidFill>
                          <a:schemeClr val="tx1"/>
                        </a:solidFill>
                        <a:latin typeface="Cambria Math"/>
                      </a:rPr>
                      <m:t>𝛼</m:t>
                    </m:r>
                    <m:r>
                      <a:rPr lang="en-US" altLang="ja-JP" sz="1600" b="0" i="1" smtClean="0">
                        <a:solidFill>
                          <a:schemeClr val="tx1"/>
                        </a:solidFill>
                        <a:latin typeface="Cambria Math"/>
                      </a:rPr>
                      <m:t>:</m:t>
                    </m:r>
                    <m:r>
                      <a:rPr lang="ja-JP" altLang="en-US" sz="1600" i="1">
                        <a:solidFill>
                          <a:schemeClr val="tx1"/>
                        </a:solidFill>
                        <a:latin typeface="Cambria Math"/>
                      </a:rPr>
                      <m:t>回帰係数</m:t>
                    </m:r>
                    <m:r>
                      <a:rPr lang="ja-JP" altLang="en-US" sz="1600" b="0" i="1" smtClean="0">
                        <a:solidFill>
                          <a:schemeClr val="tx1"/>
                        </a:solidFill>
                        <a:latin typeface="Cambria Math"/>
                      </a:rPr>
                      <m:t>　</m:t>
                    </m:r>
                    <m:r>
                      <a:rPr lang="en-US" altLang="ja-JP" sz="1600" b="0" i="1" smtClean="0">
                        <a:solidFill>
                          <a:schemeClr val="tx1"/>
                        </a:solidFill>
                        <a:latin typeface="Cambria Math"/>
                      </a:rPr>
                      <m:t>𝜆</m:t>
                    </m:r>
                    <m:r>
                      <a:rPr lang="en-US" altLang="ja-JP" sz="1600" b="0" i="1" smtClean="0">
                        <a:solidFill>
                          <a:schemeClr val="tx1"/>
                        </a:solidFill>
                        <a:latin typeface="Cambria Math"/>
                      </a:rPr>
                      <m:t>,</m:t>
                    </m:r>
                    <m:r>
                      <a:rPr lang="en-US" altLang="ja-JP" sz="1600" b="0" i="1" smtClean="0">
                        <a:solidFill>
                          <a:schemeClr val="tx1"/>
                        </a:solidFill>
                        <a:latin typeface="Cambria Math"/>
                      </a:rPr>
                      <m:t>𝑞</m:t>
                    </m:r>
                    <m:r>
                      <a:rPr lang="en-US" altLang="ja-JP" sz="1600" b="0" i="1" smtClean="0">
                        <a:solidFill>
                          <a:schemeClr val="tx1"/>
                        </a:solidFill>
                        <a:latin typeface="Cambria Math"/>
                      </a:rPr>
                      <m:t>:</m:t>
                    </m:r>
                    <m:r>
                      <a:rPr lang="ja-JP" altLang="en-US" sz="1600" i="1">
                        <a:solidFill>
                          <a:schemeClr val="tx1"/>
                        </a:solidFill>
                        <a:latin typeface="Cambria Math"/>
                      </a:rPr>
                      <m:t>定</m:t>
                    </m:r>
                    <m:r>
                      <a:rPr lang="ja-JP" altLang="en-US" sz="1600" i="1" smtClean="0">
                        <a:solidFill>
                          <a:schemeClr val="tx1"/>
                        </a:solidFill>
                        <a:latin typeface="Cambria Math"/>
                      </a:rPr>
                      <m:t>数</m:t>
                    </m:r>
                  </m:oMath>
                </a14:m>
                <a:endParaRPr lang="en-US" altLang="ja-JP" sz="1600" dirty="0" smtClean="0">
                  <a:solidFill>
                    <a:schemeClr val="tx1"/>
                  </a:solidFill>
                </a:endParaRPr>
              </a:p>
              <a:p>
                <a:pPr marL="0" indent="0">
                  <a:buNone/>
                </a:pPr>
                <a:endParaRPr lang="en-US" altLang="ja-JP" sz="1600" dirty="0" smtClean="0">
                  <a:solidFill>
                    <a:schemeClr val="tx1"/>
                  </a:solidFill>
                </a:endParaRPr>
              </a:p>
              <a:p>
                <a:r>
                  <a:rPr lang="en-US" altLang="ja-JP" dirty="0" smtClean="0"/>
                  <a:t>q=1</a:t>
                </a:r>
                <a:r>
                  <a:rPr lang="ja-JP" altLang="en-US" dirty="0"/>
                  <a:t>の場合：</a:t>
                </a:r>
                <a:r>
                  <a:rPr lang="en-US" altLang="ja-JP" dirty="0" smtClean="0"/>
                  <a:t>Lasso</a:t>
                </a:r>
                <a:r>
                  <a:rPr lang="ja-JP" altLang="en-US" dirty="0" err="1" smtClean="0"/>
                  <a:t>、</a:t>
                </a:r>
                <a:r>
                  <a:rPr lang="en-US" altLang="ja-JP" dirty="0" smtClean="0"/>
                  <a:t>q=2</a:t>
                </a:r>
                <a:r>
                  <a:rPr lang="ja-JP" altLang="en-US" dirty="0" smtClean="0"/>
                  <a:t>の場合</a:t>
                </a:r>
                <a:r>
                  <a:rPr lang="ja-JP" altLang="en-US" dirty="0"/>
                  <a:t>：</a:t>
                </a:r>
                <a:r>
                  <a:rPr lang="en-US" altLang="ja-JP" dirty="0" smtClean="0"/>
                  <a:t>Ridge</a:t>
                </a:r>
              </a:p>
              <a:p>
                <a:r>
                  <a:rPr lang="en-US" altLang="ja-JP" dirty="0" smtClean="0"/>
                  <a:t>Lasso</a:t>
                </a:r>
                <a:r>
                  <a:rPr lang="ja-JP" altLang="en-US" dirty="0" smtClean="0"/>
                  <a:t>と</a:t>
                </a:r>
                <a:r>
                  <a:rPr lang="en-US" altLang="ja-JP" dirty="0" smtClean="0"/>
                  <a:t>Ridge</a:t>
                </a:r>
                <a:r>
                  <a:rPr lang="ja-JP" altLang="en-US" dirty="0" smtClean="0"/>
                  <a:t>の違いは？</a:t>
                </a:r>
                <a:endParaRPr lang="en-US" altLang="ja-JP" dirty="0" smtClean="0"/>
              </a:p>
              <a:p>
                <a:r>
                  <a:rPr lang="en-US" altLang="ja-JP" dirty="0" smtClean="0"/>
                  <a:t>q</a:t>
                </a:r>
                <a:r>
                  <a:rPr lang="ja-JP" altLang="en-US" dirty="0" smtClean="0"/>
                  <a:t>（べき乗数）はどんな意味を持っている？</a:t>
                </a:r>
                <a:endParaRPr lang="en-US" altLang="ja-JP" dirty="0" smtClean="0"/>
              </a:p>
              <a:p>
                <a:pPr marL="0" indent="0">
                  <a:buNone/>
                </a:pPr>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10</a:t>
            </a:fld>
            <a:endParaRPr kumimoji="1" lang="ja-JP" altLang="en-US" dirty="0"/>
          </a:p>
        </p:txBody>
      </p:sp>
    </p:spTree>
    <p:extLst>
      <p:ext uri="{BB962C8B-B14F-4D97-AF65-F5344CB8AC3E}">
        <p14:creationId xmlns:p14="http://schemas.microsoft.com/office/powerpoint/2010/main" val="2202738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係数空間</a:t>
            </a:r>
            <a:r>
              <a:rPr lang="ja-JP" altLang="en-US" dirty="0" smtClean="0"/>
              <a:t>で考える</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11</a:t>
            </a:fld>
            <a:endParaRPr kumimoji="1" lang="ja-JP" altLang="en-US" dirty="0"/>
          </a:p>
        </p:txBody>
      </p:sp>
      <p:grpSp>
        <p:nvGrpSpPr>
          <p:cNvPr id="28" name="グループ化 27"/>
          <p:cNvGrpSpPr/>
          <p:nvPr/>
        </p:nvGrpSpPr>
        <p:grpSpPr>
          <a:xfrm>
            <a:off x="1303388" y="3190004"/>
            <a:ext cx="6004916" cy="3551364"/>
            <a:chOff x="2769062" y="3327159"/>
            <a:chExt cx="3530742" cy="3037903"/>
          </a:xfrm>
        </p:grpSpPr>
        <p:grpSp>
          <p:nvGrpSpPr>
            <p:cNvPr id="20" name="グループ化 19"/>
            <p:cNvGrpSpPr/>
            <p:nvPr/>
          </p:nvGrpSpPr>
          <p:grpSpPr>
            <a:xfrm>
              <a:off x="2769062" y="3327159"/>
              <a:ext cx="2980336" cy="2754888"/>
              <a:chOff x="719184" y="3059668"/>
              <a:chExt cx="2980336" cy="2754888"/>
            </a:xfrm>
          </p:grpSpPr>
          <p:cxnSp>
            <p:nvCxnSpPr>
              <p:cNvPr id="6" name="直線矢印コネクタ 5"/>
              <p:cNvCxnSpPr/>
              <p:nvPr/>
            </p:nvCxnSpPr>
            <p:spPr>
              <a:xfrm flipV="1">
                <a:off x="1259632" y="3429000"/>
                <a:ext cx="0"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259632" y="5387032"/>
                <a:ext cx="24398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p:cNvSpPr/>
                  <p:nvPr/>
                </p:nvSpPr>
                <p:spPr>
                  <a:xfrm>
                    <a:off x="3206052" y="5445224"/>
                    <a:ext cx="493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1</m:t>
                              </m:r>
                            </m:sub>
                          </m:sSub>
                        </m:oMath>
                      </m:oMathPara>
                    </a14:m>
                    <a:endParaRPr lang="ja-JP" altLang="en-US" dirty="0">
                      <a:solidFill>
                        <a:schemeClr val="tx1"/>
                      </a:solidFill>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3206052" y="5445224"/>
                    <a:ext cx="493468" cy="369332"/>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719184" y="3059668"/>
                    <a:ext cx="498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2</m:t>
                              </m:r>
                            </m:sub>
                          </m:sSub>
                        </m:oMath>
                      </m:oMathPara>
                    </a14:m>
                    <a:endParaRPr lang="ja-JP" altLang="en-US" dirty="0">
                      <a:solidFill>
                        <a:schemeClr val="tx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719184" y="3059668"/>
                    <a:ext cx="498790" cy="369332"/>
                  </a:xfrm>
                  <a:prstGeom prst="rect">
                    <a:avLst/>
                  </a:prstGeom>
                  <a:blipFill rotWithShape="1">
                    <a:blip r:embed="rId3"/>
                    <a:stretch>
                      <a:fillRect/>
                    </a:stretch>
                  </a:blipFill>
                </p:spPr>
                <p:txBody>
                  <a:bodyPr/>
                  <a:lstStyle/>
                  <a:p>
                    <a:r>
                      <a:rPr lang="ja-JP" altLang="en-US">
                        <a:noFill/>
                      </a:rPr>
                      <a:t> </a:t>
                    </a:r>
                  </a:p>
                </p:txBody>
              </p:sp>
            </mc:Fallback>
          </mc:AlternateContent>
          <p:sp>
            <p:nvSpPr>
              <p:cNvPr id="16" name="円/楕円 15"/>
              <p:cNvSpPr/>
              <p:nvPr/>
            </p:nvSpPr>
            <p:spPr>
              <a:xfrm>
                <a:off x="2191479" y="40507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263487" y="3902102"/>
                <a:ext cx="480877" cy="315934"/>
              </a:xfrm>
              <a:prstGeom prst="rect">
                <a:avLst/>
              </a:prstGeom>
            </p:spPr>
            <p:txBody>
              <a:bodyPr wrap="none">
                <a:spAutoFit/>
              </a:bodyPr>
              <a:lstStyle/>
              <a:p>
                <a:r>
                  <a:rPr lang="en-US" altLang="ja-JP" dirty="0" smtClean="0">
                    <a:solidFill>
                      <a:schemeClr val="tx1"/>
                    </a:solidFill>
                  </a:rPr>
                  <a:t>P(</a:t>
                </a:r>
                <a:r>
                  <a:rPr lang="en-US" altLang="ja-JP" dirty="0" err="1" smtClean="0">
                    <a:solidFill>
                      <a:schemeClr val="tx1"/>
                    </a:solidFill>
                  </a:rPr>
                  <a:t>a,b</a:t>
                </a:r>
                <a:r>
                  <a:rPr lang="en-US" altLang="ja-JP" dirty="0" smtClean="0">
                    <a:solidFill>
                      <a:schemeClr val="tx1"/>
                    </a:solidFill>
                  </a:rPr>
                  <a:t>)</a:t>
                </a:r>
                <a:endParaRPr lang="ja-JP" altLang="en-US" dirty="0">
                  <a:solidFill>
                    <a:schemeClr val="tx1"/>
                  </a:solidFill>
                </a:endParaRPr>
              </a:p>
            </p:txBody>
          </p:sp>
          <p:sp>
            <p:nvSpPr>
              <p:cNvPr id="19" name="正方形/長方形 18"/>
              <p:cNvSpPr/>
              <p:nvPr/>
            </p:nvSpPr>
            <p:spPr>
              <a:xfrm>
                <a:off x="1119903" y="5326143"/>
                <a:ext cx="340158" cy="369332"/>
              </a:xfrm>
              <a:prstGeom prst="rect">
                <a:avLst/>
              </a:prstGeom>
            </p:spPr>
            <p:txBody>
              <a:bodyPr wrap="none">
                <a:spAutoFit/>
              </a:bodyPr>
              <a:lstStyle/>
              <a:p>
                <a:r>
                  <a:rPr lang="en-US" altLang="ja-JP" dirty="0"/>
                  <a:t>O</a:t>
                </a:r>
                <a:endParaRPr lang="ja-JP" altLang="en-US" dirty="0">
                  <a:solidFill>
                    <a:schemeClr val="tx1"/>
                  </a:solidFill>
                </a:endParaRPr>
              </a:p>
            </p:txBody>
          </p:sp>
        </p:grpSp>
        <p:sp>
          <p:nvSpPr>
            <p:cNvPr id="21" name="テキスト ボックス 20"/>
            <p:cNvSpPr txBox="1"/>
            <p:nvPr/>
          </p:nvSpPr>
          <p:spPr>
            <a:xfrm>
              <a:off x="3309510" y="5733195"/>
              <a:ext cx="1979072" cy="631867"/>
            </a:xfrm>
            <a:prstGeom prst="rect">
              <a:avLst/>
            </a:prstGeom>
            <a:noFill/>
          </p:spPr>
          <p:txBody>
            <a:bodyPr wrap="square" rtlCol="0">
              <a:spAutoFit/>
            </a:bodyPr>
            <a:lstStyle/>
            <a:p>
              <a:r>
                <a:rPr kumimoji="1" lang="ja-JP" altLang="en-US" sz="1400" dirty="0" smtClean="0"/>
                <a:t>原点</a:t>
              </a:r>
              <a:endParaRPr kumimoji="1" lang="en-US" altLang="ja-JP" sz="1400" dirty="0" smtClean="0"/>
            </a:p>
            <a:p>
              <a:r>
                <a:rPr lang="ja-JP" altLang="en-US" sz="1400" dirty="0"/>
                <a:t>　</a:t>
              </a:r>
              <a:r>
                <a:rPr kumimoji="1" lang="ja-JP" altLang="en-US" sz="1400" dirty="0" smtClean="0"/>
                <a:t>＝全係数がゼロ</a:t>
              </a:r>
              <a:endParaRPr lang="en-US" altLang="ja-JP" sz="1400" dirty="0" smtClean="0"/>
            </a:p>
            <a:p>
              <a:r>
                <a:rPr kumimoji="1" lang="ja-JP" altLang="en-US" sz="1400" dirty="0"/>
                <a:t>　</a:t>
              </a:r>
              <a:r>
                <a:rPr kumimoji="1" lang="ja-JP" altLang="en-US" sz="1400" dirty="0" smtClean="0"/>
                <a:t>　＝ペナルティ最大＆誤差項無考慮</a:t>
              </a:r>
              <a:endParaRPr kumimoji="1" lang="ja-JP" altLang="en-US" sz="1400" dirty="0"/>
            </a:p>
          </p:txBody>
        </p:sp>
        <p:sp>
          <p:nvSpPr>
            <p:cNvPr id="22" name="テキスト ボックス 21"/>
            <p:cNvSpPr txBox="1"/>
            <p:nvPr/>
          </p:nvSpPr>
          <p:spPr>
            <a:xfrm>
              <a:off x="4277361" y="3795035"/>
              <a:ext cx="2022443" cy="447572"/>
            </a:xfrm>
            <a:prstGeom prst="rect">
              <a:avLst/>
            </a:prstGeom>
            <a:noFill/>
          </p:spPr>
          <p:txBody>
            <a:bodyPr wrap="square" rtlCol="0">
              <a:spAutoFit/>
            </a:bodyPr>
            <a:lstStyle/>
            <a:p>
              <a:r>
                <a:rPr lang="ja-JP" altLang="en-US" sz="1400" dirty="0" smtClean="0"/>
                <a:t>最小二乗法の場合の係数点</a:t>
              </a:r>
              <a:endParaRPr lang="en-US" altLang="ja-JP" sz="1400" dirty="0" smtClean="0"/>
            </a:p>
            <a:p>
              <a:r>
                <a:rPr lang="ja-JP" altLang="en-US" sz="1400" dirty="0" smtClean="0"/>
                <a:t>　＝ペナルティ無し＆誤差項最小</a:t>
              </a:r>
              <a:endParaRPr kumimoji="1" lang="ja-JP" altLang="en-US" sz="1400" dirty="0"/>
            </a:p>
          </p:txBody>
        </p:sp>
      </p:grpSp>
      <mc:AlternateContent xmlns:mc="http://schemas.openxmlformats.org/markup-compatibility/2006" xmlns:a14="http://schemas.microsoft.com/office/drawing/2010/main">
        <mc:Choice Requires="a14">
          <p:sp>
            <p:nvSpPr>
              <p:cNvPr id="27" name="コンテンツ プレースホルダー 2"/>
              <p:cNvSpPr>
                <a:spLocks noGrp="1"/>
              </p:cNvSpPr>
              <p:nvPr>
                <p:ph idx="1"/>
              </p:nvPr>
            </p:nvSpPr>
            <p:spPr>
              <a:xfrm>
                <a:off x="683568" y="1609416"/>
                <a:ext cx="7056784" cy="1580588"/>
              </a:xfrm>
            </p:spPr>
            <p:txBody>
              <a:bodyPr>
                <a:normAutofit/>
              </a:bodyPr>
              <a:lstStyle/>
              <a:p>
                <a:r>
                  <a:rPr lang="ja-JP" altLang="en-US" dirty="0" smtClean="0"/>
                  <a:t>簡単のため</a:t>
                </a:r>
                <a14:m>
                  <m:oMath xmlns:m="http://schemas.openxmlformats.org/officeDocument/2006/math">
                    <m:sSub>
                      <m:sSubPr>
                        <m:ctrlPr>
                          <a:rPr lang="en-US" altLang="ja-JP" i="1" smtClean="0">
                            <a:latin typeface="Cambria Math"/>
                          </a:rPr>
                        </m:ctrlPr>
                      </m:sSubPr>
                      <m:e>
                        <m:r>
                          <a:rPr lang="en-US" altLang="ja-JP" b="0" i="1" smtClean="0">
                            <a:latin typeface="Cambria Math"/>
                          </a:rPr>
                          <m:t>𝛼</m:t>
                        </m:r>
                      </m:e>
                      <m:sub>
                        <m:r>
                          <a:rPr lang="en-US" altLang="ja-JP" b="0" i="1" smtClean="0">
                            <a:latin typeface="Cambria Math"/>
                          </a:rPr>
                          <m:t>1</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𝛼</m:t>
                        </m:r>
                      </m:e>
                      <m:sub>
                        <m:r>
                          <a:rPr lang="en-US" altLang="ja-JP" b="0" i="1" smtClean="0">
                            <a:latin typeface="Cambria Math"/>
                          </a:rPr>
                          <m:t>2</m:t>
                        </m:r>
                      </m:sub>
                    </m:sSub>
                    <m:r>
                      <a:rPr lang="en-US" altLang="ja-JP" b="0" i="1" smtClean="0">
                        <a:latin typeface="Cambria Math"/>
                      </a:rPr>
                      <m:t> </m:t>
                    </m:r>
                  </m:oMath>
                </a14:m>
                <a:r>
                  <a:rPr lang="ja-JP" altLang="en-US" dirty="0" smtClean="0"/>
                  <a:t>の２変数のケース</a:t>
                </a:r>
                <a:r>
                  <a:rPr lang="ja-JP" altLang="en-US" dirty="0"/>
                  <a:t>で</a:t>
                </a:r>
                <a:r>
                  <a:rPr lang="ja-JP" altLang="en-US" dirty="0" smtClean="0"/>
                  <a:t>考える</a:t>
                </a:r>
                <a:endParaRPr lang="en-US" altLang="ja-JP" dirty="0" smtClean="0"/>
              </a:p>
              <a:p>
                <a:r>
                  <a:rPr lang="ja-JP" altLang="en-US" dirty="0" smtClean="0"/>
                  <a:t>点</a:t>
                </a:r>
                <a:r>
                  <a:rPr lang="en-US" altLang="ja-JP" dirty="0" smtClean="0"/>
                  <a:t>P(</a:t>
                </a:r>
                <a:r>
                  <a:rPr lang="en-US" altLang="ja-JP" dirty="0" err="1" smtClean="0"/>
                  <a:t>a,b</a:t>
                </a:r>
                <a:r>
                  <a:rPr lang="en-US" altLang="ja-JP" dirty="0" smtClean="0"/>
                  <a:t>)</a:t>
                </a:r>
                <a:r>
                  <a:rPr lang="ja-JP" altLang="en-US" dirty="0" smtClean="0"/>
                  <a:t>：ペナルティを考えない（＝最小二乗法）場合のモデルの回帰係数</a:t>
                </a:r>
                <a14:m>
                  <m:oMath xmlns:m="http://schemas.openxmlformats.org/officeDocument/2006/math">
                    <m:sSub>
                      <m:sSubPr>
                        <m:ctrlPr>
                          <a:rPr lang="en-US" altLang="ja-JP" i="1">
                            <a:latin typeface="Cambria Math"/>
                          </a:rPr>
                        </m:ctrlPr>
                      </m:sSubPr>
                      <m:e>
                        <m:r>
                          <a:rPr lang="en-US" altLang="ja-JP" b="0" i="1" smtClean="0">
                            <a:latin typeface="Cambria Math"/>
                          </a:rPr>
                          <m:t>(</m:t>
                        </m:r>
                        <m:r>
                          <a:rPr lang="en-US" altLang="ja-JP" i="1">
                            <a:latin typeface="Cambria Math"/>
                          </a:rPr>
                          <m:t>𝛼</m:t>
                        </m:r>
                      </m:e>
                      <m:sub>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𝛼</m:t>
                        </m:r>
                      </m:e>
                      <m:sub>
                        <m:r>
                          <a:rPr lang="en-US" altLang="ja-JP" i="1">
                            <a:latin typeface="Cambria Math"/>
                          </a:rPr>
                          <m:t>2</m:t>
                        </m:r>
                      </m:sub>
                    </m:sSub>
                    <m:r>
                      <a:rPr lang="en-US" altLang="ja-JP" b="0" i="1" smtClean="0">
                        <a:latin typeface="Cambria Math"/>
                      </a:rPr>
                      <m:t>)</m:t>
                    </m:r>
                    <m:r>
                      <a:rPr lang="en-US" altLang="ja-JP" i="1">
                        <a:latin typeface="Cambria Math"/>
                      </a:rPr>
                      <m:t> </m:t>
                    </m:r>
                  </m:oMath>
                </a14:m>
                <a:endParaRPr lang="en-US" altLang="ja-JP" dirty="0"/>
              </a:p>
              <a:p>
                <a:endParaRPr lang="en-US" altLang="ja-JP" dirty="0"/>
              </a:p>
            </p:txBody>
          </p:sp>
        </mc:Choice>
        <mc:Fallback xmlns="">
          <p:sp>
            <p:nvSpPr>
              <p:cNvPr id="27" name="コンテンツ プレースホルダー 2"/>
              <p:cNvSpPr>
                <a:spLocks noGrp="1" noRot="1" noChangeAspect="1" noMove="1" noResize="1" noEditPoints="1" noAdjustHandles="1" noChangeArrowheads="1" noChangeShapeType="1" noTextEdit="1"/>
              </p:cNvSpPr>
              <p:nvPr>
                <p:ph idx="1"/>
              </p:nvPr>
            </p:nvSpPr>
            <p:spPr>
              <a:xfrm>
                <a:off x="683568" y="1609416"/>
                <a:ext cx="7056784" cy="1580588"/>
              </a:xfrm>
              <a:blipFill rotWithShape="1">
                <a:blip r:embed="rId4"/>
                <a:stretch>
                  <a:fillRect l="-518" t="-4247" r="-1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5852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一般式</a:t>
            </a:r>
            <a:r>
              <a:rPr lang="ja-JP" altLang="en-US" dirty="0" smtClean="0"/>
              <a:t>の</a:t>
            </a:r>
            <a:r>
              <a:rPr lang="ja-JP" altLang="en-US" dirty="0"/>
              <a:t>軌跡</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ja-JP" altLang="en-US" sz="1700" i="1" dirty="0" smtClean="0">
                          <a:latin typeface="Cambria Math"/>
                        </a:rPr>
                        <m:t>一般式：</m:t>
                      </m:r>
                      <m:r>
                        <m:rPr>
                          <m:sty m:val="p"/>
                        </m:rPr>
                        <a:rPr lang="en-US" altLang="ja-JP" sz="1700" i="1">
                          <a:latin typeface="Cambria Math"/>
                        </a:rPr>
                        <m:t>min</m:t>
                      </m:r>
                      <m:d>
                        <m:dPr>
                          <m:ctrlPr>
                            <a:rPr lang="en-US" altLang="ja-JP" sz="1700" i="1">
                              <a:latin typeface="Cambria Math"/>
                            </a:rPr>
                          </m:ctrlPr>
                        </m:dPr>
                        <m:e>
                          <m:nary>
                            <m:naryPr>
                              <m:chr m:val="∑"/>
                              <m:subHide m:val="on"/>
                              <m:supHide m:val="on"/>
                              <m:ctrlPr>
                                <a:rPr lang="en-US" altLang="ja-JP" sz="1700" i="1">
                                  <a:solidFill>
                                    <a:srgbClr val="FF0000"/>
                                  </a:solidFill>
                                  <a:latin typeface="Cambria Math"/>
                                </a:rPr>
                              </m:ctrlPr>
                            </m:naryPr>
                            <m:sub/>
                            <m:sup/>
                            <m:e>
                              <m:sSup>
                                <m:sSupPr>
                                  <m:ctrlPr>
                                    <a:rPr lang="en-US" altLang="ja-JP" sz="1700" i="1">
                                      <a:solidFill>
                                        <a:srgbClr val="FF0000"/>
                                      </a:solidFill>
                                      <a:latin typeface="Cambria Math"/>
                                    </a:rPr>
                                  </m:ctrlPr>
                                </m:sSupPr>
                                <m:e>
                                  <m:r>
                                    <a:rPr lang="en-US" altLang="ja-JP" sz="1700" i="1">
                                      <a:solidFill>
                                        <a:srgbClr val="FF0000"/>
                                      </a:solidFill>
                                      <a:latin typeface="Cambria Math"/>
                                    </a:rPr>
                                    <m:t>(</m:t>
                                  </m:r>
                                  <m:r>
                                    <a:rPr lang="en-US" altLang="ja-JP" sz="1700" i="1">
                                      <a:solidFill>
                                        <a:srgbClr val="FF0000"/>
                                      </a:solidFill>
                                      <a:latin typeface="Cambria Math"/>
                                    </a:rPr>
                                    <m:t>𝑦</m:t>
                                  </m:r>
                                  <m:r>
                                    <a:rPr lang="en-US" altLang="ja-JP" sz="1700" i="1">
                                      <a:solidFill>
                                        <a:srgbClr val="FF0000"/>
                                      </a:solidFill>
                                      <a:latin typeface="Cambria Math"/>
                                    </a:rPr>
                                    <m:t>−</m:t>
                                  </m:r>
                                  <m:acc>
                                    <m:accPr>
                                      <m:chr m:val="̂"/>
                                      <m:ctrlPr>
                                        <a:rPr lang="en-US" altLang="ja-JP" sz="1700" i="1">
                                          <a:solidFill>
                                            <a:srgbClr val="FF0000"/>
                                          </a:solidFill>
                                          <a:latin typeface="Cambria Math"/>
                                        </a:rPr>
                                      </m:ctrlPr>
                                    </m:accPr>
                                    <m:e>
                                      <m:r>
                                        <a:rPr lang="en-US" altLang="ja-JP" sz="1700" i="1">
                                          <a:solidFill>
                                            <a:srgbClr val="FF0000"/>
                                          </a:solidFill>
                                          <a:latin typeface="Cambria Math"/>
                                        </a:rPr>
                                        <m:t>𝑦</m:t>
                                      </m:r>
                                    </m:e>
                                  </m:acc>
                                  <m:r>
                                    <a:rPr lang="en-US" altLang="ja-JP" sz="1700" i="1">
                                      <a:solidFill>
                                        <a:srgbClr val="FF0000"/>
                                      </a:solidFill>
                                      <a:latin typeface="Cambria Math"/>
                                    </a:rPr>
                                    <m:t>)</m:t>
                                  </m:r>
                                </m:e>
                                <m:sup>
                                  <m:r>
                                    <a:rPr lang="en-US" altLang="ja-JP" sz="1700" i="1">
                                      <a:solidFill>
                                        <a:srgbClr val="FF0000"/>
                                      </a:solidFill>
                                      <a:latin typeface="Cambria Math"/>
                                    </a:rPr>
                                    <m:t>2</m:t>
                                  </m:r>
                                </m:sup>
                              </m:sSup>
                            </m:e>
                          </m:nary>
                          <m:r>
                            <a:rPr lang="en-US" altLang="ja-JP" sz="1700" i="1">
                              <a:latin typeface="Cambria Math"/>
                            </a:rPr>
                            <m:t>+</m:t>
                          </m:r>
                          <m:r>
                            <a:rPr lang="en-US" altLang="ja-JP" sz="1700" i="1">
                              <a:solidFill>
                                <a:srgbClr val="0070C0"/>
                              </a:solidFill>
                              <a:latin typeface="Cambria Math"/>
                            </a:rPr>
                            <m:t>𝜆</m:t>
                          </m:r>
                          <m:nary>
                            <m:naryPr>
                              <m:chr m:val="∑"/>
                              <m:subHide m:val="on"/>
                              <m:supHide m:val="on"/>
                              <m:ctrlPr>
                                <a:rPr lang="en-US" altLang="ja-JP" sz="1700" i="1">
                                  <a:solidFill>
                                    <a:srgbClr val="0070C0"/>
                                  </a:solidFill>
                                  <a:latin typeface="Cambria Math"/>
                                </a:rPr>
                              </m:ctrlPr>
                            </m:naryPr>
                            <m:sub/>
                            <m:sup/>
                            <m:e>
                              <m:sSup>
                                <m:sSupPr>
                                  <m:ctrlPr>
                                    <a:rPr lang="en-US" altLang="ja-JP" sz="1700" i="1">
                                      <a:solidFill>
                                        <a:srgbClr val="0070C0"/>
                                      </a:solidFill>
                                      <a:latin typeface="Cambria Math"/>
                                    </a:rPr>
                                  </m:ctrlPr>
                                </m:sSupPr>
                                <m:e>
                                  <m:d>
                                    <m:dPr>
                                      <m:begChr m:val="|"/>
                                      <m:endChr m:val="|"/>
                                      <m:ctrlPr>
                                        <a:rPr lang="en-US" altLang="ja-JP" sz="1700" i="1">
                                          <a:solidFill>
                                            <a:srgbClr val="0070C0"/>
                                          </a:solidFill>
                                          <a:latin typeface="Cambria Math"/>
                                        </a:rPr>
                                      </m:ctrlPr>
                                    </m:dPr>
                                    <m:e>
                                      <m:r>
                                        <a:rPr lang="en-US" altLang="ja-JP" sz="1700" i="1">
                                          <a:solidFill>
                                            <a:srgbClr val="0070C0"/>
                                          </a:solidFill>
                                          <a:latin typeface="Cambria Math"/>
                                        </a:rPr>
                                        <m:t>𝛼</m:t>
                                      </m:r>
                                    </m:e>
                                  </m:d>
                                </m:e>
                                <m:sup>
                                  <m:r>
                                    <a:rPr lang="en-US" altLang="ja-JP" sz="1700" i="1">
                                      <a:solidFill>
                                        <a:srgbClr val="0070C0"/>
                                      </a:solidFill>
                                      <a:latin typeface="Cambria Math"/>
                                    </a:rPr>
                                    <m:t>𝑞</m:t>
                                  </m:r>
                                </m:sup>
                              </m:sSup>
                            </m:e>
                          </m:nary>
                        </m:e>
                      </m:d>
                      <m:r>
                        <a:rPr lang="en-US" altLang="ja-JP" sz="1700" i="1">
                          <a:latin typeface="Cambria Math"/>
                        </a:rPr>
                        <m:t>=</m:t>
                      </m:r>
                      <m:r>
                        <m:rPr>
                          <m:sty m:val="p"/>
                        </m:rPr>
                        <a:rPr lang="en-US" altLang="ja-JP" sz="1700" i="1">
                          <a:latin typeface="Cambria Math"/>
                        </a:rPr>
                        <m:t>min</m:t>
                      </m:r>
                      <m:d>
                        <m:dPr>
                          <m:ctrlPr>
                            <a:rPr lang="en-US" altLang="ja-JP" sz="1700" i="1">
                              <a:latin typeface="Cambria Math"/>
                            </a:rPr>
                          </m:ctrlPr>
                        </m:dPr>
                        <m:e>
                          <m:nary>
                            <m:naryPr>
                              <m:chr m:val="∑"/>
                              <m:subHide m:val="on"/>
                              <m:supHide m:val="on"/>
                              <m:ctrlPr>
                                <a:rPr lang="en-US" altLang="ja-JP" sz="1700" i="1">
                                  <a:solidFill>
                                    <a:srgbClr val="FF0000"/>
                                  </a:solidFill>
                                  <a:latin typeface="Cambria Math"/>
                                </a:rPr>
                              </m:ctrlPr>
                            </m:naryPr>
                            <m:sub/>
                            <m:sup/>
                            <m:e>
                              <m:sSup>
                                <m:sSupPr>
                                  <m:ctrlPr>
                                    <a:rPr lang="en-US" altLang="ja-JP" sz="1700" i="1">
                                      <a:solidFill>
                                        <a:srgbClr val="FF0000"/>
                                      </a:solidFill>
                                      <a:latin typeface="Cambria Math"/>
                                    </a:rPr>
                                  </m:ctrlPr>
                                </m:sSupPr>
                                <m:e>
                                  <m:r>
                                    <a:rPr lang="en-US" altLang="ja-JP" sz="1700" i="1">
                                      <a:solidFill>
                                        <a:srgbClr val="FF0000"/>
                                      </a:solidFill>
                                      <a:latin typeface="Cambria Math"/>
                                    </a:rPr>
                                    <m:t>(</m:t>
                                  </m:r>
                                  <m:r>
                                    <a:rPr lang="en-US" altLang="ja-JP" sz="1700" i="1">
                                      <a:solidFill>
                                        <a:srgbClr val="FF0000"/>
                                      </a:solidFill>
                                      <a:latin typeface="Cambria Math"/>
                                    </a:rPr>
                                    <m:t>𝑦</m:t>
                                  </m:r>
                                  <m:r>
                                    <a:rPr lang="en-US" altLang="ja-JP" sz="1700" i="1">
                                      <a:solidFill>
                                        <a:srgbClr val="FF0000"/>
                                      </a:solidFill>
                                      <a:latin typeface="Cambria Math"/>
                                    </a:rPr>
                                    <m:t>−</m:t>
                                  </m:r>
                                  <m:r>
                                    <a:rPr lang="en-US" altLang="ja-JP" sz="1700" b="0" i="1" smtClean="0">
                                      <a:solidFill>
                                        <a:srgbClr val="FF0000"/>
                                      </a:solidFill>
                                      <a:latin typeface="Cambria Math"/>
                                    </a:rPr>
                                    <m:t>𝛼</m:t>
                                  </m:r>
                                  <m:r>
                                    <a:rPr lang="en-US" altLang="ja-JP" sz="1700" b="0" i="1" smtClean="0">
                                      <a:solidFill>
                                        <a:srgbClr val="FF0000"/>
                                      </a:solidFill>
                                      <a:latin typeface="Cambria Math"/>
                                    </a:rPr>
                                    <m:t>𝑥</m:t>
                                  </m:r>
                                  <m:r>
                                    <a:rPr lang="en-US" altLang="ja-JP" sz="1700" i="1">
                                      <a:solidFill>
                                        <a:srgbClr val="FF0000"/>
                                      </a:solidFill>
                                      <a:latin typeface="Cambria Math"/>
                                    </a:rPr>
                                    <m:t>)</m:t>
                                  </m:r>
                                </m:e>
                                <m:sup>
                                  <m:r>
                                    <a:rPr lang="en-US" altLang="ja-JP" sz="1700" i="1">
                                      <a:solidFill>
                                        <a:srgbClr val="FF0000"/>
                                      </a:solidFill>
                                      <a:latin typeface="Cambria Math"/>
                                    </a:rPr>
                                    <m:t>2</m:t>
                                  </m:r>
                                </m:sup>
                              </m:sSup>
                            </m:e>
                          </m:nary>
                          <m:r>
                            <a:rPr lang="en-US" altLang="ja-JP" sz="1700" i="1">
                              <a:latin typeface="Cambria Math"/>
                            </a:rPr>
                            <m:t>+</m:t>
                          </m:r>
                          <m:r>
                            <a:rPr lang="en-US" altLang="ja-JP" sz="1700" i="1">
                              <a:solidFill>
                                <a:srgbClr val="0070C0"/>
                              </a:solidFill>
                              <a:latin typeface="Cambria Math"/>
                            </a:rPr>
                            <m:t>𝜆</m:t>
                          </m:r>
                          <m:nary>
                            <m:naryPr>
                              <m:chr m:val="∑"/>
                              <m:subHide m:val="on"/>
                              <m:supHide m:val="on"/>
                              <m:ctrlPr>
                                <a:rPr lang="en-US" altLang="ja-JP" sz="1700" i="1">
                                  <a:solidFill>
                                    <a:srgbClr val="0070C0"/>
                                  </a:solidFill>
                                  <a:latin typeface="Cambria Math"/>
                                </a:rPr>
                              </m:ctrlPr>
                            </m:naryPr>
                            <m:sub/>
                            <m:sup/>
                            <m:e>
                              <m:sSup>
                                <m:sSupPr>
                                  <m:ctrlPr>
                                    <a:rPr lang="en-US" altLang="ja-JP" sz="1700" i="1">
                                      <a:solidFill>
                                        <a:srgbClr val="0070C0"/>
                                      </a:solidFill>
                                      <a:latin typeface="Cambria Math"/>
                                    </a:rPr>
                                  </m:ctrlPr>
                                </m:sSupPr>
                                <m:e>
                                  <m:d>
                                    <m:dPr>
                                      <m:begChr m:val="|"/>
                                      <m:endChr m:val="|"/>
                                      <m:ctrlPr>
                                        <a:rPr lang="en-US" altLang="ja-JP" sz="1700" i="1">
                                          <a:solidFill>
                                            <a:srgbClr val="0070C0"/>
                                          </a:solidFill>
                                          <a:latin typeface="Cambria Math"/>
                                        </a:rPr>
                                      </m:ctrlPr>
                                    </m:dPr>
                                    <m:e>
                                      <m:r>
                                        <a:rPr lang="en-US" altLang="ja-JP" sz="1700" i="1">
                                          <a:solidFill>
                                            <a:srgbClr val="0070C0"/>
                                          </a:solidFill>
                                          <a:latin typeface="Cambria Math"/>
                                        </a:rPr>
                                        <m:t>𝛼</m:t>
                                      </m:r>
                                    </m:e>
                                  </m:d>
                                </m:e>
                                <m:sup>
                                  <m:r>
                                    <a:rPr lang="en-US" altLang="ja-JP" sz="1700" i="1">
                                      <a:solidFill>
                                        <a:srgbClr val="0070C0"/>
                                      </a:solidFill>
                                      <a:latin typeface="Cambria Math"/>
                                    </a:rPr>
                                    <m:t>𝑞</m:t>
                                  </m:r>
                                </m:sup>
                              </m:sSup>
                            </m:e>
                          </m:nary>
                        </m:e>
                      </m:d>
                    </m:oMath>
                  </m:oMathPara>
                </a14:m>
                <a:endParaRPr lang="en-US" altLang="ja-JP" sz="1700" i="1" dirty="0">
                  <a:solidFill>
                    <a:srgbClr val="0070C0"/>
                  </a:solidFill>
                  <a:latin typeface="Cambria Math"/>
                </a:endParaRPr>
              </a:p>
              <a:p>
                <a:pPr marL="0" indent="0">
                  <a:buNone/>
                </a:pPr>
                <a14:m>
                  <m:oMathPara xmlns:m="http://schemas.openxmlformats.org/officeDocument/2006/math">
                    <m:oMathParaPr>
                      <m:jc m:val="right"/>
                    </m:oMathParaPr>
                    <m:oMath xmlns:m="http://schemas.openxmlformats.org/officeDocument/2006/math">
                      <m:r>
                        <a:rPr lang="en-US" altLang="ja-JP" sz="1600" i="1" smtClean="0">
                          <a:solidFill>
                            <a:schemeClr val="tx1"/>
                          </a:solidFill>
                          <a:latin typeface="Cambria Math"/>
                        </a:rPr>
                        <m:t>𝑦</m:t>
                      </m:r>
                      <m:r>
                        <a:rPr lang="en-US" altLang="ja-JP" sz="1600" b="0" i="1" smtClean="0">
                          <a:solidFill>
                            <a:schemeClr val="tx1"/>
                          </a:solidFill>
                          <a:latin typeface="Cambria Math"/>
                        </a:rPr>
                        <m:t>:</m:t>
                      </m:r>
                      <m:r>
                        <a:rPr lang="ja-JP" altLang="en-US" sz="1600" i="1">
                          <a:solidFill>
                            <a:schemeClr val="tx1"/>
                          </a:solidFill>
                          <a:latin typeface="Cambria Math"/>
                        </a:rPr>
                        <m:t>実測値</m:t>
                      </m:r>
                      <m:r>
                        <a:rPr lang="ja-JP" altLang="en-US" sz="1600" b="0" i="1" smtClean="0">
                          <a:solidFill>
                            <a:schemeClr val="tx1"/>
                          </a:solidFill>
                          <a:latin typeface="Cambria Math"/>
                        </a:rPr>
                        <m:t>　</m:t>
                      </m:r>
                      <m:acc>
                        <m:accPr>
                          <m:chr m:val="̂"/>
                          <m:ctrlPr>
                            <a:rPr lang="en-US" altLang="ja-JP" sz="1600" i="1">
                              <a:solidFill>
                                <a:schemeClr val="tx1"/>
                              </a:solidFill>
                              <a:latin typeface="Cambria Math"/>
                            </a:rPr>
                          </m:ctrlPr>
                        </m:accPr>
                        <m:e>
                          <m:r>
                            <a:rPr lang="en-US" altLang="ja-JP" sz="1600" i="1">
                              <a:solidFill>
                                <a:schemeClr val="tx1"/>
                              </a:solidFill>
                              <a:latin typeface="Cambria Math"/>
                            </a:rPr>
                            <m:t>𝑦</m:t>
                          </m:r>
                        </m:e>
                      </m:acc>
                      <m:r>
                        <a:rPr lang="en-US" altLang="ja-JP" sz="1600" b="0" i="1" smtClean="0">
                          <a:solidFill>
                            <a:schemeClr val="tx1"/>
                          </a:solidFill>
                          <a:latin typeface="Cambria Math"/>
                        </a:rPr>
                        <m:t>:</m:t>
                      </m:r>
                      <m:r>
                        <a:rPr lang="ja-JP" altLang="en-US" sz="1600" i="1">
                          <a:solidFill>
                            <a:schemeClr val="tx1"/>
                          </a:solidFill>
                          <a:latin typeface="Cambria Math"/>
                        </a:rPr>
                        <m:t>予測値</m:t>
                      </m:r>
                      <m:r>
                        <a:rPr lang="ja-JP" altLang="en-US" sz="1600" b="0" i="1" smtClean="0">
                          <a:solidFill>
                            <a:schemeClr val="tx1"/>
                          </a:solidFill>
                          <a:latin typeface="Cambria Math"/>
                        </a:rPr>
                        <m:t>　</m:t>
                      </m:r>
                      <m:r>
                        <a:rPr lang="en-US" altLang="ja-JP" sz="1600" b="0" i="1" smtClean="0">
                          <a:solidFill>
                            <a:schemeClr val="tx1"/>
                          </a:solidFill>
                          <a:latin typeface="Cambria Math"/>
                        </a:rPr>
                        <m:t>𝛼</m:t>
                      </m:r>
                      <m:r>
                        <a:rPr lang="en-US" altLang="ja-JP" sz="1600" b="0" i="1" smtClean="0">
                          <a:solidFill>
                            <a:schemeClr val="tx1"/>
                          </a:solidFill>
                          <a:latin typeface="Cambria Math"/>
                        </a:rPr>
                        <m:t>:</m:t>
                      </m:r>
                      <m:r>
                        <a:rPr lang="ja-JP" altLang="en-US" sz="1600" i="1">
                          <a:solidFill>
                            <a:schemeClr val="tx1"/>
                          </a:solidFill>
                          <a:latin typeface="Cambria Math"/>
                        </a:rPr>
                        <m:t>回帰係数</m:t>
                      </m:r>
                      <m:r>
                        <a:rPr lang="ja-JP" altLang="en-US" sz="1600" b="0" i="1" smtClean="0">
                          <a:solidFill>
                            <a:schemeClr val="tx1"/>
                          </a:solidFill>
                          <a:latin typeface="Cambria Math"/>
                        </a:rPr>
                        <m:t>　</m:t>
                      </m:r>
                      <m:r>
                        <a:rPr lang="en-US" altLang="ja-JP" sz="1600" b="0" i="1" smtClean="0">
                          <a:solidFill>
                            <a:schemeClr val="tx1"/>
                          </a:solidFill>
                          <a:latin typeface="Cambria Math"/>
                        </a:rPr>
                        <m:t>𝜆</m:t>
                      </m:r>
                      <m:r>
                        <a:rPr lang="en-US" altLang="ja-JP" sz="1600" b="0" i="1" smtClean="0">
                          <a:solidFill>
                            <a:schemeClr val="tx1"/>
                          </a:solidFill>
                          <a:latin typeface="Cambria Math"/>
                        </a:rPr>
                        <m:t>,</m:t>
                      </m:r>
                      <m:r>
                        <a:rPr lang="en-US" altLang="ja-JP" sz="1600" b="0" i="1" smtClean="0">
                          <a:solidFill>
                            <a:schemeClr val="tx1"/>
                          </a:solidFill>
                          <a:latin typeface="Cambria Math"/>
                        </a:rPr>
                        <m:t>𝑞</m:t>
                      </m:r>
                      <m:r>
                        <a:rPr lang="en-US" altLang="ja-JP" sz="1600" b="0" i="1" smtClean="0">
                          <a:solidFill>
                            <a:schemeClr val="tx1"/>
                          </a:solidFill>
                          <a:latin typeface="Cambria Math"/>
                        </a:rPr>
                        <m:t>:</m:t>
                      </m:r>
                      <m:r>
                        <a:rPr lang="ja-JP" altLang="en-US" sz="1600" i="1">
                          <a:solidFill>
                            <a:schemeClr val="tx1"/>
                          </a:solidFill>
                          <a:latin typeface="Cambria Math"/>
                        </a:rPr>
                        <m:t>定</m:t>
                      </m:r>
                      <m:r>
                        <a:rPr lang="ja-JP" altLang="en-US" sz="1600" i="1" smtClean="0">
                          <a:solidFill>
                            <a:schemeClr val="tx1"/>
                          </a:solidFill>
                          <a:latin typeface="Cambria Math"/>
                        </a:rPr>
                        <m:t>数</m:t>
                      </m:r>
                    </m:oMath>
                  </m:oMathPara>
                </a14:m>
                <a:endParaRPr lang="en-US" altLang="ja-JP" sz="1600" dirty="0" smtClean="0">
                  <a:solidFill>
                    <a:schemeClr val="tx1"/>
                  </a:solidFill>
                </a:endParaRPr>
              </a:p>
              <a:p>
                <a:pPr marL="0" indent="0">
                  <a:buNone/>
                </a:pPr>
                <a:endParaRPr lang="en-US" altLang="ja-JP" dirty="0" smtClean="0"/>
              </a:p>
              <a:p>
                <a:r>
                  <a:rPr lang="ja-JP" altLang="en-US" dirty="0" smtClean="0"/>
                  <a:t>ペナルティ項の描く軌跡</a:t>
                </a:r>
                <a:endParaRPr lang="en-US" altLang="ja-JP" dirty="0" smtClean="0"/>
              </a:p>
              <a:p>
                <a:pPr marL="0" indent="0">
                  <a:buNone/>
                </a:pPr>
                <a:r>
                  <a:rPr lang="ja-JP" altLang="en-US" dirty="0"/>
                  <a:t>　</a:t>
                </a:r>
                <a:r>
                  <a:rPr lang="ja-JP" altLang="en-US" dirty="0" smtClean="0"/>
                  <a:t>・</a:t>
                </a:r>
                <a:r>
                  <a:rPr lang="en-US" altLang="ja-JP" dirty="0" smtClean="0"/>
                  <a:t>q=1</a:t>
                </a:r>
                <a:r>
                  <a:rPr lang="ja-JP" altLang="en-US" dirty="0"/>
                  <a:t>の</a:t>
                </a:r>
                <a:r>
                  <a:rPr lang="ja-JP" altLang="en-US" dirty="0" smtClean="0"/>
                  <a:t>場合（</a:t>
                </a:r>
                <a:r>
                  <a:rPr lang="en-US" altLang="ja-JP" dirty="0" smtClean="0"/>
                  <a:t>Lasso</a:t>
                </a:r>
                <a:r>
                  <a:rPr lang="ja-JP" altLang="en-US" dirty="0" smtClean="0"/>
                  <a:t>）</a:t>
                </a:r>
                <a:endParaRPr lang="en-US" altLang="ja-JP" dirty="0" smtClean="0"/>
              </a:p>
              <a:p>
                <a:pPr marL="0" indent="0">
                  <a:buNone/>
                </a:pPr>
                <a:r>
                  <a:rPr lang="en-US" altLang="ja-JP" dirty="0" smtClean="0"/>
                  <a:t>	</a:t>
                </a:r>
                <a:r>
                  <a:rPr lang="en-US" altLang="ja-JP" dirty="0"/>
                  <a:t> </a:t>
                </a:r>
                <a14:m>
                  <m:oMath xmlns:m="http://schemas.openxmlformats.org/officeDocument/2006/math">
                    <m:r>
                      <a:rPr lang="en-US" altLang="ja-JP" b="0" i="1" smtClean="0">
                        <a:latin typeface="Cambria Math"/>
                      </a:rPr>
                      <m:t>𝜆</m:t>
                    </m:r>
                    <m:sSub>
                      <m:sSubPr>
                        <m:ctrlPr>
                          <a:rPr lang="en-US" altLang="ja-JP" i="1">
                            <a:latin typeface="Cambria Math"/>
                          </a:rPr>
                        </m:ctrlPr>
                      </m:sSubPr>
                      <m:e>
                        <m:r>
                          <a:rPr lang="en-US" altLang="ja-JP" b="0" i="1" smtClean="0">
                            <a:latin typeface="Cambria Math"/>
                          </a:rPr>
                          <m:t>(</m:t>
                        </m:r>
                        <m:r>
                          <a:rPr lang="en-US" altLang="ja-JP" i="1">
                            <a:latin typeface="Cambria Math"/>
                          </a:rPr>
                          <m:t>𝛼</m:t>
                        </m:r>
                      </m:e>
                      <m:sub>
                        <m:r>
                          <a:rPr lang="en-US" altLang="ja-JP" i="1">
                            <a:latin typeface="Cambria Math"/>
                          </a:rPr>
                          <m:t>1</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𝛼</m:t>
                        </m:r>
                      </m:e>
                      <m:sub>
                        <m:r>
                          <a:rPr lang="en-US" altLang="ja-JP" b="0" i="1" smtClean="0">
                            <a:latin typeface="Cambria Math"/>
                          </a:rPr>
                          <m:t>2</m:t>
                        </m:r>
                      </m:sub>
                    </m:sSub>
                    <m:r>
                      <a:rPr lang="en-US" altLang="ja-JP" b="0" i="1" smtClean="0">
                        <a:latin typeface="Cambria Math"/>
                      </a:rPr>
                      <m:t>)</m:t>
                    </m:r>
                  </m:oMath>
                </a14:m>
                <a:r>
                  <a:rPr lang="ja-JP" altLang="en-US" dirty="0" smtClean="0"/>
                  <a:t>　⇒　</a:t>
                </a:r>
                <a:r>
                  <a:rPr lang="ja-JP" altLang="en-US" u="sng" dirty="0" smtClean="0"/>
                  <a:t>直線</a:t>
                </a:r>
                <a:r>
                  <a:rPr lang="ja-JP" altLang="en-US" dirty="0" smtClean="0"/>
                  <a:t>の軌跡</a:t>
                </a:r>
                <a:endParaRPr lang="en-US" altLang="ja-JP" dirty="0" smtClean="0"/>
              </a:p>
              <a:p>
                <a:pPr marL="0" indent="0">
                  <a:buNone/>
                </a:pPr>
                <a:r>
                  <a:rPr lang="ja-JP" altLang="en-US" dirty="0"/>
                  <a:t>　</a:t>
                </a:r>
                <a:r>
                  <a:rPr lang="ja-JP" altLang="en-US" dirty="0" smtClean="0"/>
                  <a:t>・</a:t>
                </a:r>
                <a:r>
                  <a:rPr lang="en-US" altLang="ja-JP" dirty="0" smtClean="0"/>
                  <a:t>q=2</a:t>
                </a:r>
                <a:r>
                  <a:rPr lang="ja-JP" altLang="en-US" dirty="0" smtClean="0"/>
                  <a:t>の場合（</a:t>
                </a:r>
                <a:r>
                  <a:rPr lang="en-US" altLang="ja-JP" dirty="0" smtClean="0"/>
                  <a:t>Ridge</a:t>
                </a:r>
                <a:r>
                  <a:rPr lang="ja-JP" altLang="en-US" dirty="0" smtClean="0"/>
                  <a:t>）</a:t>
                </a:r>
                <a:endParaRPr lang="en-US" altLang="ja-JP" dirty="0" smtClean="0"/>
              </a:p>
              <a:p>
                <a:pPr marL="0" indent="0">
                  <a:buNone/>
                </a:pPr>
                <a:r>
                  <a:rPr lang="en-US" altLang="ja-JP" dirty="0"/>
                  <a:t>	 </a:t>
                </a:r>
                <a14:m>
                  <m:oMath xmlns:m="http://schemas.openxmlformats.org/officeDocument/2006/math">
                    <m:sSup>
                      <m:sSupPr>
                        <m:ctrlPr>
                          <a:rPr lang="en-US" altLang="ja-JP" i="1" smtClean="0">
                            <a:latin typeface="Cambria Math"/>
                          </a:rPr>
                        </m:ctrlPr>
                      </m:sSupPr>
                      <m:e>
                        <m:sSub>
                          <m:sSubPr>
                            <m:ctrlPr>
                              <a:rPr lang="en-US" altLang="ja-JP" i="1" smtClean="0">
                                <a:latin typeface="Cambria Math"/>
                              </a:rPr>
                            </m:ctrlPr>
                          </m:sSubPr>
                          <m:e>
                            <m:r>
                              <a:rPr lang="en-US" altLang="ja-JP" b="0" i="1" smtClean="0">
                                <a:latin typeface="Cambria Math"/>
                              </a:rPr>
                              <m:t>𝜆</m:t>
                            </m:r>
                            <m:r>
                              <a:rPr lang="en-US" altLang="ja-JP" b="0" i="1" smtClean="0">
                                <a:latin typeface="Cambria Math"/>
                              </a:rPr>
                              <m:t>(</m:t>
                            </m:r>
                            <m:r>
                              <a:rPr lang="en-US" altLang="ja-JP" b="0" i="1" smtClean="0">
                                <a:latin typeface="Cambria Math"/>
                              </a:rPr>
                              <m:t>𝛼</m:t>
                            </m:r>
                          </m:e>
                          <m:sub>
                            <m:r>
                              <a:rPr lang="en-US" altLang="ja-JP" b="0" i="1" smtClean="0">
                                <a:latin typeface="Cambria Math"/>
                              </a:rPr>
                              <m:t>1</m:t>
                            </m:r>
                          </m:sub>
                        </m:sSub>
                      </m:e>
                      <m:sup>
                        <m:r>
                          <a:rPr lang="en-US" altLang="ja-JP" b="0" i="1" smtClean="0">
                            <a:latin typeface="Cambria Math"/>
                          </a:rPr>
                          <m:t>2</m:t>
                        </m:r>
                      </m:sup>
                    </m:sSup>
                    <m:r>
                      <a:rPr lang="en-US" altLang="ja-JP" i="1">
                        <a:latin typeface="Cambria Math"/>
                      </a:rPr>
                      <m:t>+</m:t>
                    </m:r>
                    <m:sSup>
                      <m:sSupPr>
                        <m:ctrlPr>
                          <a:rPr lang="en-US" altLang="ja-JP" i="1">
                            <a:latin typeface="Cambria Math"/>
                          </a:rPr>
                        </m:ctrlPr>
                      </m:sSupPr>
                      <m:e>
                        <m:sSub>
                          <m:sSubPr>
                            <m:ctrlPr>
                              <a:rPr lang="en-US" altLang="ja-JP" i="1">
                                <a:latin typeface="Cambria Math"/>
                              </a:rPr>
                            </m:ctrlPr>
                          </m:sSubPr>
                          <m:e>
                            <m:r>
                              <a:rPr lang="en-US" altLang="ja-JP" i="1">
                                <a:latin typeface="Cambria Math"/>
                              </a:rPr>
                              <m:t>𝛼</m:t>
                            </m:r>
                          </m:e>
                          <m:sub>
                            <m:r>
                              <a:rPr lang="en-US" altLang="ja-JP" b="0" i="1" smtClean="0">
                                <a:latin typeface="Cambria Math"/>
                              </a:rPr>
                              <m:t>2</m:t>
                            </m:r>
                          </m:sub>
                        </m:sSub>
                      </m:e>
                      <m:sup>
                        <m:r>
                          <a:rPr lang="en-US" altLang="ja-JP" i="1">
                            <a:latin typeface="Cambria Math"/>
                          </a:rPr>
                          <m:t>2</m:t>
                        </m:r>
                      </m:sup>
                    </m:sSup>
                    <m:r>
                      <a:rPr lang="en-US" altLang="ja-JP" b="0" i="1" smtClean="0">
                        <a:latin typeface="Cambria Math"/>
                      </a:rPr>
                      <m:t>)</m:t>
                    </m:r>
                  </m:oMath>
                </a14:m>
                <a:r>
                  <a:rPr lang="ja-JP" altLang="en-US" dirty="0" smtClean="0"/>
                  <a:t>　⇒　</a:t>
                </a:r>
                <a:r>
                  <a:rPr lang="ja-JP" altLang="en-US" u="sng" dirty="0" smtClean="0"/>
                  <a:t>円</a:t>
                </a:r>
                <a:r>
                  <a:rPr lang="ja-JP" altLang="en-US" dirty="0" smtClean="0"/>
                  <a:t>の軌跡</a:t>
                </a:r>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12</a:t>
            </a:fld>
            <a:endParaRPr kumimoji="1" lang="ja-JP" altLang="en-US" dirty="0"/>
          </a:p>
        </p:txBody>
      </p:sp>
    </p:spTree>
    <p:extLst>
      <p:ext uri="{BB962C8B-B14F-4D97-AF65-F5344CB8AC3E}">
        <p14:creationId xmlns:p14="http://schemas.microsoft.com/office/powerpoint/2010/main" val="2592543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軌跡の図示とその解釈</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13</a:t>
            </a:fld>
            <a:endParaRPr kumimoji="1" lang="ja-JP" altLang="en-US" dirty="0"/>
          </a:p>
        </p:txBody>
      </p:sp>
      <p:sp>
        <p:nvSpPr>
          <p:cNvPr id="27" name="コンテンツ プレースホルダー 2"/>
          <p:cNvSpPr>
            <a:spLocks noGrp="1"/>
          </p:cNvSpPr>
          <p:nvPr>
            <p:ph idx="1"/>
          </p:nvPr>
        </p:nvSpPr>
        <p:spPr>
          <a:xfrm>
            <a:off x="683568" y="1609416"/>
            <a:ext cx="7056784" cy="1747576"/>
          </a:xfrm>
        </p:spPr>
        <p:txBody>
          <a:bodyPr>
            <a:normAutofit fontScale="92500"/>
          </a:bodyPr>
          <a:lstStyle/>
          <a:p>
            <a:r>
              <a:rPr lang="ja-JP" altLang="en-US" dirty="0" smtClean="0"/>
              <a:t>軌跡上に回帰モデルの係数</a:t>
            </a:r>
            <a:r>
              <a:rPr lang="en-US" altLang="ja-JP" dirty="0" smtClean="0"/>
              <a:t>P</a:t>
            </a:r>
            <a:r>
              <a:rPr lang="ja-JP" altLang="en-US" dirty="0" smtClean="0"/>
              <a:t>（</a:t>
            </a:r>
            <a:r>
              <a:rPr lang="en-US" altLang="ja-JP" dirty="0" err="1" smtClean="0"/>
              <a:t>a,b</a:t>
            </a:r>
            <a:r>
              <a:rPr lang="ja-JP" altLang="en-US" dirty="0" smtClean="0"/>
              <a:t>）が存在する</a:t>
            </a:r>
            <a:endParaRPr lang="en-US" altLang="ja-JP" dirty="0" smtClean="0"/>
          </a:p>
          <a:p>
            <a:r>
              <a:rPr lang="ja-JP" altLang="en-US" dirty="0"/>
              <a:t>最適</a:t>
            </a:r>
            <a:r>
              <a:rPr lang="ja-JP" altLang="en-US" dirty="0" smtClean="0"/>
              <a:t>な</a:t>
            </a:r>
            <a:r>
              <a:rPr lang="en-US" altLang="ja-JP" dirty="0" smtClean="0"/>
              <a:t>P</a:t>
            </a:r>
            <a:r>
              <a:rPr lang="ja-JP" altLang="en-US" dirty="0" smtClean="0"/>
              <a:t>（</a:t>
            </a:r>
            <a:r>
              <a:rPr lang="en-US" altLang="ja-JP" dirty="0" err="1"/>
              <a:t>a,b</a:t>
            </a:r>
            <a:r>
              <a:rPr lang="ja-JP" altLang="en-US" dirty="0" smtClean="0"/>
              <a:t>）＝誤差項の値を最小にするペア</a:t>
            </a:r>
            <a:endParaRPr lang="en-US" altLang="ja-JP" dirty="0" smtClean="0"/>
          </a:p>
          <a:p>
            <a:r>
              <a:rPr lang="ja-JP" altLang="en-US" dirty="0" smtClean="0"/>
              <a:t>直感的に、</a:t>
            </a:r>
            <a:r>
              <a:rPr lang="en-US" altLang="ja-JP" dirty="0" smtClean="0"/>
              <a:t>q</a:t>
            </a:r>
            <a:r>
              <a:rPr lang="ja-JP" altLang="en-US" dirty="0" smtClean="0"/>
              <a:t>（べき乗数</a:t>
            </a:r>
            <a:r>
              <a:rPr lang="ja-JP" altLang="en-US" dirty="0"/>
              <a:t>）が大きいほど変数が多いモデルを作ろう</a:t>
            </a:r>
            <a:r>
              <a:rPr lang="ja-JP" altLang="en-US" dirty="0" smtClean="0"/>
              <a:t>と</a:t>
            </a:r>
            <a:r>
              <a:rPr lang="ja-JP" altLang="en-US" dirty="0"/>
              <a:t>していることが分かる</a:t>
            </a:r>
            <a:endParaRPr lang="en-US" altLang="ja-JP" dirty="0"/>
          </a:p>
        </p:txBody>
      </p:sp>
      <p:grpSp>
        <p:nvGrpSpPr>
          <p:cNvPr id="8" name="グループ化 7"/>
          <p:cNvGrpSpPr/>
          <p:nvPr/>
        </p:nvGrpSpPr>
        <p:grpSpPr>
          <a:xfrm>
            <a:off x="-108520" y="4391226"/>
            <a:ext cx="2503726" cy="2325836"/>
            <a:chOff x="-108520" y="4391226"/>
            <a:chExt cx="2503726" cy="2325836"/>
          </a:xfrm>
        </p:grpSpPr>
        <p:cxnSp>
          <p:nvCxnSpPr>
            <p:cNvPr id="6" name="直線矢印コネクタ 5"/>
            <p:cNvCxnSpPr/>
            <p:nvPr/>
          </p:nvCxnSpPr>
          <p:spPr>
            <a:xfrm flipV="1">
              <a:off x="511694" y="4391226"/>
              <a:ext cx="0" cy="18414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11694" y="6247866"/>
              <a:ext cx="17259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p:cNvSpPr/>
                <p:nvPr/>
              </p:nvSpPr>
              <p:spPr>
                <a:xfrm>
                  <a:off x="1759169" y="6311731"/>
                  <a:ext cx="636037"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1</m:t>
                            </m:r>
                          </m:sub>
                        </m:sSub>
                      </m:oMath>
                    </m:oMathPara>
                  </a14:m>
                  <a:endParaRPr lang="ja-JP" altLang="en-US" dirty="0">
                    <a:solidFill>
                      <a:schemeClr val="tx1"/>
                    </a:solidFill>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1759169" y="6311731"/>
                  <a:ext cx="636037" cy="405331"/>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108520" y="4415532"/>
                  <a:ext cx="642896"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2</m:t>
                            </m:r>
                          </m:sub>
                        </m:sSub>
                      </m:oMath>
                    </m:oMathPara>
                  </a14:m>
                  <a:endParaRPr lang="ja-JP" altLang="en-US" dirty="0">
                    <a:solidFill>
                      <a:schemeClr val="tx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108520" y="4415532"/>
                  <a:ext cx="642896" cy="405331"/>
                </a:xfrm>
                <a:prstGeom prst="rect">
                  <a:avLst/>
                </a:prstGeom>
                <a:blipFill rotWithShape="1">
                  <a:blip r:embed="rId3"/>
                  <a:stretch>
                    <a:fillRect/>
                  </a:stretch>
                </a:blipFill>
              </p:spPr>
              <p:txBody>
                <a:bodyPr/>
                <a:lstStyle/>
                <a:p>
                  <a:r>
                    <a:rPr lang="ja-JP" altLang="en-US">
                      <a:noFill/>
                    </a:rPr>
                    <a:t> </a:t>
                  </a:r>
                </a:p>
              </p:txBody>
            </p:sp>
          </mc:Fallback>
        </mc:AlternateContent>
        <p:sp>
          <p:nvSpPr>
            <p:cNvPr id="16" name="円/楕円 15"/>
            <p:cNvSpPr/>
            <p:nvPr/>
          </p:nvSpPr>
          <p:spPr>
            <a:xfrm>
              <a:off x="1403648" y="4781350"/>
              <a:ext cx="92812" cy="7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96460" y="4618197"/>
              <a:ext cx="619808" cy="346729"/>
            </a:xfrm>
            <a:prstGeom prst="rect">
              <a:avLst/>
            </a:prstGeom>
          </p:spPr>
          <p:txBody>
            <a:bodyPr wrap="none">
              <a:spAutoFit/>
            </a:bodyPr>
            <a:lstStyle/>
            <a:p>
              <a:r>
                <a:rPr lang="en-US" altLang="ja-JP" dirty="0" smtClean="0">
                  <a:solidFill>
                    <a:schemeClr val="tx1"/>
                  </a:solidFill>
                </a:rPr>
                <a:t>P(</a:t>
              </a:r>
              <a:r>
                <a:rPr lang="en-US" altLang="ja-JP" dirty="0" err="1" smtClean="0">
                  <a:solidFill>
                    <a:schemeClr val="tx1"/>
                  </a:solidFill>
                </a:rPr>
                <a:t>a,b</a:t>
              </a:r>
              <a:r>
                <a:rPr lang="en-US" altLang="ja-JP" dirty="0" smtClean="0">
                  <a:solidFill>
                    <a:schemeClr val="tx1"/>
                  </a:solidFill>
                </a:rPr>
                <a:t>)</a:t>
              </a:r>
              <a:endParaRPr lang="ja-JP" altLang="en-US" dirty="0">
                <a:solidFill>
                  <a:schemeClr val="tx1"/>
                </a:solidFill>
              </a:endParaRPr>
            </a:p>
          </p:txBody>
        </p:sp>
        <p:sp>
          <p:nvSpPr>
            <p:cNvPr id="19" name="正方形/長方形 18"/>
            <p:cNvSpPr/>
            <p:nvPr/>
          </p:nvSpPr>
          <p:spPr>
            <a:xfrm>
              <a:off x="331596" y="6181042"/>
              <a:ext cx="438434" cy="405331"/>
            </a:xfrm>
            <a:prstGeom prst="rect">
              <a:avLst/>
            </a:prstGeom>
          </p:spPr>
          <p:txBody>
            <a:bodyPr wrap="none">
              <a:spAutoFit/>
            </a:bodyPr>
            <a:lstStyle/>
            <a:p>
              <a:r>
                <a:rPr lang="en-US" altLang="ja-JP" dirty="0"/>
                <a:t>O</a:t>
              </a:r>
              <a:endParaRPr lang="ja-JP" altLang="en-US" dirty="0">
                <a:solidFill>
                  <a:schemeClr val="tx1"/>
                </a:solidFill>
              </a:endParaRPr>
            </a:p>
          </p:txBody>
        </p:sp>
      </p:grpSp>
      <p:grpSp>
        <p:nvGrpSpPr>
          <p:cNvPr id="5" name="グループ化 4"/>
          <p:cNvGrpSpPr/>
          <p:nvPr/>
        </p:nvGrpSpPr>
        <p:grpSpPr>
          <a:xfrm>
            <a:off x="2661752" y="4415532"/>
            <a:ext cx="2503726" cy="2325836"/>
            <a:chOff x="2661752" y="4415532"/>
            <a:chExt cx="2503726" cy="2325836"/>
          </a:xfrm>
        </p:grpSpPr>
        <p:cxnSp>
          <p:nvCxnSpPr>
            <p:cNvPr id="44" name="直線矢印コネクタ 43"/>
            <p:cNvCxnSpPr/>
            <p:nvPr/>
          </p:nvCxnSpPr>
          <p:spPr>
            <a:xfrm flipV="1">
              <a:off x="3281966" y="4415532"/>
              <a:ext cx="0" cy="18414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281966" y="6272172"/>
              <a:ext cx="17259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正方形/長方形 45"/>
                <p:cNvSpPr/>
                <p:nvPr/>
              </p:nvSpPr>
              <p:spPr>
                <a:xfrm>
                  <a:off x="4529441" y="6336037"/>
                  <a:ext cx="636037"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1</m:t>
                            </m:r>
                          </m:sub>
                        </m:sSub>
                      </m:oMath>
                    </m:oMathPara>
                  </a14:m>
                  <a:endParaRPr lang="ja-JP" altLang="en-US" dirty="0">
                    <a:solidFill>
                      <a:schemeClr val="tx1"/>
                    </a:solidFill>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4529441" y="6336037"/>
                  <a:ext cx="636037" cy="405331"/>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2661752" y="4439838"/>
                  <a:ext cx="642896"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2</m:t>
                            </m:r>
                          </m:sub>
                        </m:sSub>
                      </m:oMath>
                    </m:oMathPara>
                  </a14:m>
                  <a:endParaRPr lang="ja-JP" altLang="en-US" dirty="0">
                    <a:solidFill>
                      <a:schemeClr val="tx1"/>
                    </a:solidFill>
                  </a:endParaRPr>
                </a:p>
              </p:txBody>
            </p:sp>
          </mc:Choice>
          <mc:Fallback xmlns="">
            <p:sp>
              <p:nvSpPr>
                <p:cNvPr id="47" name="正方形/長方形 46"/>
                <p:cNvSpPr>
                  <a:spLocks noRot="1" noChangeAspect="1" noMove="1" noResize="1" noEditPoints="1" noAdjustHandles="1" noChangeArrowheads="1" noChangeShapeType="1" noTextEdit="1"/>
                </p:cNvSpPr>
                <p:nvPr/>
              </p:nvSpPr>
              <p:spPr>
                <a:xfrm>
                  <a:off x="2661752" y="4439838"/>
                  <a:ext cx="642896" cy="405331"/>
                </a:xfrm>
                <a:prstGeom prst="rect">
                  <a:avLst/>
                </a:prstGeom>
                <a:blipFill rotWithShape="1">
                  <a:blip r:embed="rId5"/>
                  <a:stretch>
                    <a:fillRect/>
                  </a:stretch>
                </a:blipFill>
              </p:spPr>
              <p:txBody>
                <a:bodyPr/>
                <a:lstStyle/>
                <a:p>
                  <a:r>
                    <a:rPr lang="ja-JP" altLang="en-US">
                      <a:noFill/>
                    </a:rPr>
                    <a:t> </a:t>
                  </a:r>
                </a:p>
              </p:txBody>
            </p:sp>
          </mc:Fallback>
        </mc:AlternateContent>
        <p:sp>
          <p:nvSpPr>
            <p:cNvPr id="48" name="円/楕円 47"/>
            <p:cNvSpPr/>
            <p:nvPr/>
          </p:nvSpPr>
          <p:spPr>
            <a:xfrm>
              <a:off x="4139952" y="4805656"/>
              <a:ext cx="92812" cy="7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232764" y="4642503"/>
              <a:ext cx="619808" cy="346729"/>
            </a:xfrm>
            <a:prstGeom prst="rect">
              <a:avLst/>
            </a:prstGeom>
          </p:spPr>
          <p:txBody>
            <a:bodyPr wrap="none">
              <a:spAutoFit/>
            </a:bodyPr>
            <a:lstStyle/>
            <a:p>
              <a:r>
                <a:rPr lang="en-US" altLang="ja-JP" dirty="0" smtClean="0">
                  <a:solidFill>
                    <a:schemeClr val="tx1"/>
                  </a:solidFill>
                </a:rPr>
                <a:t>P(</a:t>
              </a:r>
              <a:r>
                <a:rPr lang="en-US" altLang="ja-JP" dirty="0" err="1" smtClean="0">
                  <a:solidFill>
                    <a:schemeClr val="tx1"/>
                  </a:solidFill>
                </a:rPr>
                <a:t>a,b</a:t>
              </a:r>
              <a:r>
                <a:rPr lang="en-US" altLang="ja-JP" dirty="0" smtClean="0">
                  <a:solidFill>
                    <a:schemeClr val="tx1"/>
                  </a:solidFill>
                </a:rPr>
                <a:t>)</a:t>
              </a:r>
              <a:endParaRPr lang="ja-JP" altLang="en-US" dirty="0">
                <a:solidFill>
                  <a:schemeClr val="tx1"/>
                </a:solidFill>
              </a:endParaRPr>
            </a:p>
          </p:txBody>
        </p:sp>
        <p:sp>
          <p:nvSpPr>
            <p:cNvPr id="50" name="正方形/長方形 49"/>
            <p:cNvSpPr/>
            <p:nvPr/>
          </p:nvSpPr>
          <p:spPr>
            <a:xfrm>
              <a:off x="3101868" y="6205348"/>
              <a:ext cx="438434" cy="405331"/>
            </a:xfrm>
            <a:prstGeom prst="rect">
              <a:avLst/>
            </a:prstGeom>
          </p:spPr>
          <p:txBody>
            <a:bodyPr wrap="none">
              <a:spAutoFit/>
            </a:bodyPr>
            <a:lstStyle/>
            <a:p>
              <a:r>
                <a:rPr lang="en-US" altLang="ja-JP" dirty="0"/>
                <a:t>O</a:t>
              </a:r>
              <a:endParaRPr lang="ja-JP" altLang="en-US" dirty="0">
                <a:solidFill>
                  <a:schemeClr val="tx1"/>
                </a:solidFill>
              </a:endParaRPr>
            </a:p>
          </p:txBody>
        </p:sp>
      </p:grpSp>
      <p:grpSp>
        <p:nvGrpSpPr>
          <p:cNvPr id="3" name="グループ化 2"/>
          <p:cNvGrpSpPr/>
          <p:nvPr/>
        </p:nvGrpSpPr>
        <p:grpSpPr>
          <a:xfrm>
            <a:off x="5446298" y="4391226"/>
            <a:ext cx="2503726" cy="2325836"/>
            <a:chOff x="5446298" y="4391226"/>
            <a:chExt cx="2503726" cy="2325836"/>
          </a:xfrm>
        </p:grpSpPr>
        <p:cxnSp>
          <p:nvCxnSpPr>
            <p:cNvPr id="52" name="直線矢印コネクタ 51"/>
            <p:cNvCxnSpPr/>
            <p:nvPr/>
          </p:nvCxnSpPr>
          <p:spPr>
            <a:xfrm flipV="1">
              <a:off x="6066512" y="4391226"/>
              <a:ext cx="0" cy="18414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066512" y="6247866"/>
              <a:ext cx="17259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正方形/長方形 53"/>
                <p:cNvSpPr/>
                <p:nvPr/>
              </p:nvSpPr>
              <p:spPr>
                <a:xfrm>
                  <a:off x="7313987" y="6311731"/>
                  <a:ext cx="636037"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1</m:t>
                            </m:r>
                          </m:sub>
                        </m:sSub>
                      </m:oMath>
                    </m:oMathPara>
                  </a14:m>
                  <a:endParaRPr lang="ja-JP" altLang="en-US" dirty="0">
                    <a:solidFill>
                      <a:schemeClr val="tx1"/>
                    </a:solidFill>
                  </a:endParaRPr>
                </a:p>
              </p:txBody>
            </p:sp>
          </mc:Choice>
          <mc:Fallback xmlns="">
            <p:sp>
              <p:nvSpPr>
                <p:cNvPr id="54" name="正方形/長方形 53"/>
                <p:cNvSpPr>
                  <a:spLocks noRot="1" noChangeAspect="1" noMove="1" noResize="1" noEditPoints="1" noAdjustHandles="1" noChangeArrowheads="1" noChangeShapeType="1" noTextEdit="1"/>
                </p:cNvSpPr>
                <p:nvPr/>
              </p:nvSpPr>
              <p:spPr>
                <a:xfrm>
                  <a:off x="7313987" y="6311731"/>
                  <a:ext cx="636037" cy="405331"/>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5446298" y="4415532"/>
                  <a:ext cx="642896" cy="405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𝛼</m:t>
                            </m:r>
                          </m:e>
                          <m:sub>
                            <m:r>
                              <a:rPr lang="en-US" altLang="ja-JP" b="0" i="1" smtClean="0">
                                <a:solidFill>
                                  <a:schemeClr val="tx1"/>
                                </a:solidFill>
                                <a:latin typeface="Cambria Math"/>
                              </a:rPr>
                              <m:t>2</m:t>
                            </m:r>
                          </m:sub>
                        </m:sSub>
                      </m:oMath>
                    </m:oMathPara>
                  </a14:m>
                  <a:endParaRPr lang="ja-JP" altLang="en-US" dirty="0">
                    <a:solidFill>
                      <a:schemeClr val="tx1"/>
                    </a:solidFill>
                  </a:endParaRPr>
                </a:p>
              </p:txBody>
            </p:sp>
          </mc:Choice>
          <mc:Fallback xmlns="">
            <p:sp>
              <p:nvSpPr>
                <p:cNvPr id="55" name="正方形/長方形 54"/>
                <p:cNvSpPr>
                  <a:spLocks noRot="1" noChangeAspect="1" noMove="1" noResize="1" noEditPoints="1" noAdjustHandles="1" noChangeArrowheads="1" noChangeShapeType="1" noTextEdit="1"/>
                </p:cNvSpPr>
                <p:nvPr/>
              </p:nvSpPr>
              <p:spPr>
                <a:xfrm>
                  <a:off x="5446298" y="4415532"/>
                  <a:ext cx="642896" cy="405331"/>
                </a:xfrm>
                <a:prstGeom prst="rect">
                  <a:avLst/>
                </a:prstGeom>
                <a:blipFill rotWithShape="1">
                  <a:blip r:embed="rId7"/>
                  <a:stretch>
                    <a:fillRect/>
                  </a:stretch>
                </a:blipFill>
              </p:spPr>
              <p:txBody>
                <a:bodyPr/>
                <a:lstStyle/>
                <a:p>
                  <a:r>
                    <a:rPr lang="ja-JP" altLang="en-US">
                      <a:noFill/>
                    </a:rPr>
                    <a:t> </a:t>
                  </a:r>
                </a:p>
              </p:txBody>
            </p:sp>
          </mc:Fallback>
        </mc:AlternateContent>
        <p:sp>
          <p:nvSpPr>
            <p:cNvPr id="56" name="円/楕円 55"/>
            <p:cNvSpPr/>
            <p:nvPr/>
          </p:nvSpPr>
          <p:spPr>
            <a:xfrm>
              <a:off x="6876256" y="4781350"/>
              <a:ext cx="92812" cy="79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969068" y="4618197"/>
              <a:ext cx="619808" cy="346729"/>
            </a:xfrm>
            <a:prstGeom prst="rect">
              <a:avLst/>
            </a:prstGeom>
          </p:spPr>
          <p:txBody>
            <a:bodyPr wrap="none">
              <a:spAutoFit/>
            </a:bodyPr>
            <a:lstStyle/>
            <a:p>
              <a:r>
                <a:rPr lang="en-US" altLang="ja-JP" dirty="0" smtClean="0">
                  <a:solidFill>
                    <a:schemeClr val="tx1"/>
                  </a:solidFill>
                </a:rPr>
                <a:t>P(</a:t>
              </a:r>
              <a:r>
                <a:rPr lang="en-US" altLang="ja-JP" dirty="0" err="1" smtClean="0">
                  <a:solidFill>
                    <a:schemeClr val="tx1"/>
                  </a:solidFill>
                </a:rPr>
                <a:t>a,b</a:t>
              </a:r>
              <a:r>
                <a:rPr lang="en-US" altLang="ja-JP" dirty="0" smtClean="0">
                  <a:solidFill>
                    <a:schemeClr val="tx1"/>
                  </a:solidFill>
                </a:rPr>
                <a:t>)</a:t>
              </a:r>
              <a:endParaRPr lang="ja-JP" altLang="en-US" dirty="0">
                <a:solidFill>
                  <a:schemeClr val="tx1"/>
                </a:solidFill>
              </a:endParaRPr>
            </a:p>
          </p:txBody>
        </p:sp>
        <p:sp>
          <p:nvSpPr>
            <p:cNvPr id="58" name="正方形/長方形 57"/>
            <p:cNvSpPr/>
            <p:nvPr/>
          </p:nvSpPr>
          <p:spPr>
            <a:xfrm>
              <a:off x="5886414" y="6181042"/>
              <a:ext cx="438434" cy="405331"/>
            </a:xfrm>
            <a:prstGeom prst="rect">
              <a:avLst/>
            </a:prstGeom>
          </p:spPr>
          <p:txBody>
            <a:bodyPr wrap="none">
              <a:spAutoFit/>
            </a:bodyPr>
            <a:lstStyle/>
            <a:p>
              <a:r>
                <a:rPr lang="en-US" altLang="ja-JP" dirty="0"/>
                <a:t>O</a:t>
              </a:r>
              <a:endParaRPr lang="ja-JP" altLang="en-US" dirty="0">
                <a:solidFill>
                  <a:schemeClr val="tx1"/>
                </a:solidFill>
              </a:endParaRPr>
            </a:p>
          </p:txBody>
        </p:sp>
      </p:grpSp>
      <p:grpSp>
        <p:nvGrpSpPr>
          <p:cNvPr id="11" name="グループ化 10"/>
          <p:cNvGrpSpPr/>
          <p:nvPr/>
        </p:nvGrpSpPr>
        <p:grpSpPr>
          <a:xfrm>
            <a:off x="1053221" y="3838322"/>
            <a:ext cx="6154547" cy="392058"/>
            <a:chOff x="1053221" y="3838322"/>
            <a:chExt cx="6154547" cy="392058"/>
          </a:xfrm>
        </p:grpSpPr>
        <p:sp>
          <p:nvSpPr>
            <p:cNvPr id="59" name="正方形/長方形 58"/>
            <p:cNvSpPr/>
            <p:nvPr/>
          </p:nvSpPr>
          <p:spPr>
            <a:xfrm>
              <a:off x="1053221" y="3861048"/>
              <a:ext cx="556563" cy="369332"/>
            </a:xfrm>
            <a:prstGeom prst="rect">
              <a:avLst/>
            </a:prstGeom>
            <a:ln>
              <a:solidFill>
                <a:schemeClr val="tx1"/>
              </a:solidFill>
            </a:ln>
          </p:spPr>
          <p:txBody>
            <a:bodyPr wrap="none">
              <a:spAutoFit/>
            </a:bodyPr>
            <a:lstStyle/>
            <a:p>
              <a:r>
                <a:rPr lang="en-US" altLang="ja-JP" dirty="0"/>
                <a:t>q</a:t>
              </a:r>
              <a:r>
                <a:rPr lang="en-US" altLang="ja-JP" dirty="0" smtClean="0">
                  <a:solidFill>
                    <a:schemeClr val="tx1"/>
                  </a:solidFill>
                </a:rPr>
                <a:t>=1</a:t>
              </a:r>
              <a:endParaRPr lang="ja-JP" altLang="en-US" dirty="0">
                <a:solidFill>
                  <a:schemeClr val="tx1"/>
                </a:solidFill>
              </a:endParaRPr>
            </a:p>
          </p:txBody>
        </p:sp>
        <p:sp>
          <p:nvSpPr>
            <p:cNvPr id="60" name="正方形/長方形 59"/>
            <p:cNvSpPr/>
            <p:nvPr/>
          </p:nvSpPr>
          <p:spPr>
            <a:xfrm>
              <a:off x="3866659" y="3838322"/>
              <a:ext cx="556563" cy="369332"/>
            </a:xfrm>
            <a:prstGeom prst="rect">
              <a:avLst/>
            </a:prstGeom>
            <a:ln>
              <a:solidFill>
                <a:schemeClr val="tx1"/>
              </a:solidFill>
            </a:ln>
          </p:spPr>
          <p:txBody>
            <a:bodyPr wrap="none">
              <a:spAutoFit/>
            </a:bodyPr>
            <a:lstStyle/>
            <a:p>
              <a:r>
                <a:rPr lang="en-US" altLang="ja-JP" dirty="0" smtClean="0"/>
                <a:t>q</a:t>
              </a:r>
              <a:r>
                <a:rPr lang="en-US" altLang="ja-JP" dirty="0" smtClean="0">
                  <a:solidFill>
                    <a:schemeClr val="tx1"/>
                  </a:solidFill>
                </a:rPr>
                <a:t>=2</a:t>
              </a:r>
              <a:endParaRPr lang="ja-JP" altLang="en-US" dirty="0">
                <a:solidFill>
                  <a:schemeClr val="tx1"/>
                </a:solidFill>
              </a:endParaRPr>
            </a:p>
          </p:txBody>
        </p:sp>
        <p:sp>
          <p:nvSpPr>
            <p:cNvPr id="61" name="正方形/長方形 60"/>
            <p:cNvSpPr/>
            <p:nvPr/>
          </p:nvSpPr>
          <p:spPr>
            <a:xfrm>
              <a:off x="6651205" y="3838322"/>
              <a:ext cx="556563" cy="369332"/>
            </a:xfrm>
            <a:prstGeom prst="rect">
              <a:avLst/>
            </a:prstGeom>
            <a:ln>
              <a:solidFill>
                <a:schemeClr val="tx1"/>
              </a:solidFill>
            </a:ln>
          </p:spPr>
          <p:txBody>
            <a:bodyPr wrap="none">
              <a:spAutoFit/>
            </a:bodyPr>
            <a:lstStyle/>
            <a:p>
              <a:r>
                <a:rPr lang="en-US" altLang="ja-JP" dirty="0"/>
                <a:t>q</a:t>
              </a:r>
              <a:r>
                <a:rPr lang="en-US" altLang="ja-JP" dirty="0" smtClean="0"/>
                <a:t>&lt;1</a:t>
              </a:r>
              <a:endParaRPr lang="ja-JP" altLang="en-US" dirty="0">
                <a:solidFill>
                  <a:schemeClr val="tx1"/>
                </a:solidFill>
              </a:endParaRPr>
            </a:p>
          </p:txBody>
        </p:sp>
      </p:grpSp>
      <p:cxnSp>
        <p:nvCxnSpPr>
          <p:cNvPr id="12" name="直線コネクタ 11"/>
          <p:cNvCxnSpPr/>
          <p:nvPr/>
        </p:nvCxnSpPr>
        <p:spPr>
          <a:xfrm>
            <a:off x="511694" y="5661248"/>
            <a:ext cx="541527" cy="5957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11694" y="4690228"/>
            <a:ext cx="1530141" cy="156678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p:cNvSpPr/>
              <p:nvPr/>
            </p:nvSpPr>
            <p:spPr>
              <a:xfrm>
                <a:off x="1611631" y="5577656"/>
                <a:ext cx="490839"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=1</m:t>
                      </m:r>
                    </m:oMath>
                  </m:oMathPara>
                </a14:m>
                <a:endParaRPr lang="ja-JP" altLang="en-US" sz="900" dirty="0">
                  <a:solidFill>
                    <a:schemeClr val="tx1"/>
                  </a:solidFill>
                </a:endParaRPr>
              </a:p>
            </p:txBody>
          </p:sp>
        </mc:Choice>
        <mc:Fallback xmlns="">
          <p:sp>
            <p:nvSpPr>
              <p:cNvPr id="63" name="正方形/長方形 62"/>
              <p:cNvSpPr>
                <a:spLocks noRot="1" noChangeAspect="1" noMove="1" noResize="1" noEditPoints="1" noAdjustHandles="1" noChangeArrowheads="1" noChangeShapeType="1" noTextEdit="1"/>
              </p:cNvSpPr>
              <p:nvPr/>
            </p:nvSpPr>
            <p:spPr>
              <a:xfrm>
                <a:off x="1611631" y="5577656"/>
                <a:ext cx="490839" cy="230832"/>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p:cNvSpPr/>
              <p:nvPr/>
            </p:nvSpPr>
            <p:spPr>
              <a:xfrm>
                <a:off x="770030" y="5661248"/>
                <a:ext cx="490840"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=2</m:t>
                      </m:r>
                    </m:oMath>
                  </m:oMathPara>
                </a14:m>
                <a:endParaRPr lang="ja-JP" altLang="en-US" sz="900" dirty="0">
                  <a:solidFill>
                    <a:schemeClr val="tx1"/>
                  </a:solidFill>
                </a:endParaRPr>
              </a:p>
            </p:txBody>
          </p:sp>
        </mc:Choice>
        <mc:Fallback xmlns="">
          <p:sp>
            <p:nvSpPr>
              <p:cNvPr id="64" name="正方形/長方形 63"/>
              <p:cNvSpPr>
                <a:spLocks noRot="1" noChangeAspect="1" noMove="1" noResize="1" noEditPoints="1" noAdjustHandles="1" noChangeArrowheads="1" noChangeShapeType="1" noTextEdit="1"/>
              </p:cNvSpPr>
              <p:nvPr/>
            </p:nvSpPr>
            <p:spPr>
              <a:xfrm>
                <a:off x="770030" y="5661248"/>
                <a:ext cx="490840" cy="230832"/>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4427984" y="5436840"/>
                <a:ext cx="490839"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=1</m:t>
                      </m:r>
                    </m:oMath>
                  </m:oMathPara>
                </a14:m>
                <a:endParaRPr lang="ja-JP" altLang="en-US" sz="900" dirty="0">
                  <a:solidFill>
                    <a:schemeClr val="tx1"/>
                  </a:solidFill>
                </a:endParaRPr>
              </a:p>
            </p:txBody>
          </p:sp>
        </mc:Choice>
        <mc:Fallback xmlns="">
          <p:sp>
            <p:nvSpPr>
              <p:cNvPr id="81" name="正方形/長方形 80"/>
              <p:cNvSpPr>
                <a:spLocks noRot="1" noChangeAspect="1" noMove="1" noResize="1" noEditPoints="1" noAdjustHandles="1" noChangeArrowheads="1" noChangeShapeType="1" noTextEdit="1"/>
              </p:cNvSpPr>
              <p:nvPr/>
            </p:nvSpPr>
            <p:spPr>
              <a:xfrm>
                <a:off x="4427984" y="5436840"/>
                <a:ext cx="490839" cy="230832"/>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正方形/長方形 81"/>
              <p:cNvSpPr/>
              <p:nvPr/>
            </p:nvSpPr>
            <p:spPr>
              <a:xfrm>
                <a:off x="3660865" y="5582816"/>
                <a:ext cx="490840"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=2</m:t>
                      </m:r>
                    </m:oMath>
                  </m:oMathPara>
                </a14:m>
                <a:endParaRPr lang="ja-JP" altLang="en-US" sz="900" dirty="0">
                  <a:solidFill>
                    <a:schemeClr val="tx1"/>
                  </a:solidFill>
                </a:endParaRPr>
              </a:p>
            </p:txBody>
          </p:sp>
        </mc:Choice>
        <mc:Fallback xmlns="">
          <p:sp>
            <p:nvSpPr>
              <p:cNvPr id="82" name="正方形/長方形 81"/>
              <p:cNvSpPr>
                <a:spLocks noRot="1" noChangeAspect="1" noMove="1" noResize="1" noEditPoints="1" noAdjustHandles="1" noChangeArrowheads="1" noChangeShapeType="1" noTextEdit="1"/>
              </p:cNvSpPr>
              <p:nvPr/>
            </p:nvSpPr>
            <p:spPr>
              <a:xfrm>
                <a:off x="3660865" y="5582816"/>
                <a:ext cx="490840" cy="2308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正方形/長方形 84"/>
              <p:cNvSpPr/>
              <p:nvPr/>
            </p:nvSpPr>
            <p:spPr>
              <a:xfrm>
                <a:off x="6673449" y="5629451"/>
                <a:ext cx="490839"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=1</m:t>
                      </m:r>
                    </m:oMath>
                  </m:oMathPara>
                </a14:m>
                <a:endParaRPr lang="ja-JP" altLang="en-US" sz="900" dirty="0">
                  <a:solidFill>
                    <a:schemeClr val="tx1"/>
                  </a:solidFill>
                </a:endParaRPr>
              </a:p>
            </p:txBody>
          </p:sp>
        </mc:Choice>
        <mc:Fallback xmlns="">
          <p:sp>
            <p:nvSpPr>
              <p:cNvPr id="85" name="正方形/長方形 84"/>
              <p:cNvSpPr>
                <a:spLocks noRot="1" noChangeAspect="1" noMove="1" noResize="1" noEditPoints="1" noAdjustHandles="1" noChangeArrowheads="1" noChangeShapeType="1" noTextEdit="1"/>
              </p:cNvSpPr>
              <p:nvPr/>
            </p:nvSpPr>
            <p:spPr>
              <a:xfrm>
                <a:off x="6673449" y="5629451"/>
                <a:ext cx="490839" cy="230832"/>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正方形/長方形 85"/>
              <p:cNvSpPr/>
              <p:nvPr/>
            </p:nvSpPr>
            <p:spPr>
              <a:xfrm>
                <a:off x="6324848" y="5934573"/>
                <a:ext cx="490840"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900" i="1" smtClean="0">
                          <a:latin typeface="Cambria Math"/>
                        </a:rPr>
                        <m:t>λ</m:t>
                      </m:r>
                      <m:r>
                        <a:rPr lang="en-US" altLang="ja-JP" sz="900" b="0" i="1" smtClean="0">
                          <a:latin typeface="Cambria Math"/>
                        </a:rPr>
                        <m:t>=2</m:t>
                      </m:r>
                    </m:oMath>
                  </m:oMathPara>
                </a14:m>
                <a:endParaRPr lang="ja-JP" altLang="en-US" sz="900" dirty="0">
                  <a:solidFill>
                    <a:schemeClr val="tx1"/>
                  </a:solidFill>
                </a:endParaRPr>
              </a:p>
            </p:txBody>
          </p:sp>
        </mc:Choice>
        <mc:Fallback xmlns="">
          <p:sp>
            <p:nvSpPr>
              <p:cNvPr id="86" name="正方形/長方形 85"/>
              <p:cNvSpPr>
                <a:spLocks noRot="1" noChangeAspect="1" noMove="1" noResize="1" noEditPoints="1" noAdjustHandles="1" noChangeArrowheads="1" noChangeShapeType="1" noTextEdit="1"/>
              </p:cNvSpPr>
              <p:nvPr/>
            </p:nvSpPr>
            <p:spPr>
              <a:xfrm>
                <a:off x="6324848" y="5934573"/>
                <a:ext cx="490840" cy="230832"/>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88" name="直線コネクタ 87"/>
          <p:cNvCxnSpPr/>
          <p:nvPr/>
        </p:nvCxnSpPr>
        <p:spPr>
          <a:xfrm>
            <a:off x="2661752" y="3838322"/>
            <a:ext cx="0" cy="27723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469696" y="3861048"/>
            <a:ext cx="0" cy="27723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円弧 8"/>
          <p:cNvSpPr/>
          <p:nvPr/>
        </p:nvSpPr>
        <p:spPr>
          <a:xfrm>
            <a:off x="2651966" y="5629451"/>
            <a:ext cx="1260000" cy="1260000"/>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a:spLocks noChangeAspect="1"/>
          </p:cNvSpPr>
          <p:nvPr/>
        </p:nvSpPr>
        <p:spPr>
          <a:xfrm>
            <a:off x="1990648" y="4947790"/>
            <a:ext cx="2628000" cy="2628000"/>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円弧 66"/>
          <p:cNvSpPr/>
          <p:nvPr/>
        </p:nvSpPr>
        <p:spPr>
          <a:xfrm rot="10800000">
            <a:off x="6120312" y="4941168"/>
            <a:ext cx="1260000" cy="1260000"/>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円弧 67"/>
          <p:cNvSpPr>
            <a:spLocks noChangeAspect="1"/>
          </p:cNvSpPr>
          <p:nvPr/>
        </p:nvSpPr>
        <p:spPr>
          <a:xfrm rot="10800000">
            <a:off x="6192472" y="3501008"/>
            <a:ext cx="2628000" cy="2628000"/>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34531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a:t>
            </a:r>
            <a:r>
              <a:rPr kumimoji="1" lang="en-US" altLang="ja-JP" dirty="0" smtClean="0"/>
              <a:t>Elastic net</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932040" y="1916832"/>
                <a:ext cx="3024336" cy="3907816"/>
              </a:xfrm>
              <a:ln>
                <a:solidFill>
                  <a:schemeClr val="tx1"/>
                </a:solidFill>
              </a:ln>
            </p:spPr>
            <p:txBody>
              <a:bodyPr>
                <a:normAutofit/>
              </a:bodyPr>
              <a:lstStyle/>
              <a:p>
                <a:r>
                  <a:rPr kumimoji="1" lang="en-US" altLang="ja-JP" sz="1600" dirty="0" smtClean="0"/>
                  <a:t>Elastic net</a:t>
                </a:r>
                <a:r>
                  <a:rPr kumimoji="1" lang="ja-JP" altLang="en-US" sz="1600" dirty="0" smtClean="0"/>
                  <a:t>は、一次のペナルティ項と二次のペナルティ項の影響力を</a:t>
                </a:r>
                <a14:m>
                  <m:oMath xmlns:m="http://schemas.openxmlformats.org/officeDocument/2006/math">
                    <m:r>
                      <a:rPr lang="en-US" altLang="ja-JP" sz="1600" b="0" i="1" smtClean="0">
                        <a:latin typeface="Cambria Math"/>
                      </a:rPr>
                      <m:t>𝜌</m:t>
                    </m:r>
                  </m:oMath>
                </a14:m>
                <a:r>
                  <a:rPr kumimoji="1" lang="ja-JP" altLang="en-US" sz="1600" dirty="0" smtClean="0"/>
                  <a:t>の値で柔軟に変更できる。</a:t>
                </a:r>
                <a:endParaRPr lang="en-US" altLang="ja-JP" sz="1600" dirty="0"/>
              </a:p>
              <a:p>
                <a14:m>
                  <m:oMath xmlns:m="http://schemas.openxmlformats.org/officeDocument/2006/math">
                    <m:r>
                      <a:rPr lang="en-US" altLang="ja-JP" sz="1600" i="1">
                        <a:latin typeface="Cambria Math"/>
                      </a:rPr>
                      <m:t>𝜌</m:t>
                    </m:r>
                  </m:oMath>
                </a14:m>
                <a:r>
                  <a:rPr kumimoji="1" lang="en-US" altLang="ja-JP" sz="1600" dirty="0" smtClean="0"/>
                  <a:t>=0</a:t>
                </a:r>
                <a:r>
                  <a:rPr kumimoji="1" lang="ja-JP" altLang="en-US" sz="1600" dirty="0" smtClean="0"/>
                  <a:t>：</a:t>
                </a:r>
                <a:r>
                  <a:rPr lang="en-US" altLang="ja-JP" sz="1600" dirty="0"/>
                  <a:t>Ridge</a:t>
                </a:r>
                <a14:m>
                  <m:oMath xmlns:m="http://schemas.openxmlformats.org/officeDocument/2006/math">
                    <m:r>
                      <a:rPr lang="en-US" altLang="ja-JP" sz="1600" b="0" i="1" smtClean="0">
                        <a:latin typeface="Cambria Math"/>
                      </a:rPr>
                      <m:t>,</m:t>
                    </m:r>
                    <m:r>
                      <a:rPr lang="ja-JP" altLang="en-US" sz="1600" b="0" i="1" smtClean="0">
                        <a:latin typeface="Cambria Math"/>
                      </a:rPr>
                      <m:t>　</m:t>
                    </m:r>
                    <m:r>
                      <a:rPr lang="en-US" altLang="ja-JP" sz="1600" i="1">
                        <a:latin typeface="Cambria Math"/>
                      </a:rPr>
                      <m:t>𝜌</m:t>
                    </m:r>
                  </m:oMath>
                </a14:m>
                <a:r>
                  <a:rPr lang="en-US" altLang="ja-JP" sz="1600" dirty="0"/>
                  <a:t>=1</a:t>
                </a:r>
                <a:r>
                  <a:rPr lang="ja-JP" altLang="en-US" sz="1600" dirty="0"/>
                  <a:t>：</a:t>
                </a:r>
                <a:r>
                  <a:rPr lang="en-US" altLang="ja-JP" sz="1600" dirty="0" smtClean="0"/>
                  <a:t>Lasso</a:t>
                </a:r>
              </a:p>
              <a:p>
                <a14:m>
                  <m:oMath xmlns:m="http://schemas.openxmlformats.org/officeDocument/2006/math">
                    <m:d>
                      <m:dPr>
                        <m:begChr m:val="‖"/>
                        <m:endChr m:val="‖"/>
                        <m:ctrlPr>
                          <a:rPr lang="en-US" altLang="ja-JP" sz="1600" i="1" smtClean="0">
                            <a:latin typeface="Cambria Math"/>
                          </a:rPr>
                        </m:ctrlPr>
                      </m:dPr>
                      <m:e>
                        <m:r>
                          <a:rPr lang="ja-JP" altLang="en-US" sz="1600" b="0" i="1" smtClean="0">
                            <a:latin typeface="Cambria Math"/>
                          </a:rPr>
                          <m:t> </m:t>
                        </m:r>
                      </m:e>
                    </m:d>
                  </m:oMath>
                </a14:m>
                <a:r>
                  <a:rPr kumimoji="1" lang="ja-JP" altLang="en-US" sz="1600" dirty="0" smtClean="0"/>
                  <a:t>の右下の数値は、ノルムの種類（計算方法）を表している。</a:t>
                </a:r>
                <a:endParaRPr kumimoji="1" lang="en-US" altLang="ja-JP" sz="1600" dirty="0" smtClean="0"/>
              </a:p>
              <a:p>
                <a14:m>
                  <m:oMath xmlns:m="http://schemas.openxmlformats.org/officeDocument/2006/math">
                    <m:sSub>
                      <m:sSubPr>
                        <m:ctrlPr>
                          <a:rPr lang="en-US" altLang="ja-JP" sz="1600" i="1" smtClean="0">
                            <a:latin typeface="Cambria Math"/>
                          </a:rPr>
                        </m:ctrlPr>
                      </m:sSubPr>
                      <m:e>
                        <m:d>
                          <m:dPr>
                            <m:begChr m:val="‖"/>
                            <m:endChr m:val="‖"/>
                            <m:ctrlPr>
                              <a:rPr lang="en-US" altLang="ja-JP" sz="1600" i="1" smtClean="0">
                                <a:latin typeface="Cambria Math"/>
                              </a:rPr>
                            </m:ctrlPr>
                          </m:dPr>
                          <m:e>
                            <m:r>
                              <a:rPr lang="ja-JP" altLang="en-US" sz="1600" b="0" i="1" smtClean="0">
                                <a:latin typeface="Cambria Math"/>
                              </a:rPr>
                              <m:t> </m:t>
                            </m:r>
                          </m:e>
                        </m:d>
                      </m:e>
                      <m:sub>
                        <m:r>
                          <a:rPr lang="en-US" altLang="ja-JP" sz="1600" b="0" i="1" smtClean="0">
                            <a:latin typeface="Cambria Math"/>
                          </a:rPr>
                          <m:t>1</m:t>
                        </m:r>
                      </m:sub>
                    </m:sSub>
                    <m:r>
                      <a:rPr lang="ja-JP" altLang="en-US" sz="1600" i="1">
                        <a:latin typeface="Cambria Math"/>
                      </a:rPr>
                      <m:t> </m:t>
                    </m:r>
                    <m:r>
                      <a:rPr lang="ja-JP" altLang="en-US" sz="1600" b="0" i="1" smtClean="0">
                        <a:latin typeface="Cambria Math"/>
                      </a:rPr>
                      <m:t>：</m:t>
                    </m:r>
                  </m:oMath>
                </a14:m>
                <a:r>
                  <a:rPr kumimoji="1" lang="en-US" altLang="ja-JP" sz="1600" dirty="0" smtClean="0"/>
                  <a:t>L1-norm</a:t>
                </a:r>
              </a:p>
              <a:p>
                <a:pPr marL="0" indent="0">
                  <a:buNone/>
                </a:pPr>
                <a:r>
                  <a:rPr lang="ja-JP" altLang="en-US" sz="1600" dirty="0"/>
                  <a:t>　</a:t>
                </a:r>
                <a:r>
                  <a:rPr lang="ja-JP" altLang="en-US" sz="1600" dirty="0" smtClean="0"/>
                  <a:t>　</a:t>
                </a:r>
                <a:r>
                  <a:rPr lang="en-US" altLang="ja-JP" sz="1600" dirty="0" smtClean="0"/>
                  <a:t> </a:t>
                </a:r>
                <a14:m>
                  <m:oMath xmlns:m="http://schemas.openxmlformats.org/officeDocument/2006/math">
                    <m:sSub>
                      <m:sSubPr>
                        <m:ctrlPr>
                          <a:rPr lang="en-US" altLang="ja-JP" sz="1600" i="1">
                            <a:latin typeface="Cambria Math"/>
                          </a:rPr>
                        </m:ctrlPr>
                      </m:sSubPr>
                      <m:e>
                        <m:d>
                          <m:dPr>
                            <m:begChr m:val="‖"/>
                            <m:endChr m:val="‖"/>
                            <m:ctrlPr>
                              <a:rPr lang="en-US" altLang="ja-JP" sz="1600" i="1">
                                <a:latin typeface="Cambria Math"/>
                              </a:rPr>
                            </m:ctrlPr>
                          </m:dPr>
                          <m:e>
                            <m:r>
                              <a:rPr lang="en-US" altLang="ja-JP" sz="1600" b="0" i="1" smtClean="0">
                                <a:latin typeface="Cambria Math"/>
                              </a:rPr>
                              <m:t>𝛼</m:t>
                            </m:r>
                          </m:e>
                        </m:d>
                      </m:e>
                      <m:sub>
                        <m:r>
                          <a:rPr lang="en-US" altLang="ja-JP" sz="1600" i="1">
                            <a:latin typeface="Cambria Math"/>
                          </a:rPr>
                          <m:t>1</m:t>
                        </m:r>
                      </m:sub>
                    </m:sSub>
                    <m:r>
                      <a:rPr lang="en-US" altLang="ja-JP" sz="1600" b="0" i="1" smtClean="0">
                        <a:latin typeface="Cambria Math"/>
                      </a:rPr>
                      <m:t>=</m:t>
                    </m:r>
                    <m:d>
                      <m:dPr>
                        <m:begChr m:val="|"/>
                        <m:endChr m:val="|"/>
                        <m:ctrlPr>
                          <a:rPr lang="en-US" altLang="ja-JP" sz="1600" b="0" i="1" smtClean="0">
                            <a:latin typeface="Cambria Math"/>
                          </a:rPr>
                        </m:ctrlPr>
                      </m:dPr>
                      <m:e>
                        <m:sSub>
                          <m:sSubPr>
                            <m:ctrlPr>
                              <a:rPr lang="en-US" altLang="ja-JP" sz="1600" b="0" i="1" smtClean="0">
                                <a:latin typeface="Cambria Math"/>
                              </a:rPr>
                            </m:ctrlPr>
                          </m:sSubPr>
                          <m:e>
                            <m:r>
                              <a:rPr lang="en-US" altLang="ja-JP" sz="1600" b="0" i="1" smtClean="0">
                                <a:latin typeface="Cambria Math"/>
                              </a:rPr>
                              <m:t>𝛼</m:t>
                            </m:r>
                          </m:e>
                          <m:sub>
                            <m:r>
                              <a:rPr lang="en-US" altLang="ja-JP" sz="1600" b="0" i="1" smtClean="0">
                                <a:latin typeface="Cambria Math"/>
                              </a:rPr>
                              <m:t>1</m:t>
                            </m:r>
                          </m:sub>
                        </m:sSub>
                      </m:e>
                    </m:d>
                    <m:r>
                      <a:rPr lang="en-US" altLang="ja-JP" sz="1600" b="0" i="1" smtClean="0">
                        <a:latin typeface="Cambria Math"/>
                      </a:rPr>
                      <m:t>+</m:t>
                    </m:r>
                    <m:d>
                      <m:dPr>
                        <m:begChr m:val="|"/>
                        <m:endChr m:val="|"/>
                        <m:ctrlPr>
                          <a:rPr lang="en-US" altLang="ja-JP" sz="1600" b="0" i="1" smtClean="0">
                            <a:latin typeface="Cambria Math"/>
                          </a:rPr>
                        </m:ctrlPr>
                      </m:dPr>
                      <m:e>
                        <m:sSub>
                          <m:sSubPr>
                            <m:ctrlPr>
                              <a:rPr lang="en-US" altLang="ja-JP" sz="1600" b="0" i="1" smtClean="0">
                                <a:latin typeface="Cambria Math"/>
                              </a:rPr>
                            </m:ctrlPr>
                          </m:sSubPr>
                          <m:e>
                            <m:r>
                              <a:rPr lang="en-US" altLang="ja-JP" sz="1600" b="0" i="1" smtClean="0">
                                <a:latin typeface="Cambria Math"/>
                              </a:rPr>
                              <m:t>𝛼</m:t>
                            </m:r>
                          </m:e>
                          <m:sub>
                            <m:r>
                              <a:rPr lang="en-US" altLang="ja-JP" sz="1600" b="0" i="1" smtClean="0">
                                <a:latin typeface="Cambria Math"/>
                              </a:rPr>
                              <m:t>2</m:t>
                            </m:r>
                          </m:sub>
                        </m:sSub>
                      </m:e>
                    </m:d>
                    <m:r>
                      <a:rPr lang="en-US" altLang="ja-JP" sz="1600" b="0" i="1" smtClean="0">
                        <a:latin typeface="Cambria Math"/>
                      </a:rPr>
                      <m:t>+…</m:t>
                    </m:r>
                  </m:oMath>
                </a14:m>
                <a:endParaRPr kumimoji="1" lang="en-US" altLang="ja-JP" sz="1600" dirty="0" smtClean="0"/>
              </a:p>
              <a:p>
                <a14:m>
                  <m:oMath xmlns:m="http://schemas.openxmlformats.org/officeDocument/2006/math">
                    <m:sSub>
                      <m:sSubPr>
                        <m:ctrlPr>
                          <a:rPr lang="en-US" altLang="ja-JP" sz="1600" i="1">
                            <a:latin typeface="Cambria Math"/>
                          </a:rPr>
                        </m:ctrlPr>
                      </m:sSubPr>
                      <m:e>
                        <m:d>
                          <m:dPr>
                            <m:begChr m:val="‖"/>
                            <m:endChr m:val="‖"/>
                            <m:ctrlPr>
                              <a:rPr lang="en-US" altLang="ja-JP" sz="1600" i="1">
                                <a:latin typeface="Cambria Math"/>
                              </a:rPr>
                            </m:ctrlPr>
                          </m:dPr>
                          <m:e>
                            <m:r>
                              <a:rPr lang="ja-JP" altLang="en-US" sz="1600" i="1">
                                <a:latin typeface="Cambria Math"/>
                              </a:rPr>
                              <m:t> </m:t>
                            </m:r>
                          </m:e>
                        </m:d>
                      </m:e>
                      <m:sub>
                        <m:r>
                          <a:rPr lang="en-US" altLang="ja-JP" sz="1600" b="0" i="1" smtClean="0">
                            <a:latin typeface="Cambria Math"/>
                          </a:rPr>
                          <m:t>2</m:t>
                        </m:r>
                      </m:sub>
                    </m:sSub>
                    <m:r>
                      <a:rPr lang="ja-JP" altLang="en-US" sz="1600" i="1">
                        <a:latin typeface="Cambria Math"/>
                      </a:rPr>
                      <m:t> </m:t>
                    </m:r>
                    <m:r>
                      <a:rPr lang="ja-JP" altLang="en-US" sz="1600" i="1">
                        <a:latin typeface="Cambria Math"/>
                      </a:rPr>
                      <m:t>：</m:t>
                    </m:r>
                    <m:r>
                      <a:rPr lang="ja-JP" altLang="en-US" sz="1600" i="1">
                        <a:latin typeface="Cambria Math"/>
                      </a:rPr>
                      <m:t> </m:t>
                    </m:r>
                  </m:oMath>
                </a14:m>
                <a:r>
                  <a:rPr kumimoji="1" lang="en-US" altLang="ja-JP" sz="1600" dirty="0" smtClean="0"/>
                  <a:t>L2norm</a:t>
                </a:r>
              </a:p>
              <a:p>
                <a:pPr marL="0" indent="0">
                  <a:buNone/>
                </a:pPr>
                <a:r>
                  <a:rPr lang="ja-JP" altLang="en-US" sz="1600" dirty="0"/>
                  <a:t>　</a:t>
                </a:r>
                <a:r>
                  <a:rPr lang="en-US" altLang="ja-JP" sz="1600" dirty="0"/>
                  <a:t> </a:t>
                </a:r>
                <a:r>
                  <a:rPr lang="ja-JP" altLang="en-US" sz="1600" dirty="0" smtClean="0"/>
                  <a:t>　</a:t>
                </a:r>
                <a14:m>
                  <m:oMath xmlns:m="http://schemas.openxmlformats.org/officeDocument/2006/math">
                    <m:sSub>
                      <m:sSubPr>
                        <m:ctrlPr>
                          <a:rPr lang="en-US" altLang="ja-JP" sz="1600" i="1">
                            <a:latin typeface="Cambria Math"/>
                          </a:rPr>
                        </m:ctrlPr>
                      </m:sSubPr>
                      <m:e>
                        <m:d>
                          <m:dPr>
                            <m:begChr m:val="‖"/>
                            <m:endChr m:val="‖"/>
                            <m:ctrlPr>
                              <a:rPr lang="en-US" altLang="ja-JP" sz="1600" i="1">
                                <a:latin typeface="Cambria Math"/>
                              </a:rPr>
                            </m:ctrlPr>
                          </m:dPr>
                          <m:e>
                            <m:r>
                              <a:rPr lang="en-US" altLang="ja-JP" sz="1600" i="1">
                                <a:latin typeface="Cambria Math"/>
                              </a:rPr>
                              <m:t>𝛼</m:t>
                            </m:r>
                          </m:e>
                        </m:d>
                      </m:e>
                      <m:sub>
                        <m:r>
                          <a:rPr lang="en-US" altLang="ja-JP" sz="1600" b="0" i="1" smtClean="0">
                            <a:latin typeface="Cambria Math"/>
                          </a:rPr>
                          <m:t>2</m:t>
                        </m:r>
                      </m:sub>
                    </m:sSub>
                    <m:r>
                      <a:rPr lang="en-US" altLang="ja-JP" sz="1600" i="1">
                        <a:latin typeface="Cambria Math"/>
                      </a:rPr>
                      <m:t>=</m:t>
                    </m:r>
                    <m:rad>
                      <m:radPr>
                        <m:degHide m:val="on"/>
                        <m:ctrlPr>
                          <a:rPr lang="en-US" altLang="ja-JP" sz="1600" i="1" smtClean="0">
                            <a:latin typeface="Cambria Math"/>
                          </a:rPr>
                        </m:ctrlPr>
                      </m:radPr>
                      <m:deg/>
                      <m:e>
                        <m:sSup>
                          <m:sSupPr>
                            <m:ctrlPr>
                              <a:rPr lang="en-US" altLang="ja-JP" sz="1600" i="1" smtClean="0">
                                <a:latin typeface="Cambria Math"/>
                              </a:rPr>
                            </m:ctrlPr>
                          </m:sSupPr>
                          <m:e>
                            <m:sSub>
                              <m:sSubPr>
                                <m:ctrlPr>
                                  <a:rPr lang="en-US" altLang="ja-JP" sz="1600" i="1" smtClean="0">
                                    <a:latin typeface="Cambria Math"/>
                                  </a:rPr>
                                </m:ctrlPr>
                              </m:sSubPr>
                              <m:e>
                                <m:r>
                                  <a:rPr lang="en-US" altLang="ja-JP" sz="1600" b="0" i="1" smtClean="0">
                                    <a:latin typeface="Cambria Math"/>
                                  </a:rPr>
                                  <m:t>𝛼</m:t>
                                </m:r>
                              </m:e>
                              <m:sub>
                                <m:r>
                                  <a:rPr lang="en-US" altLang="ja-JP" sz="1600" b="0" i="1" smtClean="0">
                                    <a:latin typeface="Cambria Math"/>
                                  </a:rPr>
                                  <m:t>1</m:t>
                                </m:r>
                              </m:sub>
                            </m:sSub>
                          </m:e>
                          <m:sup>
                            <m:r>
                              <a:rPr lang="en-US" altLang="ja-JP" sz="1600" b="0" i="1" smtClean="0">
                                <a:latin typeface="Cambria Math"/>
                              </a:rPr>
                              <m:t>2</m:t>
                            </m:r>
                          </m:sup>
                        </m:sSup>
                        <m:r>
                          <a:rPr lang="en-US" altLang="ja-JP" sz="1600" b="0" i="1" smtClean="0">
                            <a:latin typeface="Cambria Math"/>
                          </a:rPr>
                          <m:t>+</m:t>
                        </m:r>
                        <m:sSup>
                          <m:sSupPr>
                            <m:ctrlPr>
                              <a:rPr lang="en-US" altLang="ja-JP" sz="1600" i="1">
                                <a:latin typeface="Cambria Math"/>
                              </a:rPr>
                            </m:ctrlPr>
                          </m:sSupPr>
                          <m:e>
                            <m:sSub>
                              <m:sSubPr>
                                <m:ctrlPr>
                                  <a:rPr lang="en-US" altLang="ja-JP" sz="1600" i="1">
                                    <a:latin typeface="Cambria Math"/>
                                  </a:rPr>
                                </m:ctrlPr>
                              </m:sSubPr>
                              <m:e>
                                <m:r>
                                  <a:rPr lang="en-US" altLang="ja-JP" sz="1600" i="1">
                                    <a:latin typeface="Cambria Math"/>
                                  </a:rPr>
                                  <m:t>𝛼</m:t>
                                </m:r>
                              </m:e>
                              <m:sub>
                                <m:r>
                                  <a:rPr lang="en-US" altLang="ja-JP" sz="1600" b="0" i="1" smtClean="0">
                                    <a:latin typeface="Cambria Math"/>
                                  </a:rPr>
                                  <m:t>2</m:t>
                                </m:r>
                              </m:sub>
                            </m:sSub>
                          </m:e>
                          <m:sup>
                            <m:r>
                              <a:rPr lang="en-US" altLang="ja-JP" sz="1600" i="1">
                                <a:latin typeface="Cambria Math"/>
                              </a:rPr>
                              <m:t>2</m:t>
                            </m:r>
                          </m:sup>
                        </m:sSup>
                        <m:r>
                          <a:rPr lang="en-US" altLang="ja-JP" sz="1600" b="0" i="1" smtClean="0">
                            <a:latin typeface="Cambria Math"/>
                          </a:rPr>
                          <m:t>+…</m:t>
                        </m:r>
                      </m:e>
                    </m:rad>
                  </m:oMath>
                </a14:m>
                <a:endParaRPr lang="en-US" altLang="ja-JP" sz="1600" dirty="0"/>
              </a:p>
              <a:p>
                <a:pPr marL="0" indent="0">
                  <a:buNone/>
                </a:pPr>
                <a:endParaRPr kumimoji="1" lang="ja-JP" altLang="en-US" sz="1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932040" y="1916832"/>
                <a:ext cx="3024336" cy="3907816"/>
              </a:xfrm>
              <a:blipFill rotWithShape="1">
                <a:blip r:embed="rId2"/>
                <a:stretch>
                  <a:fillRect t="-467"/>
                </a:stretch>
              </a:blipFill>
              <a:ln>
                <a:solidFill>
                  <a:schemeClr val="tx1"/>
                </a:solidFill>
              </a:ln>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14</a:t>
            </a:fld>
            <a:endParaRPr kumimoji="1" lang="ja-JP"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37" t="43199" r="26517" b="9926"/>
          <a:stretch/>
        </p:blipFill>
        <p:spPr bwMode="auto">
          <a:xfrm>
            <a:off x="286489" y="2160402"/>
            <a:ext cx="4536504" cy="370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6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a:bodyPr>
              <a:lstStyle/>
              <a:p>
                <a:r>
                  <a:rPr lang="ja-JP" altLang="en-US" dirty="0" smtClean="0"/>
                  <a:t>ペナルティの効果により、未知データに対する予測精度が高いモデルが構築される。</a:t>
                </a:r>
                <a:endParaRPr lang="en-US" altLang="ja-JP" dirty="0"/>
              </a:p>
              <a:p>
                <a:r>
                  <a:rPr lang="ja-JP" altLang="en-US" dirty="0" smtClean="0"/>
                  <a:t>ペナルティ項は係数のサイズを制約する。</a:t>
                </a:r>
                <a:endParaRPr lang="en-US" altLang="ja-JP" dirty="0" smtClean="0"/>
              </a:p>
              <a:p>
                <a:pPr marL="0" indent="0">
                  <a:buNone/>
                </a:pP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ja-JP" altLang="en-US" sz="1600" i="1" dirty="0">
                          <a:latin typeface="Cambria Math"/>
                        </a:rPr>
                        <m:t>一般式：</m:t>
                      </m:r>
                      <m:r>
                        <m:rPr>
                          <m:sty m:val="p"/>
                        </m:rPr>
                        <a:rPr lang="en-US" altLang="ja-JP" sz="1600" i="1">
                          <a:latin typeface="Cambria Math"/>
                        </a:rPr>
                        <m:t>min</m:t>
                      </m:r>
                      <m:d>
                        <m:dPr>
                          <m:ctrlPr>
                            <a:rPr lang="en-US" altLang="ja-JP" sz="1600" i="1">
                              <a:latin typeface="Cambria Math"/>
                            </a:rPr>
                          </m:ctrlPr>
                        </m:dPr>
                        <m:e>
                          <m:nary>
                            <m:naryPr>
                              <m:chr m:val="∑"/>
                              <m:subHide m:val="on"/>
                              <m:supHide m:val="on"/>
                              <m:ctrlPr>
                                <a:rPr lang="en-US" altLang="ja-JP" sz="1600" i="1">
                                  <a:solidFill>
                                    <a:srgbClr val="FF0000"/>
                                  </a:solidFill>
                                  <a:latin typeface="Cambria Math"/>
                                </a:rPr>
                              </m:ctrlPr>
                            </m:naryPr>
                            <m:sub/>
                            <m:sup/>
                            <m:e>
                              <m:sSup>
                                <m:sSupPr>
                                  <m:ctrlPr>
                                    <a:rPr lang="en-US" altLang="ja-JP" sz="1600" i="1">
                                      <a:solidFill>
                                        <a:srgbClr val="FF0000"/>
                                      </a:solidFill>
                                      <a:latin typeface="Cambria Math"/>
                                    </a:rPr>
                                  </m:ctrlPr>
                                </m:sSupPr>
                                <m:e>
                                  <m:r>
                                    <a:rPr lang="en-US" altLang="ja-JP" sz="1600" i="1">
                                      <a:solidFill>
                                        <a:srgbClr val="FF0000"/>
                                      </a:solidFill>
                                      <a:latin typeface="Cambria Math"/>
                                    </a:rPr>
                                    <m:t>(</m:t>
                                  </m:r>
                                  <m:r>
                                    <a:rPr lang="en-US" altLang="ja-JP" sz="1600" i="1">
                                      <a:solidFill>
                                        <a:srgbClr val="FF0000"/>
                                      </a:solidFill>
                                      <a:latin typeface="Cambria Math"/>
                                    </a:rPr>
                                    <m:t>𝑦</m:t>
                                  </m:r>
                                  <m:r>
                                    <a:rPr lang="en-US" altLang="ja-JP" sz="1600" i="1">
                                      <a:solidFill>
                                        <a:srgbClr val="FF0000"/>
                                      </a:solidFill>
                                      <a:latin typeface="Cambria Math"/>
                                    </a:rPr>
                                    <m:t>−</m:t>
                                  </m:r>
                                  <m:acc>
                                    <m:accPr>
                                      <m:chr m:val="̂"/>
                                      <m:ctrlPr>
                                        <a:rPr lang="en-US" altLang="ja-JP" sz="1600" i="1">
                                          <a:solidFill>
                                            <a:srgbClr val="FF0000"/>
                                          </a:solidFill>
                                          <a:latin typeface="Cambria Math"/>
                                        </a:rPr>
                                      </m:ctrlPr>
                                    </m:accPr>
                                    <m:e>
                                      <m:r>
                                        <a:rPr lang="en-US" altLang="ja-JP" sz="1600" i="1">
                                          <a:solidFill>
                                            <a:srgbClr val="FF0000"/>
                                          </a:solidFill>
                                          <a:latin typeface="Cambria Math"/>
                                        </a:rPr>
                                        <m:t>𝑦</m:t>
                                      </m:r>
                                    </m:e>
                                  </m:acc>
                                  <m:r>
                                    <a:rPr lang="en-US" altLang="ja-JP" sz="1600" i="1">
                                      <a:solidFill>
                                        <a:srgbClr val="FF0000"/>
                                      </a:solidFill>
                                      <a:latin typeface="Cambria Math"/>
                                    </a:rPr>
                                    <m:t>)</m:t>
                                  </m:r>
                                </m:e>
                                <m:sup>
                                  <m:r>
                                    <a:rPr lang="en-US" altLang="ja-JP" sz="1600" i="1">
                                      <a:solidFill>
                                        <a:srgbClr val="FF0000"/>
                                      </a:solidFill>
                                      <a:latin typeface="Cambria Math"/>
                                    </a:rPr>
                                    <m:t>2</m:t>
                                  </m:r>
                                </m:sup>
                              </m:sSup>
                            </m:e>
                          </m:nary>
                          <m:r>
                            <a:rPr lang="en-US" altLang="ja-JP" sz="1600" i="1">
                              <a:latin typeface="Cambria Math"/>
                            </a:rPr>
                            <m:t>+</m:t>
                          </m:r>
                          <m:r>
                            <a:rPr lang="en-US" altLang="ja-JP" sz="1600" i="1">
                              <a:solidFill>
                                <a:srgbClr val="0070C0"/>
                              </a:solidFill>
                              <a:latin typeface="Cambria Math"/>
                            </a:rPr>
                            <m:t>𝜆</m:t>
                          </m:r>
                          <m:nary>
                            <m:naryPr>
                              <m:chr m:val="∑"/>
                              <m:subHide m:val="on"/>
                              <m:supHide m:val="on"/>
                              <m:ctrlPr>
                                <a:rPr lang="en-US" altLang="ja-JP" sz="1600" i="1">
                                  <a:solidFill>
                                    <a:srgbClr val="0070C0"/>
                                  </a:solidFill>
                                  <a:latin typeface="Cambria Math"/>
                                </a:rPr>
                              </m:ctrlPr>
                            </m:naryPr>
                            <m:sub/>
                            <m:sup/>
                            <m:e>
                              <m:sSup>
                                <m:sSupPr>
                                  <m:ctrlPr>
                                    <a:rPr lang="en-US" altLang="ja-JP" sz="1600" i="1">
                                      <a:solidFill>
                                        <a:srgbClr val="0070C0"/>
                                      </a:solidFill>
                                      <a:latin typeface="Cambria Math"/>
                                    </a:rPr>
                                  </m:ctrlPr>
                                </m:sSupPr>
                                <m:e>
                                  <m:d>
                                    <m:dPr>
                                      <m:begChr m:val="|"/>
                                      <m:endChr m:val="|"/>
                                      <m:ctrlPr>
                                        <a:rPr lang="en-US" altLang="ja-JP" sz="1600" i="1">
                                          <a:solidFill>
                                            <a:srgbClr val="0070C0"/>
                                          </a:solidFill>
                                          <a:latin typeface="Cambria Math"/>
                                        </a:rPr>
                                      </m:ctrlPr>
                                    </m:dPr>
                                    <m:e>
                                      <m:r>
                                        <a:rPr lang="en-US" altLang="ja-JP" sz="1600" i="1">
                                          <a:solidFill>
                                            <a:srgbClr val="0070C0"/>
                                          </a:solidFill>
                                          <a:latin typeface="Cambria Math"/>
                                        </a:rPr>
                                        <m:t>𝛼</m:t>
                                      </m:r>
                                    </m:e>
                                  </m:d>
                                </m:e>
                                <m:sup>
                                  <m:r>
                                    <a:rPr lang="en-US" altLang="ja-JP" sz="1600" i="1">
                                      <a:solidFill>
                                        <a:srgbClr val="0070C0"/>
                                      </a:solidFill>
                                      <a:latin typeface="Cambria Math"/>
                                    </a:rPr>
                                    <m:t>𝑞</m:t>
                                  </m:r>
                                </m:sup>
                              </m:sSup>
                            </m:e>
                          </m:nary>
                        </m:e>
                      </m:d>
                      <m:r>
                        <a:rPr lang="en-US" altLang="ja-JP" sz="1600" i="1">
                          <a:latin typeface="Cambria Math"/>
                        </a:rPr>
                        <m:t>=</m:t>
                      </m:r>
                      <m:r>
                        <m:rPr>
                          <m:sty m:val="p"/>
                        </m:rPr>
                        <a:rPr lang="en-US" altLang="ja-JP" sz="1600" i="1">
                          <a:latin typeface="Cambria Math"/>
                        </a:rPr>
                        <m:t>min</m:t>
                      </m:r>
                      <m:d>
                        <m:dPr>
                          <m:ctrlPr>
                            <a:rPr lang="en-US" altLang="ja-JP" sz="1600" i="1">
                              <a:latin typeface="Cambria Math"/>
                            </a:rPr>
                          </m:ctrlPr>
                        </m:dPr>
                        <m:e>
                          <m:nary>
                            <m:naryPr>
                              <m:chr m:val="∑"/>
                              <m:subHide m:val="on"/>
                              <m:supHide m:val="on"/>
                              <m:ctrlPr>
                                <a:rPr lang="en-US" altLang="ja-JP" sz="1600" i="1">
                                  <a:solidFill>
                                    <a:srgbClr val="FF0000"/>
                                  </a:solidFill>
                                  <a:latin typeface="Cambria Math"/>
                                </a:rPr>
                              </m:ctrlPr>
                            </m:naryPr>
                            <m:sub/>
                            <m:sup/>
                            <m:e>
                              <m:sSup>
                                <m:sSupPr>
                                  <m:ctrlPr>
                                    <a:rPr lang="en-US" altLang="ja-JP" sz="1600" i="1">
                                      <a:solidFill>
                                        <a:srgbClr val="FF0000"/>
                                      </a:solidFill>
                                      <a:latin typeface="Cambria Math"/>
                                    </a:rPr>
                                  </m:ctrlPr>
                                </m:sSupPr>
                                <m:e>
                                  <m:r>
                                    <a:rPr lang="en-US" altLang="ja-JP" sz="1600" i="1">
                                      <a:solidFill>
                                        <a:srgbClr val="FF0000"/>
                                      </a:solidFill>
                                      <a:latin typeface="Cambria Math"/>
                                    </a:rPr>
                                    <m:t>(</m:t>
                                  </m:r>
                                  <m:r>
                                    <a:rPr lang="en-US" altLang="ja-JP" sz="1600" i="1">
                                      <a:solidFill>
                                        <a:srgbClr val="FF0000"/>
                                      </a:solidFill>
                                      <a:latin typeface="Cambria Math"/>
                                    </a:rPr>
                                    <m:t>𝑦</m:t>
                                  </m:r>
                                  <m:r>
                                    <a:rPr lang="en-US" altLang="ja-JP" sz="1600" i="1">
                                      <a:solidFill>
                                        <a:srgbClr val="FF0000"/>
                                      </a:solidFill>
                                      <a:latin typeface="Cambria Math"/>
                                    </a:rPr>
                                    <m:t>−</m:t>
                                  </m:r>
                                  <m:r>
                                    <a:rPr lang="en-US" altLang="ja-JP" sz="1600" b="0" i="1" smtClean="0">
                                      <a:solidFill>
                                        <a:srgbClr val="FF0000"/>
                                      </a:solidFill>
                                      <a:latin typeface="Cambria Math"/>
                                    </a:rPr>
                                    <m:t>𝛼</m:t>
                                  </m:r>
                                  <m:r>
                                    <a:rPr lang="en-US" altLang="ja-JP" sz="1600" b="0" i="1" smtClean="0">
                                      <a:solidFill>
                                        <a:srgbClr val="FF0000"/>
                                      </a:solidFill>
                                      <a:latin typeface="Cambria Math"/>
                                    </a:rPr>
                                    <m:t>𝑥</m:t>
                                  </m:r>
                                  <m:r>
                                    <a:rPr lang="en-US" altLang="ja-JP" sz="1600" i="1">
                                      <a:solidFill>
                                        <a:srgbClr val="FF0000"/>
                                      </a:solidFill>
                                      <a:latin typeface="Cambria Math"/>
                                    </a:rPr>
                                    <m:t>)</m:t>
                                  </m:r>
                                </m:e>
                                <m:sup>
                                  <m:r>
                                    <a:rPr lang="en-US" altLang="ja-JP" sz="1600" i="1">
                                      <a:solidFill>
                                        <a:srgbClr val="FF0000"/>
                                      </a:solidFill>
                                      <a:latin typeface="Cambria Math"/>
                                    </a:rPr>
                                    <m:t>2</m:t>
                                  </m:r>
                                </m:sup>
                              </m:sSup>
                            </m:e>
                          </m:nary>
                          <m:r>
                            <a:rPr lang="en-US" altLang="ja-JP" sz="1600" i="1">
                              <a:latin typeface="Cambria Math"/>
                            </a:rPr>
                            <m:t>+</m:t>
                          </m:r>
                          <m:r>
                            <a:rPr lang="en-US" altLang="ja-JP" sz="1600" i="1">
                              <a:solidFill>
                                <a:srgbClr val="0070C0"/>
                              </a:solidFill>
                              <a:latin typeface="Cambria Math"/>
                            </a:rPr>
                            <m:t>𝜆</m:t>
                          </m:r>
                          <m:nary>
                            <m:naryPr>
                              <m:chr m:val="∑"/>
                              <m:subHide m:val="on"/>
                              <m:supHide m:val="on"/>
                              <m:ctrlPr>
                                <a:rPr lang="en-US" altLang="ja-JP" sz="1600" i="1">
                                  <a:solidFill>
                                    <a:srgbClr val="0070C0"/>
                                  </a:solidFill>
                                  <a:latin typeface="Cambria Math"/>
                                </a:rPr>
                              </m:ctrlPr>
                            </m:naryPr>
                            <m:sub/>
                            <m:sup/>
                            <m:e>
                              <m:sSup>
                                <m:sSupPr>
                                  <m:ctrlPr>
                                    <a:rPr lang="en-US" altLang="ja-JP" sz="1600" i="1">
                                      <a:solidFill>
                                        <a:srgbClr val="0070C0"/>
                                      </a:solidFill>
                                      <a:latin typeface="Cambria Math"/>
                                    </a:rPr>
                                  </m:ctrlPr>
                                </m:sSupPr>
                                <m:e>
                                  <m:d>
                                    <m:dPr>
                                      <m:begChr m:val="|"/>
                                      <m:endChr m:val="|"/>
                                      <m:ctrlPr>
                                        <a:rPr lang="en-US" altLang="ja-JP" sz="1600" i="1">
                                          <a:solidFill>
                                            <a:srgbClr val="0070C0"/>
                                          </a:solidFill>
                                          <a:latin typeface="Cambria Math"/>
                                        </a:rPr>
                                      </m:ctrlPr>
                                    </m:dPr>
                                    <m:e>
                                      <m:r>
                                        <a:rPr lang="en-US" altLang="ja-JP" sz="1600" i="1">
                                          <a:solidFill>
                                            <a:srgbClr val="0070C0"/>
                                          </a:solidFill>
                                          <a:latin typeface="Cambria Math"/>
                                        </a:rPr>
                                        <m:t>𝛼</m:t>
                                      </m:r>
                                    </m:e>
                                  </m:d>
                                </m:e>
                                <m:sup>
                                  <m:r>
                                    <a:rPr lang="en-US" altLang="ja-JP" sz="1600" i="1">
                                      <a:solidFill>
                                        <a:srgbClr val="0070C0"/>
                                      </a:solidFill>
                                      <a:latin typeface="Cambria Math"/>
                                    </a:rPr>
                                    <m:t>𝑞</m:t>
                                  </m:r>
                                </m:sup>
                              </m:sSup>
                            </m:e>
                          </m:nary>
                        </m:e>
                      </m:d>
                    </m:oMath>
                  </m:oMathPara>
                </a14:m>
                <a:endParaRPr lang="en-US" altLang="ja-JP" sz="1600" i="1" dirty="0">
                  <a:solidFill>
                    <a:srgbClr val="0070C0"/>
                  </a:solidFill>
                  <a:latin typeface="Cambria Math"/>
                </a:endParaRPr>
              </a:p>
              <a:p>
                <a:pPr marL="0" indent="0">
                  <a:buNone/>
                </a:pPr>
                <a:r>
                  <a:rPr lang="en-US" altLang="ja-JP" sz="2000" dirty="0"/>
                  <a:t>		</a:t>
                </a:r>
                <a:r>
                  <a:rPr lang="ja-JP" altLang="en-US" sz="2000" dirty="0" smtClean="0"/>
                  <a:t>　　　</a:t>
                </a:r>
                <a14:m>
                  <m:oMath xmlns:m="http://schemas.openxmlformats.org/officeDocument/2006/math">
                    <m:r>
                      <a:rPr lang="en-US" altLang="ja-JP" sz="1600" i="1">
                        <a:latin typeface="Cambria Math"/>
                      </a:rPr>
                      <m:t>𝑦</m:t>
                    </m:r>
                    <m:r>
                      <a:rPr lang="en-US" altLang="ja-JP" sz="1600" i="1">
                        <a:latin typeface="Cambria Math"/>
                      </a:rPr>
                      <m:t>:</m:t>
                    </m:r>
                    <m:r>
                      <a:rPr lang="ja-JP" altLang="en-US" sz="1600" i="1">
                        <a:latin typeface="Cambria Math"/>
                      </a:rPr>
                      <m:t>実測値　</m:t>
                    </m:r>
                    <m:acc>
                      <m:accPr>
                        <m:chr m:val="̂"/>
                        <m:ctrlPr>
                          <a:rPr lang="en-US" altLang="ja-JP" sz="1600" i="1">
                            <a:latin typeface="Cambria Math"/>
                          </a:rPr>
                        </m:ctrlPr>
                      </m:accPr>
                      <m:e>
                        <m:r>
                          <a:rPr lang="en-US" altLang="ja-JP" sz="1600" i="1">
                            <a:latin typeface="Cambria Math"/>
                          </a:rPr>
                          <m:t>𝑦</m:t>
                        </m:r>
                      </m:e>
                    </m:acc>
                    <m:r>
                      <a:rPr lang="en-US" altLang="ja-JP" sz="1600" i="1">
                        <a:latin typeface="Cambria Math"/>
                      </a:rPr>
                      <m:t>:</m:t>
                    </m:r>
                    <m:r>
                      <a:rPr lang="ja-JP" altLang="en-US" sz="1600" i="1">
                        <a:latin typeface="Cambria Math"/>
                      </a:rPr>
                      <m:t>予測値　</m:t>
                    </m:r>
                    <m:r>
                      <a:rPr lang="en-US" altLang="ja-JP" sz="1600" i="1">
                        <a:latin typeface="Cambria Math"/>
                      </a:rPr>
                      <m:t>𝛼</m:t>
                    </m:r>
                    <m:r>
                      <a:rPr lang="en-US" altLang="ja-JP" sz="1600" i="1">
                        <a:latin typeface="Cambria Math"/>
                      </a:rPr>
                      <m:t>:</m:t>
                    </m:r>
                    <m:r>
                      <a:rPr lang="ja-JP" altLang="en-US" sz="1600" i="1">
                        <a:latin typeface="Cambria Math"/>
                      </a:rPr>
                      <m:t>回帰係数　</m:t>
                    </m:r>
                    <m:r>
                      <a:rPr lang="en-US" altLang="ja-JP" sz="1600" i="1">
                        <a:latin typeface="Cambria Math"/>
                      </a:rPr>
                      <m:t>𝜆</m:t>
                    </m:r>
                    <m:r>
                      <a:rPr lang="en-US" altLang="ja-JP" sz="1600" i="1">
                        <a:latin typeface="Cambria Math"/>
                      </a:rPr>
                      <m:t>,</m:t>
                    </m:r>
                    <m:r>
                      <a:rPr lang="en-US" altLang="ja-JP" sz="1600" i="1">
                        <a:latin typeface="Cambria Math"/>
                      </a:rPr>
                      <m:t>𝑞</m:t>
                    </m:r>
                    <m:r>
                      <a:rPr lang="en-US" altLang="ja-JP" sz="1600" i="1">
                        <a:latin typeface="Cambria Math"/>
                      </a:rPr>
                      <m:t>:</m:t>
                    </m:r>
                    <m:r>
                      <a:rPr lang="ja-JP" altLang="en-US" sz="1600" i="1">
                        <a:latin typeface="Cambria Math"/>
                      </a:rPr>
                      <m:t>定数</m:t>
                    </m:r>
                  </m:oMath>
                </a14:m>
                <a:endParaRPr lang="en-US" altLang="ja-JP" sz="1600" dirty="0"/>
              </a:p>
              <a:p>
                <a14:m>
                  <m:oMath xmlns:m="http://schemas.openxmlformats.org/officeDocument/2006/math">
                    <m:r>
                      <a:rPr lang="en-US" altLang="ja-JP" i="1" smtClean="0">
                        <a:solidFill>
                          <a:schemeClr val="tx1"/>
                        </a:solidFill>
                        <a:latin typeface="Cambria Math"/>
                      </a:rPr>
                      <m:t>𝜆</m:t>
                    </m:r>
                    <m:r>
                      <a:rPr lang="ja-JP" altLang="en-US" b="0" i="1" smtClean="0">
                        <a:solidFill>
                          <a:schemeClr val="tx1"/>
                        </a:solidFill>
                        <a:latin typeface="Cambria Math"/>
                      </a:rPr>
                      <m:t>は</m:t>
                    </m:r>
                  </m:oMath>
                </a14:m>
                <a:r>
                  <a:rPr lang="ja-JP" altLang="en-US" dirty="0" smtClean="0"/>
                  <a:t>ペナルティ項の影響力の大きさを表す。</a:t>
                </a:r>
                <a:endParaRPr lang="en-US" altLang="ja-JP" dirty="0" smtClean="0"/>
              </a:p>
              <a:p>
                <a14:m>
                  <m:oMath xmlns:m="http://schemas.openxmlformats.org/officeDocument/2006/math">
                    <m:r>
                      <a:rPr lang="en-US" altLang="ja-JP" i="1">
                        <a:latin typeface="Cambria Math"/>
                      </a:rPr>
                      <m:t>𝑞</m:t>
                    </m:r>
                  </m:oMath>
                </a14:m>
                <a:r>
                  <a:rPr lang="ja-JP" altLang="en-US" dirty="0"/>
                  <a:t>の値で係数検索の方法が異なる</a:t>
                </a:r>
                <a:r>
                  <a:rPr lang="ja-JP" altLang="en-US" dirty="0" smtClean="0"/>
                  <a:t>。</a:t>
                </a:r>
                <a:endParaRPr lang="en-US" altLang="ja-JP"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t="-100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15</a:t>
            </a:fld>
            <a:endParaRPr kumimoji="1" lang="ja-JP" altLang="en-US" dirty="0"/>
          </a:p>
        </p:txBody>
      </p:sp>
    </p:spTree>
    <p:extLst>
      <p:ext uri="{BB962C8B-B14F-4D97-AF65-F5344CB8AC3E}">
        <p14:creationId xmlns:p14="http://schemas.microsoft.com/office/powerpoint/2010/main" val="265632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まとめ（手順）</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16</a:t>
            </a:fld>
            <a:endParaRPr kumimoji="1" lang="ja-JP" altLang="en-US" dirty="0"/>
          </a:p>
        </p:txBody>
      </p:sp>
      <p:sp>
        <p:nvSpPr>
          <p:cNvPr id="8" name="コンテンツ プレースホルダー 2"/>
          <p:cNvSpPr txBox="1">
            <a:spLocks/>
          </p:cNvSpPr>
          <p:nvPr/>
        </p:nvSpPr>
        <p:spPr>
          <a:xfrm>
            <a:off x="467544" y="1628800"/>
            <a:ext cx="7239000"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1"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1"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1"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1"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1"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a:lstStyle>
          <a:p>
            <a:pPr marL="0" indent="0">
              <a:buNone/>
            </a:pPr>
            <a:endParaRPr lang="ja-JP" altLang="en-US" dirty="0"/>
          </a:p>
        </p:txBody>
      </p:sp>
      <p:grpSp>
        <p:nvGrpSpPr>
          <p:cNvPr id="54" name="グループ化 53"/>
          <p:cNvGrpSpPr/>
          <p:nvPr/>
        </p:nvGrpSpPr>
        <p:grpSpPr>
          <a:xfrm>
            <a:off x="755576" y="1988840"/>
            <a:ext cx="6877150" cy="4608512"/>
            <a:chOff x="755576" y="1988840"/>
            <a:chExt cx="6877150" cy="4608512"/>
          </a:xfrm>
        </p:grpSpPr>
        <p:sp>
          <p:nvSpPr>
            <p:cNvPr id="3" name="角丸四角形 2"/>
            <p:cNvSpPr/>
            <p:nvPr/>
          </p:nvSpPr>
          <p:spPr>
            <a:xfrm>
              <a:off x="755576" y="1988840"/>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Data</a:t>
              </a:r>
              <a:endParaRPr kumimoji="1" lang="ja-JP" altLang="en-US" dirty="0"/>
            </a:p>
          </p:txBody>
        </p:sp>
        <p:sp>
          <p:nvSpPr>
            <p:cNvPr id="6" name="角丸四角形 5"/>
            <p:cNvSpPr/>
            <p:nvPr/>
          </p:nvSpPr>
          <p:spPr>
            <a:xfrm>
              <a:off x="1835696" y="2805431"/>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kumimoji="1" lang="ja-JP" altLang="en-US" dirty="0" smtClean="0"/>
                <a:t>クロスバリデーション</a:t>
              </a:r>
              <a:endParaRPr kumimoji="1" lang="ja-JP" altLang="en-US" dirty="0"/>
            </a:p>
          </p:txBody>
        </p:sp>
        <p:sp>
          <p:nvSpPr>
            <p:cNvPr id="7" name="角丸四角形 6"/>
            <p:cNvSpPr/>
            <p:nvPr/>
          </p:nvSpPr>
          <p:spPr>
            <a:xfrm>
              <a:off x="6120031" y="2805430"/>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kumimoji="1" lang="ja-JP" altLang="en-US" dirty="0" smtClean="0"/>
                <a:t>テストデータ</a:t>
              </a:r>
              <a:endParaRPr kumimoji="1" lang="ja-JP" altLang="en-US" dirty="0"/>
            </a:p>
          </p:txBody>
        </p:sp>
        <p:sp>
          <p:nvSpPr>
            <p:cNvPr id="9" name="角丸四角形 8"/>
            <p:cNvSpPr/>
            <p:nvPr/>
          </p:nvSpPr>
          <p:spPr>
            <a:xfrm>
              <a:off x="2915816" y="3581170"/>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kumimoji="1" lang="ja-JP" altLang="en-US" dirty="0" smtClean="0"/>
                <a:t>トレーニングデータ</a:t>
              </a:r>
              <a:endParaRPr kumimoji="1" lang="ja-JP" altLang="en-US" dirty="0"/>
            </a:p>
          </p:txBody>
        </p:sp>
        <p:sp>
          <p:nvSpPr>
            <p:cNvPr id="10" name="角丸四角形 9"/>
            <p:cNvSpPr/>
            <p:nvPr/>
          </p:nvSpPr>
          <p:spPr>
            <a:xfrm>
              <a:off x="3995936" y="4371271"/>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kumimoji="1" lang="ja-JP" altLang="en-US" dirty="0" smtClean="0"/>
                <a:t>パラメータ決定</a:t>
              </a:r>
              <a:endParaRPr kumimoji="1" lang="ja-JP" altLang="en-US" dirty="0"/>
            </a:p>
          </p:txBody>
        </p:sp>
        <p:sp>
          <p:nvSpPr>
            <p:cNvPr id="11" name="角丸四角形 10"/>
            <p:cNvSpPr/>
            <p:nvPr/>
          </p:nvSpPr>
          <p:spPr>
            <a:xfrm>
              <a:off x="1079613" y="4437112"/>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ja-JP" dirty="0"/>
                <a:t>λ</a:t>
              </a:r>
              <a:endParaRPr kumimoji="1" lang="ja-JP" altLang="en-US" dirty="0"/>
            </a:p>
          </p:txBody>
        </p:sp>
        <mc:AlternateContent xmlns:mc="http://schemas.openxmlformats.org/markup-compatibility/2006" xmlns:a14="http://schemas.microsoft.com/office/drawing/2010/main">
          <mc:Choice Requires="a14">
            <p:sp>
              <p:nvSpPr>
                <p:cNvPr id="12" name="角丸四角形 11"/>
                <p:cNvSpPr/>
                <p:nvPr/>
              </p:nvSpPr>
              <p:spPr>
                <a:xfrm>
                  <a:off x="5058882" y="5179342"/>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14:m>
                    <m:oMath xmlns:m="http://schemas.openxmlformats.org/officeDocument/2006/math">
                      <m:r>
                        <a:rPr lang="en-US" altLang="ja-JP" b="0" i="1" smtClean="0">
                          <a:latin typeface="Cambria Math"/>
                        </a:rPr>
                        <m:t>𝛼</m:t>
                      </m:r>
                    </m:oMath>
                  </a14:m>
                  <a:r>
                    <a:rPr kumimoji="1" lang="ja-JP" altLang="en-US" dirty="0" smtClean="0"/>
                    <a:t>決定</a:t>
                  </a:r>
                  <a:endParaRPr kumimoji="1" lang="ja-JP" altLang="en-US" dirty="0"/>
                </a:p>
              </p:txBody>
            </p:sp>
          </mc:Choice>
          <mc:Fallback xmlns="">
            <p:sp>
              <p:nvSpPr>
                <p:cNvPr id="12" name="角丸四角形 11"/>
                <p:cNvSpPr>
                  <a:spLocks noRot="1" noChangeAspect="1" noMove="1" noResize="1" noEditPoints="1" noAdjustHandles="1" noChangeArrowheads="1" noChangeShapeType="1" noTextEdit="1"/>
                </p:cNvSpPr>
                <p:nvPr/>
              </p:nvSpPr>
              <p:spPr>
                <a:xfrm>
                  <a:off x="5058882" y="5179342"/>
                  <a:ext cx="1512168" cy="576064"/>
                </a:xfrm>
                <a:prstGeom prst="roundRect">
                  <a:avLst/>
                </a:prstGeom>
                <a:blipFill rotWithShape="1">
                  <a:blip r:embed="rId2"/>
                  <a:stretch>
                    <a:fillRect/>
                  </a:stretch>
                </a:blipFill>
                <a:ln>
                  <a:solidFill>
                    <a:srgbClr val="00B0F0"/>
                  </a:solidFill>
                </a:ln>
              </p:spPr>
              <p:txBody>
                <a:bodyPr/>
                <a:lstStyle/>
                <a:p>
                  <a:r>
                    <a:rPr lang="ja-JP" altLang="en-US">
                      <a:noFill/>
                    </a:rPr>
                    <a:t> </a:t>
                  </a:r>
                </a:p>
              </p:txBody>
            </p:sp>
          </mc:Fallback>
        </mc:AlternateContent>
        <p:sp>
          <p:nvSpPr>
            <p:cNvPr id="13" name="角丸四角形 12"/>
            <p:cNvSpPr/>
            <p:nvPr/>
          </p:nvSpPr>
          <p:spPr>
            <a:xfrm>
              <a:off x="6120558" y="6021288"/>
              <a:ext cx="151216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dirty="0" smtClean="0"/>
                <a:t>リスク計算</a:t>
              </a:r>
              <a:endParaRPr kumimoji="1" lang="ja-JP" altLang="en-US" dirty="0"/>
            </a:p>
          </p:txBody>
        </p:sp>
        <p:cxnSp>
          <p:nvCxnSpPr>
            <p:cNvPr id="16" name="カギ線コネクタ 15"/>
            <p:cNvCxnSpPr>
              <a:stCxn id="3" idx="2"/>
              <a:endCxn id="6" idx="1"/>
            </p:cNvCxnSpPr>
            <p:nvPr/>
          </p:nvCxnSpPr>
          <p:spPr>
            <a:xfrm rot="16200000" flipH="1">
              <a:off x="1409399" y="2667165"/>
              <a:ext cx="528559" cy="324036"/>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6" idx="2"/>
              <a:endCxn id="9" idx="1"/>
            </p:cNvCxnSpPr>
            <p:nvPr/>
          </p:nvCxnSpPr>
          <p:spPr>
            <a:xfrm rot="16200000" flipH="1">
              <a:off x="2509945" y="3463330"/>
              <a:ext cx="487707" cy="324036"/>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9" idx="2"/>
              <a:endCxn id="10" idx="1"/>
            </p:cNvCxnSpPr>
            <p:nvPr/>
          </p:nvCxnSpPr>
          <p:spPr>
            <a:xfrm rot="16200000" flipH="1">
              <a:off x="3582884" y="4246250"/>
              <a:ext cx="502069" cy="324036"/>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0" idx="2"/>
              <a:endCxn id="12" idx="1"/>
            </p:cNvCxnSpPr>
            <p:nvPr/>
          </p:nvCxnSpPr>
          <p:spPr>
            <a:xfrm rot="16200000" flipH="1">
              <a:off x="4645432" y="5053923"/>
              <a:ext cx="520039" cy="306862"/>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12" idx="2"/>
              <a:endCxn id="13" idx="1"/>
            </p:cNvCxnSpPr>
            <p:nvPr/>
          </p:nvCxnSpPr>
          <p:spPr>
            <a:xfrm rot="16200000" flipH="1">
              <a:off x="5690805" y="5879567"/>
              <a:ext cx="553914" cy="305592"/>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11" idx="3"/>
            </p:cNvCxnSpPr>
            <p:nvPr/>
          </p:nvCxnSpPr>
          <p:spPr>
            <a:xfrm>
              <a:off x="2591781" y="4725144"/>
              <a:ext cx="140415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7" idx="2"/>
              <a:endCxn id="13" idx="0"/>
            </p:cNvCxnSpPr>
            <p:nvPr/>
          </p:nvCxnSpPr>
          <p:spPr>
            <a:xfrm rot="16200000" flipH="1">
              <a:off x="5556481" y="4701127"/>
              <a:ext cx="2639794" cy="527"/>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6" idx="3"/>
              <a:endCxn id="7" idx="1"/>
            </p:cNvCxnSpPr>
            <p:nvPr/>
          </p:nvCxnSpPr>
          <p:spPr>
            <a:xfrm flipV="1">
              <a:off x="3347864" y="3093462"/>
              <a:ext cx="2772167" cy="1"/>
            </a:xfrm>
            <a:prstGeom prst="bent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283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課題（これから学ぶべき事）</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17</a:t>
            </a:fld>
            <a:endParaRPr kumimoji="1" lang="ja-JP"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840760" cy="32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左右矢印 4"/>
          <p:cNvSpPr/>
          <p:nvPr/>
        </p:nvSpPr>
        <p:spPr>
          <a:xfrm>
            <a:off x="1835696" y="4996175"/>
            <a:ext cx="4831554" cy="4534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5576" y="4942909"/>
            <a:ext cx="1080120" cy="646331"/>
          </a:xfrm>
          <a:prstGeom prst="rect">
            <a:avLst/>
          </a:prstGeom>
          <a:noFill/>
        </p:spPr>
        <p:txBody>
          <a:bodyPr wrap="square" rtlCol="0">
            <a:spAutoFit/>
          </a:bodyPr>
          <a:lstStyle/>
          <a:p>
            <a:pPr algn="ctr"/>
            <a:r>
              <a:rPr kumimoji="1" lang="ja-JP" altLang="en-US" dirty="0" smtClean="0"/>
              <a:t>変数少</a:t>
            </a:r>
            <a:endParaRPr kumimoji="1" lang="en-US" altLang="ja-JP" dirty="0" smtClean="0"/>
          </a:p>
          <a:p>
            <a:pPr algn="ctr"/>
            <a:r>
              <a:rPr lang="ja-JP" altLang="en-US" dirty="0" smtClean="0"/>
              <a:t>誤差大</a:t>
            </a:r>
            <a:endParaRPr kumimoji="1" lang="ja-JP" altLang="en-US" dirty="0"/>
          </a:p>
        </p:txBody>
      </p:sp>
      <p:sp>
        <p:nvSpPr>
          <p:cNvPr id="8" name="テキスト ボックス 7"/>
          <p:cNvSpPr txBox="1"/>
          <p:nvPr/>
        </p:nvSpPr>
        <p:spPr>
          <a:xfrm>
            <a:off x="6667250" y="4942909"/>
            <a:ext cx="1080120" cy="646331"/>
          </a:xfrm>
          <a:prstGeom prst="rect">
            <a:avLst/>
          </a:prstGeom>
          <a:noFill/>
        </p:spPr>
        <p:txBody>
          <a:bodyPr wrap="square" rtlCol="0">
            <a:spAutoFit/>
          </a:bodyPr>
          <a:lstStyle/>
          <a:p>
            <a:pPr algn="ctr"/>
            <a:r>
              <a:rPr kumimoji="1" lang="ja-JP" altLang="en-US" dirty="0" smtClean="0"/>
              <a:t>変数多</a:t>
            </a:r>
            <a:endParaRPr kumimoji="1" lang="en-US" altLang="ja-JP" dirty="0" smtClean="0"/>
          </a:p>
          <a:p>
            <a:pPr algn="ctr"/>
            <a:r>
              <a:rPr lang="ja-JP" altLang="en-US" dirty="0" smtClean="0"/>
              <a:t>誤差小</a:t>
            </a:r>
            <a:endParaRPr kumimoji="1" lang="ja-JP" altLang="en-US" dirty="0"/>
          </a:p>
        </p:txBody>
      </p:sp>
      <p:sp>
        <p:nvSpPr>
          <p:cNvPr id="9" name="テキスト ボックス 8"/>
          <p:cNvSpPr txBox="1"/>
          <p:nvPr/>
        </p:nvSpPr>
        <p:spPr>
          <a:xfrm>
            <a:off x="1286632" y="5766355"/>
            <a:ext cx="6053743" cy="830997"/>
          </a:xfrm>
          <a:prstGeom prst="rect">
            <a:avLst/>
          </a:prstGeom>
          <a:noFill/>
        </p:spPr>
        <p:txBody>
          <a:bodyPr wrap="square" rtlCol="0">
            <a:spAutoFit/>
          </a:bodyPr>
          <a:lstStyle/>
          <a:p>
            <a:pPr algn="ctr"/>
            <a:r>
              <a:rPr lang="ja-JP" altLang="en-US" sz="2400" b="1" dirty="0" smtClean="0">
                <a:solidFill>
                  <a:srgbClr val="FF0000"/>
                </a:solidFill>
              </a:rPr>
              <a:t>ベストな回帰モデルを作る</a:t>
            </a:r>
            <a:r>
              <a:rPr lang="en-US" altLang="ja-JP" sz="2400" b="1" dirty="0" smtClean="0">
                <a:solidFill>
                  <a:srgbClr val="FF0000"/>
                </a:solidFill>
              </a:rPr>
              <a:t>λ</a:t>
            </a:r>
            <a:r>
              <a:rPr lang="ja-JP" altLang="en-US" sz="2400" b="1" dirty="0" smtClean="0">
                <a:solidFill>
                  <a:srgbClr val="FF0000"/>
                </a:solidFill>
              </a:rPr>
              <a:t>の探し方</a:t>
            </a:r>
            <a:endParaRPr lang="en-US" altLang="ja-JP" sz="2400" b="1" dirty="0" smtClean="0">
              <a:solidFill>
                <a:srgbClr val="FF0000"/>
              </a:solidFill>
            </a:endParaRPr>
          </a:p>
          <a:p>
            <a:pPr algn="ctr"/>
            <a:r>
              <a:rPr lang="ja-JP" altLang="en-US" sz="2400" b="1" dirty="0" smtClean="0">
                <a:solidFill>
                  <a:srgbClr val="FF0000"/>
                </a:solidFill>
              </a:rPr>
              <a:t>⇒総当り？交差検定？</a:t>
            </a:r>
            <a:endParaRPr kumimoji="1" lang="ja-JP" altLang="en-US" sz="2400" b="1" dirty="0">
              <a:solidFill>
                <a:srgbClr val="FF0000"/>
              </a:solidFill>
            </a:endParaRPr>
          </a:p>
        </p:txBody>
      </p:sp>
      <p:cxnSp>
        <p:nvCxnSpPr>
          <p:cNvPr id="10" name="直線コネクタ 9"/>
          <p:cNvCxnSpPr/>
          <p:nvPr/>
        </p:nvCxnSpPr>
        <p:spPr>
          <a:xfrm>
            <a:off x="2699792" y="1844824"/>
            <a:ext cx="0" cy="2664296"/>
          </a:xfrm>
          <a:prstGeom prst="line">
            <a:avLst/>
          </a:prstGeom>
          <a:ln w="1905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71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err="1" smtClean="0"/>
              <a:t>scikit</a:t>
            </a:r>
            <a:r>
              <a:rPr lang="en-US" altLang="ja-JP" dirty="0" smtClean="0"/>
              <a:t>-learn</a:t>
            </a:r>
            <a:r>
              <a:rPr lang="ja-JP" altLang="en-US" dirty="0" smtClean="0"/>
              <a:t>：</a:t>
            </a:r>
            <a:r>
              <a:rPr lang="en-US" altLang="ja-JP" dirty="0" smtClean="0"/>
              <a:t>machine </a:t>
            </a:r>
            <a:r>
              <a:rPr lang="en-US" altLang="ja-JP" dirty="0"/>
              <a:t>learning in </a:t>
            </a:r>
            <a:r>
              <a:rPr lang="en-US" altLang="ja-JP" dirty="0" smtClean="0"/>
              <a:t>Python</a:t>
            </a:r>
          </a:p>
          <a:p>
            <a:pPr marL="0" indent="0">
              <a:buNone/>
            </a:pPr>
            <a:r>
              <a:rPr lang="ja-JP" altLang="en-US" dirty="0" smtClean="0"/>
              <a:t>　</a:t>
            </a:r>
            <a:r>
              <a:rPr lang="en-US" altLang="ja-JP" dirty="0" smtClean="0"/>
              <a:t>http://scikit-learn.org/stable/</a:t>
            </a:r>
          </a:p>
          <a:p>
            <a:r>
              <a:rPr lang="en-US" altLang="ja-JP" dirty="0" err="1" smtClean="0"/>
              <a:t>iAnalysis</a:t>
            </a:r>
            <a:r>
              <a:rPr lang="en-US" altLang="ja-JP" dirty="0" smtClean="0"/>
              <a:t> </a:t>
            </a:r>
            <a:r>
              <a:rPr lang="ja-JP" altLang="en-US" dirty="0"/>
              <a:t>～おとうさんの解析日記</a:t>
            </a:r>
            <a:r>
              <a:rPr lang="ja-JP" altLang="en-US" dirty="0" smtClean="0"/>
              <a:t>～</a:t>
            </a:r>
            <a:r>
              <a:rPr lang="en-US" altLang="ja-JP" dirty="0" smtClean="0"/>
              <a:t>http</a:t>
            </a:r>
            <a:r>
              <a:rPr lang="en-US" altLang="ja-JP" dirty="0"/>
              <a:t>://</a:t>
            </a:r>
            <a:r>
              <a:rPr lang="en-US" altLang="ja-JP" dirty="0" smtClean="0"/>
              <a:t>d.hatena.ne.jp/isseing333/20110309/1299675311</a:t>
            </a:r>
          </a:p>
          <a:p>
            <a:r>
              <a:rPr lang="en-US" altLang="ja-JP" dirty="0" smtClean="0"/>
              <a:t>gihyo.jp</a:t>
            </a:r>
          </a:p>
          <a:p>
            <a:pPr marL="0" indent="0">
              <a:buNone/>
            </a:pPr>
            <a:r>
              <a:rPr lang="ja-JP" altLang="en-US" dirty="0" smtClean="0"/>
              <a:t>　</a:t>
            </a:r>
            <a:r>
              <a:rPr lang="en-US" altLang="ja-JP" dirty="0" smtClean="0"/>
              <a:t>http://gihyo.jp/dev/serial/01/machine-</a:t>
            </a:r>
          </a:p>
          <a:p>
            <a:pPr marL="0" indent="0">
              <a:buNone/>
            </a:pPr>
            <a:r>
              <a:rPr lang="ja-JP" altLang="en-US" dirty="0"/>
              <a:t>　</a:t>
            </a:r>
            <a:r>
              <a:rPr lang="en-US" altLang="ja-JP" dirty="0" smtClean="0"/>
              <a:t>learning/0009?page=3</a:t>
            </a:r>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t>18</a:t>
            </a:fld>
            <a:endParaRPr kumimoji="1" lang="ja-JP" altLang="en-US"/>
          </a:p>
        </p:txBody>
      </p:sp>
    </p:spTree>
    <p:extLst>
      <p:ext uri="{BB962C8B-B14F-4D97-AF65-F5344CB8AC3E}">
        <p14:creationId xmlns:p14="http://schemas.microsoft.com/office/powerpoint/2010/main" val="880472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lang="ja-JP" altLang="en-US" dirty="0"/>
              <a:t>学習</a:t>
            </a:r>
            <a:r>
              <a:rPr lang="ja-JP" altLang="en-US" dirty="0" smtClean="0"/>
              <a:t>の</a:t>
            </a:r>
            <a:r>
              <a:rPr lang="ja-JP" altLang="en-US" dirty="0"/>
              <a:t>目的</a:t>
            </a:r>
            <a:endParaRPr lang="en-US" altLang="ja-JP" dirty="0" smtClean="0"/>
          </a:p>
          <a:p>
            <a:r>
              <a:rPr lang="ja-JP" altLang="en-US" dirty="0" smtClean="0"/>
              <a:t>ペナルティ付回帰分析とは</a:t>
            </a:r>
            <a:endParaRPr lang="en-US" altLang="ja-JP" dirty="0" smtClean="0"/>
          </a:p>
          <a:p>
            <a:r>
              <a:rPr lang="ja-JP" altLang="en-US" dirty="0" smtClean="0"/>
              <a:t>まとめ</a:t>
            </a:r>
            <a:endParaRPr lang="en-US" altLang="ja-JP" dirty="0" smtClean="0"/>
          </a:p>
          <a:p>
            <a:r>
              <a:rPr lang="ja-JP" altLang="en-US" dirty="0"/>
              <a:t>参考</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t>1</a:t>
            </a:fld>
            <a:endParaRPr kumimoji="1" lang="ja-JP" altLang="en-US"/>
          </a:p>
        </p:txBody>
      </p:sp>
    </p:spTree>
    <p:extLst>
      <p:ext uri="{BB962C8B-B14F-4D97-AF65-F5344CB8AC3E}">
        <p14:creationId xmlns:p14="http://schemas.microsoft.com/office/powerpoint/2010/main" val="1188158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19</a:t>
            </a:fld>
            <a:endParaRPr kumimoji="1" lang="ja-JP" altLang="en-US" dirty="0"/>
          </a:p>
        </p:txBody>
      </p:sp>
    </p:spTree>
    <p:extLst>
      <p:ext uri="{BB962C8B-B14F-4D97-AF65-F5344CB8AC3E}">
        <p14:creationId xmlns:p14="http://schemas.microsoft.com/office/powerpoint/2010/main" val="39344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本題に入る前に</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a:t>
            </a:r>
            <a:r>
              <a:rPr kumimoji="1" lang="ja-JP" altLang="en-US" dirty="0" smtClean="0"/>
              <a:t>発表は</a:t>
            </a:r>
            <a:r>
              <a:rPr lang="ja-JP" altLang="en-US" dirty="0" smtClean="0"/>
              <a:t>下記</a:t>
            </a:r>
            <a:r>
              <a:rPr kumimoji="1" lang="ja-JP" altLang="en-US" dirty="0" smtClean="0"/>
              <a:t>サイトを大いに参考にしてるので、</a:t>
            </a:r>
            <a:r>
              <a:rPr lang="en-US" altLang="ja-JP" dirty="0" smtClean="0"/>
              <a:t>PC</a:t>
            </a:r>
            <a:r>
              <a:rPr lang="ja-JP" altLang="en-US" dirty="0" smtClean="0"/>
              <a:t>をお持ちの方はサイトを見ながら説明を聞いて頂くとより分かりやすいと思います。</a:t>
            </a:r>
            <a:endParaRPr lang="en-US" altLang="ja-JP" dirty="0" smtClean="0"/>
          </a:p>
          <a:p>
            <a:pPr marL="0" indent="0">
              <a:buNone/>
            </a:pPr>
            <a:endParaRPr lang="en-US" altLang="ja-JP" dirty="0" smtClean="0"/>
          </a:p>
          <a:p>
            <a:pPr marL="0" indent="0">
              <a:buNone/>
            </a:pPr>
            <a:r>
              <a:rPr lang="en-US" altLang="ja-JP" dirty="0" err="1"/>
              <a:t>iAnalysis</a:t>
            </a:r>
            <a:r>
              <a:rPr lang="en-US" altLang="ja-JP" dirty="0"/>
              <a:t> </a:t>
            </a:r>
            <a:r>
              <a:rPr lang="ja-JP" altLang="en-US" dirty="0"/>
              <a:t>～おとうさんの解析日記</a:t>
            </a:r>
            <a:r>
              <a:rPr lang="ja-JP" altLang="en-US" dirty="0" smtClean="0"/>
              <a:t>～</a:t>
            </a:r>
            <a:endParaRPr lang="en-US" altLang="ja-JP" dirty="0" smtClean="0"/>
          </a:p>
          <a:p>
            <a:pPr marL="0" indent="0">
              <a:buNone/>
            </a:pPr>
            <a:r>
              <a:rPr lang="ja-JP" altLang="en-US" dirty="0" smtClean="0"/>
              <a:t>（</a:t>
            </a:r>
            <a:r>
              <a:rPr lang="en-US" altLang="ja-JP" dirty="0" smtClean="0"/>
              <a:t>2011/3/9~13</a:t>
            </a:r>
            <a:r>
              <a:rPr lang="ja-JP" altLang="en-US" dirty="0" smtClean="0"/>
              <a:t>の記事）</a:t>
            </a:r>
            <a:endParaRPr lang="en-US" altLang="ja-JP" dirty="0" smtClean="0"/>
          </a:p>
          <a:p>
            <a:pPr marL="0" indent="0">
              <a:buNone/>
            </a:pPr>
            <a:r>
              <a:rPr lang="en-US" altLang="ja-JP" dirty="0"/>
              <a:t>http://d.hatena.ne.jp/isseing333/20110309/1299675311</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2</a:t>
            </a:fld>
            <a:endParaRPr kumimoji="1" lang="ja-JP" altLang="en-US" dirty="0"/>
          </a:p>
        </p:txBody>
      </p:sp>
    </p:spTree>
    <p:extLst>
      <p:ext uri="{BB962C8B-B14F-4D97-AF65-F5344CB8AC3E}">
        <p14:creationId xmlns:p14="http://schemas.microsoft.com/office/powerpoint/2010/main" val="420235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学習</a:t>
            </a:r>
            <a:r>
              <a:rPr lang="ja-JP" altLang="en-US" dirty="0" smtClean="0"/>
              <a:t>の</a:t>
            </a:r>
            <a:r>
              <a:rPr lang="ja-JP" altLang="en-US" dirty="0"/>
              <a:t>目的</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smtClean="0"/>
                  <a:t>自分の研究では、物性を予測するために線形回帰モデルを構築する必要がある。</a:t>
                </a:r>
                <a:endParaRPr lang="en-US" altLang="ja-JP"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altLang="ja-JP" sz="2800" i="1">
                              <a:latin typeface="Cambria Math"/>
                            </a:rPr>
                          </m:ctrlPr>
                        </m:accPr>
                        <m:e>
                          <m:r>
                            <a:rPr lang="en-US" altLang="ja-JP" sz="2800" i="1">
                              <a:latin typeface="Cambria Math"/>
                            </a:rPr>
                            <m:t>𝑦</m:t>
                          </m:r>
                        </m:e>
                      </m:acc>
                      <m:r>
                        <a:rPr lang="pt-BR" altLang="ja-JP" sz="2800" i="1">
                          <a:latin typeface="Cambria Math"/>
                        </a:rPr>
                        <m:t>=</m:t>
                      </m:r>
                      <m:sSub>
                        <m:sSubPr>
                          <m:ctrlPr>
                            <a:rPr lang="pt-BR" altLang="ja-JP" sz="2800" i="1">
                              <a:latin typeface="Cambria Math"/>
                            </a:rPr>
                          </m:ctrlPr>
                        </m:sSubPr>
                        <m:e>
                          <m:r>
                            <a:rPr lang="pt-BR" altLang="ja-JP" sz="2800" i="1">
                              <a:latin typeface="Cambria Math"/>
                            </a:rPr>
                            <m:t>𝑎</m:t>
                          </m:r>
                        </m:e>
                        <m:sub>
                          <m:r>
                            <a:rPr lang="en-US" altLang="ja-JP" sz="2800" i="1">
                              <a:latin typeface="Cambria Math"/>
                            </a:rPr>
                            <m:t>1</m:t>
                          </m:r>
                        </m:sub>
                      </m:sSub>
                      <m:sSub>
                        <m:sSubPr>
                          <m:ctrlPr>
                            <a:rPr lang="pt-BR" altLang="ja-JP" sz="2800" i="1">
                              <a:latin typeface="Cambria Math"/>
                            </a:rPr>
                          </m:ctrlPr>
                        </m:sSubPr>
                        <m:e>
                          <m:r>
                            <a:rPr lang="en-US" altLang="ja-JP" sz="2800" i="1">
                              <a:latin typeface="Cambria Math"/>
                            </a:rPr>
                            <m:t>𝑥</m:t>
                          </m:r>
                        </m:e>
                        <m:sub>
                          <m:r>
                            <a:rPr lang="en-US" altLang="ja-JP" sz="2800" i="1">
                              <a:latin typeface="Cambria Math"/>
                            </a:rPr>
                            <m:t>1</m:t>
                          </m:r>
                        </m:sub>
                      </m:sSub>
                      <m:r>
                        <a:rPr lang="en-US" altLang="ja-JP" sz="2800" i="1">
                          <a:latin typeface="Cambria Math"/>
                        </a:rPr>
                        <m:t>+</m:t>
                      </m:r>
                      <m:sSub>
                        <m:sSubPr>
                          <m:ctrlPr>
                            <a:rPr lang="pt-BR" altLang="ja-JP" sz="2800" i="1">
                              <a:latin typeface="Cambria Math"/>
                            </a:rPr>
                          </m:ctrlPr>
                        </m:sSubPr>
                        <m:e>
                          <m:r>
                            <a:rPr lang="pt-BR" altLang="ja-JP" sz="2800" i="1">
                              <a:latin typeface="Cambria Math"/>
                            </a:rPr>
                            <m:t>𝑎</m:t>
                          </m:r>
                        </m:e>
                        <m:sub>
                          <m:r>
                            <a:rPr lang="en-US" altLang="ja-JP" sz="2800" i="1">
                              <a:latin typeface="Cambria Math"/>
                            </a:rPr>
                            <m:t>2</m:t>
                          </m:r>
                        </m:sub>
                      </m:sSub>
                      <m:sSub>
                        <m:sSubPr>
                          <m:ctrlPr>
                            <a:rPr lang="pt-BR" altLang="ja-JP" sz="2800" i="1">
                              <a:latin typeface="Cambria Math"/>
                            </a:rPr>
                          </m:ctrlPr>
                        </m:sSubPr>
                        <m:e>
                          <m:r>
                            <a:rPr lang="en-US" altLang="ja-JP" sz="2800" i="1">
                              <a:latin typeface="Cambria Math"/>
                            </a:rPr>
                            <m:t>𝑥</m:t>
                          </m:r>
                        </m:e>
                        <m:sub>
                          <m:r>
                            <a:rPr lang="en-US" altLang="ja-JP" sz="2800" i="1">
                              <a:latin typeface="Cambria Math"/>
                            </a:rPr>
                            <m:t>2</m:t>
                          </m:r>
                        </m:sub>
                      </m:sSub>
                      <m:r>
                        <a:rPr lang="en-US" altLang="ja-JP" sz="2800" i="1">
                          <a:latin typeface="Cambria Math"/>
                        </a:rPr>
                        <m:t>+…+</m:t>
                      </m:r>
                      <m:sSub>
                        <m:sSubPr>
                          <m:ctrlPr>
                            <a:rPr lang="pt-BR" altLang="ja-JP" sz="2800" i="1">
                              <a:latin typeface="Cambria Math"/>
                            </a:rPr>
                          </m:ctrlPr>
                        </m:sSubPr>
                        <m:e>
                          <m:r>
                            <a:rPr lang="pt-BR" altLang="ja-JP" sz="2800" i="1">
                              <a:latin typeface="Cambria Math"/>
                            </a:rPr>
                            <m:t>𝑎</m:t>
                          </m:r>
                        </m:e>
                        <m:sub>
                          <m:r>
                            <a:rPr lang="en-US" altLang="ja-JP" sz="2800" i="1">
                              <a:latin typeface="Cambria Math"/>
                            </a:rPr>
                            <m:t>𝑛</m:t>
                          </m:r>
                        </m:sub>
                      </m:sSub>
                      <m:sSub>
                        <m:sSubPr>
                          <m:ctrlPr>
                            <a:rPr lang="pt-BR" altLang="ja-JP" sz="2800" i="1">
                              <a:latin typeface="Cambria Math"/>
                            </a:rPr>
                          </m:ctrlPr>
                        </m:sSubPr>
                        <m:e>
                          <m:r>
                            <a:rPr lang="en-US" altLang="ja-JP" sz="2800" i="1">
                              <a:latin typeface="Cambria Math"/>
                            </a:rPr>
                            <m:t>𝑥</m:t>
                          </m:r>
                        </m:e>
                        <m:sub>
                          <m:r>
                            <a:rPr lang="en-US" altLang="ja-JP" sz="2800" i="1">
                              <a:latin typeface="Cambria Math"/>
                            </a:rPr>
                            <m:t>𝑛</m:t>
                          </m:r>
                        </m:sub>
                      </m:sSub>
                      <m:r>
                        <a:rPr lang="en-US" altLang="ja-JP" sz="2800" i="1">
                          <a:latin typeface="Cambria Math"/>
                        </a:rPr>
                        <m:t>+</m:t>
                      </m:r>
                      <m:r>
                        <a:rPr lang="en-US" altLang="ja-JP" sz="2800" i="1">
                          <a:latin typeface="Cambria Math"/>
                        </a:rPr>
                        <m:t>𝐶</m:t>
                      </m:r>
                    </m:oMath>
                  </m:oMathPara>
                </a14:m>
                <a:endParaRPr lang="en-US" altLang="ja-JP" dirty="0" smtClean="0"/>
              </a:p>
              <a:p>
                <a:r>
                  <a:rPr lang="ja-JP" altLang="en-US" dirty="0" smtClean="0"/>
                  <a:t>線形回帰の理由は、予測をする上で</a:t>
                </a:r>
                <a:r>
                  <a:rPr lang="ja-JP" altLang="en-US" dirty="0" smtClean="0">
                    <a:solidFill>
                      <a:srgbClr val="FF0000"/>
                    </a:solidFill>
                  </a:rPr>
                  <a:t>どの変数が重要かを分かりやすくする</a:t>
                </a:r>
                <a:r>
                  <a:rPr lang="ja-JP" altLang="en-US" dirty="0">
                    <a:solidFill>
                      <a:srgbClr val="FF0000"/>
                    </a:solidFill>
                  </a:rPr>
                  <a:t>ため</a:t>
                </a:r>
                <a:r>
                  <a:rPr lang="ja-JP" altLang="en-US" dirty="0"/>
                  <a:t>である</a:t>
                </a:r>
                <a:r>
                  <a:rPr lang="ja-JP" altLang="en-US" dirty="0" smtClean="0"/>
                  <a:t>。</a:t>
                </a:r>
                <a:endParaRPr lang="en-US" altLang="ja-JP" dirty="0" smtClean="0"/>
              </a:p>
              <a:p>
                <a:r>
                  <a:rPr lang="ja-JP" altLang="en-US" dirty="0"/>
                  <a:t>つまり</a:t>
                </a:r>
                <a:r>
                  <a:rPr lang="ja-JP" altLang="en-US" dirty="0" smtClean="0"/>
                  <a:t>、予測精度だけでなく変数選択も重要視した回帰分析を行う必要がある。</a:t>
                </a:r>
                <a:endParaRPr lang="en-US" altLang="ja-JP" dirty="0" smtClean="0"/>
              </a:p>
              <a:p>
                <a:r>
                  <a:rPr lang="ja-JP" altLang="en-US" dirty="0" smtClean="0"/>
                  <a:t>そのようなデータマイニング手法（</a:t>
                </a:r>
                <a:r>
                  <a:rPr lang="ja-JP" altLang="en-US" dirty="0" smtClean="0">
                    <a:solidFill>
                      <a:srgbClr val="FF0000"/>
                    </a:solidFill>
                  </a:rPr>
                  <a:t>ペナルティ付回帰分析</a:t>
                </a:r>
                <a:r>
                  <a:rPr lang="ja-JP" altLang="en-US" dirty="0" smtClean="0"/>
                  <a:t>）がいくつかあるが、その内容と各手法の違いを</a:t>
                </a:r>
                <a:r>
                  <a:rPr lang="ja-JP" altLang="en-US" dirty="0"/>
                  <a:t>知ること</a:t>
                </a:r>
                <a:r>
                  <a:rPr lang="ja-JP" altLang="en-US" dirty="0" smtClean="0"/>
                  <a:t>が学習の目的である。</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t="-1006" b="-12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t>3</a:t>
            </a:fld>
            <a:endParaRPr kumimoji="1" lang="ja-JP" altLang="en-US"/>
          </a:p>
        </p:txBody>
      </p:sp>
    </p:spTree>
    <p:extLst>
      <p:ext uri="{BB962C8B-B14F-4D97-AF65-F5344CB8AC3E}">
        <p14:creationId xmlns:p14="http://schemas.microsoft.com/office/powerpoint/2010/main" val="327211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回帰分析の復習</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dirty="0" smtClean="0"/>
                  <a:t>目的変数</a:t>
                </a:r>
                <a14:m>
                  <m:oMath xmlns:m="http://schemas.openxmlformats.org/officeDocument/2006/math">
                    <m:r>
                      <m:rPr>
                        <m:sty m:val="p"/>
                      </m:rPr>
                      <a:rPr lang="en-US" altLang="ja-JP" dirty="0">
                        <a:latin typeface="Cambria Math"/>
                      </a:rPr>
                      <m:t>y</m:t>
                    </m:r>
                    <m:r>
                      <a:rPr lang="ja-JP" altLang="en-US" b="0" i="1" dirty="0" smtClean="0">
                        <a:latin typeface="Cambria Math"/>
                      </a:rPr>
                      <m:t>と</m:t>
                    </m:r>
                  </m:oMath>
                </a14:m>
                <a:r>
                  <a:rPr lang="ja-JP" altLang="en-US" dirty="0" smtClean="0"/>
                  <a:t>説明変数</a:t>
                </a:r>
                <a14:m>
                  <m:oMath xmlns:m="http://schemas.openxmlformats.org/officeDocument/2006/math">
                    <m:r>
                      <a:rPr lang="en-US" altLang="ja-JP" i="1" dirty="0">
                        <a:latin typeface="Cambria Math"/>
                      </a:rPr>
                      <m:t>𝑥</m:t>
                    </m:r>
                  </m:oMath>
                </a14:m>
                <a:r>
                  <a:rPr lang="ja-JP" altLang="en-US" dirty="0" smtClean="0"/>
                  <a:t>の関係を数式で表現したもの</a:t>
                </a:r>
                <a:endParaRPr lang="en-US" altLang="ja-JP" sz="2000" dirty="0" smtClean="0"/>
              </a:p>
              <a:p>
                <a:pPr marL="0" indent="0">
                  <a:buNone/>
                </a:pPr>
                <a:r>
                  <a:rPr lang="ja-JP" altLang="en-US" sz="2000" dirty="0" smtClean="0">
                    <a:solidFill>
                      <a:schemeClr val="tx1"/>
                    </a:solidFill>
                  </a:rPr>
                  <a:t>　　線形回帰</a:t>
                </a:r>
                <a14:m>
                  <m:oMath xmlns:m="http://schemas.openxmlformats.org/officeDocument/2006/math">
                    <m:r>
                      <a:rPr lang="ja-JP" altLang="en-US" sz="2000" b="0" i="1" dirty="0">
                        <a:latin typeface="Cambria Math"/>
                      </a:rPr>
                      <m:t>モデル</m:t>
                    </m:r>
                    <m:r>
                      <a:rPr lang="ja-JP" altLang="en-US" sz="2000" b="0" i="0" smtClean="0">
                        <a:solidFill>
                          <a:schemeClr val="tx1"/>
                        </a:solidFill>
                        <a:latin typeface="Cambria Math"/>
                      </a:rPr>
                      <m:t>：</m:t>
                    </m:r>
                    <m:acc>
                      <m:accPr>
                        <m:chr m:val="̂"/>
                        <m:ctrlPr>
                          <a:rPr lang="en-US" altLang="ja-JP" sz="2000" i="1" smtClean="0">
                            <a:solidFill>
                              <a:schemeClr val="tx1"/>
                            </a:solidFill>
                            <a:latin typeface="Cambria Math"/>
                          </a:rPr>
                        </m:ctrlPr>
                      </m:accPr>
                      <m:e>
                        <m:r>
                          <a:rPr lang="en-US" altLang="ja-JP" sz="2000" i="1">
                            <a:solidFill>
                              <a:schemeClr val="tx1"/>
                            </a:solidFill>
                            <a:latin typeface="Cambria Math"/>
                          </a:rPr>
                          <m:t>𝑦</m:t>
                        </m:r>
                      </m:e>
                    </m:acc>
                    <m:r>
                      <a:rPr lang="pt-BR"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1</m:t>
                        </m:r>
                      </m:sub>
                    </m:sSub>
                    <m:sSub>
                      <m:sSubPr>
                        <m:ctrlPr>
                          <a:rPr lang="pt-BR" altLang="ja-JP" sz="2000" i="1">
                            <a:latin typeface="Cambria Math"/>
                          </a:rPr>
                        </m:ctrlPr>
                      </m:sSubPr>
                      <m:e>
                        <m:r>
                          <a:rPr lang="en-US" altLang="ja-JP" sz="2000" i="1">
                            <a:latin typeface="Cambria Math"/>
                          </a:rPr>
                          <m:t>𝑥</m:t>
                        </m:r>
                      </m:e>
                      <m:sub>
                        <m:r>
                          <a:rPr lang="en-US" altLang="ja-JP" sz="2000" i="1">
                            <a:latin typeface="Cambria Math"/>
                          </a:rPr>
                          <m:t>1</m:t>
                        </m:r>
                      </m:sub>
                    </m:sSub>
                    <m:r>
                      <a:rPr lang="en-US"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2</m:t>
                        </m:r>
                      </m:sub>
                    </m:sSub>
                    <m:sSub>
                      <m:sSubPr>
                        <m:ctrlPr>
                          <a:rPr lang="pt-BR" altLang="ja-JP" sz="2000" i="1">
                            <a:latin typeface="Cambria Math"/>
                          </a:rPr>
                        </m:ctrlPr>
                      </m:sSubPr>
                      <m:e>
                        <m:r>
                          <a:rPr lang="en-US" altLang="ja-JP" sz="2000" i="1">
                            <a:latin typeface="Cambria Math"/>
                          </a:rPr>
                          <m:t>𝑥</m:t>
                        </m:r>
                      </m:e>
                      <m:sub>
                        <m:r>
                          <a:rPr lang="en-US" altLang="ja-JP" sz="2000" i="1">
                            <a:latin typeface="Cambria Math"/>
                          </a:rPr>
                          <m:t>2</m:t>
                        </m:r>
                      </m:sub>
                    </m:sSub>
                    <m:r>
                      <a:rPr lang="en-US"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𝑛</m:t>
                        </m:r>
                      </m:sub>
                    </m:sSub>
                    <m:sSub>
                      <m:sSubPr>
                        <m:ctrlPr>
                          <a:rPr lang="pt-BR" altLang="ja-JP" sz="2000" i="1">
                            <a:latin typeface="Cambria Math"/>
                          </a:rPr>
                        </m:ctrlPr>
                      </m:sSubPr>
                      <m:e>
                        <m:r>
                          <a:rPr lang="en-US" altLang="ja-JP" sz="2000" i="1">
                            <a:latin typeface="Cambria Math"/>
                          </a:rPr>
                          <m:t>𝑥</m:t>
                        </m:r>
                      </m:e>
                      <m:sub>
                        <m:r>
                          <a:rPr lang="en-US" altLang="ja-JP" sz="2000" i="1">
                            <a:latin typeface="Cambria Math"/>
                          </a:rPr>
                          <m:t>𝑛</m:t>
                        </m:r>
                      </m:sub>
                    </m:sSub>
                    <m:r>
                      <a:rPr lang="en-US" altLang="ja-JP" sz="2000" i="1">
                        <a:latin typeface="Cambria Math"/>
                      </a:rPr>
                      <m:t>+</m:t>
                    </m:r>
                    <m:r>
                      <a:rPr lang="en-US" altLang="ja-JP" sz="2000" i="1">
                        <a:latin typeface="Cambria Math"/>
                      </a:rPr>
                      <m:t>𝐶</m:t>
                    </m:r>
                  </m:oMath>
                </a14:m>
                <a:endParaRPr lang="en-US" altLang="ja-JP" sz="2000" i="1" dirty="0" smtClean="0">
                  <a:latin typeface="Cambria Math"/>
                </a:endParaRPr>
              </a:p>
              <a:p>
                <a:pPr marL="0" indent="0">
                  <a:buNone/>
                </a:pPr>
                <a:r>
                  <a:rPr lang="ja-JP" altLang="en-US" sz="2000" dirty="0" smtClean="0">
                    <a:solidFill>
                      <a:schemeClr val="tx1"/>
                    </a:solidFill>
                  </a:rPr>
                  <a:t>　　非線形回帰モデル</a:t>
                </a:r>
                <a14:m>
                  <m:oMath xmlns:m="http://schemas.openxmlformats.org/officeDocument/2006/math">
                    <m:r>
                      <a:rPr lang="ja-JP" altLang="en-US" sz="2000" b="0" i="1" smtClean="0">
                        <a:solidFill>
                          <a:schemeClr val="tx1"/>
                        </a:solidFill>
                        <a:latin typeface="Cambria Math"/>
                      </a:rPr>
                      <m:t>：</m:t>
                    </m:r>
                    <m:acc>
                      <m:accPr>
                        <m:chr m:val="̂"/>
                        <m:ctrlPr>
                          <a:rPr lang="en-US" altLang="ja-JP" sz="2000" i="1" smtClean="0">
                            <a:solidFill>
                              <a:schemeClr val="tx1"/>
                            </a:solidFill>
                            <a:latin typeface="Cambria Math"/>
                          </a:rPr>
                        </m:ctrlPr>
                      </m:accPr>
                      <m:e>
                        <m:r>
                          <a:rPr lang="en-US" altLang="ja-JP" sz="2000" i="1" smtClean="0">
                            <a:solidFill>
                              <a:schemeClr val="tx1"/>
                            </a:solidFill>
                            <a:latin typeface="Cambria Math"/>
                          </a:rPr>
                          <m:t>𝑦</m:t>
                        </m:r>
                      </m:e>
                    </m:acc>
                    <m:r>
                      <a:rPr lang="pt-BR"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1</m:t>
                        </m:r>
                      </m:sub>
                    </m:sSub>
                    <m:r>
                      <a:rPr lang="en-US" altLang="ja-JP" sz="2000" i="1">
                        <a:latin typeface="Cambria Math"/>
                      </a:rPr>
                      <m:t>𝑥</m:t>
                    </m:r>
                    <m:r>
                      <a:rPr lang="en-US"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2</m:t>
                        </m:r>
                      </m:sub>
                    </m:sSub>
                    <m:sSup>
                      <m:sSupPr>
                        <m:ctrlPr>
                          <a:rPr lang="pt-BR" altLang="ja-JP" sz="2000" i="1">
                            <a:latin typeface="Cambria Math"/>
                          </a:rPr>
                        </m:ctrlPr>
                      </m:sSupPr>
                      <m:e>
                        <m:r>
                          <a:rPr lang="en-US" altLang="ja-JP" sz="2000" i="1">
                            <a:latin typeface="Cambria Math"/>
                          </a:rPr>
                          <m:t>𝑥</m:t>
                        </m:r>
                      </m:e>
                      <m:sup>
                        <m:r>
                          <a:rPr lang="en-US" altLang="ja-JP" sz="2000" i="1">
                            <a:latin typeface="Cambria Math"/>
                          </a:rPr>
                          <m:t>2</m:t>
                        </m:r>
                      </m:sup>
                    </m:sSup>
                    <m:r>
                      <a:rPr lang="en-US" altLang="ja-JP" sz="2000" i="1">
                        <a:latin typeface="Cambria Math"/>
                      </a:rPr>
                      <m:t>+…+</m:t>
                    </m:r>
                    <m:sSub>
                      <m:sSubPr>
                        <m:ctrlPr>
                          <a:rPr lang="pt-BR" altLang="ja-JP" sz="2000" i="1">
                            <a:latin typeface="Cambria Math"/>
                          </a:rPr>
                        </m:ctrlPr>
                      </m:sSubPr>
                      <m:e>
                        <m:r>
                          <a:rPr lang="pt-BR" altLang="ja-JP" sz="2000" i="1">
                            <a:latin typeface="Cambria Math"/>
                          </a:rPr>
                          <m:t>𝑎</m:t>
                        </m:r>
                      </m:e>
                      <m:sub>
                        <m:r>
                          <a:rPr lang="en-US" altLang="ja-JP" sz="2000" i="1">
                            <a:latin typeface="Cambria Math"/>
                          </a:rPr>
                          <m:t>𝑛</m:t>
                        </m:r>
                      </m:sub>
                    </m:sSub>
                    <m:sSup>
                      <m:sSupPr>
                        <m:ctrlPr>
                          <a:rPr lang="pt-BR" altLang="ja-JP" sz="2000" i="1">
                            <a:latin typeface="Cambria Math"/>
                          </a:rPr>
                        </m:ctrlPr>
                      </m:sSupPr>
                      <m:e>
                        <m:r>
                          <a:rPr lang="en-US" altLang="ja-JP" sz="2000" i="1">
                            <a:latin typeface="Cambria Math"/>
                          </a:rPr>
                          <m:t>𝑥</m:t>
                        </m:r>
                      </m:e>
                      <m:sup>
                        <m:r>
                          <a:rPr lang="en-US" altLang="ja-JP" sz="2000" i="1">
                            <a:latin typeface="Cambria Math"/>
                          </a:rPr>
                          <m:t>𝑛</m:t>
                        </m:r>
                      </m:sup>
                    </m:sSup>
                    <m:r>
                      <a:rPr lang="en-US" altLang="ja-JP" sz="2000" i="1">
                        <a:latin typeface="Cambria Math"/>
                      </a:rPr>
                      <m:t>+</m:t>
                    </m:r>
                    <m:r>
                      <a:rPr lang="en-US" altLang="ja-JP" sz="2000" i="1">
                        <a:latin typeface="Cambria Math"/>
                      </a:rPr>
                      <m:t>𝐶</m:t>
                    </m:r>
                  </m:oMath>
                </a14:m>
                <a:endParaRPr lang="en-US" altLang="ja-JP" sz="2000" dirty="0">
                  <a:latin typeface="Cambria Math"/>
                </a:endParaRPr>
              </a:p>
              <a:p>
                <a:r>
                  <a:rPr lang="ja-JP" altLang="en-US" dirty="0"/>
                  <a:t>実際の値</a:t>
                </a:r>
                <a:r>
                  <a:rPr lang="ja-JP" altLang="en-US" dirty="0" smtClean="0"/>
                  <a:t>とモデル</a:t>
                </a:r>
                <a:r>
                  <a:rPr lang="ja-JP" altLang="en-US" dirty="0"/>
                  <a:t>による予測値の誤差が小さいほど、</a:t>
                </a:r>
                <a:r>
                  <a:rPr lang="ja-JP" altLang="en-US" dirty="0" smtClean="0"/>
                  <a:t>良いモデル</a:t>
                </a:r>
                <a:r>
                  <a:rPr lang="ja-JP" altLang="en-US" dirty="0"/>
                  <a:t>であると言える</a:t>
                </a:r>
                <a:endParaRPr lang="en-US" altLang="ja-JP" dirty="0"/>
              </a:p>
              <a:p>
                <a:r>
                  <a:rPr lang="ja-JP" altLang="en-US" dirty="0" smtClean="0">
                    <a:solidFill>
                      <a:srgbClr val="FF0000"/>
                    </a:solidFill>
                  </a:rPr>
                  <a:t>未知のデータに対しても誤差が小さな予測を可能</a:t>
                </a:r>
                <a:r>
                  <a:rPr lang="ja-JP" altLang="en-US" dirty="0">
                    <a:solidFill>
                      <a:srgbClr val="FF0000"/>
                    </a:solidFill>
                  </a:rPr>
                  <a:t>とする</a:t>
                </a:r>
                <a:r>
                  <a:rPr lang="ja-JP" altLang="en-US" dirty="0" smtClean="0">
                    <a:solidFill>
                      <a:srgbClr val="FF0000"/>
                    </a:solidFill>
                  </a:rPr>
                  <a:t>モデルである必要がある。</a:t>
                </a:r>
                <a:endParaRPr lang="en-US" altLang="ja-JP" dirty="0" smtClean="0">
                  <a:solidFill>
                    <a:srgbClr val="FF0000"/>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t="-138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4</a:t>
            </a:fld>
            <a:endParaRPr kumimoji="1" lang="ja-JP" altLang="en-US" dirty="0"/>
          </a:p>
        </p:txBody>
      </p:sp>
      <p:sp>
        <p:nvSpPr>
          <p:cNvPr id="6" name="屈折矢印 5"/>
          <p:cNvSpPr/>
          <p:nvPr/>
        </p:nvSpPr>
        <p:spPr>
          <a:xfrm rot="5400000">
            <a:off x="1364308" y="5085184"/>
            <a:ext cx="648072"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303839" y="5312821"/>
            <a:ext cx="4519186" cy="492443"/>
          </a:xfrm>
          <a:prstGeom prst="rect">
            <a:avLst/>
          </a:prstGeom>
          <a:noFill/>
          <a:ln>
            <a:solidFill>
              <a:schemeClr val="tx1"/>
            </a:solidFill>
          </a:ln>
        </p:spPr>
        <p:txBody>
          <a:bodyPr wrap="none" rtlCol="0">
            <a:spAutoFit/>
          </a:bodyPr>
          <a:lstStyle/>
          <a:p>
            <a:r>
              <a:rPr kumimoji="1" lang="ja-JP" altLang="en-US" sz="2600" dirty="0" smtClean="0"/>
              <a:t>ペナルティ付回帰分析が有用</a:t>
            </a:r>
            <a:endParaRPr kumimoji="1" lang="ja-JP" altLang="en-US" sz="2600" dirty="0"/>
          </a:p>
        </p:txBody>
      </p:sp>
    </p:spTree>
    <p:extLst>
      <p:ext uri="{BB962C8B-B14F-4D97-AF65-F5344CB8AC3E}">
        <p14:creationId xmlns:p14="http://schemas.microsoft.com/office/powerpoint/2010/main" val="260488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ペナルティ付回帰分析とは</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ja-JP" altLang="en-US" sz="1700" i="1" dirty="0" smtClean="0">
                          <a:latin typeface="Cambria Math"/>
                        </a:rPr>
                        <m:t>一般式</m:t>
                      </m:r>
                      <m:r>
                        <a:rPr lang="ja-JP" altLang="en-US" sz="1700" b="0" i="1" dirty="0" smtClean="0">
                          <a:latin typeface="Cambria Math"/>
                        </a:rPr>
                        <m:t>：</m:t>
                      </m:r>
                      <m:r>
                        <m:rPr>
                          <m:sty m:val="p"/>
                        </m:rPr>
                        <a:rPr lang="en-US" altLang="ja-JP" sz="1700" i="1">
                          <a:latin typeface="Cambria Math"/>
                        </a:rPr>
                        <m:t>min</m:t>
                      </m:r>
                      <m:d>
                        <m:dPr>
                          <m:ctrlPr>
                            <a:rPr lang="en-US" altLang="ja-JP" sz="1700" i="1">
                              <a:latin typeface="Cambria Math"/>
                            </a:rPr>
                          </m:ctrlPr>
                        </m:dPr>
                        <m:e>
                          <m:nary>
                            <m:naryPr>
                              <m:chr m:val="∑"/>
                              <m:subHide m:val="on"/>
                              <m:supHide m:val="on"/>
                              <m:ctrlPr>
                                <a:rPr lang="en-US" altLang="ja-JP" sz="1700" i="1" smtClean="0">
                                  <a:solidFill>
                                    <a:srgbClr val="FF0000"/>
                                  </a:solidFill>
                                  <a:latin typeface="Cambria Math"/>
                                </a:rPr>
                              </m:ctrlPr>
                            </m:naryPr>
                            <m:sub/>
                            <m:sup/>
                            <m:e>
                              <m:sSup>
                                <m:sSupPr>
                                  <m:ctrlPr>
                                    <a:rPr lang="en-US" altLang="ja-JP" sz="1700" i="1">
                                      <a:solidFill>
                                        <a:srgbClr val="FF0000"/>
                                      </a:solidFill>
                                      <a:latin typeface="Cambria Math"/>
                                    </a:rPr>
                                  </m:ctrlPr>
                                </m:sSupPr>
                                <m:e>
                                  <m:r>
                                    <a:rPr lang="en-US" altLang="ja-JP" sz="1700" i="1">
                                      <a:solidFill>
                                        <a:srgbClr val="FF0000"/>
                                      </a:solidFill>
                                      <a:latin typeface="Cambria Math"/>
                                    </a:rPr>
                                    <m:t>(</m:t>
                                  </m:r>
                                  <m:r>
                                    <a:rPr lang="en-US" altLang="ja-JP" sz="1700" i="1">
                                      <a:solidFill>
                                        <a:srgbClr val="FF0000"/>
                                      </a:solidFill>
                                      <a:latin typeface="Cambria Math"/>
                                    </a:rPr>
                                    <m:t>𝑦</m:t>
                                  </m:r>
                                  <m:r>
                                    <a:rPr lang="en-US" altLang="ja-JP" sz="1700" i="1">
                                      <a:solidFill>
                                        <a:srgbClr val="FF0000"/>
                                      </a:solidFill>
                                      <a:latin typeface="Cambria Math"/>
                                    </a:rPr>
                                    <m:t>−</m:t>
                                  </m:r>
                                  <m:acc>
                                    <m:accPr>
                                      <m:chr m:val="̂"/>
                                      <m:ctrlPr>
                                        <a:rPr lang="en-US" altLang="ja-JP" sz="1700" i="1">
                                          <a:solidFill>
                                            <a:srgbClr val="FF0000"/>
                                          </a:solidFill>
                                          <a:latin typeface="Cambria Math"/>
                                        </a:rPr>
                                      </m:ctrlPr>
                                    </m:accPr>
                                    <m:e>
                                      <m:r>
                                        <a:rPr lang="en-US" altLang="ja-JP" sz="1700" i="1">
                                          <a:solidFill>
                                            <a:srgbClr val="FF0000"/>
                                          </a:solidFill>
                                          <a:latin typeface="Cambria Math"/>
                                        </a:rPr>
                                        <m:t>𝑦</m:t>
                                      </m:r>
                                    </m:e>
                                  </m:acc>
                                  <m:r>
                                    <a:rPr lang="en-US" altLang="ja-JP" sz="1700" i="1">
                                      <a:solidFill>
                                        <a:srgbClr val="FF0000"/>
                                      </a:solidFill>
                                      <a:latin typeface="Cambria Math"/>
                                    </a:rPr>
                                    <m:t>)</m:t>
                                  </m:r>
                                </m:e>
                                <m:sup>
                                  <m:r>
                                    <a:rPr lang="en-US" altLang="ja-JP" sz="1700" i="1">
                                      <a:solidFill>
                                        <a:srgbClr val="FF0000"/>
                                      </a:solidFill>
                                      <a:latin typeface="Cambria Math"/>
                                    </a:rPr>
                                    <m:t>2</m:t>
                                  </m:r>
                                </m:sup>
                              </m:sSup>
                            </m:e>
                          </m:nary>
                          <m:r>
                            <a:rPr lang="en-US" altLang="ja-JP" sz="1700" i="1">
                              <a:latin typeface="Cambria Math"/>
                            </a:rPr>
                            <m:t>+</m:t>
                          </m:r>
                          <m:r>
                            <a:rPr lang="en-US" altLang="ja-JP" sz="1700" i="1" smtClean="0">
                              <a:solidFill>
                                <a:srgbClr val="0070C0"/>
                              </a:solidFill>
                              <a:latin typeface="Cambria Math"/>
                            </a:rPr>
                            <m:t>𝜆</m:t>
                          </m:r>
                          <m:nary>
                            <m:naryPr>
                              <m:chr m:val="∑"/>
                              <m:subHide m:val="on"/>
                              <m:supHide m:val="on"/>
                              <m:ctrlPr>
                                <a:rPr lang="en-US" altLang="ja-JP" sz="1700" i="1" smtClean="0">
                                  <a:solidFill>
                                    <a:srgbClr val="0070C0"/>
                                  </a:solidFill>
                                  <a:latin typeface="Cambria Math"/>
                                </a:rPr>
                              </m:ctrlPr>
                            </m:naryPr>
                            <m:sub/>
                            <m:sup/>
                            <m:e>
                              <m:sSup>
                                <m:sSupPr>
                                  <m:ctrlPr>
                                    <a:rPr lang="en-US" altLang="ja-JP" sz="1700" i="1" smtClean="0">
                                      <a:solidFill>
                                        <a:srgbClr val="0070C0"/>
                                      </a:solidFill>
                                      <a:latin typeface="Cambria Math"/>
                                    </a:rPr>
                                  </m:ctrlPr>
                                </m:sSupPr>
                                <m:e>
                                  <m:d>
                                    <m:dPr>
                                      <m:begChr m:val="|"/>
                                      <m:endChr m:val="|"/>
                                      <m:ctrlPr>
                                        <a:rPr lang="en-US" altLang="ja-JP" sz="1700" i="1" smtClean="0">
                                          <a:solidFill>
                                            <a:srgbClr val="0070C0"/>
                                          </a:solidFill>
                                          <a:latin typeface="Cambria Math"/>
                                        </a:rPr>
                                      </m:ctrlPr>
                                    </m:dPr>
                                    <m:e>
                                      <m:r>
                                        <a:rPr lang="en-US" altLang="ja-JP" sz="1700" b="0" i="1" smtClean="0">
                                          <a:solidFill>
                                            <a:srgbClr val="0070C0"/>
                                          </a:solidFill>
                                          <a:latin typeface="Cambria Math"/>
                                        </a:rPr>
                                        <m:t>𝛼</m:t>
                                      </m:r>
                                    </m:e>
                                  </m:d>
                                </m:e>
                                <m:sup>
                                  <m:r>
                                    <a:rPr lang="en-US" altLang="ja-JP" sz="1700" b="0" i="1" smtClean="0">
                                      <a:solidFill>
                                        <a:srgbClr val="0070C0"/>
                                      </a:solidFill>
                                      <a:latin typeface="Cambria Math"/>
                                    </a:rPr>
                                    <m:t>𝑞</m:t>
                                  </m:r>
                                </m:sup>
                              </m:sSup>
                            </m:e>
                          </m:nary>
                        </m:e>
                      </m:d>
                      <m:r>
                        <a:rPr lang="en-US" altLang="ja-JP" sz="1700" b="0" i="1" smtClean="0">
                          <a:solidFill>
                            <a:schemeClr val="tx1"/>
                          </a:solidFill>
                          <a:latin typeface="Cambria Math"/>
                        </a:rPr>
                        <m:t>=</m:t>
                      </m:r>
                      <m:r>
                        <m:rPr>
                          <m:sty m:val="p"/>
                        </m:rPr>
                        <a:rPr lang="en-US" altLang="ja-JP" sz="1700" i="1">
                          <a:latin typeface="Cambria Math"/>
                        </a:rPr>
                        <m:t>min</m:t>
                      </m:r>
                      <m:d>
                        <m:dPr>
                          <m:ctrlPr>
                            <a:rPr lang="en-US" altLang="ja-JP" sz="1700" i="1">
                              <a:latin typeface="Cambria Math"/>
                            </a:rPr>
                          </m:ctrlPr>
                        </m:dPr>
                        <m:e>
                          <m:nary>
                            <m:naryPr>
                              <m:chr m:val="∑"/>
                              <m:subHide m:val="on"/>
                              <m:supHide m:val="on"/>
                              <m:ctrlPr>
                                <a:rPr lang="en-US" altLang="ja-JP" sz="1700" i="1">
                                  <a:solidFill>
                                    <a:srgbClr val="FF0000"/>
                                  </a:solidFill>
                                  <a:latin typeface="Cambria Math"/>
                                </a:rPr>
                              </m:ctrlPr>
                            </m:naryPr>
                            <m:sub/>
                            <m:sup/>
                            <m:e>
                              <m:sSup>
                                <m:sSupPr>
                                  <m:ctrlPr>
                                    <a:rPr lang="en-US" altLang="ja-JP" sz="1700" i="1">
                                      <a:solidFill>
                                        <a:srgbClr val="FF0000"/>
                                      </a:solidFill>
                                      <a:latin typeface="Cambria Math"/>
                                    </a:rPr>
                                  </m:ctrlPr>
                                </m:sSupPr>
                                <m:e>
                                  <m:r>
                                    <a:rPr lang="en-US" altLang="ja-JP" sz="1700" i="1">
                                      <a:solidFill>
                                        <a:srgbClr val="FF0000"/>
                                      </a:solidFill>
                                      <a:latin typeface="Cambria Math"/>
                                    </a:rPr>
                                    <m:t>(</m:t>
                                  </m:r>
                                  <m:r>
                                    <a:rPr lang="en-US" altLang="ja-JP" sz="1700" i="1">
                                      <a:solidFill>
                                        <a:srgbClr val="FF0000"/>
                                      </a:solidFill>
                                      <a:latin typeface="Cambria Math"/>
                                    </a:rPr>
                                    <m:t>𝑦</m:t>
                                  </m:r>
                                  <m:r>
                                    <a:rPr lang="en-US" altLang="ja-JP" sz="1700" i="1">
                                      <a:solidFill>
                                        <a:srgbClr val="FF0000"/>
                                      </a:solidFill>
                                      <a:latin typeface="Cambria Math"/>
                                    </a:rPr>
                                    <m:t>−</m:t>
                                  </m:r>
                                  <m:r>
                                    <a:rPr lang="en-US" altLang="ja-JP" sz="1700" b="0" i="1" smtClean="0">
                                      <a:solidFill>
                                        <a:srgbClr val="FF0000"/>
                                      </a:solidFill>
                                      <a:latin typeface="Cambria Math"/>
                                    </a:rPr>
                                    <m:t>𝛼</m:t>
                                  </m:r>
                                  <m:r>
                                    <a:rPr lang="en-US" altLang="ja-JP" sz="1700" b="0" i="1" smtClean="0">
                                      <a:solidFill>
                                        <a:srgbClr val="FF0000"/>
                                      </a:solidFill>
                                      <a:latin typeface="Cambria Math"/>
                                    </a:rPr>
                                    <m:t>𝑥</m:t>
                                  </m:r>
                                  <m:r>
                                    <a:rPr lang="en-US" altLang="ja-JP" sz="1700" i="1">
                                      <a:solidFill>
                                        <a:srgbClr val="FF0000"/>
                                      </a:solidFill>
                                      <a:latin typeface="Cambria Math"/>
                                    </a:rPr>
                                    <m:t>)</m:t>
                                  </m:r>
                                </m:e>
                                <m:sup>
                                  <m:r>
                                    <a:rPr lang="en-US" altLang="ja-JP" sz="1700" i="1">
                                      <a:solidFill>
                                        <a:srgbClr val="FF0000"/>
                                      </a:solidFill>
                                      <a:latin typeface="Cambria Math"/>
                                    </a:rPr>
                                    <m:t>2</m:t>
                                  </m:r>
                                </m:sup>
                              </m:sSup>
                            </m:e>
                          </m:nary>
                          <m:r>
                            <a:rPr lang="en-US" altLang="ja-JP" sz="1700" i="1">
                              <a:latin typeface="Cambria Math"/>
                            </a:rPr>
                            <m:t>+</m:t>
                          </m:r>
                          <m:r>
                            <a:rPr lang="en-US" altLang="ja-JP" sz="1700" i="1">
                              <a:solidFill>
                                <a:srgbClr val="0070C0"/>
                              </a:solidFill>
                              <a:latin typeface="Cambria Math"/>
                            </a:rPr>
                            <m:t>𝜆</m:t>
                          </m:r>
                          <m:nary>
                            <m:naryPr>
                              <m:chr m:val="∑"/>
                              <m:subHide m:val="on"/>
                              <m:supHide m:val="on"/>
                              <m:ctrlPr>
                                <a:rPr lang="en-US" altLang="ja-JP" sz="1700" i="1">
                                  <a:solidFill>
                                    <a:srgbClr val="0070C0"/>
                                  </a:solidFill>
                                  <a:latin typeface="Cambria Math"/>
                                </a:rPr>
                              </m:ctrlPr>
                            </m:naryPr>
                            <m:sub/>
                            <m:sup/>
                            <m:e>
                              <m:sSup>
                                <m:sSupPr>
                                  <m:ctrlPr>
                                    <a:rPr lang="en-US" altLang="ja-JP" sz="1700" i="1">
                                      <a:solidFill>
                                        <a:srgbClr val="0070C0"/>
                                      </a:solidFill>
                                      <a:latin typeface="Cambria Math"/>
                                    </a:rPr>
                                  </m:ctrlPr>
                                </m:sSupPr>
                                <m:e>
                                  <m:d>
                                    <m:dPr>
                                      <m:begChr m:val="|"/>
                                      <m:endChr m:val="|"/>
                                      <m:ctrlPr>
                                        <a:rPr lang="en-US" altLang="ja-JP" sz="1700" i="1">
                                          <a:solidFill>
                                            <a:srgbClr val="0070C0"/>
                                          </a:solidFill>
                                          <a:latin typeface="Cambria Math"/>
                                        </a:rPr>
                                      </m:ctrlPr>
                                    </m:dPr>
                                    <m:e>
                                      <m:r>
                                        <a:rPr lang="en-US" altLang="ja-JP" sz="1700" i="1">
                                          <a:solidFill>
                                            <a:srgbClr val="0070C0"/>
                                          </a:solidFill>
                                          <a:latin typeface="Cambria Math"/>
                                        </a:rPr>
                                        <m:t>𝛼</m:t>
                                      </m:r>
                                    </m:e>
                                  </m:d>
                                </m:e>
                                <m:sup>
                                  <m:r>
                                    <a:rPr lang="en-US" altLang="ja-JP" sz="1700" i="1">
                                      <a:solidFill>
                                        <a:srgbClr val="0070C0"/>
                                      </a:solidFill>
                                      <a:latin typeface="Cambria Math"/>
                                    </a:rPr>
                                    <m:t>𝑞</m:t>
                                  </m:r>
                                </m:sup>
                              </m:sSup>
                            </m:e>
                          </m:nary>
                        </m:e>
                      </m:d>
                    </m:oMath>
                  </m:oMathPara>
                </a14:m>
                <a:endParaRPr lang="en-US" altLang="ja-JP" sz="1700" i="1" dirty="0" smtClean="0">
                  <a:solidFill>
                    <a:srgbClr val="0070C0"/>
                  </a:solidFill>
                  <a:latin typeface="Cambria Math"/>
                </a:endParaRPr>
              </a:p>
              <a:p>
                <a:pPr marL="0" indent="0">
                  <a:buNone/>
                </a:pPr>
                <a14:m>
                  <m:oMathPara xmlns:m="http://schemas.openxmlformats.org/officeDocument/2006/math">
                    <m:oMathParaPr>
                      <m:jc m:val="right"/>
                    </m:oMathParaPr>
                    <m:oMath xmlns:m="http://schemas.openxmlformats.org/officeDocument/2006/math">
                      <m:r>
                        <a:rPr lang="en-US" altLang="ja-JP" sz="1600" i="1" smtClean="0">
                          <a:solidFill>
                            <a:schemeClr val="tx1"/>
                          </a:solidFill>
                          <a:latin typeface="Cambria Math"/>
                        </a:rPr>
                        <m:t>𝑦</m:t>
                      </m:r>
                      <m:r>
                        <a:rPr lang="en-US" altLang="ja-JP" sz="1600" b="0" i="1" smtClean="0">
                          <a:solidFill>
                            <a:schemeClr val="tx1"/>
                          </a:solidFill>
                          <a:latin typeface="Cambria Math"/>
                        </a:rPr>
                        <m:t>:</m:t>
                      </m:r>
                      <m:r>
                        <a:rPr lang="ja-JP" altLang="en-US" sz="1600" i="1">
                          <a:solidFill>
                            <a:schemeClr val="tx1"/>
                          </a:solidFill>
                          <a:latin typeface="Cambria Math"/>
                        </a:rPr>
                        <m:t>実測値</m:t>
                      </m:r>
                      <m:r>
                        <a:rPr lang="ja-JP" altLang="en-US" sz="1600" b="0" i="1" smtClean="0">
                          <a:solidFill>
                            <a:schemeClr val="tx1"/>
                          </a:solidFill>
                          <a:latin typeface="Cambria Math"/>
                        </a:rPr>
                        <m:t>　</m:t>
                      </m:r>
                      <m:acc>
                        <m:accPr>
                          <m:chr m:val="̂"/>
                          <m:ctrlPr>
                            <a:rPr lang="en-US" altLang="ja-JP" sz="1600" i="1">
                              <a:solidFill>
                                <a:schemeClr val="tx1"/>
                              </a:solidFill>
                              <a:latin typeface="Cambria Math"/>
                            </a:rPr>
                          </m:ctrlPr>
                        </m:accPr>
                        <m:e>
                          <m:r>
                            <a:rPr lang="en-US" altLang="ja-JP" sz="1600" i="1">
                              <a:solidFill>
                                <a:schemeClr val="tx1"/>
                              </a:solidFill>
                              <a:latin typeface="Cambria Math"/>
                            </a:rPr>
                            <m:t>𝑦</m:t>
                          </m:r>
                        </m:e>
                      </m:acc>
                      <m:r>
                        <a:rPr lang="en-US" altLang="ja-JP" sz="1600" b="0" i="1" smtClean="0">
                          <a:solidFill>
                            <a:schemeClr val="tx1"/>
                          </a:solidFill>
                          <a:latin typeface="Cambria Math"/>
                        </a:rPr>
                        <m:t>:</m:t>
                      </m:r>
                      <m:r>
                        <a:rPr lang="ja-JP" altLang="en-US" sz="1600" i="1">
                          <a:solidFill>
                            <a:schemeClr val="tx1"/>
                          </a:solidFill>
                          <a:latin typeface="Cambria Math"/>
                        </a:rPr>
                        <m:t>予測値</m:t>
                      </m:r>
                      <m:r>
                        <a:rPr lang="ja-JP" altLang="en-US" sz="1600" b="0" i="1" smtClean="0">
                          <a:solidFill>
                            <a:schemeClr val="tx1"/>
                          </a:solidFill>
                          <a:latin typeface="Cambria Math"/>
                        </a:rPr>
                        <m:t>　</m:t>
                      </m:r>
                      <m:r>
                        <a:rPr lang="en-US" altLang="ja-JP" sz="1600" b="0" i="1" smtClean="0">
                          <a:solidFill>
                            <a:schemeClr val="tx1"/>
                          </a:solidFill>
                          <a:latin typeface="Cambria Math"/>
                        </a:rPr>
                        <m:t>𝛼</m:t>
                      </m:r>
                      <m:r>
                        <a:rPr lang="en-US" altLang="ja-JP" sz="1600" b="0" i="1" smtClean="0">
                          <a:solidFill>
                            <a:schemeClr val="tx1"/>
                          </a:solidFill>
                          <a:latin typeface="Cambria Math"/>
                        </a:rPr>
                        <m:t>:</m:t>
                      </m:r>
                      <m:r>
                        <a:rPr lang="ja-JP" altLang="en-US" sz="1600" i="1">
                          <a:solidFill>
                            <a:schemeClr val="tx1"/>
                          </a:solidFill>
                          <a:latin typeface="Cambria Math"/>
                        </a:rPr>
                        <m:t>回帰係数</m:t>
                      </m:r>
                      <m:r>
                        <a:rPr lang="ja-JP" altLang="en-US" sz="1600" b="0" i="1" smtClean="0">
                          <a:solidFill>
                            <a:schemeClr val="tx1"/>
                          </a:solidFill>
                          <a:latin typeface="Cambria Math"/>
                        </a:rPr>
                        <m:t>　</m:t>
                      </m:r>
                      <m:r>
                        <a:rPr lang="en-US" altLang="ja-JP" sz="1600" b="0" i="1" smtClean="0">
                          <a:solidFill>
                            <a:schemeClr val="tx1"/>
                          </a:solidFill>
                          <a:latin typeface="Cambria Math"/>
                        </a:rPr>
                        <m:t>𝜆</m:t>
                      </m:r>
                      <m:r>
                        <a:rPr lang="en-US" altLang="ja-JP" sz="1600" b="0" i="1" smtClean="0">
                          <a:solidFill>
                            <a:schemeClr val="tx1"/>
                          </a:solidFill>
                          <a:latin typeface="Cambria Math"/>
                        </a:rPr>
                        <m:t>,</m:t>
                      </m:r>
                      <m:r>
                        <a:rPr lang="en-US" altLang="ja-JP" sz="1600" b="0" i="1" smtClean="0">
                          <a:solidFill>
                            <a:schemeClr val="tx1"/>
                          </a:solidFill>
                          <a:latin typeface="Cambria Math"/>
                        </a:rPr>
                        <m:t>𝑞</m:t>
                      </m:r>
                      <m:r>
                        <a:rPr lang="en-US" altLang="ja-JP" sz="1600" b="0" i="1" smtClean="0">
                          <a:solidFill>
                            <a:schemeClr val="tx1"/>
                          </a:solidFill>
                          <a:latin typeface="Cambria Math"/>
                        </a:rPr>
                        <m:t>:</m:t>
                      </m:r>
                      <m:r>
                        <a:rPr lang="ja-JP" altLang="en-US" sz="1600" i="1">
                          <a:solidFill>
                            <a:schemeClr val="tx1"/>
                          </a:solidFill>
                          <a:latin typeface="Cambria Math"/>
                        </a:rPr>
                        <m:t>定</m:t>
                      </m:r>
                      <m:r>
                        <a:rPr lang="ja-JP" altLang="en-US" sz="1600" i="1" smtClean="0">
                          <a:solidFill>
                            <a:schemeClr val="tx1"/>
                          </a:solidFill>
                          <a:latin typeface="Cambria Math"/>
                        </a:rPr>
                        <m:t>数</m:t>
                      </m:r>
                    </m:oMath>
                  </m:oMathPara>
                </a14:m>
                <a:endParaRPr lang="en-US" altLang="ja-JP" sz="1600" dirty="0" smtClean="0">
                  <a:solidFill>
                    <a:schemeClr val="tx1"/>
                  </a:solidFill>
                </a:endParaRPr>
              </a:p>
              <a:p>
                <a:pPr marL="0" indent="0">
                  <a:buNone/>
                </a:pPr>
                <a:endParaRPr lang="en-US" altLang="ja-JP" sz="1600" dirty="0" smtClean="0">
                  <a:solidFill>
                    <a:schemeClr val="tx1"/>
                  </a:solidFill>
                </a:endParaRPr>
              </a:p>
              <a:p>
                <a:r>
                  <a:rPr lang="ja-JP" altLang="en-US" dirty="0" smtClean="0"/>
                  <a:t>第一項が</a:t>
                </a:r>
                <a:r>
                  <a:rPr lang="ja-JP" altLang="en-US" dirty="0" smtClean="0">
                    <a:solidFill>
                      <a:srgbClr val="FF0000"/>
                    </a:solidFill>
                  </a:rPr>
                  <a:t>誤差項</a:t>
                </a:r>
                <a:r>
                  <a:rPr lang="ja-JP" altLang="en-US" dirty="0" smtClean="0"/>
                  <a:t>、第二項が</a:t>
                </a:r>
                <a:r>
                  <a:rPr lang="ja-JP" altLang="en-US" dirty="0" smtClean="0">
                    <a:solidFill>
                      <a:srgbClr val="0070C0"/>
                    </a:solidFill>
                  </a:rPr>
                  <a:t>ペナルティ項</a:t>
                </a:r>
                <a:endParaRPr lang="en-US" altLang="ja-JP" dirty="0" smtClean="0">
                  <a:solidFill>
                    <a:srgbClr val="0070C0"/>
                  </a:solidFill>
                </a:endParaRPr>
              </a:p>
              <a:p>
                <a:r>
                  <a:rPr lang="ja-JP" altLang="en-US" dirty="0" smtClean="0"/>
                  <a:t>ペナルティ項の係数</a:t>
                </a:r>
                <a14:m>
                  <m:oMath xmlns:m="http://schemas.openxmlformats.org/officeDocument/2006/math">
                    <m:r>
                      <m:rPr>
                        <m:sty m:val="p"/>
                      </m:rPr>
                      <a:rPr lang="en-US" altLang="ja-JP" dirty="0">
                        <a:latin typeface="Cambria Math"/>
                      </a:rPr>
                      <m:t>λ</m:t>
                    </m:r>
                  </m:oMath>
                </a14:m>
                <a:r>
                  <a:rPr kumimoji="1" lang="ja-JP" altLang="en-US" dirty="0" smtClean="0"/>
                  <a:t>は、ペナルティ項のウェイトを調節する。</a:t>
                </a:r>
                <a:endParaRPr kumimoji="1" lang="en-US" altLang="ja-JP" dirty="0" smtClean="0"/>
              </a:p>
              <a:p>
                <a:pPr marL="0" indent="0">
                  <a:buNone/>
                </a:pPr>
                <a:r>
                  <a:rPr lang="ja-JP" altLang="en-US" dirty="0"/>
                  <a:t>　</a:t>
                </a:r>
                <a:r>
                  <a:rPr kumimoji="1" lang="ja-JP" altLang="en-US" dirty="0" smtClean="0"/>
                  <a:t>（</a:t>
                </a:r>
                <a:r>
                  <a:rPr lang="en-US" altLang="ja-JP" dirty="0" smtClean="0"/>
                  <a:t> </a:t>
                </a:r>
                <a14:m>
                  <m:oMath xmlns:m="http://schemas.openxmlformats.org/officeDocument/2006/math">
                    <m:r>
                      <m:rPr>
                        <m:sty m:val="p"/>
                      </m:rPr>
                      <a:rPr lang="en-US" altLang="ja-JP" dirty="0">
                        <a:latin typeface="Cambria Math"/>
                      </a:rPr>
                      <m:t>λ</m:t>
                    </m:r>
                    <m:r>
                      <a:rPr lang="en-US" altLang="ja-JP" i="1" dirty="0">
                        <a:latin typeface="Cambria Math"/>
                      </a:rPr>
                      <m:t> </m:t>
                    </m:r>
                  </m:oMath>
                </a14:m>
                <a:r>
                  <a:rPr kumimoji="1" lang="ja-JP" altLang="en-US" dirty="0" smtClean="0"/>
                  <a:t>が大きいほど係数が小さくなる）</a:t>
                </a:r>
                <a:endParaRPr kumimoji="1" lang="en-US" altLang="ja-JP" dirty="0" smtClean="0"/>
              </a:p>
              <a:p>
                <a:r>
                  <a:rPr lang="en-US" altLang="ja-JP" dirty="0"/>
                  <a:t>q=1</a:t>
                </a:r>
                <a:r>
                  <a:rPr lang="ja-JP" altLang="en-US" dirty="0"/>
                  <a:t>の場合：</a:t>
                </a:r>
                <a:r>
                  <a:rPr lang="en-US" altLang="ja-JP" dirty="0" smtClean="0"/>
                  <a:t>Lasso</a:t>
                </a:r>
                <a:r>
                  <a:rPr lang="ja-JP" altLang="en-US" dirty="0" err="1" smtClean="0"/>
                  <a:t>、</a:t>
                </a:r>
                <a:r>
                  <a:rPr lang="en-US" altLang="ja-JP" dirty="0" smtClean="0"/>
                  <a:t>q=2</a:t>
                </a:r>
                <a:r>
                  <a:rPr lang="ja-JP" altLang="en-US" dirty="0" smtClean="0"/>
                  <a:t>の場合</a:t>
                </a:r>
                <a:r>
                  <a:rPr lang="ja-JP" altLang="en-US" dirty="0"/>
                  <a:t>：</a:t>
                </a:r>
                <a:r>
                  <a:rPr lang="en-US" altLang="ja-JP" dirty="0" smtClean="0"/>
                  <a:t>Ridge</a:t>
                </a:r>
              </a:p>
              <a:p>
                <a:r>
                  <a:rPr lang="en-US" altLang="ja-JP" dirty="0" smtClean="0"/>
                  <a:t>λ=0</a:t>
                </a:r>
                <a:r>
                  <a:rPr lang="ja-JP" altLang="en-US" dirty="0" smtClean="0"/>
                  <a:t>の場合：最小二乗法</a:t>
                </a:r>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505" r="-92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5</a:t>
            </a:fld>
            <a:endParaRPr kumimoji="1" lang="ja-JP" altLang="en-US" dirty="0"/>
          </a:p>
        </p:txBody>
      </p:sp>
    </p:spTree>
    <p:extLst>
      <p:ext uri="{BB962C8B-B14F-4D97-AF65-F5344CB8AC3E}">
        <p14:creationId xmlns:p14="http://schemas.microsoft.com/office/powerpoint/2010/main" val="586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ペナルティ項の働き</a:t>
            </a:r>
            <a:endParaRPr kumimoji="1" lang="ja-JP" altLang="en-US" dirty="0"/>
          </a:p>
        </p:txBody>
      </p:sp>
      <p:sp>
        <p:nvSpPr>
          <p:cNvPr id="3" name="コンテンツ プレースホルダー 2"/>
          <p:cNvSpPr>
            <a:spLocks noGrp="1"/>
          </p:cNvSpPr>
          <p:nvPr>
            <p:ph idx="1"/>
          </p:nvPr>
        </p:nvSpPr>
        <p:spPr>
          <a:xfrm>
            <a:off x="457200" y="1556792"/>
            <a:ext cx="7239000" cy="4846320"/>
          </a:xfrm>
        </p:spPr>
        <p:txBody>
          <a:bodyPr>
            <a:normAutofit/>
          </a:bodyPr>
          <a:lstStyle/>
          <a:p>
            <a:r>
              <a:rPr kumimoji="1" lang="ja-JP" altLang="en-US" sz="2000" dirty="0" smtClean="0"/>
              <a:t>最小二乗法ではトレーニングデータに</a:t>
            </a:r>
            <a:r>
              <a:rPr kumimoji="1" lang="en-US" altLang="ja-JP" sz="2000" dirty="0" smtClean="0"/>
              <a:t>fit</a:t>
            </a:r>
            <a:r>
              <a:rPr kumimoji="1" lang="ja-JP" altLang="en-US" sz="2000" dirty="0" smtClean="0"/>
              <a:t>したモデルが得られるため、</a:t>
            </a:r>
            <a:r>
              <a:rPr lang="ja-JP" altLang="en-US" sz="2000" dirty="0" smtClean="0"/>
              <a:t>未知データの予測には適さない場合がある。</a:t>
            </a:r>
            <a:endParaRPr kumimoji="1" lang="en-US" altLang="ja-JP" sz="2000" dirty="0" smtClean="0"/>
          </a:p>
          <a:p>
            <a:r>
              <a:rPr kumimoji="1" lang="ja-JP" altLang="en-US" sz="2000" dirty="0" smtClean="0"/>
              <a:t>ペナルティ項を追加することによって、</a:t>
            </a:r>
            <a:r>
              <a:rPr lang="ja-JP" altLang="en-US" sz="2000" dirty="0">
                <a:solidFill>
                  <a:srgbClr val="FF0000"/>
                </a:solidFill>
              </a:rPr>
              <a:t>回帰</a:t>
            </a:r>
            <a:r>
              <a:rPr lang="ja-JP" altLang="en-US" sz="2000" dirty="0" smtClean="0">
                <a:solidFill>
                  <a:srgbClr val="FF0000"/>
                </a:solidFill>
              </a:rPr>
              <a:t>モデルに柔軟性（幅）を持たせる</a:t>
            </a:r>
            <a:r>
              <a:rPr lang="ja-JP" altLang="en-US" sz="2000" dirty="0" smtClean="0"/>
              <a:t>ことが出来る。（イメージ）</a:t>
            </a:r>
            <a:endParaRPr lang="en-US" altLang="ja-JP" sz="2000" dirty="0" smtClean="0"/>
          </a:p>
          <a:p>
            <a:r>
              <a:rPr lang="ja-JP" altLang="en-US" sz="2000" dirty="0" smtClean="0"/>
              <a:t>ペナルティ付回帰モデルの取り得る範囲（モデル）の中から、最適に記述するモデルを選択すること</a:t>
            </a:r>
            <a:r>
              <a:rPr lang="ja-JP" altLang="en-US" sz="2000" dirty="0"/>
              <a:t>で</a:t>
            </a:r>
            <a:r>
              <a:rPr kumimoji="1" lang="ja-JP" altLang="en-US" sz="2000" dirty="0" smtClean="0"/>
              <a:t>、未知データであっても精度の高い予測をすることが出来る。</a:t>
            </a:r>
            <a:endParaRPr kumimoji="1" lang="en-US" altLang="ja-JP" sz="2000" dirty="0" smtClean="0"/>
          </a:p>
        </p:txBody>
      </p:sp>
      <p:sp>
        <p:nvSpPr>
          <p:cNvPr id="4" name="スライド番号プレースホルダー 3"/>
          <p:cNvSpPr>
            <a:spLocks noGrp="1"/>
          </p:cNvSpPr>
          <p:nvPr>
            <p:ph type="sldNum" sz="quarter" idx="12"/>
          </p:nvPr>
        </p:nvSpPr>
        <p:spPr>
          <a:xfrm>
            <a:off x="7880400" y="6598639"/>
            <a:ext cx="588336" cy="228600"/>
          </a:xfrm>
        </p:spPr>
        <p:txBody>
          <a:bodyPr/>
          <a:lstStyle/>
          <a:p>
            <a:fld id="{B7B7CBEF-29E9-4176-99CC-3425A632FC0B}" type="slidenum">
              <a:rPr kumimoji="1" lang="ja-JP" altLang="en-US" smtClean="0"/>
              <a:pPr/>
              <a:t>6</a:t>
            </a:fld>
            <a:endParaRPr kumimoji="1" lang="ja-JP" altLang="en-US" dirty="0"/>
          </a:p>
        </p:txBody>
      </p:sp>
      <p:grpSp>
        <p:nvGrpSpPr>
          <p:cNvPr id="48" name="グループ化 47"/>
          <p:cNvGrpSpPr/>
          <p:nvPr/>
        </p:nvGrpSpPr>
        <p:grpSpPr>
          <a:xfrm>
            <a:off x="4646357" y="3933056"/>
            <a:ext cx="3670059" cy="2802896"/>
            <a:chOff x="4771701" y="4264734"/>
            <a:chExt cx="3254334" cy="2275341"/>
          </a:xfrm>
        </p:grpSpPr>
        <p:cxnSp>
          <p:nvCxnSpPr>
            <p:cNvPr id="6" name="直線矢印コネクタ 5"/>
            <p:cNvCxnSpPr/>
            <p:nvPr/>
          </p:nvCxnSpPr>
          <p:spPr>
            <a:xfrm flipV="1">
              <a:off x="5652120" y="4437112"/>
              <a:ext cx="0" cy="1664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5652120" y="6101680"/>
              <a:ext cx="1872208" cy="13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5937089" y="5661248"/>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196271" y="5460038"/>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295250" y="5269396"/>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397352" y="5181117"/>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723587" y="5222175"/>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814579" y="5099001"/>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058103" y="5542154"/>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886709" y="5007079"/>
              <a:ext cx="72008" cy="82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5796136" y="4653136"/>
              <a:ext cx="1090451"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662634" y="4264734"/>
              <a:ext cx="1107996" cy="461665"/>
            </a:xfrm>
            <a:prstGeom prst="rect">
              <a:avLst/>
            </a:prstGeom>
            <a:noFill/>
          </p:spPr>
          <p:txBody>
            <a:bodyPr wrap="none" rtlCol="0">
              <a:spAutoFit/>
            </a:bodyPr>
            <a:lstStyle/>
            <a:p>
              <a:r>
                <a:rPr kumimoji="1" lang="ja-JP" altLang="en-US" sz="1200" dirty="0" smtClean="0"/>
                <a:t>最小二乗法の</a:t>
              </a:r>
              <a:endParaRPr kumimoji="1" lang="en-US" altLang="ja-JP" sz="1200" dirty="0" smtClean="0"/>
            </a:p>
            <a:p>
              <a:r>
                <a:rPr kumimoji="1" lang="ja-JP" altLang="en-US" sz="1200" dirty="0" smtClean="0"/>
                <a:t>回帰モデル</a:t>
              </a:r>
              <a:endParaRPr kumimoji="1" lang="ja-JP" altLang="en-US" sz="1200" dirty="0"/>
            </a:p>
          </p:txBody>
        </p:sp>
        <p:sp>
          <p:nvSpPr>
            <p:cNvPr id="24" name="左中かっこ 23"/>
            <p:cNvSpPr/>
            <p:nvPr/>
          </p:nvSpPr>
          <p:spPr>
            <a:xfrm rot="2416085">
              <a:off x="5868459" y="4929574"/>
              <a:ext cx="322157" cy="74208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左中かっこ 24"/>
            <p:cNvSpPr/>
            <p:nvPr/>
          </p:nvSpPr>
          <p:spPr>
            <a:xfrm rot="12835476">
              <a:off x="6889437" y="5082034"/>
              <a:ext cx="279341" cy="39048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4771701" y="4878178"/>
              <a:ext cx="1569660" cy="276999"/>
            </a:xfrm>
            <a:prstGeom prst="rect">
              <a:avLst/>
            </a:prstGeom>
            <a:noFill/>
          </p:spPr>
          <p:txBody>
            <a:bodyPr wrap="none" rtlCol="0">
              <a:spAutoFit/>
            </a:bodyPr>
            <a:lstStyle/>
            <a:p>
              <a:r>
                <a:rPr kumimoji="1" lang="ja-JP" altLang="en-US" sz="1200" dirty="0" smtClean="0"/>
                <a:t>トレーニングデータ</a:t>
              </a:r>
              <a:endParaRPr kumimoji="1" lang="ja-JP" altLang="en-US" sz="1200" dirty="0"/>
            </a:p>
          </p:txBody>
        </p:sp>
        <p:sp>
          <p:nvSpPr>
            <p:cNvPr id="27" name="テキスト ボックス 26"/>
            <p:cNvSpPr txBox="1"/>
            <p:nvPr/>
          </p:nvSpPr>
          <p:spPr>
            <a:xfrm>
              <a:off x="6918039" y="5426685"/>
              <a:ext cx="1107996" cy="276999"/>
            </a:xfrm>
            <a:prstGeom prst="rect">
              <a:avLst/>
            </a:prstGeom>
            <a:noFill/>
          </p:spPr>
          <p:txBody>
            <a:bodyPr wrap="none" rtlCol="0">
              <a:spAutoFit/>
            </a:bodyPr>
            <a:lstStyle/>
            <a:p>
              <a:r>
                <a:rPr kumimoji="1" lang="ja-JP" altLang="en-US" sz="1200" dirty="0" smtClean="0"/>
                <a:t>テストデータ</a:t>
              </a:r>
              <a:endParaRPr kumimoji="1" lang="ja-JP" altLang="en-US" sz="1200" dirty="0"/>
            </a:p>
          </p:txBody>
        </p:sp>
        <p:cxnSp>
          <p:nvCxnSpPr>
            <p:cNvPr id="28" name="直線コネクタ 27"/>
            <p:cNvCxnSpPr/>
            <p:nvPr/>
          </p:nvCxnSpPr>
          <p:spPr>
            <a:xfrm flipV="1">
              <a:off x="5940152" y="4654068"/>
              <a:ext cx="490928" cy="151123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453936" y="5089195"/>
              <a:ext cx="1484669" cy="7446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p:cNvSpPr txBox="1"/>
                <p:nvPr/>
              </p:nvSpPr>
              <p:spPr>
                <a:xfrm>
                  <a:off x="5383091" y="6165304"/>
                  <a:ext cx="1779394" cy="374771"/>
                </a:xfrm>
                <a:prstGeom prst="rect">
                  <a:avLst/>
                </a:prstGeom>
                <a:noFill/>
              </p:spPr>
              <p:txBody>
                <a:bodyPr wrap="none" rtlCol="0">
                  <a:spAutoFit/>
                </a:bodyPr>
                <a:lstStyle/>
                <a:p>
                  <a:r>
                    <a:rPr kumimoji="1" lang="ja-JP" altLang="en-US" sz="1200" dirty="0" smtClean="0">
                      <a:solidFill>
                        <a:srgbClr val="0070C0"/>
                      </a:solidFill>
                    </a:rPr>
                    <a:t>ペナルティ付回帰モデル</a:t>
                  </a:r>
                  <a:endParaRPr kumimoji="1" lang="en-US" altLang="ja-JP" sz="1200" dirty="0" smtClean="0">
                    <a:solidFill>
                      <a:srgbClr val="0070C0"/>
                    </a:solidFill>
                  </a:endParaRPr>
                </a:p>
                <a:p>
                  <a:r>
                    <a:rPr lang="ja-JP" altLang="en-US" sz="1200" dirty="0" smtClean="0">
                      <a:solidFill>
                        <a:srgbClr val="0070C0"/>
                      </a:solidFill>
                    </a:rPr>
                    <a:t>（</a:t>
                  </a:r>
                  <a:r>
                    <a:rPr lang="en-US" altLang="ja-JP" sz="1200" dirty="0">
                      <a:solidFill>
                        <a:srgbClr val="0070C0"/>
                      </a:solidFill>
                    </a:rPr>
                    <a:t> </a:t>
                  </a:r>
                  <a14:m>
                    <m:oMath xmlns:m="http://schemas.openxmlformats.org/officeDocument/2006/math">
                      <m:r>
                        <a:rPr lang="en-US" altLang="ja-JP" sz="1200" i="1">
                          <a:solidFill>
                            <a:srgbClr val="0070C0"/>
                          </a:solidFill>
                          <a:latin typeface="Cambria Math"/>
                        </a:rPr>
                        <m:t>𝜆</m:t>
                      </m:r>
                    </m:oMath>
                  </a14:m>
                  <a:r>
                    <a:rPr lang="ja-JP" altLang="en-US" sz="1200" dirty="0" smtClean="0">
                      <a:solidFill>
                        <a:srgbClr val="0070C0"/>
                      </a:solidFill>
                    </a:rPr>
                    <a:t>によって係数が変化）</a:t>
                  </a:r>
                  <a:endParaRPr kumimoji="1" lang="ja-JP" altLang="en-US" sz="1200" dirty="0">
                    <a:solidFill>
                      <a:srgbClr val="0070C0"/>
                    </a:solidFill>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383091" y="6165304"/>
                  <a:ext cx="1779394" cy="374771"/>
                </a:xfrm>
                <a:prstGeom prst="rect">
                  <a:avLst/>
                </a:prstGeom>
                <a:blipFill rotWithShape="1">
                  <a:blip r:embed="rId2"/>
                  <a:stretch>
                    <a:fillRect b="-9211"/>
                  </a:stretch>
                </a:blipFill>
              </p:spPr>
              <p:txBody>
                <a:bodyPr/>
                <a:lstStyle/>
                <a:p>
                  <a:r>
                    <a:rPr lang="ja-JP" altLang="en-US">
                      <a:noFill/>
                    </a:rPr>
                    <a:t> </a:t>
                  </a:r>
                </a:p>
              </p:txBody>
            </p:sp>
          </mc:Fallback>
        </mc:AlternateContent>
        <p:cxnSp>
          <p:nvCxnSpPr>
            <p:cNvPr id="40" name="直線矢印コネクタ 39"/>
            <p:cNvCxnSpPr/>
            <p:nvPr/>
          </p:nvCxnSpPr>
          <p:spPr>
            <a:xfrm>
              <a:off x="5556531" y="5833824"/>
              <a:ext cx="380559" cy="26918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9" name="線吹き出し 2 (枠付き) 48"/>
          <p:cNvSpPr/>
          <p:nvPr/>
        </p:nvSpPr>
        <p:spPr>
          <a:xfrm>
            <a:off x="971600" y="4653136"/>
            <a:ext cx="2952328" cy="1546005"/>
          </a:xfrm>
          <a:prstGeom prst="borderCallout2">
            <a:avLst>
              <a:gd name="adj1" fmla="val 32066"/>
              <a:gd name="adj2" fmla="val 101117"/>
              <a:gd name="adj3" fmla="val 92474"/>
              <a:gd name="adj4" fmla="val 123447"/>
              <a:gd name="adj5" fmla="val 91640"/>
              <a:gd name="adj6" fmla="val 1585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ペナルティ付回帰モデルが取り得る範囲</a:t>
            </a:r>
            <a:endParaRPr kumimoji="1" lang="ja-JP" altLang="en-US" dirty="0"/>
          </a:p>
        </p:txBody>
      </p:sp>
    </p:spTree>
    <p:extLst>
      <p:ext uri="{BB962C8B-B14F-4D97-AF65-F5344CB8AC3E}">
        <p14:creationId xmlns:p14="http://schemas.microsoft.com/office/powerpoint/2010/main" val="833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ペナルティ項の働きの検証</a:t>
            </a:r>
            <a:r>
              <a:rPr lang="en-US" altLang="ja-JP" dirty="0" smtClean="0"/>
              <a:t/>
            </a:r>
            <a:br>
              <a:rPr lang="en-US" altLang="ja-JP" dirty="0" smtClean="0"/>
            </a:br>
            <a:r>
              <a:rPr lang="ja-JP" altLang="en-US" dirty="0" smtClean="0"/>
              <a:t>（</a:t>
            </a:r>
            <a:r>
              <a:rPr lang="en-US" altLang="ja-JP" dirty="0"/>
              <a:t>Lasso</a:t>
            </a:r>
            <a:r>
              <a:rPr lang="ja-JP" altLang="en-US" dirty="0" smtClean="0"/>
              <a:t>を例</a:t>
            </a:r>
            <a:r>
              <a:rPr lang="ja-JP" altLang="en-US" dirty="0"/>
              <a:t>に</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7" name="正方形/長方形 6"/>
              <p:cNvSpPr/>
              <p:nvPr/>
            </p:nvSpPr>
            <p:spPr>
              <a:xfrm>
                <a:off x="4067944" y="1729839"/>
                <a:ext cx="4032448" cy="4247317"/>
              </a:xfrm>
              <a:prstGeom prst="rect">
                <a:avLst/>
              </a:prstGeom>
            </p:spPr>
            <p:txBody>
              <a:bodyPr wrap="square">
                <a:spAutoFit/>
              </a:bodyPr>
              <a:lstStyle/>
              <a:p>
                <a:pPr marL="285750" indent="-285750">
                  <a:buClr>
                    <a:schemeClr val="tx2"/>
                  </a:buClr>
                  <a:buFont typeface="Wingdings" pitchFamily="2" charset="2"/>
                  <a:buChar char="Ø"/>
                </a:pPr>
                <a:r>
                  <a:rPr lang="ja-JP" altLang="en-US" dirty="0" smtClean="0"/>
                  <a:t>左図は糖尿病と健康状態（１０変数）の関係を</a:t>
                </a:r>
                <a:r>
                  <a:rPr lang="en-US" altLang="ja-JP" dirty="0" smtClean="0"/>
                  <a:t>Lasso</a:t>
                </a:r>
                <a:r>
                  <a:rPr lang="ja-JP" altLang="en-US" dirty="0" smtClean="0"/>
                  <a:t>で求めたもの</a:t>
                </a:r>
                <a:endParaRPr lang="en-US" altLang="ja-JP" dirty="0" smtClean="0"/>
              </a:p>
              <a:p>
                <a:pPr marL="285750" indent="-285750">
                  <a:buClr>
                    <a:schemeClr val="tx2"/>
                  </a:buClr>
                  <a:buFont typeface="Wingdings" pitchFamily="2" charset="2"/>
                  <a:buChar char="Ø"/>
                </a:pPr>
                <a:endParaRPr lang="en-US" altLang="ja-JP" dirty="0" smtClean="0"/>
              </a:p>
              <a:p>
                <a:pPr marL="285750" indent="-285750">
                  <a:buClr>
                    <a:schemeClr val="tx2"/>
                  </a:buClr>
                  <a:buFont typeface="Wingdings" pitchFamily="2" charset="2"/>
                  <a:buChar char="Ø"/>
                </a:pPr>
                <a:r>
                  <a:rPr lang="ja-JP" altLang="en-US" dirty="0" smtClean="0"/>
                  <a:t>変数毎に色分けし、</a:t>
                </a:r>
                <a14:m>
                  <m:oMath xmlns:m="http://schemas.openxmlformats.org/officeDocument/2006/math">
                    <m:r>
                      <m:rPr>
                        <m:sty m:val="p"/>
                      </m:rPr>
                      <a:rPr lang="en-US" altLang="ja-JP" dirty="0">
                        <a:latin typeface="Cambria Math"/>
                      </a:rPr>
                      <m:t>λ</m:t>
                    </m:r>
                  </m:oMath>
                </a14:m>
                <a:r>
                  <a:rPr lang="ja-JP" altLang="en-US" dirty="0" smtClean="0"/>
                  <a:t>を変動した時の係数の</a:t>
                </a:r>
                <a:r>
                  <a:rPr lang="ja-JP" altLang="en-US" dirty="0"/>
                  <a:t>振る舞い</a:t>
                </a:r>
                <a:r>
                  <a:rPr lang="ja-JP" altLang="en-US" dirty="0" smtClean="0"/>
                  <a:t>を示している</a:t>
                </a:r>
                <a:endParaRPr lang="en-US" altLang="ja-JP" dirty="0" smtClean="0"/>
              </a:p>
              <a:p>
                <a:endParaRPr lang="en-US" altLang="ja-JP" dirty="0" smtClean="0"/>
              </a:p>
              <a:p>
                <a:r>
                  <a:rPr lang="en-US" altLang="ja-JP" dirty="0" smtClean="0"/>
                  <a:t>【</a:t>
                </a:r>
                <a:r>
                  <a:rPr lang="ja-JP" altLang="en-US" dirty="0" smtClean="0"/>
                  <a:t>結果から分かること</a:t>
                </a:r>
                <a:r>
                  <a:rPr lang="en-US" altLang="ja-JP" dirty="0" smtClean="0"/>
                  <a:t>】</a:t>
                </a:r>
              </a:p>
              <a:p>
                <a:pPr marL="285750" indent="-285750">
                  <a:buClr>
                    <a:schemeClr val="tx2"/>
                  </a:buClr>
                  <a:buFont typeface="Wingdings" pitchFamily="2" charset="2"/>
                  <a:buChar char="Ø"/>
                </a:pPr>
                <a14:m>
                  <m:oMath xmlns:m="http://schemas.openxmlformats.org/officeDocument/2006/math">
                    <m:r>
                      <m:rPr>
                        <m:sty m:val="p"/>
                      </m:rPr>
                      <a:rPr lang="en-US" altLang="ja-JP" dirty="0">
                        <a:latin typeface="Cambria Math"/>
                      </a:rPr>
                      <m:t>λ</m:t>
                    </m:r>
                  </m:oMath>
                </a14:m>
                <a:r>
                  <a:rPr lang="ja-JP" altLang="en-US" dirty="0" smtClean="0"/>
                  <a:t>が決定すると、変数及びその係数が決定する</a:t>
                </a:r>
                <a:endParaRPr lang="en-US" altLang="ja-JP" dirty="0"/>
              </a:p>
              <a:p>
                <a:pPr>
                  <a:buClr>
                    <a:schemeClr val="tx2"/>
                  </a:buClr>
                </a:pPr>
                <a:r>
                  <a:rPr lang="ja-JP" altLang="en-US" dirty="0" smtClean="0">
                    <a:solidFill>
                      <a:srgbClr val="FF0000"/>
                    </a:solidFill>
                  </a:rPr>
                  <a:t>　　⇒モデル決定 ＝ </a:t>
                </a:r>
                <a:r>
                  <a:rPr lang="en-US" altLang="ja-JP" dirty="0" smtClean="0"/>
                  <a:t> </a:t>
                </a:r>
                <a14:m>
                  <m:oMath xmlns:m="http://schemas.openxmlformats.org/officeDocument/2006/math">
                    <m:r>
                      <m:rPr>
                        <m:sty m:val="p"/>
                      </m:rPr>
                      <a:rPr lang="en-US" altLang="ja-JP" dirty="0" smtClean="0">
                        <a:solidFill>
                          <a:srgbClr val="FF0000"/>
                        </a:solidFill>
                        <a:latin typeface="Cambria Math"/>
                      </a:rPr>
                      <m:t>λ</m:t>
                    </m:r>
                  </m:oMath>
                </a14:m>
                <a:r>
                  <a:rPr lang="ja-JP" altLang="en-US" dirty="0" smtClean="0">
                    <a:solidFill>
                      <a:srgbClr val="FF0000"/>
                    </a:solidFill>
                  </a:rPr>
                  <a:t>決定</a:t>
                </a:r>
                <a:endParaRPr lang="en-US" altLang="ja-JP" dirty="0" smtClean="0">
                  <a:solidFill>
                    <a:srgbClr val="FF0000"/>
                  </a:solidFill>
                </a:endParaRPr>
              </a:p>
              <a:p>
                <a:pPr>
                  <a:buClr>
                    <a:schemeClr val="tx2"/>
                  </a:buClr>
                </a:pPr>
                <a:endParaRPr lang="en-US" altLang="ja-JP" dirty="0" smtClean="0">
                  <a:solidFill>
                    <a:srgbClr val="FF0000"/>
                  </a:solidFill>
                </a:endParaRPr>
              </a:p>
              <a:p>
                <a:pPr marL="285750" indent="-285750">
                  <a:buClr>
                    <a:schemeClr val="tx2"/>
                  </a:buClr>
                  <a:buFont typeface="Wingdings" pitchFamily="2" charset="2"/>
                  <a:buChar char="Ø"/>
                </a:pPr>
                <a:r>
                  <a:rPr lang="ja-JP" altLang="en-US" dirty="0" smtClean="0"/>
                  <a:t>ペナルティが強い（左）ほど変数が減り、係数もゼロに近づく</a:t>
                </a:r>
                <a:endParaRPr lang="en-US" altLang="ja-JP" dirty="0" smtClean="0"/>
              </a:p>
              <a:p>
                <a:pPr>
                  <a:buClr>
                    <a:schemeClr val="tx2"/>
                  </a:buClr>
                </a:pPr>
                <a:r>
                  <a:rPr lang="ja-JP" altLang="en-US" dirty="0"/>
                  <a:t>　</a:t>
                </a:r>
                <a:r>
                  <a:rPr lang="ja-JP" altLang="en-US" dirty="0" smtClean="0"/>
                  <a:t>　</a:t>
                </a:r>
                <a:r>
                  <a:rPr lang="ja-JP" altLang="en-US" dirty="0" smtClean="0">
                    <a:solidFill>
                      <a:srgbClr val="FF0000"/>
                    </a:solidFill>
                  </a:rPr>
                  <a:t>⇒ペナルティは係数サイズを</a:t>
                </a:r>
                <a:endParaRPr lang="en-US" altLang="ja-JP" dirty="0" smtClean="0">
                  <a:solidFill>
                    <a:srgbClr val="FF0000"/>
                  </a:solidFill>
                </a:endParaRPr>
              </a:p>
              <a:p>
                <a:pPr>
                  <a:buClr>
                    <a:schemeClr val="tx2"/>
                  </a:buClr>
                </a:pPr>
                <a:r>
                  <a:rPr lang="ja-JP" altLang="en-US" dirty="0">
                    <a:solidFill>
                      <a:srgbClr val="FF0000"/>
                    </a:solidFill>
                  </a:rPr>
                  <a:t>　</a:t>
                </a:r>
                <a:r>
                  <a:rPr lang="ja-JP" altLang="en-US" dirty="0" smtClean="0">
                    <a:solidFill>
                      <a:srgbClr val="FF0000"/>
                    </a:solidFill>
                  </a:rPr>
                  <a:t>　　制約する働きを持つ</a:t>
                </a:r>
                <a:endParaRPr lang="en-US" altLang="ja-JP" dirty="0" smtClean="0">
                  <a:solidFill>
                    <a:srgbClr val="FF0000"/>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4067944" y="1729839"/>
                <a:ext cx="4032448" cy="4247317"/>
              </a:xfrm>
              <a:prstGeom prst="rect">
                <a:avLst/>
              </a:prstGeom>
              <a:blipFill rotWithShape="1">
                <a:blip r:embed="rId2"/>
                <a:stretch>
                  <a:fillRect l="-1208" t="-717" r="-1057" b="-1004"/>
                </a:stretch>
              </a:blipFill>
            </p:spPr>
            <p:txBody>
              <a:bodyPr/>
              <a:lstStyle/>
              <a:p>
                <a:r>
                  <a:rPr lang="ja-JP" altLang="en-US">
                    <a:noFill/>
                  </a:rPr>
                  <a:t> </a:t>
                </a:r>
              </a:p>
            </p:txBody>
          </p:sp>
        </mc:Fallback>
      </mc:AlternateContent>
      <p:pic>
        <p:nvPicPr>
          <p:cNvPr id="2051" name="Picture 3" descr="C:\Users\daisuke\AppData\Local\Temp\tm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3888432" cy="293069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398071" y="5439392"/>
            <a:ext cx="3595329" cy="1015663"/>
          </a:xfrm>
          <a:prstGeom prst="rect">
            <a:avLst/>
          </a:prstGeom>
        </p:spPr>
        <p:txBody>
          <a:bodyPr wrap="square">
            <a:spAutoFit/>
          </a:bodyPr>
          <a:lstStyle/>
          <a:p>
            <a:r>
              <a:rPr lang="en-US" altLang="ja-JP" sz="1000" dirty="0"/>
              <a:t>http://</a:t>
            </a:r>
            <a:r>
              <a:rPr lang="en-US" altLang="ja-JP" sz="1000" dirty="0" smtClean="0"/>
              <a:t>scikit-learn.org/stable/auto_examples/linear_model/plot_lasso_coordinate_descent_path.html</a:t>
            </a:r>
          </a:p>
          <a:p>
            <a:endParaRPr lang="en-US" altLang="ja-JP" sz="1000" dirty="0" smtClean="0"/>
          </a:p>
          <a:p>
            <a:r>
              <a:rPr lang="ja-JP" altLang="en-US" sz="1000" dirty="0" smtClean="0"/>
              <a:t>（</a:t>
            </a:r>
            <a:r>
              <a:rPr lang="en-US" altLang="ja-JP" sz="1000" dirty="0" smtClean="0"/>
              <a:t>Lasso</a:t>
            </a:r>
            <a:r>
              <a:rPr lang="ja-JP" altLang="en-US" sz="1000" dirty="0"/>
              <a:t> </a:t>
            </a:r>
            <a:r>
              <a:rPr lang="en-US" altLang="ja-JP" sz="1000" dirty="0" smtClean="0"/>
              <a:t>and</a:t>
            </a:r>
            <a:r>
              <a:rPr lang="ja-JP" altLang="en-US" sz="1000" dirty="0" smtClean="0"/>
              <a:t> </a:t>
            </a:r>
            <a:r>
              <a:rPr lang="en-US" altLang="ja-JP" sz="1000" dirty="0" smtClean="0"/>
              <a:t>Elastic-Net Paths</a:t>
            </a:r>
            <a:r>
              <a:rPr lang="ja-JP" altLang="en-US" sz="1000" dirty="0" smtClean="0"/>
              <a:t>を加工）</a:t>
            </a:r>
            <a:endParaRPr lang="en-US" altLang="ja-JP" sz="1000" dirty="0"/>
          </a:p>
          <a:p>
            <a:endParaRPr lang="ja-JP" altLang="en-US" sz="1000" dirty="0"/>
          </a:p>
        </p:txBody>
      </p:sp>
      <p:cxnSp>
        <p:nvCxnSpPr>
          <p:cNvPr id="9" name="直線コネクタ 8"/>
          <p:cNvCxnSpPr/>
          <p:nvPr/>
        </p:nvCxnSpPr>
        <p:spPr>
          <a:xfrm>
            <a:off x="1547664" y="2039211"/>
            <a:ext cx="0" cy="2327612"/>
          </a:xfrm>
          <a:prstGeom prst="line">
            <a:avLst/>
          </a:prstGeom>
          <a:ln w="1905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正方形/長方形 4"/>
              <p:cNvSpPr/>
              <p:nvPr/>
            </p:nvSpPr>
            <p:spPr>
              <a:xfrm>
                <a:off x="935596" y="4674705"/>
                <a:ext cx="2520280" cy="577081"/>
              </a:xfrm>
              <a:prstGeom prst="rect">
                <a:avLst/>
              </a:prstGeom>
              <a:ln>
                <a:solidFill>
                  <a:schemeClr val="tx1"/>
                </a:solidFill>
              </a:ln>
            </p:spPr>
            <p:txBody>
              <a:bodyPr wrap="square">
                <a:spAutoFit/>
              </a:bodyPr>
              <a:lstStyle/>
              <a:p>
                <a:pPr>
                  <a:buClr>
                    <a:schemeClr val="tx2"/>
                  </a:buClr>
                </a:pPr>
                <a:r>
                  <a:rPr lang="ja-JP" altLang="en-US" sz="1050" dirty="0"/>
                  <a:t>縦軸：各変数の回帰係数の大きさ</a:t>
                </a:r>
                <a:endParaRPr lang="en-US" altLang="ja-JP" sz="1050" dirty="0"/>
              </a:p>
              <a:p>
                <a:pPr>
                  <a:buClr>
                    <a:schemeClr val="tx2"/>
                  </a:buClr>
                </a:pPr>
                <a:r>
                  <a:rPr lang="ja-JP" altLang="en-US" sz="1050" dirty="0"/>
                  <a:t>横軸：</a:t>
                </a:r>
                <a:r>
                  <a:rPr lang="en-US" altLang="ja-JP" sz="1050" dirty="0"/>
                  <a:t> </a:t>
                </a:r>
                <a14:m>
                  <m:oMath xmlns:m="http://schemas.openxmlformats.org/officeDocument/2006/math">
                    <m:r>
                      <m:rPr>
                        <m:sty m:val="p"/>
                      </m:rPr>
                      <a:rPr lang="en-US" altLang="ja-JP" sz="1050" dirty="0">
                        <a:latin typeface="Cambria Math"/>
                      </a:rPr>
                      <m:t>λ</m:t>
                    </m:r>
                    <m:r>
                      <a:rPr lang="en-US" altLang="ja-JP" sz="1050" i="1" dirty="0">
                        <a:latin typeface="Cambria Math"/>
                      </a:rPr>
                      <m:t> </m:t>
                    </m:r>
                  </m:oMath>
                </a14:m>
                <a:r>
                  <a:rPr lang="ja-JP" altLang="en-US" sz="1050" dirty="0"/>
                  <a:t>（ペナルティの強さ</a:t>
                </a:r>
                <a:r>
                  <a:rPr lang="ja-JP" altLang="en-US" sz="1050" dirty="0" smtClean="0"/>
                  <a:t>）</a:t>
                </a:r>
                <a:endParaRPr lang="en-US" altLang="ja-JP" sz="1050" dirty="0" smtClean="0"/>
              </a:p>
              <a:p>
                <a:pPr>
                  <a:buClr>
                    <a:schemeClr val="tx2"/>
                  </a:buClr>
                </a:pPr>
                <a:r>
                  <a:rPr lang="en-US" altLang="ja-JP" sz="1050" dirty="0" smtClean="0"/>
                  <a:t>※</a:t>
                </a:r>
                <a:r>
                  <a:rPr lang="ja-JP" altLang="en-US" sz="1050" dirty="0"/>
                  <a:t>左に行くほどペナルティが強い</a:t>
                </a:r>
                <a:endParaRPr lang="en-US" altLang="ja-JP" sz="105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935596" y="4674705"/>
                <a:ext cx="2520280" cy="577081"/>
              </a:xfrm>
              <a:prstGeom prst="rect">
                <a:avLst/>
              </a:prstGeom>
              <a:blipFill rotWithShape="1">
                <a:blip r:embed="rId4"/>
                <a:stretch>
                  <a:fillRect b="-3093"/>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64057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ペナルティ項の働きの検証</a:t>
            </a:r>
            <a:r>
              <a:rPr lang="en-US" altLang="ja-JP" dirty="0"/>
              <a:t/>
            </a:r>
            <a:br>
              <a:rPr lang="en-US" altLang="ja-JP" dirty="0"/>
            </a:br>
            <a:r>
              <a:rPr lang="ja-JP" altLang="en-US" dirty="0"/>
              <a:t>（別</a:t>
            </a:r>
            <a:r>
              <a:rPr lang="ja-JP" altLang="en-US" dirty="0" smtClean="0"/>
              <a:t>の方法）</a:t>
            </a:r>
            <a:endParaRPr kumimoji="1" lang="ja-JP" altLang="en-US" dirty="0"/>
          </a:p>
        </p:txBody>
      </p:sp>
      <p:sp>
        <p:nvSpPr>
          <p:cNvPr id="3" name="コンテンツ プレースホルダー 2"/>
          <p:cNvSpPr>
            <a:spLocks noGrp="1"/>
          </p:cNvSpPr>
          <p:nvPr>
            <p:ph idx="1"/>
          </p:nvPr>
        </p:nvSpPr>
        <p:spPr/>
        <p:txBody>
          <a:bodyPr/>
          <a:lstStyle/>
          <a:p>
            <a:r>
              <a:rPr lang="ja-JP" altLang="en-US" dirty="0"/>
              <a:t>乱数でデータを発生させて</a:t>
            </a:r>
            <a:r>
              <a:rPr lang="ja-JP" altLang="en-US" dirty="0" smtClean="0"/>
              <a:t>、</a:t>
            </a:r>
            <a:r>
              <a:rPr lang="en-US" altLang="ja-JP" dirty="0" smtClean="0"/>
              <a:t>LASSO</a:t>
            </a:r>
            <a:r>
              <a:rPr lang="ja-JP" altLang="en-US" dirty="0"/>
              <a:t>で</a:t>
            </a:r>
            <a:r>
              <a:rPr lang="ja-JP" altLang="en-US" dirty="0" smtClean="0"/>
              <a:t>回帰した場合を考える</a:t>
            </a:r>
            <a:endParaRPr kumimoji="1" lang="ja-JP" altLang="en-US" dirty="0"/>
          </a:p>
        </p:txBody>
      </p:sp>
      <p:sp>
        <p:nvSpPr>
          <p:cNvPr id="4" name="スライド番号プレースホルダー 3"/>
          <p:cNvSpPr>
            <a:spLocks noGrp="1"/>
          </p:cNvSpPr>
          <p:nvPr>
            <p:ph type="sldNum" sz="quarter" idx="12"/>
          </p:nvPr>
        </p:nvSpPr>
        <p:spPr/>
        <p:txBody>
          <a:bodyPr/>
          <a:lstStyle/>
          <a:p>
            <a:fld id="{B7B7CBEF-29E9-4176-99CC-3425A632FC0B}" type="slidenum">
              <a:rPr kumimoji="1" lang="ja-JP" altLang="en-US" smtClean="0"/>
              <a:pPr/>
              <a:t>8</a:t>
            </a:fld>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3682628" y="3460358"/>
                <a:ext cx="4057724" cy="369332"/>
              </a:xfrm>
              <a:prstGeom prst="rect">
                <a:avLst/>
              </a:prstGeom>
              <a:noFill/>
            </p:spPr>
            <p:txBody>
              <a:bodyPr wrap="square" rtlCol="0">
                <a:spAutoFit/>
              </a:bodyPr>
              <a:lstStyle/>
              <a:p>
                <a:r>
                  <a:rPr lang="ja-JP" altLang="en-US" dirty="0" smtClean="0"/>
                  <a:t>正しい回帰</a:t>
                </a:r>
                <a:r>
                  <a:rPr kumimoji="1" lang="ja-JP" altLang="en-US" dirty="0" smtClean="0"/>
                  <a:t>モデル：</a:t>
                </a:r>
                <a14:m>
                  <m:oMath xmlns:m="http://schemas.openxmlformats.org/officeDocument/2006/math">
                    <m:r>
                      <m:rPr>
                        <m:sty m:val="p"/>
                      </m:rPr>
                      <a:rPr lang="en-US" altLang="ja-JP" dirty="0">
                        <a:latin typeface="Cambria Math"/>
                      </a:rPr>
                      <m:t>y</m:t>
                    </m:r>
                    <m:r>
                      <a:rPr lang="en-US" altLang="ja-JP" b="0" i="1" dirty="0" smtClean="0">
                        <a:latin typeface="Cambria Math"/>
                      </a:rPr>
                      <m:t>=2</m:t>
                    </m:r>
                    <m:r>
                      <a:rPr lang="en-US" altLang="ja-JP" b="0" i="1" dirty="0" smtClean="0">
                        <a:latin typeface="Cambria Math"/>
                      </a:rPr>
                      <m:t>𝑥</m:t>
                    </m:r>
                    <m:r>
                      <a:rPr lang="en-US" altLang="ja-JP" b="0" i="1" dirty="0" smtClean="0">
                        <a:latin typeface="Cambria Math"/>
                      </a:rPr>
                      <m:t>+</m:t>
                    </m:r>
                    <m:r>
                      <a:rPr lang="en-US" altLang="ja-JP" b="0" i="1" dirty="0" smtClean="0">
                        <a:latin typeface="Cambria Math"/>
                      </a:rPr>
                      <m:t>𝑏</m:t>
                    </m:r>
                  </m:oMath>
                </a14:m>
                <a:endParaRPr kumimoji="1" lang="en-US" altLang="ja-JP"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682628" y="3460358"/>
                <a:ext cx="4057724" cy="369332"/>
              </a:xfrm>
              <a:prstGeom prst="rect">
                <a:avLst/>
              </a:prstGeom>
              <a:blipFill rotWithShape="1">
                <a:blip r:embed="rId2"/>
                <a:stretch>
                  <a:fillRect l="-1201" t="-11667" b="-23333"/>
                </a:stretch>
              </a:blipFill>
            </p:spPr>
            <p:txBody>
              <a:bodyPr/>
              <a:lstStyle/>
              <a:p>
                <a:r>
                  <a:rPr lang="ja-JP" altLang="en-US">
                    <a:noFill/>
                  </a:rPr>
                  <a:t> </a:t>
                </a:r>
              </a:p>
            </p:txBody>
          </p:sp>
        </mc:Fallback>
      </mc:AlternateContent>
      <p:cxnSp>
        <p:nvCxnSpPr>
          <p:cNvPr id="6" name="直線矢印コネクタ 5"/>
          <p:cNvCxnSpPr/>
          <p:nvPr/>
        </p:nvCxnSpPr>
        <p:spPr>
          <a:xfrm flipV="1">
            <a:off x="1331640" y="3068960"/>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331640" y="623731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2123728"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276128" y="53095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493840" y="50018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702496" y="45753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400400" y="45632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335536" y="48585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965648" y="4916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311860"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979712" y="54719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541812" y="43507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728344" y="42202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880744" y="43726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014220" y="41646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998616" y="39330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033144"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558880" y="395984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V="1">
            <a:off x="1835696" y="3068960"/>
            <a:ext cx="1728192" cy="2736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820988" y="49883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6194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キュート">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4008</TotalTime>
  <Words>941</Words>
  <Application>Microsoft Office PowerPoint</Application>
  <PresentationFormat>画面に合わせる (4:3)</PresentationFormat>
  <Paragraphs>191</Paragraphs>
  <Slides>20</Slides>
  <Notes>2</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キュート</vt:lpstr>
      <vt:lpstr>ペナルティ付回帰分析 について</vt:lpstr>
      <vt:lpstr>目次</vt:lpstr>
      <vt:lpstr>本題に入る前に</vt:lpstr>
      <vt:lpstr>学習の目的</vt:lpstr>
      <vt:lpstr>回帰分析の復習</vt:lpstr>
      <vt:lpstr>ペナルティ付回帰分析とは</vt:lpstr>
      <vt:lpstr>ペナルティ項の働き</vt:lpstr>
      <vt:lpstr>ペナルティ項の働きの検証 （Lassoを例に）</vt:lpstr>
      <vt:lpstr>ペナルティ項の働きの検証 （別の方法）</vt:lpstr>
      <vt:lpstr>ペナルティ項の働きの検証 （別の方法）</vt:lpstr>
      <vt:lpstr>ペナルティ項のべき乗数の意味</vt:lpstr>
      <vt:lpstr>係数空間で考える</vt:lpstr>
      <vt:lpstr>一般式の軌跡</vt:lpstr>
      <vt:lpstr>軌跡の図示とその解釈</vt:lpstr>
      <vt:lpstr>補足：Elastic net</vt:lpstr>
      <vt:lpstr>まとめ</vt:lpstr>
      <vt:lpstr>まとめ（手順）</vt:lpstr>
      <vt:lpstr>課題（これから学ぶべき事）</vt:lpstr>
      <vt:lpstr>参考</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勉強会成果発表 ～regression編～</dc:title>
  <dc:creator>daisuke</dc:creator>
  <cp:lastModifiedBy>daisuke</cp:lastModifiedBy>
  <cp:revision>448</cp:revision>
  <cp:lastPrinted>2013-04-25T04:27:31Z</cp:lastPrinted>
  <dcterms:created xsi:type="dcterms:W3CDTF">2013-03-12T08:14:15Z</dcterms:created>
  <dcterms:modified xsi:type="dcterms:W3CDTF">2013-05-22T07:46:20Z</dcterms:modified>
</cp:coreProperties>
</file>