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6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73" r:id="rId6"/>
    <p:sldId id="259" r:id="rId7"/>
    <p:sldId id="261" r:id="rId8"/>
    <p:sldId id="272" r:id="rId9"/>
    <p:sldId id="262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63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C53B0-336E-449F-BF15-D29E3F8A543E}" type="datetimeFigureOut">
              <a:rPr kumimoji="1" lang="ja-JP" altLang="en-US" smtClean="0"/>
              <a:t>2013/3/14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085E6-6F7F-4660-9DF2-C085425ED1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33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85E6-6F7F-4660-9DF2-C085425ED1DE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85E6-6F7F-4660-9DF2-C085425ED1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17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5" name="サブタイトル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1" name="日付プレースホルダー 30"/>
          <p:cNvSpPr>
            <a:spLocks noGrp="1"/>
          </p:cNvSpPr>
          <p:nvPr>
            <p:ph type="dt" sz="half" idx="10"/>
          </p:nvPr>
        </p:nvSpPr>
        <p:spPr>
          <a:xfrm>
            <a:off x="8280920" y="116632"/>
            <a:ext cx="827584" cy="216024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3829B1-F57E-4A1A-8BB0-6A522865612D}" type="datetime1">
              <a:rPr kumimoji="1" lang="ja-JP" altLang="en-US" smtClean="0"/>
              <a:t>2013/3/14</a:t>
            </a:fld>
            <a:endParaRPr kumimoji="1" lang="ja-JP" altLang="en-US" dirty="0"/>
          </a:p>
        </p:txBody>
      </p:sp>
      <p:sp>
        <p:nvSpPr>
          <p:cNvPr id="18" name="フッター プレースホルダー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bg1"/>
                </a:solidFill>
              </a:defRPr>
            </a:lvl1pPr>
            <a:extLst/>
          </a:lstStyle>
          <a:p>
            <a:fld id="{B7B7CBEF-29E9-4176-99CC-3425A632FC0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8286784" y="116632"/>
            <a:ext cx="857216" cy="216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6DDD6C94-525E-475B-8CBC-43718B9CC44F}" type="datetime1">
              <a:rPr kumimoji="1" lang="ja-JP" altLang="en-US" smtClean="0"/>
              <a:pPr/>
              <a:t>2013/3/14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80400" y="6556248"/>
            <a:ext cx="588336" cy="228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B7B7CBEF-29E9-4176-99CC-3425A632FC0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7" name="日付プレースホルダー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9422836-29E5-4D64-B9F4-DC1273593CE8}" type="datetime1">
              <a:rPr kumimoji="1" lang="ja-JP" altLang="en-US" smtClean="0"/>
              <a:t>2013/3/14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4"/>
          </p:nvPr>
        </p:nvSpPr>
        <p:spPr>
          <a:xfrm>
            <a:off x="7880400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B7CBEF-29E9-4176-99CC-3425A632FC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1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1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1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1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1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1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_____1.xls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勉強会成果発表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200" dirty="0" smtClean="0"/>
              <a:t>～</a:t>
            </a:r>
            <a:r>
              <a:rPr lang="en-US" altLang="ja-JP" sz="3200" dirty="0" smtClean="0"/>
              <a:t>regression</a:t>
            </a:r>
            <a:r>
              <a:rPr lang="ja-JP" altLang="en-US" sz="3200" dirty="0" smtClean="0"/>
              <a:t>～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ダム研究室　</a:t>
            </a:r>
            <a:r>
              <a:rPr kumimoji="1" lang="en-US" altLang="ja-JP" dirty="0" smtClean="0"/>
              <a:t>M1</a:t>
            </a:r>
          </a:p>
          <a:p>
            <a:r>
              <a:rPr lang="ja-JP" altLang="en-US" dirty="0" smtClean="0"/>
              <a:t>鈴木　大輔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0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0" dirty="0"/>
              <a:t>Ordinary least squares Linear </a:t>
            </a:r>
            <a:r>
              <a:rPr lang="en-US" altLang="ja-JP" b="0" dirty="0" smtClean="0"/>
              <a:t>Regression</a:t>
            </a:r>
            <a:r>
              <a:rPr lang="ja-JP" altLang="en-US" b="0" dirty="0" smtClean="0"/>
              <a:t>（最小二乗法）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1800" dirty="0" err="1"/>
              <a:t>sklearn.linear_model.LinearRegression</a:t>
            </a:r>
            <a:r>
              <a:rPr lang="en-US" altLang="ja-JP" sz="1800" dirty="0"/>
              <a:t>(</a:t>
            </a:r>
            <a:r>
              <a:rPr lang="en-US" altLang="ja-JP" sz="1800" dirty="0" err="1">
                <a:solidFill>
                  <a:schemeClr val="bg1">
                    <a:lumMod val="50000"/>
                  </a:schemeClr>
                </a:solidFill>
              </a:rPr>
              <a:t>fit_intercept</a:t>
            </a:r>
            <a:r>
              <a:rPr lang="en-US" altLang="ja-JP" sz="1800" dirty="0">
                <a:solidFill>
                  <a:schemeClr val="bg1">
                    <a:lumMod val="50000"/>
                  </a:schemeClr>
                </a:solidFill>
              </a:rPr>
              <a:t>=True,</a:t>
            </a:r>
            <a:r>
              <a:rPr lang="en-US" altLang="ja-JP" sz="1800" dirty="0"/>
              <a:t> </a:t>
            </a:r>
            <a:r>
              <a:rPr lang="en-US" altLang="ja-JP" sz="1800" dirty="0" smtClean="0">
                <a:solidFill>
                  <a:schemeClr val="bg1">
                    <a:lumMod val="50000"/>
                  </a:schemeClr>
                </a:solidFill>
              </a:rPr>
              <a:t>normalize=False</a:t>
            </a:r>
            <a:r>
              <a:rPr lang="en-US" altLang="ja-JP" sz="1800" dirty="0" smtClean="0"/>
              <a:t>)</a:t>
            </a:r>
            <a:endParaRPr kumimoji="1" lang="en-US" altLang="ja-JP" sz="1800" dirty="0" smtClean="0"/>
          </a:p>
          <a:p>
            <a:r>
              <a:rPr lang="ja-JP" altLang="en-US" sz="1800" dirty="0" smtClean="0"/>
              <a:t>パラメータ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en-US" altLang="ja-JP" sz="1800" dirty="0" err="1" smtClean="0"/>
              <a:t>fit_intercept</a:t>
            </a:r>
            <a:r>
              <a:rPr lang="ja-JP" altLang="en-US" sz="1800" dirty="0" smtClean="0"/>
              <a:t>：回帰式の切片を計算するかどうか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en-US" altLang="ja-JP" sz="1800" dirty="0" smtClean="0"/>
              <a:t>normalize</a:t>
            </a:r>
            <a:r>
              <a:rPr lang="ja-JP" altLang="en-US" sz="1800" dirty="0" smtClean="0"/>
              <a:t>：</a:t>
            </a:r>
            <a:r>
              <a:rPr lang="en-US" altLang="ja-JP" sz="1800" dirty="0" smtClean="0"/>
              <a:t>fit</a:t>
            </a:r>
            <a:r>
              <a:rPr lang="ja-JP" altLang="en-US" sz="1800" dirty="0" smtClean="0"/>
              <a:t>（学習）前にデータを正規化するかどうか</a:t>
            </a:r>
            <a:endParaRPr lang="en-US" altLang="ja-JP" sz="1800" dirty="0" smtClean="0"/>
          </a:p>
          <a:p>
            <a:r>
              <a:rPr kumimoji="1" lang="ja-JP" altLang="en-US" sz="1800" dirty="0" smtClean="0"/>
              <a:t>属性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en-US" altLang="ja-JP" sz="1800" dirty="0" err="1"/>
              <a:t>coef</a:t>
            </a:r>
            <a:r>
              <a:rPr lang="en-US" altLang="ja-JP" sz="1800" dirty="0" smtClean="0"/>
              <a:t>_</a:t>
            </a:r>
            <a:r>
              <a:rPr lang="ja-JP" altLang="en-US" sz="1800" dirty="0" smtClean="0"/>
              <a:t>：回帰係数を出力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en-US" altLang="ja-JP" sz="1800" dirty="0" smtClean="0"/>
              <a:t>intercept_</a:t>
            </a:r>
            <a:r>
              <a:rPr kumimoji="1" lang="ja-JP" altLang="en-US" sz="1800" dirty="0" smtClean="0"/>
              <a:t>：切片を出力</a:t>
            </a:r>
            <a:endParaRPr kumimoji="1" lang="en-US" altLang="ja-JP" sz="1800" dirty="0" smtClean="0"/>
          </a:p>
          <a:p>
            <a:r>
              <a:rPr lang="ja-JP" altLang="en-US" sz="1800" dirty="0" smtClean="0"/>
              <a:t>主なメソッド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en-US" altLang="ja-JP" sz="1800" dirty="0" smtClean="0"/>
              <a:t>fit(</a:t>
            </a:r>
            <a:r>
              <a:rPr kumimoji="1" lang="en-US" altLang="ja-JP" sz="1800" dirty="0" err="1" smtClean="0"/>
              <a:t>trainX,trainY</a:t>
            </a:r>
            <a:r>
              <a:rPr kumimoji="1" lang="en-US" altLang="ja-JP" sz="1800" dirty="0" smtClean="0"/>
              <a:t>)</a:t>
            </a:r>
            <a:r>
              <a:rPr kumimoji="1" lang="ja-JP" altLang="en-US" sz="1800" dirty="0" smtClean="0"/>
              <a:t>：トレーニングデータを利用</a:t>
            </a:r>
            <a:r>
              <a:rPr kumimoji="1" lang="ja-JP" altLang="en-US" sz="1800" dirty="0" smtClean="0"/>
              <a:t>して</a:t>
            </a:r>
            <a:r>
              <a:rPr lang="ja-JP" altLang="en-US" sz="1800" dirty="0" smtClean="0"/>
              <a:t>回帰式を求める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en-US" altLang="ja-JP" sz="1800" dirty="0" smtClean="0"/>
              <a:t>predict(</a:t>
            </a:r>
            <a:r>
              <a:rPr lang="en-US" altLang="ja-JP" sz="1800" dirty="0" err="1" smtClean="0"/>
              <a:t>testX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：回帰式を利用して予測</a:t>
            </a:r>
            <a:endParaRPr kumimoji="1" lang="en-US" altLang="ja-JP" sz="1800" dirty="0" smtClean="0"/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en-US" altLang="ja-JP" sz="1800" dirty="0" smtClean="0"/>
              <a:t>score(</a:t>
            </a:r>
            <a:r>
              <a:rPr lang="en-US" altLang="ja-JP" sz="1800" dirty="0" err="1" smtClean="0"/>
              <a:t>testX,testY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：回帰式</a:t>
            </a:r>
            <a:r>
              <a:rPr lang="ja-JP" altLang="en-US" sz="1800" dirty="0" smtClean="0"/>
              <a:t>の評価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　</a:t>
            </a:r>
            <a:r>
              <a:rPr lang="en-US" altLang="ja-JP" sz="1800" dirty="0" err="1" smtClean="0"/>
              <a:t>get_params</a:t>
            </a:r>
            <a:r>
              <a:rPr lang="ja-JP" altLang="en-US" sz="1800" dirty="0" smtClean="0"/>
              <a:t>：現在の学習器のパラメータを出力</a:t>
            </a:r>
            <a:endParaRPr lang="en-US" altLang="ja-JP" sz="1800" dirty="0" smtClean="0"/>
          </a:p>
          <a:p>
            <a:pPr marL="0" indent="0">
              <a:buNone/>
            </a:pPr>
            <a:r>
              <a:rPr kumimoji="1" lang="ja-JP" altLang="en-US" sz="1800" dirty="0"/>
              <a:t>　</a:t>
            </a:r>
            <a:r>
              <a:rPr kumimoji="1" lang="en-US" altLang="ja-JP" sz="1800" dirty="0" err="1" smtClean="0"/>
              <a:t>set_params</a:t>
            </a:r>
            <a:r>
              <a:rPr kumimoji="1" lang="ja-JP" altLang="en-US" sz="1800" dirty="0" smtClean="0"/>
              <a:t>：学習器のパラメータをセット</a:t>
            </a: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41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補足</a:t>
            </a:r>
            <a:r>
              <a:rPr lang="ja-JP" altLang="en-US" dirty="0" smtClean="0"/>
              <a:t>：回帰式を多項式にする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 smtClean="0"/>
                  <a:t>fitting</a:t>
                </a:r>
                <a:r>
                  <a:rPr lang="ja-JP" altLang="en-US" dirty="0"/>
                  <a:t>する</a:t>
                </a:r>
                <a:r>
                  <a:rPr lang="en-US" altLang="ja-JP" dirty="0" err="1" smtClean="0"/>
                  <a:t>trainX</a:t>
                </a:r>
                <a:r>
                  <a:rPr lang="ja-JP" altLang="en-US" dirty="0" smtClean="0"/>
                  <a:t>のリストを</a:t>
                </a:r>
                <a:r>
                  <a:rPr lang="ja-JP" altLang="en-US" dirty="0"/>
                  <a:t>以下の形式に</a:t>
                </a:r>
                <a:r>
                  <a:rPr lang="ja-JP" altLang="en-US" dirty="0" smtClean="0"/>
                  <a:t>する</a:t>
                </a:r>
                <a:endParaRPr lang="en-US" altLang="ja-JP" dirty="0" smtClean="0"/>
              </a:p>
              <a:p>
                <a:r>
                  <a:rPr lang="ja-JP" altLang="en-US" dirty="0" smtClean="0"/>
                  <a:t>一次式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（</m:t>
                    </m:r>
                    <m:r>
                      <a:rPr lang="en-US" altLang="ja-JP" i="1">
                        <a:latin typeface="Cambria Math"/>
                      </a:rPr>
                      <m:t>𝑦</m:t>
                    </m:r>
                    <m:r>
                      <a:rPr lang="pt-BR" altLang="ja-JP" i="1">
                        <a:latin typeface="Cambria Math"/>
                      </a:rPr>
                      <m:t>=</m:t>
                    </m:r>
                    <m:r>
                      <a:rPr lang="en-US" altLang="ja-JP" b="0" i="1" smtClean="0">
                        <a:latin typeface="Cambria Math"/>
                      </a:rPr>
                      <m:t>𝑎𝑥</m:t>
                    </m:r>
                    <m:r>
                      <a:rPr lang="en-US" altLang="ja-JP" i="1">
                        <a:latin typeface="Cambria Math"/>
                      </a:rPr>
                      <m:t>+</m:t>
                    </m:r>
                    <m:r>
                      <a:rPr lang="en-US" altLang="ja-JP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ja-JP" altLang="en-US" dirty="0" smtClean="0"/>
                  <a:t>）</a:t>
                </a:r>
                <a:r>
                  <a:rPr lang="ja-JP" altLang="en-US" dirty="0" smtClean="0">
                    <a:solidFill>
                      <a:srgbClr val="0070C0"/>
                    </a:solidFill>
                  </a:rPr>
                  <a:t>青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 smtClean="0"/>
                  <a:t>　</a:t>
                </a:r>
                <a:r>
                  <a:rPr lang="en-US" altLang="ja-JP" dirty="0" err="1" smtClean="0"/>
                  <a:t>trainX</a:t>
                </a:r>
                <a:r>
                  <a:rPr lang="en-US" altLang="ja-JP" dirty="0" smtClean="0"/>
                  <a:t> = [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𝑥</m:t>
                    </m:r>
                  </m:oMath>
                </a14:m>
                <a:r>
                  <a:rPr lang="en-US" altLang="ja-JP" dirty="0" smtClean="0"/>
                  <a:t>]</a:t>
                </a:r>
                <a:r>
                  <a:rPr lang="ja-JP" altLang="en-US" dirty="0" smtClean="0"/>
                  <a:t>　</a:t>
                </a:r>
                <a:r>
                  <a:rPr lang="en-US" altLang="ja-JP" sz="1400" dirty="0" smtClean="0"/>
                  <a:t>※</a:t>
                </a:r>
                <a:r>
                  <a:rPr lang="ja-JP" altLang="en-US" sz="1400" dirty="0" smtClean="0"/>
                  <a:t>リスト内は一次の項のみ</a:t>
                </a:r>
                <a:endParaRPr lang="en-US" altLang="ja-JP" sz="1400" dirty="0" smtClean="0"/>
              </a:p>
              <a:p>
                <a:r>
                  <a:rPr lang="ja-JP" altLang="en-US" dirty="0" smtClean="0"/>
                  <a:t>二次式</a:t>
                </a: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（</m:t>
                    </m:r>
                    <m:r>
                      <a:rPr lang="en-US" altLang="ja-JP" i="1">
                        <a:latin typeface="Cambria Math"/>
                      </a:rPr>
                      <m:t>𝑦</m:t>
                    </m:r>
                    <m:r>
                      <a:rPr lang="pt-BR" altLang="ja-JP" i="1">
                        <a:latin typeface="Cambria Math"/>
                      </a:rPr>
                      <m:t>=</m:t>
                    </m:r>
                    <m:r>
                      <a:rPr lang="en-US" altLang="ja-JP" b="0" i="1" smtClean="0">
                        <a:latin typeface="Cambria Math"/>
                      </a:rPr>
                      <m:t>𝑎𝑥</m:t>
                    </m:r>
                    <m:r>
                      <a:rPr lang="en-US" altLang="ja-JP" i="1">
                        <a:latin typeface="Cambria Math"/>
                      </a:rPr>
                      <m:t>+</m:t>
                    </m:r>
                    <m:r>
                      <a:rPr lang="en-US" altLang="ja-JP" b="0" i="1" smtClean="0">
                        <a:latin typeface="Cambria Math"/>
                      </a:rPr>
                      <m:t>𝑏</m:t>
                    </m:r>
                    <m:sSup>
                      <m:sSupPr>
                        <m:ctrlPr>
                          <a:rPr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latin typeface="Cambria Math"/>
                      </a:rPr>
                      <m:t>+</m:t>
                    </m:r>
                    <m:r>
                      <a:rPr lang="en-US" altLang="ja-JP" b="0" i="1" smtClean="0">
                        <a:latin typeface="Cambria Math"/>
                      </a:rPr>
                      <m:t>𝐶</m:t>
                    </m:r>
                    <m:r>
                      <a:rPr lang="ja-JP" altLang="en-US" b="0" i="1" smtClean="0">
                        <a:latin typeface="Cambria Math"/>
                      </a:rPr>
                      <m:t>）</m:t>
                    </m:r>
                  </m:oMath>
                </a14:m>
                <a:r>
                  <a:rPr lang="ja-JP" altLang="en-US" dirty="0" smtClean="0">
                    <a:solidFill>
                      <a:srgbClr val="FF0000"/>
                    </a:solidFill>
                  </a:rPr>
                  <a:t>赤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en-US" altLang="ja-JP" dirty="0" err="1"/>
                  <a:t>trainX</a:t>
                </a:r>
                <a:r>
                  <a:rPr lang="en-US" altLang="ja-JP" dirty="0"/>
                  <a:t> = [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𝑥</m:t>
                    </m:r>
                  </m:oMath>
                </a14:m>
                <a:r>
                  <a:rPr lang="en-US" altLang="ja-JP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dirty="0"/>
                  <a:t>]</a:t>
                </a:r>
                <a:r>
                  <a:rPr lang="ja-JP" altLang="en-US" dirty="0" smtClean="0"/>
                  <a:t>　</a:t>
                </a:r>
                <a:r>
                  <a:rPr lang="en-US" altLang="ja-JP" sz="1400" dirty="0" smtClean="0"/>
                  <a:t>※</a:t>
                </a:r>
                <a:r>
                  <a:rPr lang="ja-JP" altLang="en-US" sz="1400" dirty="0" smtClean="0"/>
                  <a:t>リスト内に２次の項まである</a:t>
                </a:r>
                <a:endParaRPr lang="en-US" altLang="ja-JP" sz="1400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r>
                  <a:rPr lang="en-US" altLang="ja-JP" dirty="0" smtClean="0"/>
                  <a:t>n</a:t>
                </a:r>
                <a:r>
                  <a:rPr lang="ja-JP" altLang="en-US" dirty="0" smtClean="0"/>
                  <a:t>次式</a:t>
                </a:r>
                <a14:m>
                  <m:oMath xmlns:m="http://schemas.openxmlformats.org/officeDocument/2006/math">
                    <m:r>
                      <a:rPr lang="ja-JP" altLang="en-US" i="1" dirty="0">
                        <a:latin typeface="Cambria Math"/>
                      </a:rPr>
                      <m:t>（</m:t>
                    </m:r>
                    <m:r>
                      <a:rPr lang="en-US" altLang="ja-JP" i="1">
                        <a:latin typeface="Cambria Math"/>
                      </a:rPr>
                      <m:t>𝑦</m:t>
                    </m:r>
                    <m:r>
                      <a:rPr lang="pt-BR" altLang="ja-JP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pt-BR" altLang="ja-JP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pt-BR" altLang="ja-JP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ja-JP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p>
                          <m:sSupPr>
                            <m:ctrlPr>
                              <a:rPr lang="pt-BR" altLang="ja-JP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/>
                              </a:rPr>
                              <m:t>𝑖</m:t>
                            </m:r>
                          </m:sup>
                        </m:sSup>
                      </m:e>
                    </m:nary>
                    <m:r>
                      <a:rPr lang="en-US" altLang="ja-JP" i="1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altLang="ja-JP" i="1">
                        <a:latin typeface="Cambria Math"/>
                      </a:rPr>
                      <m:t>C</m:t>
                    </m:r>
                  </m:oMath>
                </a14:m>
                <a:r>
                  <a:rPr lang="ja-JP" altLang="en-US" dirty="0" smtClean="0"/>
                  <a:t>）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en-US" altLang="ja-JP" dirty="0" err="1"/>
                  <a:t>trainX</a:t>
                </a:r>
                <a:r>
                  <a:rPr lang="en-US" altLang="ja-JP" dirty="0"/>
                  <a:t> = [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𝑥</m:t>
                    </m:r>
                  </m:oMath>
                </a14:m>
                <a:r>
                  <a:rPr lang="en-US" altLang="ja-JP" dirty="0"/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ja-JP" dirty="0" smtClean="0"/>
                  <a:t>…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ja-JP" dirty="0"/>
                  <a:t>]</a:t>
                </a:r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endParaRPr kumimoji="1"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05" t="-1384" r="-75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10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8" t="8656" r="8452" b="6190"/>
          <a:stretch/>
        </p:blipFill>
        <p:spPr bwMode="auto">
          <a:xfrm>
            <a:off x="4572000" y="4077072"/>
            <a:ext cx="3397261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5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Ridge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regression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noFill/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 i="1">
                            <a:latin typeface="Cambria Math"/>
                          </a:rPr>
                          <m:t>min</m:t>
                        </m:r>
                      </m:fName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sz="28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altLang="ja-JP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8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altLang="ja-JP" sz="2800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2800" i="1"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altLang="ja-JP" sz="28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ja-JP" sz="28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en-US" altLang="ja-JP" sz="2800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ja-JP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func>
                    <m:r>
                      <a:rPr lang="en-US" altLang="ja-JP" sz="2800" b="0" i="1" smtClean="0">
                        <a:latin typeface="Cambria Math"/>
                      </a:rPr>
                      <m:t>+</m:t>
                    </m:r>
                    <m:r>
                      <a:rPr lang="en-US" altLang="ja-JP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𝜆</m:t>
                    </m:r>
                    <m:sSup>
                      <m:sSupPr>
                        <m:ctrlP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en-US" altLang="ja-JP" sz="2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ja-JP" sz="2800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  <m:sup>
                        <m:r>
                          <a:rPr lang="en-US" altLang="ja-JP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ja-JP" alt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　　</m:t>
                    </m:r>
                    <m:r>
                      <a:rPr lang="en-US" altLang="ja-JP" sz="2400" i="1">
                        <a:latin typeface="Cambria Math"/>
                      </a:rPr>
                      <m:t>𝑎</m:t>
                    </m:r>
                  </m:oMath>
                </a14:m>
                <a:r>
                  <a:rPr kumimoji="1" lang="en-US" altLang="ja-JP" dirty="0" smtClean="0"/>
                  <a:t>:</a:t>
                </a:r>
                <a:r>
                  <a:rPr kumimoji="1" lang="ja-JP" altLang="en-US" dirty="0" smtClean="0"/>
                  <a:t>回帰</a:t>
                </a:r>
                <a:r>
                  <a:rPr kumimoji="1" lang="ja-JP" altLang="en-US" dirty="0" smtClean="0"/>
                  <a:t>係数</a:t>
                </a:r>
                <a:endParaRPr kumimoji="1" lang="en-US" altLang="ja-JP" dirty="0" smtClean="0"/>
              </a:p>
              <a:p>
                <a:r>
                  <a:rPr lang="en-US" altLang="ja-JP" sz="2400" dirty="0"/>
                  <a:t>Ridge regression</a:t>
                </a:r>
                <a:r>
                  <a:rPr lang="ja-JP" altLang="en-US" sz="2400" dirty="0"/>
                  <a:t>の</a:t>
                </a:r>
                <a:r>
                  <a:rPr lang="ja-JP" altLang="en-US" sz="2400" dirty="0" smtClean="0"/>
                  <a:t>効果</a:t>
                </a:r>
                <a:endParaRPr lang="en-US" altLang="ja-JP" sz="2100" dirty="0" smtClean="0">
                  <a:solidFill>
                    <a:schemeClr val="tx1"/>
                  </a:solidFill>
                </a:endParaRPr>
              </a:p>
              <a:p>
                <a:pPr lvl="1"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en-US" altLang="ja-JP" sz="2100" dirty="0" smtClean="0">
                    <a:solidFill>
                      <a:schemeClr val="tx1"/>
                    </a:solidFill>
                  </a:rPr>
                  <a:t>OLS</a:t>
                </a:r>
                <a:r>
                  <a:rPr lang="ja-JP" altLang="en-US" sz="2100" dirty="0">
                    <a:solidFill>
                      <a:schemeClr val="tx1"/>
                    </a:solidFill>
                  </a:rPr>
                  <a:t>の</a:t>
                </a:r>
                <a:r>
                  <a:rPr lang="ja-JP" altLang="en-US" sz="2100" dirty="0" smtClean="0">
                    <a:solidFill>
                      <a:schemeClr val="tx1"/>
                    </a:solidFill>
                  </a:rPr>
                  <a:t>回帰式は、一意的に回帰式が求まる</a:t>
                </a:r>
                <a:endParaRPr lang="en-US" altLang="ja-JP" sz="2100" dirty="0" smtClean="0">
                  <a:solidFill>
                    <a:schemeClr val="tx1"/>
                  </a:solidFill>
                </a:endParaRPr>
              </a:p>
              <a:p>
                <a:pPr lvl="1"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ja-JP" altLang="en-US" sz="2100" dirty="0">
                    <a:solidFill>
                      <a:schemeClr val="tx1"/>
                    </a:solidFill>
                  </a:rPr>
                  <a:t>しかしそれは</a:t>
                </a:r>
                <a:r>
                  <a:rPr lang="ja-JP" altLang="en-US" sz="2100" dirty="0" smtClean="0">
                    <a:solidFill>
                      <a:schemeClr val="tx1"/>
                    </a:solidFill>
                  </a:rPr>
                  <a:t>予測精度が高いわけではない</a:t>
                </a:r>
                <a:endParaRPr lang="en-US" altLang="ja-JP" sz="2100" dirty="0" smtClean="0">
                  <a:solidFill>
                    <a:schemeClr val="tx1"/>
                  </a:solidFill>
                </a:endParaRPr>
              </a:p>
              <a:p>
                <a:pPr lvl="1"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en-US" altLang="ja-JP" sz="2100" dirty="0" smtClean="0">
                    <a:solidFill>
                      <a:schemeClr val="tx1"/>
                    </a:solidFill>
                  </a:rPr>
                  <a:t>λ</a:t>
                </a:r>
                <a:r>
                  <a:rPr lang="ja-JP" altLang="en-US" sz="2100" dirty="0" smtClean="0">
                    <a:solidFill>
                      <a:schemeClr val="tx1"/>
                    </a:solidFill>
                  </a:rPr>
                  <a:t>の項を加えることで、予測精度を考慮しつつ回帰式を構築することが出来る</a:t>
                </a:r>
                <a:endParaRPr lang="en-US" altLang="ja-JP" sz="2100" dirty="0" smtClean="0">
                  <a:solidFill>
                    <a:schemeClr val="tx1"/>
                  </a:solidFill>
                </a:endParaRPr>
              </a:p>
              <a:p>
                <a:pPr lvl="1">
                  <a:buClr>
                    <a:schemeClr val="tx2"/>
                  </a:buClr>
                  <a:buFont typeface="Wingdings" pitchFamily="2" charset="2"/>
                  <a:buChar char="Ø"/>
                </a:pPr>
                <a:r>
                  <a:rPr lang="ja-JP" altLang="en-US" sz="2100" dirty="0" smtClean="0">
                    <a:solidFill>
                      <a:schemeClr val="tx1"/>
                    </a:solidFill>
                  </a:rPr>
                  <a:t>またオーバーフィッティングのモデルを回避できる</a:t>
                </a:r>
                <a:endParaRPr lang="en-US" altLang="ja-JP" sz="21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altLang="ja-JP" sz="1800" dirty="0" smtClean="0"/>
                  <a:t>【</a:t>
                </a:r>
                <a:r>
                  <a:rPr lang="ja-JP" altLang="en-US" sz="1800" dirty="0"/>
                  <a:t>例</a:t>
                </a:r>
                <a:r>
                  <a:rPr lang="en-US" altLang="ja-JP" sz="1800" dirty="0" smtClean="0"/>
                  <a:t>】	</a:t>
                </a:r>
                <a:r>
                  <a:rPr lang="ja-JP" altLang="en-US" sz="1800" dirty="0" smtClean="0"/>
                  <a:t>①</a:t>
                </a:r>
                <a14:m>
                  <m:oMath xmlns:m="http://schemas.openxmlformats.org/officeDocument/2006/math">
                    <m:r>
                      <a:rPr lang="en-US" altLang="ja-JP" sz="1800" i="1">
                        <a:latin typeface="Cambria Math"/>
                      </a:rPr>
                      <m:t>𝑦</m:t>
                    </m:r>
                    <m:r>
                      <a:rPr lang="pt-BR" altLang="ja-JP" sz="1800" i="1">
                        <a:latin typeface="Cambria Math"/>
                      </a:rPr>
                      <m:t>=</m:t>
                    </m:r>
                    <m:r>
                      <a:rPr lang="en-US" altLang="ja-JP" sz="1800" i="1">
                        <a:latin typeface="Cambria Math"/>
                      </a:rPr>
                      <m:t>1000</m:t>
                    </m:r>
                    <m:r>
                      <a:rPr lang="en-US" altLang="ja-JP" sz="1800" i="1">
                        <a:latin typeface="Cambria Math"/>
                      </a:rPr>
                      <m:t>𝑥</m:t>
                    </m:r>
                    <m:r>
                      <a:rPr lang="en-US" altLang="ja-JP" sz="1800" i="1">
                        <a:latin typeface="Cambria Math"/>
                      </a:rPr>
                      <m:t>+0.01</m:t>
                    </m:r>
                    <m:sSup>
                      <m:sSupPr>
                        <m:ctrlPr>
                          <a:rPr lang="en-US" altLang="ja-JP" sz="1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800" i="1">
                        <a:latin typeface="Cambria Math"/>
                      </a:rPr>
                      <m:t>+10</m:t>
                    </m:r>
                  </m:oMath>
                </a14:m>
                <a:r>
                  <a:rPr lang="ja-JP" altLang="en-US" sz="1800" dirty="0" smtClean="0">
                    <a:latin typeface="Cambria Math"/>
                  </a:rPr>
                  <a:t>　予測精度：７８％</a:t>
                </a:r>
                <a:endParaRPr lang="en-US" altLang="ja-JP" sz="1800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ja-JP" sz="1800" dirty="0"/>
                  <a:t>	</a:t>
                </a:r>
                <a14:m>
                  <m:oMath xmlns:m="http://schemas.openxmlformats.org/officeDocument/2006/math">
                    <m:r>
                      <a:rPr lang="ja-JP" altLang="en-US" sz="1800" i="1">
                        <a:latin typeface="Cambria Math"/>
                      </a:rPr>
                      <m:t>②</m:t>
                    </m:r>
                    <m:r>
                      <a:rPr lang="en-US" altLang="ja-JP" sz="1800" i="1">
                        <a:latin typeface="Cambria Math"/>
                      </a:rPr>
                      <m:t>𝑦</m:t>
                    </m:r>
                    <m:r>
                      <a:rPr lang="pt-BR" altLang="ja-JP" sz="1800" i="1">
                        <a:latin typeface="Cambria Math"/>
                      </a:rPr>
                      <m:t>=</m:t>
                    </m:r>
                    <m:r>
                      <a:rPr lang="en-US" altLang="ja-JP" sz="1800" i="1">
                        <a:latin typeface="Cambria Math"/>
                      </a:rPr>
                      <m:t>5</m:t>
                    </m:r>
                    <m:r>
                      <a:rPr lang="en-US" altLang="ja-JP" sz="1800" i="1">
                        <a:latin typeface="Cambria Math"/>
                      </a:rPr>
                      <m:t>𝑥</m:t>
                    </m:r>
                    <m:r>
                      <a:rPr lang="en-US" altLang="ja-JP" sz="1800" i="1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altLang="ja-JP" sz="1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1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18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1800" i="1">
                        <a:latin typeface="Cambria Math"/>
                      </a:rPr>
                      <m:t>+6</m:t>
                    </m:r>
                  </m:oMath>
                </a14:m>
                <a:r>
                  <a:rPr lang="ja-JP" altLang="en-US" sz="1800" dirty="0" smtClean="0">
                    <a:latin typeface="Cambria Math" pitchFamily="18" charset="0"/>
                    <a:ea typeface="Cambria Math" pitchFamily="18" charset="0"/>
                  </a:rPr>
                  <a:t>　</a:t>
                </a:r>
                <a:r>
                  <a:rPr lang="ja-JP" altLang="en-US" sz="1800" dirty="0" smtClean="0">
                    <a:latin typeface="+mn-ea"/>
                  </a:rPr>
                  <a:t>予測精度８０％</a:t>
                </a:r>
                <a:endParaRPr lang="en-US" altLang="ja-JP" sz="1800" dirty="0">
                  <a:latin typeface="+mn-ea"/>
                </a:endParaRPr>
              </a:p>
              <a:p>
                <a:pPr marL="274320" lvl="1" indent="-274320">
                  <a:spcBef>
                    <a:spcPts val="600"/>
                  </a:spcBef>
                  <a:buClr>
                    <a:schemeClr val="tx2"/>
                  </a:buClr>
                  <a:buSzPct val="73000"/>
                  <a:buFont typeface="Wingdings 2"/>
                  <a:buChar char=""/>
                </a:pPr>
                <a:r>
                  <a:rPr lang="ja-JP" altLang="en-US" sz="2100" dirty="0" smtClean="0">
                    <a:solidFill>
                      <a:schemeClr val="tx1"/>
                    </a:solidFill>
                  </a:rPr>
                  <a:t>予測と実測値の誤差が</a:t>
                </a:r>
                <a:r>
                  <a:rPr lang="en-US" altLang="ja-JP" sz="2100" dirty="0" smtClean="0">
                    <a:solidFill>
                      <a:schemeClr val="tx1"/>
                    </a:solidFill>
                  </a:rPr>
                  <a:t>λ</a:t>
                </a:r>
                <a:r>
                  <a:rPr lang="ja-JP" altLang="en-US" sz="2100" dirty="0" smtClean="0">
                    <a:solidFill>
                      <a:schemeClr val="tx1"/>
                    </a:solidFill>
                  </a:rPr>
                  <a:t>の関数で表される。そこから誤差を最小とする</a:t>
                </a:r>
                <a:r>
                  <a:rPr lang="en-US" altLang="ja-JP" sz="2100" dirty="0" smtClean="0">
                    <a:solidFill>
                      <a:schemeClr val="tx1"/>
                    </a:solidFill>
                  </a:rPr>
                  <a:t>λ</a:t>
                </a:r>
                <a:r>
                  <a:rPr lang="ja-JP" altLang="en-US" sz="2100" dirty="0" smtClean="0">
                    <a:solidFill>
                      <a:schemeClr val="tx1"/>
                    </a:solidFill>
                  </a:rPr>
                  <a:t>を探し出す。</a:t>
                </a:r>
                <a:endParaRPr lang="en-US" altLang="ja-JP" sz="2100" dirty="0" smtClean="0"/>
              </a:p>
              <a:p>
                <a:r>
                  <a:rPr lang="en-US" altLang="ja-JP" sz="2100" dirty="0" err="1" smtClean="0"/>
                  <a:t>s</a:t>
                </a:r>
                <a:r>
                  <a:rPr lang="en-US" altLang="ja-JP" sz="2100" dirty="0" err="1" smtClean="0"/>
                  <a:t>klearn</a:t>
                </a:r>
                <a:r>
                  <a:rPr lang="ja-JP" altLang="en-US" sz="2100" dirty="0" err="1" smtClean="0"/>
                  <a:t>での</a:t>
                </a:r>
                <a:r>
                  <a:rPr lang="ja-JP" altLang="en-US" sz="2100" dirty="0" smtClean="0"/>
                  <a:t>使用方法は</a:t>
                </a:r>
                <a:r>
                  <a:rPr lang="en-US" altLang="ja-JP" sz="2100" dirty="0" smtClean="0"/>
                  <a:t>OLS</a:t>
                </a:r>
                <a:r>
                  <a:rPr lang="ja-JP" altLang="en-US" sz="2100" dirty="0" smtClean="0"/>
                  <a:t>とほぼ同じ</a:t>
                </a:r>
                <a:r>
                  <a:rPr lang="ja-JP" altLang="en-US" sz="2100" dirty="0" smtClean="0"/>
                  <a:t>。</a:t>
                </a:r>
                <a:r>
                  <a:rPr kumimoji="1" lang="ja-JP" altLang="en-US" sz="2100" dirty="0" smtClean="0"/>
                  <a:t>パラメータ</a:t>
                </a:r>
                <a:r>
                  <a:rPr kumimoji="1" lang="en-US" altLang="ja-JP" sz="2100" dirty="0" smtClean="0"/>
                  <a:t>alpha</a:t>
                </a:r>
                <a:r>
                  <a:rPr kumimoji="1" lang="ja-JP" altLang="en-US" sz="2100" dirty="0" smtClean="0"/>
                  <a:t>（</a:t>
                </a:r>
                <a14:m>
                  <m:oMath xmlns:m="http://schemas.openxmlformats.org/officeDocument/2006/math">
                    <m:r>
                      <a:rPr lang="en-US" altLang="ja-JP" sz="210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ja-JP" altLang="en-US" sz="2100" dirty="0" smtClean="0"/>
                  <a:t>を設定するパラメータ</a:t>
                </a:r>
                <a:r>
                  <a:rPr kumimoji="1" lang="ja-JP" altLang="en-US" sz="2100" dirty="0" smtClean="0"/>
                  <a:t>）が増えた程度。</a:t>
                </a:r>
                <a:endParaRPr kumimoji="1" lang="en-US" altLang="ja-JP" sz="2100" dirty="0" smtClean="0"/>
              </a:p>
              <a:p>
                <a:pPr marL="0" indent="0">
                  <a:buNone/>
                </a:pPr>
                <a:endParaRPr lang="en-US" altLang="ja-JP" dirty="0">
                  <a:latin typeface="Cambria Math" pitchFamily="18" charset="0"/>
                  <a:ea typeface="Cambria Math" pitchFamily="18" charset="0"/>
                </a:endParaRPr>
              </a:p>
              <a:p>
                <a:pPr marL="0" indent="0">
                  <a:buNone/>
                </a:pPr>
                <a:endParaRPr lang="en-US" altLang="ja-JP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73" t="-377" r="-84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164946" y="4553907"/>
            <a:ext cx="2470950" cy="31525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形吹き出し 5"/>
          <p:cNvSpPr/>
          <p:nvPr/>
        </p:nvSpPr>
        <p:spPr>
          <a:xfrm>
            <a:off x="6342871" y="4178938"/>
            <a:ext cx="1440160" cy="690222"/>
          </a:xfrm>
          <a:prstGeom prst="wedgeEllipseCallout">
            <a:avLst>
              <a:gd name="adj1" fmla="val -97628"/>
              <a:gd name="adj2" fmla="val 29404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</a:rPr>
              <a:t>こっちを採用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自分の研究内容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regression</a:t>
            </a:r>
            <a:r>
              <a:rPr lang="ja-JP" altLang="en-US" dirty="0"/>
              <a:t>による</a:t>
            </a:r>
            <a:r>
              <a:rPr lang="en-US" altLang="ja-JP" dirty="0" smtClean="0"/>
              <a:t>2</a:t>
            </a:r>
            <a:r>
              <a:rPr lang="ja-JP" altLang="en-US" dirty="0" smtClean="0"/>
              <a:t>元</a:t>
            </a:r>
            <a:r>
              <a:rPr kumimoji="1" lang="ja-JP" altLang="en-US" dirty="0" smtClean="0"/>
              <a:t>化合物の融点予測</a:t>
            </a:r>
            <a:endParaRPr kumimoji="1" lang="en-US" altLang="ja-JP" dirty="0" smtClean="0"/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ja-JP" altLang="en-US" dirty="0">
                <a:solidFill>
                  <a:schemeClr val="tx1"/>
                </a:solidFill>
              </a:rPr>
              <a:t>計算に</a:t>
            </a:r>
            <a:r>
              <a:rPr lang="ja-JP" altLang="en-US" dirty="0" smtClean="0">
                <a:solidFill>
                  <a:schemeClr val="tx1"/>
                </a:solidFill>
              </a:rPr>
              <a:t>よって求めることが困難な物性“融点”</a:t>
            </a:r>
            <a:r>
              <a:rPr lang="ja-JP" altLang="en-US" dirty="0" smtClean="0">
                <a:solidFill>
                  <a:schemeClr val="tx1"/>
                </a:solidFill>
              </a:rPr>
              <a:t>を</a:t>
            </a:r>
            <a:r>
              <a:rPr lang="en-US" altLang="ja-JP" dirty="0" smtClean="0">
                <a:solidFill>
                  <a:schemeClr val="tx1"/>
                </a:solidFill>
              </a:rPr>
              <a:t>regression</a:t>
            </a:r>
            <a:r>
              <a:rPr lang="ja-JP" altLang="en-US" dirty="0" smtClean="0">
                <a:solidFill>
                  <a:schemeClr val="tx1"/>
                </a:solidFill>
              </a:rPr>
              <a:t>で</a:t>
            </a:r>
            <a:r>
              <a:rPr lang="ja-JP" altLang="en-US" dirty="0" smtClean="0">
                <a:solidFill>
                  <a:schemeClr val="tx1"/>
                </a:solidFill>
              </a:rPr>
              <a:t>予測する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ja-JP" altLang="en-US" dirty="0">
                <a:solidFill>
                  <a:schemeClr val="tx1"/>
                </a:solidFill>
              </a:rPr>
              <a:t>先行</a:t>
            </a:r>
            <a:r>
              <a:rPr lang="ja-JP" altLang="en-US" dirty="0" smtClean="0">
                <a:solidFill>
                  <a:schemeClr val="tx1"/>
                </a:solidFill>
              </a:rPr>
              <a:t>研究の変数に新たな変数（</a:t>
            </a:r>
            <a:r>
              <a:rPr lang="en-US" altLang="ja-JP" dirty="0" err="1" smtClean="0">
                <a:solidFill>
                  <a:schemeClr val="tx1"/>
                </a:solidFill>
              </a:rPr>
              <a:t>Binding_E</a:t>
            </a:r>
            <a:r>
              <a:rPr lang="ja-JP" altLang="en-US" dirty="0" err="1" smtClean="0">
                <a:solidFill>
                  <a:schemeClr val="tx1"/>
                </a:solidFill>
              </a:rPr>
              <a:t>、</a:t>
            </a:r>
            <a:r>
              <a:rPr lang="ja-JP" altLang="en-US" dirty="0" smtClean="0">
                <a:solidFill>
                  <a:schemeClr val="tx1"/>
                </a:solidFill>
              </a:rPr>
              <a:t>原子間距離）を加え予測精度への</a:t>
            </a:r>
            <a:r>
              <a:rPr lang="ja-JP" altLang="en-US" dirty="0" smtClean="0">
                <a:solidFill>
                  <a:schemeClr val="tx1"/>
                </a:solidFill>
              </a:rPr>
              <a:t>影響を</a:t>
            </a:r>
            <a:r>
              <a:rPr lang="ja-JP" altLang="en-US" dirty="0" smtClean="0">
                <a:solidFill>
                  <a:schemeClr val="tx1"/>
                </a:solidFill>
              </a:rPr>
              <a:t>見る。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方法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kumimoji="1" lang="ja-JP" altLang="en-US" dirty="0" smtClean="0">
                <a:solidFill>
                  <a:schemeClr val="tx1"/>
                </a:solidFill>
              </a:rPr>
              <a:t>化合物の物性を独立変数、融点を従属変数とする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ja-JP" dirty="0" smtClean="0">
                <a:solidFill>
                  <a:schemeClr val="tx1"/>
                </a:solidFill>
              </a:rPr>
              <a:t>leave-one-out</a:t>
            </a:r>
            <a:r>
              <a:rPr lang="ja-JP" altLang="en-US" dirty="0" smtClean="0">
                <a:solidFill>
                  <a:schemeClr val="tx1"/>
                </a:solidFill>
              </a:rPr>
              <a:t>に</a:t>
            </a:r>
            <a:r>
              <a:rPr lang="ja-JP" altLang="en-US" dirty="0" smtClean="0">
                <a:solidFill>
                  <a:schemeClr val="tx1"/>
                </a:solidFill>
              </a:rPr>
              <a:t>よるテストデータ、トレーニングデータの選択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r>
              <a:rPr lang="en-US" altLang="ja-JP" dirty="0" smtClean="0">
                <a:solidFill>
                  <a:schemeClr val="tx1"/>
                </a:solidFill>
              </a:rPr>
              <a:t>ridge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regression</a:t>
            </a:r>
            <a:r>
              <a:rPr lang="ja-JP" altLang="en-US" dirty="0" smtClean="0">
                <a:solidFill>
                  <a:schemeClr val="tx1"/>
                </a:solidFill>
              </a:rPr>
              <a:t>による予測　</a:t>
            </a:r>
            <a:r>
              <a:rPr lang="en-US" altLang="ja-JP" dirty="0" smtClean="0">
                <a:solidFill>
                  <a:schemeClr val="tx1"/>
                </a:solidFill>
              </a:rPr>
              <a:t>※λ</a:t>
            </a:r>
            <a:r>
              <a:rPr lang="ja-JP" altLang="en-US" dirty="0" smtClean="0">
                <a:solidFill>
                  <a:schemeClr val="tx1"/>
                </a:solidFill>
              </a:rPr>
              <a:t>＝</a:t>
            </a:r>
            <a:r>
              <a:rPr lang="en-US" altLang="ja-JP" dirty="0" smtClean="0">
                <a:solidFill>
                  <a:schemeClr val="tx1"/>
                </a:solidFill>
              </a:rPr>
              <a:t>0.135</a:t>
            </a:r>
            <a:r>
              <a:rPr lang="ja-JP" altLang="en-US" dirty="0" smtClean="0">
                <a:solidFill>
                  <a:schemeClr val="tx1"/>
                </a:solidFill>
              </a:rPr>
              <a:t>とする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Wingdings" pitchFamily="2" charset="2"/>
              <a:buChar char="Ø"/>
            </a:pP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5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Leave-one-out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500" dirty="0" smtClean="0"/>
              <a:t>1</a:t>
            </a:r>
            <a:r>
              <a:rPr lang="ja-JP" altLang="en-US" sz="2500" dirty="0" err="1" smtClean="0"/>
              <a:t>つの</a:t>
            </a:r>
            <a:r>
              <a:rPr lang="ja-JP" altLang="en-US" sz="2500" dirty="0" smtClean="0"/>
              <a:t>データ</a:t>
            </a:r>
            <a:r>
              <a:rPr lang="ja-JP" altLang="en-US" sz="2500" dirty="0" smtClean="0"/>
              <a:t>テストデータ、</a:t>
            </a:r>
            <a:endParaRPr lang="en-US" altLang="ja-JP" sz="2500" dirty="0" smtClean="0"/>
          </a:p>
          <a:p>
            <a:pPr marL="0" indent="0">
              <a:buNone/>
            </a:pPr>
            <a:r>
              <a:rPr lang="ja-JP" altLang="en-US" sz="2500" dirty="0"/>
              <a:t>　</a:t>
            </a:r>
            <a:r>
              <a:rPr lang="ja-JP" altLang="en-US" sz="2500" dirty="0" smtClean="0"/>
              <a:t>残りを</a:t>
            </a:r>
            <a:r>
              <a:rPr lang="ja-JP" altLang="en-US" sz="2500" dirty="0" smtClean="0"/>
              <a:t>トレーニングデータ</a:t>
            </a:r>
            <a:endParaRPr lang="en-US" altLang="ja-JP" sz="2500" dirty="0" smtClean="0"/>
          </a:p>
          <a:p>
            <a:pPr marL="0" indent="0">
              <a:buNone/>
            </a:pPr>
            <a:r>
              <a:rPr lang="ja-JP" altLang="en-US" sz="2500" dirty="0"/>
              <a:t>　</a:t>
            </a:r>
            <a:r>
              <a:rPr lang="ja-JP" altLang="en-US" sz="2500" dirty="0" smtClean="0"/>
              <a:t>と</a:t>
            </a:r>
            <a:r>
              <a:rPr lang="ja-JP" altLang="en-US" sz="2500" dirty="0"/>
              <a:t>する</a:t>
            </a:r>
            <a:r>
              <a:rPr lang="ja-JP" altLang="en-US" sz="2500" dirty="0" smtClean="0"/>
              <a:t>。</a:t>
            </a:r>
            <a:endParaRPr lang="en-US" altLang="ja-JP" sz="2500" dirty="0" smtClean="0"/>
          </a:p>
          <a:p>
            <a:r>
              <a:rPr lang="ja-JP" altLang="en-US" sz="2500" dirty="0" smtClean="0"/>
              <a:t>全事例について繰り返す</a:t>
            </a:r>
            <a:r>
              <a:rPr lang="ja-JP" altLang="en-US" sz="2500" dirty="0" smtClean="0"/>
              <a:t>。</a:t>
            </a:r>
            <a:endParaRPr lang="en-US" altLang="ja-JP" sz="250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865809"/>
              </p:ext>
            </p:extLst>
          </p:nvPr>
        </p:nvGraphicFramePr>
        <p:xfrm>
          <a:off x="1917082" y="4773315"/>
          <a:ext cx="56451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マクロ有効ワークシート" r:id="rId3" imgW="11439554" imgH="3695661" progId="Excel.SheetMacroEnabled.12">
                  <p:embed/>
                </p:oleObj>
              </mc:Choice>
              <mc:Fallback>
                <p:oleObj name="マクロ有効ワークシート" r:id="rId3" imgW="11439554" imgH="3695661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7082" y="4773315"/>
                        <a:ext cx="5645150" cy="1824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683568" y="3982968"/>
            <a:ext cx="710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尚、本研究ではテスト事例以外の全てを</a:t>
            </a:r>
            <a:r>
              <a:rPr lang="ja-JP" altLang="en-US" dirty="0"/>
              <a:t>訓練</a:t>
            </a:r>
            <a:r>
              <a:rPr kumimoji="1" lang="ja-JP" altLang="en-US" dirty="0" smtClean="0"/>
              <a:t>事例にするのではなく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最外殻軌道が類似している化合物のみを訓練事例としている。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7313" y="5644666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</a:rPr>
              <a:t>訓練事例</a:t>
            </a:r>
            <a:endParaRPr kumimoji="1" lang="en-US" altLang="ja-JP" sz="1400" dirty="0" smtClean="0">
              <a:solidFill>
                <a:srgbClr val="0070C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493184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テスト</a:t>
            </a:r>
            <a:r>
              <a:rPr lang="ja-JP" altLang="en-US" sz="1400" dirty="0" smtClean="0">
                <a:solidFill>
                  <a:srgbClr val="FF0000"/>
                </a:solidFill>
              </a:rPr>
              <a:t>事例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</p:txBody>
      </p:sp>
      <p:cxnSp>
        <p:nvCxnSpPr>
          <p:cNvPr id="10" name="直線矢印コネクタ 9"/>
          <p:cNvCxnSpPr>
            <a:stCxn id="8" idx="3"/>
          </p:cNvCxnSpPr>
          <p:nvPr/>
        </p:nvCxnSpPr>
        <p:spPr>
          <a:xfrm flipV="1">
            <a:off x="1549892" y="5085731"/>
            <a:ext cx="29518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左中かっこ 10"/>
          <p:cNvSpPr/>
          <p:nvPr/>
        </p:nvSpPr>
        <p:spPr>
          <a:xfrm>
            <a:off x="1549892" y="5239620"/>
            <a:ext cx="295182" cy="1117871"/>
          </a:xfrm>
          <a:prstGeom prst="leftBrac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5004048" y="1484784"/>
            <a:ext cx="0" cy="1872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5004048" y="3352475"/>
            <a:ext cx="23678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円/楕円 14"/>
          <p:cNvSpPr/>
          <p:nvPr/>
        </p:nvSpPr>
        <p:spPr>
          <a:xfrm>
            <a:off x="5508104" y="198884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5589598" y="2299265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5747522" y="252643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929300" y="27148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117704" y="2867236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6386500" y="278269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6538900" y="2598440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6746993" y="2359061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6871577" y="2063809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782997" y="1966447"/>
            <a:ext cx="309283" cy="3104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5355771" y="1776549"/>
            <a:ext cx="1554480" cy="1306285"/>
          </a:xfrm>
          <a:custGeom>
            <a:avLst/>
            <a:gdLst>
              <a:gd name="connsiteX0" fmla="*/ 0 w 1554480"/>
              <a:gd name="connsiteY0" fmla="*/ 195942 h 1306285"/>
              <a:gd name="connsiteX1" fmla="*/ 418012 w 1554480"/>
              <a:gd name="connsiteY1" fmla="*/ 1136468 h 1306285"/>
              <a:gd name="connsiteX2" fmla="*/ 953589 w 1554480"/>
              <a:gd name="connsiteY2" fmla="*/ 1306285 h 1306285"/>
              <a:gd name="connsiteX3" fmla="*/ 1489166 w 1554480"/>
              <a:gd name="connsiteY3" fmla="*/ 901337 h 1306285"/>
              <a:gd name="connsiteX4" fmla="*/ 1554480 w 1554480"/>
              <a:gd name="connsiteY4" fmla="*/ 640080 h 1306285"/>
              <a:gd name="connsiteX5" fmla="*/ 1397726 w 1554480"/>
              <a:gd name="connsiteY5" fmla="*/ 496388 h 1306285"/>
              <a:gd name="connsiteX6" fmla="*/ 1267098 w 1554480"/>
              <a:gd name="connsiteY6" fmla="*/ 653142 h 1306285"/>
              <a:gd name="connsiteX7" fmla="*/ 940526 w 1554480"/>
              <a:gd name="connsiteY7" fmla="*/ 862148 h 1306285"/>
              <a:gd name="connsiteX8" fmla="*/ 679269 w 1554480"/>
              <a:gd name="connsiteY8" fmla="*/ 809897 h 1306285"/>
              <a:gd name="connsiteX9" fmla="*/ 418012 w 1554480"/>
              <a:gd name="connsiteY9" fmla="*/ 339634 h 1306285"/>
              <a:gd name="connsiteX10" fmla="*/ 300446 w 1554480"/>
              <a:gd name="connsiteY10" fmla="*/ 0 h 1306285"/>
              <a:gd name="connsiteX11" fmla="*/ 65315 w 1554480"/>
              <a:gd name="connsiteY11" fmla="*/ 0 h 1306285"/>
              <a:gd name="connsiteX12" fmla="*/ 0 w 1554480"/>
              <a:gd name="connsiteY12" fmla="*/ 195942 h 130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54480" h="1306285">
                <a:moveTo>
                  <a:pt x="0" y="195942"/>
                </a:moveTo>
                <a:lnTo>
                  <a:pt x="418012" y="1136468"/>
                </a:lnTo>
                <a:lnTo>
                  <a:pt x="953589" y="1306285"/>
                </a:lnTo>
                <a:lnTo>
                  <a:pt x="1489166" y="901337"/>
                </a:lnTo>
                <a:lnTo>
                  <a:pt x="1554480" y="640080"/>
                </a:lnTo>
                <a:lnTo>
                  <a:pt x="1397726" y="496388"/>
                </a:lnTo>
                <a:lnTo>
                  <a:pt x="1267098" y="653142"/>
                </a:lnTo>
                <a:lnTo>
                  <a:pt x="940526" y="862148"/>
                </a:lnTo>
                <a:lnTo>
                  <a:pt x="679269" y="809897"/>
                </a:lnTo>
                <a:lnTo>
                  <a:pt x="418012" y="339634"/>
                </a:lnTo>
                <a:lnTo>
                  <a:pt x="300446" y="0"/>
                </a:lnTo>
                <a:lnTo>
                  <a:pt x="65315" y="0"/>
                </a:lnTo>
                <a:lnTo>
                  <a:pt x="0" y="195942"/>
                </a:lnTo>
                <a:close/>
              </a:path>
            </a:pathLst>
          </a:cu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06348" y="3044698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トレーニングデータ</a:t>
            </a:r>
            <a:endParaRPr kumimoji="1" lang="en-US" altLang="ja-JP" sz="1400" dirty="0" smtClean="0">
              <a:solidFill>
                <a:srgbClr val="0070C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334452" y="162266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</a:rPr>
              <a:t>テスト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データ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sz="2000" dirty="0" smtClean="0"/>
                  <a:t>全４４化合物中２９の</a:t>
                </a:r>
                <a:r>
                  <a:rPr kumimoji="1" lang="ja-JP" altLang="en-US" sz="2000" dirty="0" smtClean="0"/>
                  <a:t>化合物</a:t>
                </a:r>
                <a:r>
                  <a:rPr lang="ja-JP" altLang="en-US" sz="2000" dirty="0"/>
                  <a:t>で</a:t>
                </a:r>
                <a:r>
                  <a:rPr kumimoji="1" lang="ja-JP" altLang="en-US" sz="2000" dirty="0" smtClean="0"/>
                  <a:t>、より</a:t>
                </a:r>
                <a:r>
                  <a:rPr kumimoji="1" lang="ja-JP" altLang="en-US" sz="2000" dirty="0" smtClean="0"/>
                  <a:t>精度の</a:t>
                </a:r>
                <a:r>
                  <a:rPr kumimoji="1" lang="ja-JP" altLang="en-US" sz="2000" dirty="0" smtClean="0"/>
                  <a:t>良い融点予測</a:t>
                </a:r>
                <a:r>
                  <a:rPr kumimoji="1" lang="ja-JP" altLang="en-US" sz="2000" dirty="0" smtClean="0"/>
                  <a:t>が出来た</a:t>
                </a:r>
                <a:endParaRPr kumimoji="1" lang="en-US" altLang="ja-JP" sz="2000" dirty="0" smtClean="0"/>
              </a:p>
              <a:p>
                <a:r>
                  <a:rPr lang="ja-JP" altLang="en-US" sz="2000" dirty="0" smtClean="0"/>
                  <a:t>半数の</a:t>
                </a:r>
                <a:r>
                  <a:rPr lang="ja-JP" altLang="en-US" sz="2000" dirty="0" smtClean="0"/>
                  <a:t>化合物が相対誤差</a:t>
                </a:r>
                <a:r>
                  <a:rPr lang="ja-JP" altLang="en-US" sz="2000" dirty="0" smtClean="0"/>
                  <a:t>１０．８％内</a:t>
                </a:r>
                <a:r>
                  <a:rPr lang="ja-JP" altLang="en-US" sz="2000" dirty="0" smtClean="0"/>
                  <a:t>に収まっている</a:t>
                </a:r>
                <a:endParaRPr lang="en-US" altLang="ja-JP" sz="2000" dirty="0" smtClean="0"/>
              </a:p>
              <a:p>
                <a:pPr marL="0" indent="0">
                  <a:buNone/>
                </a:pPr>
                <a:r>
                  <a:rPr lang="ja-JP" altLang="en-US" sz="2000" dirty="0" smtClean="0"/>
                  <a:t>　（先行研究は１２．８％）</a:t>
                </a:r>
                <a:endParaRPr lang="en-US" altLang="ja-JP" sz="2000" dirty="0" smtClean="0"/>
              </a:p>
              <a:p>
                <a:pPr marL="0" indent="0" algn="ctr">
                  <a:buNone/>
                </a:pPr>
                <a:r>
                  <a:rPr lang="en-US" altLang="ja-JP" sz="1600" dirty="0" smtClean="0"/>
                  <a:t>※</a:t>
                </a:r>
                <a:r>
                  <a:rPr lang="ja-JP" altLang="en-US" sz="1600" dirty="0" smtClean="0"/>
                  <a:t>相対誤差 </a:t>
                </a:r>
                <a14:m>
                  <m:oMath xmlns:m="http://schemas.openxmlformats.org/officeDocument/2006/math">
                    <m:r>
                      <a:rPr lang="pt-BR" altLang="ja-JP" sz="1600" i="1" smtClean="0">
                        <a:latin typeface="Cambria Math"/>
                      </a:rPr>
                      <m:t>=</m:t>
                    </m:r>
                    <m:r>
                      <a:rPr lang="ja-JP" altLang="en-US" sz="1600" b="0" i="1" smtClean="0">
                        <a:latin typeface="Cambria Math"/>
                      </a:rPr>
                      <m:t> </m:t>
                    </m:r>
                    <m:box>
                      <m:boxPr>
                        <m:ctrlPr>
                          <a:rPr lang="pt-BR" altLang="ja-JP" sz="1600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pt-BR" altLang="ja-JP" sz="1600" i="1" smtClean="0"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|"/>
                                <m:endChr m:val="|"/>
                                <m:ctrlPr>
                                  <a:rPr lang="pt-BR" altLang="ja-JP" sz="16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ja-JP" altLang="en-US" sz="1600" i="1">
                                    <a:latin typeface="Cambria Math"/>
                                  </a:rPr>
                                  <m:t>実測値</m:t>
                                </m:r>
                                <m:r>
                                  <a:rPr lang="ja-JP" altLang="en-US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ja-JP" altLang="en-US" sz="1600" i="1">
                                    <a:latin typeface="Cambria Math"/>
                                  </a:rPr>
                                  <m:t>予測値</m:t>
                                </m:r>
                              </m:e>
                            </m:d>
                          </m:num>
                          <m:den>
                            <m:r>
                              <a:rPr lang="ja-JP" altLang="en-US" sz="1600" i="1">
                                <a:latin typeface="Cambria Math"/>
                              </a:rPr>
                              <m:t>実測値</m:t>
                            </m:r>
                          </m:den>
                        </m:f>
                      </m:e>
                    </m:box>
                  </m:oMath>
                </a14:m>
                <a:endParaRPr lang="en-US" altLang="ja-JP" sz="1600" dirty="0"/>
              </a:p>
              <a:p>
                <a:r>
                  <a:rPr kumimoji="1" lang="ja-JP" altLang="en-US" sz="2000" dirty="0" smtClean="0"/>
                  <a:t>しかし精度の良い／悪い化合物</a:t>
                </a:r>
                <a:r>
                  <a:rPr lang="ja-JP" altLang="en-US" sz="2000" dirty="0" smtClean="0"/>
                  <a:t>のバラつきが</a:t>
                </a:r>
                <a:r>
                  <a:rPr lang="ja-JP" altLang="en-US" sz="2000" dirty="0" smtClean="0"/>
                  <a:t>あり、平均の予測精度で見ると先行研究に劣る</a:t>
                </a:r>
                <a:endParaRPr lang="en-US" altLang="ja-JP" sz="2000" dirty="0" smtClean="0"/>
              </a:p>
              <a:p>
                <a:r>
                  <a:rPr kumimoji="1" lang="en-US" altLang="ja-JP" sz="2000" dirty="0" err="1" smtClean="0"/>
                  <a:t>Binding_E</a:t>
                </a:r>
                <a:r>
                  <a:rPr kumimoji="1" lang="ja-JP" altLang="en-US" sz="2000" dirty="0" err="1" smtClean="0"/>
                  <a:t>、</a:t>
                </a:r>
                <a:r>
                  <a:rPr kumimoji="1" lang="ja-JP" altLang="en-US" sz="2000" dirty="0" smtClean="0"/>
                  <a:t>原子間距離を追加</a:t>
                </a:r>
                <a:endParaRPr kumimoji="1" lang="en-US" altLang="ja-JP" sz="2000" dirty="0" smtClean="0"/>
              </a:p>
              <a:p>
                <a:pPr marL="0" indent="0">
                  <a:buNone/>
                </a:pPr>
                <a:r>
                  <a:rPr lang="ja-JP" altLang="en-US" sz="2000" dirty="0"/>
                  <a:t>　</a:t>
                </a:r>
                <a:r>
                  <a:rPr kumimoji="1" lang="ja-JP" altLang="en-US" sz="2000" dirty="0" smtClean="0"/>
                  <a:t>しない方が予測精度が高い</a:t>
                </a:r>
                <a:endParaRPr kumimoji="1" lang="en-US" altLang="ja-JP" sz="2000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14</a:t>
            </a:fld>
            <a:endParaRPr kumimoji="1" lang="ja-JP" alt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0" t="4785" r="14020" b="3820"/>
          <a:stretch/>
        </p:blipFill>
        <p:spPr bwMode="auto">
          <a:xfrm>
            <a:off x="4860032" y="4005064"/>
            <a:ext cx="3276685" cy="2755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5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課題・今後すべきこと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トレーニングデータの選択が</a:t>
            </a:r>
            <a:r>
              <a:rPr lang="ja-JP" altLang="en-US" dirty="0" smtClean="0"/>
              <a:t>悪いのでは？</a:t>
            </a:r>
            <a:endParaRPr lang="en-US" altLang="ja-JP" dirty="0"/>
          </a:p>
          <a:p>
            <a:r>
              <a:rPr kumimoji="1" lang="ja-JP" altLang="en-US" dirty="0" smtClean="0"/>
              <a:t>訓練</a:t>
            </a:r>
            <a:r>
              <a:rPr kumimoji="1" lang="ja-JP" altLang="en-US" dirty="0" smtClean="0"/>
              <a:t>事例の選び方を</a:t>
            </a:r>
            <a:r>
              <a:rPr kumimoji="1" lang="ja-JP" altLang="en-US" dirty="0" smtClean="0"/>
              <a:t>再考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Melting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point</a:t>
            </a:r>
            <a:r>
              <a:rPr lang="ja-JP" altLang="en-US" dirty="0" smtClean="0"/>
              <a:t>の予測に重要な変数を</a:t>
            </a:r>
            <a:r>
              <a:rPr lang="ja-JP" altLang="en-US" dirty="0" smtClean="0"/>
              <a:t>調べる</a:t>
            </a:r>
            <a:endParaRPr lang="en-US" altLang="ja-JP" dirty="0" smtClean="0"/>
          </a:p>
          <a:p>
            <a:r>
              <a:rPr kumimoji="1" lang="ja-JP" altLang="en-US" dirty="0" smtClean="0"/>
              <a:t>今回追加した</a:t>
            </a:r>
            <a:r>
              <a:rPr kumimoji="1" lang="en-US" altLang="ja-JP" dirty="0" err="1" smtClean="0"/>
              <a:t>binding_E</a:t>
            </a:r>
            <a:r>
              <a:rPr kumimoji="1" lang="ja-JP" altLang="en-US" dirty="0" smtClean="0"/>
              <a:t>と原子間の距離の寄与度を見る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5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参考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マンガ</a:t>
            </a:r>
            <a:r>
              <a:rPr kumimoji="1" lang="ja-JP" altLang="en-US" dirty="0"/>
              <a:t>で</a:t>
            </a:r>
            <a:r>
              <a:rPr kumimoji="1" lang="ja-JP" altLang="en-US" dirty="0" smtClean="0"/>
              <a:t>わかる回帰分析</a:t>
            </a:r>
            <a:endParaRPr kumimoji="1" lang="en-US" altLang="ja-JP" dirty="0" smtClean="0"/>
          </a:p>
          <a:p>
            <a:r>
              <a:rPr lang="en-US" altLang="ja-JP" dirty="0" err="1"/>
              <a:t>scikit</a:t>
            </a:r>
            <a:r>
              <a:rPr lang="en-US" altLang="ja-JP" dirty="0"/>
              <a:t>-learn: machine learning in </a:t>
            </a:r>
            <a:r>
              <a:rPr lang="en-US" altLang="ja-JP" dirty="0" smtClean="0"/>
              <a:t>Python</a:t>
            </a:r>
          </a:p>
          <a:p>
            <a:pPr marL="0" indent="0">
              <a:buNone/>
            </a:pPr>
            <a:r>
              <a:rPr lang="ja-JP" altLang="en-US" dirty="0" smtClean="0"/>
              <a:t>　</a:t>
            </a:r>
            <a:r>
              <a:rPr lang="en-US" altLang="ja-JP" dirty="0" smtClean="0"/>
              <a:t>http</a:t>
            </a:r>
            <a:r>
              <a:rPr lang="en-US" altLang="ja-JP" dirty="0"/>
              <a:t>://scikit-learn.org/stable</a:t>
            </a:r>
            <a:r>
              <a:rPr lang="en-US" altLang="ja-JP" dirty="0" smtClean="0"/>
              <a:t>/</a:t>
            </a:r>
          </a:p>
          <a:p>
            <a:r>
              <a:rPr lang="en-US" altLang="ja-JP" dirty="0" smtClean="0"/>
              <a:t>Data mining for </a:t>
            </a:r>
            <a:r>
              <a:rPr lang="en-US" altLang="ja-JP" dirty="0" err="1" smtClean="0"/>
              <a:t>materials:Computational</a:t>
            </a:r>
            <a:r>
              <a:rPr lang="en-US" altLang="ja-JP" dirty="0" smtClean="0"/>
              <a:t> experiments with AB compounds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Regression</a:t>
            </a:r>
            <a:r>
              <a:rPr lang="ja-JP" altLang="en-US" dirty="0" smtClean="0"/>
              <a:t>とは</a:t>
            </a:r>
            <a:endParaRPr lang="en-US" altLang="ja-JP" dirty="0" smtClean="0"/>
          </a:p>
          <a:p>
            <a:r>
              <a:rPr lang="en-US" altLang="ja-JP" dirty="0" err="1" smtClean="0"/>
              <a:t>Sklearn</a:t>
            </a:r>
            <a:r>
              <a:rPr lang="ja-JP" altLang="en-US" dirty="0" smtClean="0"/>
              <a:t>の紹介</a:t>
            </a:r>
            <a:endParaRPr lang="en-US" altLang="ja-JP" dirty="0" smtClean="0"/>
          </a:p>
          <a:p>
            <a:r>
              <a:rPr lang="ja-JP" altLang="en-US" dirty="0" smtClean="0"/>
              <a:t>自分</a:t>
            </a:r>
            <a:r>
              <a:rPr lang="ja-JP" altLang="en-US" dirty="0"/>
              <a:t>の研究への</a:t>
            </a:r>
            <a:r>
              <a:rPr lang="ja-JP" altLang="en-US" dirty="0" smtClean="0"/>
              <a:t>適用</a:t>
            </a:r>
            <a:endParaRPr kumimoji="1" lang="en-US" altLang="ja-JP" dirty="0" smtClean="0"/>
          </a:p>
          <a:p>
            <a:r>
              <a:rPr lang="ja-JP" altLang="en-US" dirty="0" smtClean="0"/>
              <a:t>まとめ</a:t>
            </a:r>
            <a:endParaRPr lang="en-US" altLang="ja-JP" dirty="0" smtClean="0"/>
          </a:p>
          <a:p>
            <a:r>
              <a:rPr lang="ja-JP" altLang="en-US" dirty="0"/>
              <a:t>参考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15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Regression</a:t>
            </a:r>
            <a:r>
              <a:rPr lang="ja-JP" altLang="en-US" dirty="0"/>
              <a:t>とは</a:t>
            </a:r>
            <a:r>
              <a:rPr lang="ja-JP" altLang="en-US" dirty="0" smtClean="0"/>
              <a:t>？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 smtClean="0"/>
                  <a:t>独立変数と従属変数間</a:t>
                </a:r>
                <a:r>
                  <a:rPr lang="ja-JP" altLang="en-US" dirty="0"/>
                  <a:t>の関係を表す</a:t>
                </a:r>
                <a:r>
                  <a:rPr lang="ja-JP" altLang="en-US" dirty="0" smtClean="0"/>
                  <a:t>式（回帰式）を</a:t>
                </a:r>
                <a:r>
                  <a:rPr lang="ja-JP" altLang="en-US" dirty="0"/>
                  <a:t>統計的手法に</a:t>
                </a:r>
                <a:r>
                  <a:rPr lang="ja-JP" altLang="en-US" dirty="0" smtClean="0"/>
                  <a:t>よって</a:t>
                </a:r>
                <a:r>
                  <a:rPr lang="ja-JP" altLang="en-US" dirty="0"/>
                  <a:t>構築</a:t>
                </a:r>
                <a:r>
                  <a:rPr lang="ja-JP" altLang="en-US" dirty="0" smtClean="0"/>
                  <a:t>する</a:t>
                </a:r>
                <a:r>
                  <a:rPr lang="ja-JP" altLang="en-US" dirty="0"/>
                  <a:t>こと</a:t>
                </a:r>
                <a:r>
                  <a:rPr lang="ja-JP" altLang="en-US" dirty="0" smtClean="0"/>
                  <a:t>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sz="2000" dirty="0" smtClean="0"/>
                  <a:t>　</a:t>
                </a:r>
                <a:r>
                  <a:rPr lang="en-US" altLang="ja-JP" sz="2000" dirty="0" smtClean="0"/>
                  <a:t>【</a:t>
                </a:r>
                <a:r>
                  <a:rPr lang="ja-JP" altLang="en-US" sz="2000" dirty="0" smtClean="0"/>
                  <a:t>線形回帰の例</a:t>
                </a:r>
                <a:r>
                  <a:rPr lang="en-US" altLang="ja-JP" sz="2000" dirty="0" smtClean="0"/>
                  <a:t>】</a:t>
                </a:r>
                <a:endParaRPr lang="en-US" altLang="ja-JP" sz="2000" dirty="0" smtClean="0"/>
              </a:p>
              <a:p>
                <a:pPr marL="0" indent="0">
                  <a:buNone/>
                </a:pPr>
                <a:r>
                  <a:rPr lang="ja-JP" altLang="en-US" sz="2000" dirty="0"/>
                  <a:t>　　</a:t>
                </a:r>
                <a14:m>
                  <m:oMath xmlns:m="http://schemas.openxmlformats.org/officeDocument/2006/math">
                    <m:r>
                      <a:rPr lang="en-US" altLang="ja-JP" sz="2000" i="1">
                        <a:latin typeface="Cambria Math"/>
                      </a:rPr>
                      <m:t>𝑦</m:t>
                    </m:r>
                    <m:r>
                      <a:rPr lang="pt-BR" altLang="ja-JP" sz="20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20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0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sz="20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20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0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altLang="ja-JP" sz="2000" i="1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20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0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altLang="ja-JP" sz="2000" i="1">
                        <a:latin typeface="Cambria Math"/>
                      </a:rPr>
                      <m:t>+</m:t>
                    </m:r>
                    <m:r>
                      <a:rPr lang="en-US" altLang="ja-JP" sz="2000" i="1">
                        <a:latin typeface="Cambria Math"/>
                      </a:rPr>
                      <m:t>𝐶</m:t>
                    </m:r>
                  </m:oMath>
                </a14:m>
                <a:endParaRPr lang="en-US" altLang="ja-JP" sz="200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2000" dirty="0">
                    <a:latin typeface="Cambria Math"/>
                  </a:rPr>
                  <a:t>　</a:t>
                </a:r>
                <a:r>
                  <a:rPr lang="en-US" altLang="ja-JP" sz="2000" dirty="0" smtClean="0">
                    <a:latin typeface="Cambria Math"/>
                  </a:rPr>
                  <a:t>【</a:t>
                </a:r>
                <a:r>
                  <a:rPr lang="ja-JP" altLang="en-US" sz="2000" dirty="0" smtClean="0">
                    <a:latin typeface="Cambria Math"/>
                  </a:rPr>
                  <a:t>非線形回帰の例</a:t>
                </a:r>
                <a:r>
                  <a:rPr lang="en-US" altLang="ja-JP" sz="2000" dirty="0" smtClean="0">
                    <a:latin typeface="Cambria Math"/>
                  </a:rPr>
                  <a:t>】</a:t>
                </a:r>
              </a:p>
              <a:p>
                <a:pPr marL="0" indent="0">
                  <a:buNone/>
                </a:pPr>
                <a:r>
                  <a:rPr lang="ja-JP" altLang="en-US" sz="2000" dirty="0">
                    <a:latin typeface="Cambria Math"/>
                  </a:rPr>
                  <a:t>　</a:t>
                </a:r>
                <a:r>
                  <a:rPr lang="ja-JP" altLang="en-US" sz="2000" dirty="0" smtClean="0">
                    <a:latin typeface="Cambria Math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000" i="1">
                        <a:latin typeface="Cambria Math"/>
                      </a:rPr>
                      <m:t>𝑦</m:t>
                    </m:r>
                    <m:r>
                      <a:rPr lang="pt-BR" altLang="ja-JP" sz="20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20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altLang="ja-JP" sz="2000" b="0" i="1" smtClean="0">
                        <a:latin typeface="Cambria Math"/>
                      </a:rPr>
                      <m:t>𝑥</m:t>
                    </m:r>
                    <m:r>
                      <a:rPr lang="en-US" altLang="ja-JP" sz="20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20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altLang="ja-JP" sz="2000" i="1">
                        <a:latin typeface="Cambria Math"/>
                      </a:rPr>
                      <m:t>+…+</m:t>
                    </m:r>
                    <m:sSub>
                      <m:sSub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20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2000" i="1">
                            <a:latin typeface="Cambria Math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pt-BR" altLang="ja-JP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ja-JP" sz="20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ja-JP" sz="20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altLang="ja-JP" sz="2000" i="1">
                        <a:latin typeface="Cambria Math"/>
                      </a:rPr>
                      <m:t>+</m:t>
                    </m:r>
                    <m:r>
                      <a:rPr lang="en-US" altLang="ja-JP" sz="2000" i="1">
                        <a:latin typeface="Cambria Math"/>
                      </a:rPr>
                      <m:t>𝐶</m:t>
                    </m:r>
                  </m:oMath>
                </a14:m>
                <a:endParaRPr lang="en-US" altLang="ja-JP" sz="2000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ja-JP" sz="1600" i="1" dirty="0">
                    <a:latin typeface="Cambria Math"/>
                  </a:rPr>
                  <a:t>	</a:t>
                </a:r>
                <a:r>
                  <a:rPr lang="ja-JP" altLang="en-US" sz="1600" i="1" dirty="0">
                    <a:latin typeface="Cambria Math"/>
                  </a:rPr>
                  <a:t>　　　</a:t>
                </a:r>
                <a:r>
                  <a:rPr lang="en-US" altLang="ja-JP" sz="1600" i="1" dirty="0" smtClean="0">
                    <a:latin typeface="Cambria Math"/>
                  </a:rPr>
                  <a:t>y</a:t>
                </a:r>
                <a:r>
                  <a:rPr lang="ja-JP" altLang="en-US" sz="1600" i="1" dirty="0" smtClean="0">
                    <a:latin typeface="Cambria Math"/>
                  </a:rPr>
                  <a:t> </a:t>
                </a:r>
                <a:r>
                  <a:rPr lang="en-US" altLang="ja-JP" sz="1600" dirty="0">
                    <a:latin typeface="Cambria Math"/>
                  </a:rPr>
                  <a:t>: </a:t>
                </a:r>
                <a:r>
                  <a:rPr lang="ja-JP" altLang="en-US" sz="1600" dirty="0">
                    <a:latin typeface="Cambria Math"/>
                  </a:rPr>
                  <a:t>従属変数　</a:t>
                </a:r>
                <a14:m>
                  <m:oMath xmlns:m="http://schemas.openxmlformats.org/officeDocument/2006/math">
                    <m:r>
                      <a:rPr lang="en-US" altLang="ja-JP" sz="1600" i="1" dirty="0">
                        <a:latin typeface="Cambria Math"/>
                      </a:rPr>
                      <m:t>𝑥</m:t>
                    </m:r>
                  </m:oMath>
                </a14:m>
                <a:r>
                  <a:rPr lang="en-US" altLang="ja-JP" sz="1600" dirty="0">
                    <a:latin typeface="Cambria Math"/>
                  </a:rPr>
                  <a:t> : </a:t>
                </a:r>
                <a:r>
                  <a:rPr lang="ja-JP" altLang="en-US" sz="1600" dirty="0">
                    <a:latin typeface="Cambria Math"/>
                  </a:rPr>
                  <a:t>目的</a:t>
                </a:r>
                <a:r>
                  <a:rPr lang="ja-JP" altLang="en-US" sz="1600" dirty="0" smtClean="0">
                    <a:latin typeface="Cambria Math"/>
                  </a:rPr>
                  <a:t>変数　</a:t>
                </a:r>
                <a:r>
                  <a:rPr lang="en-US" altLang="ja-JP" sz="1600" dirty="0" smtClean="0">
                    <a:latin typeface="Cambria Math"/>
                  </a:rPr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ja-JP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16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1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1600" dirty="0">
                    <a:latin typeface="Cambria Math"/>
                  </a:rPr>
                  <a:t>,…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ja-JP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altLang="ja-JP" sz="16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altLang="ja-JP" sz="16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ja-JP" sz="1600" dirty="0">
                    <a:latin typeface="Cambria Math"/>
                  </a:rPr>
                  <a:t>} : </a:t>
                </a:r>
                <a:r>
                  <a:rPr lang="ja-JP" altLang="en-US" sz="1600" dirty="0">
                    <a:latin typeface="Cambria Math"/>
                  </a:rPr>
                  <a:t>回帰係数</a:t>
                </a:r>
                <a:r>
                  <a:rPr lang="ja-JP" altLang="en-US" sz="1600" dirty="0">
                    <a:latin typeface="Cambria Math"/>
                  </a:rPr>
                  <a:t>　</a:t>
                </a:r>
                <a:r>
                  <a:rPr lang="en-US" altLang="ja-JP" sz="1600" i="1" dirty="0">
                    <a:latin typeface="Cambria Math"/>
                  </a:rPr>
                  <a:t>C </a:t>
                </a:r>
                <a:r>
                  <a:rPr lang="en-US" altLang="ja-JP" sz="1600" dirty="0">
                    <a:latin typeface="Cambria Math"/>
                  </a:rPr>
                  <a:t>: </a:t>
                </a:r>
                <a:r>
                  <a:rPr lang="ja-JP" altLang="en-US" sz="1600" dirty="0">
                    <a:latin typeface="Cambria Math"/>
                  </a:rPr>
                  <a:t>定数</a:t>
                </a:r>
                <a:endParaRPr lang="en-US" altLang="ja-JP" sz="1600" dirty="0">
                  <a:latin typeface="Cambria Math"/>
                </a:endParaRPr>
              </a:p>
              <a:p>
                <a:endParaRPr lang="en-US" altLang="ja-JP" dirty="0" smtClean="0"/>
              </a:p>
              <a:p>
                <a:r>
                  <a:rPr lang="ja-JP" altLang="en-US" dirty="0" smtClean="0"/>
                  <a:t>適切な変換を行う事で</a:t>
                </a:r>
                <a:r>
                  <a:rPr lang="ja-JP" altLang="en-US" dirty="0"/>
                  <a:t>非線形回帰</a:t>
                </a:r>
                <a:r>
                  <a:rPr lang="ja-JP" altLang="en-US" dirty="0" smtClean="0"/>
                  <a:t>を線形回帰として扱うことが出来る。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05" t="-10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11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Regression</a:t>
            </a:r>
            <a:r>
              <a:rPr kumimoji="1" lang="ja-JP" altLang="en-US" dirty="0" smtClean="0"/>
              <a:t>の手順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ja-JP" altLang="en-US" dirty="0" smtClean="0"/>
                  <a:t>回帰式のモデルを</a:t>
                </a:r>
                <a:r>
                  <a:rPr kumimoji="1" lang="ja-JP" altLang="en-US" dirty="0" smtClean="0"/>
                  <a:t>設定</a:t>
                </a:r>
                <a:endParaRPr lang="en-US" altLang="ja-JP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　　</m:t>
                    </m:r>
                    <m:r>
                      <a:rPr lang="en-US" altLang="ja-JP" i="1">
                        <a:latin typeface="Cambria Math"/>
                      </a:rPr>
                      <m:t>𝑦</m:t>
                    </m:r>
                    <m:r>
                      <a:rPr lang="pt-BR" altLang="ja-JP" i="1">
                        <a:latin typeface="Cambria Math"/>
                      </a:rPr>
                      <m:t>=</m:t>
                    </m:r>
                    <m:r>
                      <a:rPr lang="en-US" altLang="ja-JP" i="1">
                        <a:latin typeface="Cambria Math"/>
                      </a:rPr>
                      <m:t>𝑎𝑥</m:t>
                    </m:r>
                    <m:r>
                      <a:rPr lang="en-US" altLang="ja-JP" i="1">
                        <a:latin typeface="Cambria Math"/>
                      </a:rPr>
                      <m:t>+</m:t>
                    </m:r>
                    <m:r>
                      <a:rPr lang="en-US" altLang="ja-JP" i="1">
                        <a:latin typeface="Cambria Math"/>
                      </a:rPr>
                      <m:t>𝑏</m:t>
                    </m:r>
                  </m:oMath>
                </a14:m>
                <a:r>
                  <a:rPr lang="ja-JP" altLang="en-US" b="0" dirty="0" smtClean="0"/>
                  <a:t>　など、分析者が</a:t>
                </a:r>
                <a:r>
                  <a:rPr lang="ja-JP" altLang="en-US" b="0" dirty="0" smtClean="0"/>
                  <a:t>設定</a:t>
                </a:r>
                <a:endParaRPr lang="en-US" altLang="ja-JP" b="0" dirty="0" smtClean="0"/>
              </a:p>
              <a:p>
                <a:r>
                  <a:rPr lang="ja-JP" altLang="en-US" dirty="0" smtClean="0"/>
                  <a:t>手元のデータをトレーニングデータとテストデータに分ける</a:t>
                </a:r>
                <a:endParaRPr lang="en-US" altLang="ja-JP" dirty="0" smtClean="0"/>
              </a:p>
              <a:p>
                <a:r>
                  <a:rPr lang="ja-JP" altLang="en-US" dirty="0" smtClean="0"/>
                  <a:t>トレーニングデータから、回帰式を求める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lang="ja-JP" altLang="en-US" dirty="0"/>
                  <a:t>　</a:t>
                </a:r>
                <a:r>
                  <a:rPr lang="ja-JP" altLang="en-US" dirty="0" smtClean="0"/>
                  <a:t>　最小二乗法を使用</a:t>
                </a:r>
                <a:endParaRPr lang="en-US" altLang="ja-JP" dirty="0"/>
              </a:p>
              <a:p>
                <a:r>
                  <a:rPr lang="ja-JP" altLang="en-US" dirty="0" smtClean="0"/>
                  <a:t>テストデータ</a:t>
                </a:r>
                <a:r>
                  <a:rPr lang="ja-JP" altLang="en-US" dirty="0"/>
                  <a:t>から</a:t>
                </a:r>
                <a:r>
                  <a:rPr lang="ja-JP" altLang="en-US" dirty="0" smtClean="0"/>
                  <a:t>、</a:t>
                </a:r>
                <a:r>
                  <a:rPr lang="ja-JP" altLang="en-US" dirty="0"/>
                  <a:t>回帰式</a:t>
                </a:r>
                <a:r>
                  <a:rPr lang="ja-JP" altLang="en-US" dirty="0" smtClean="0"/>
                  <a:t>の予測精度を</a:t>
                </a:r>
                <a:r>
                  <a:rPr lang="ja-JP" altLang="en-US" dirty="0"/>
                  <a:t>評価</a:t>
                </a:r>
                <a:endParaRPr lang="en-US" altLang="ja-JP" dirty="0" smtClean="0"/>
              </a:p>
              <a:p>
                <a:endParaRPr lang="en-US" altLang="ja-JP" dirty="0" smtClean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05" t="-13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トレーニングデータとテストデータ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トレーニングデータとは</a:t>
            </a:r>
            <a:endParaRPr kumimoji="1" lang="en-US" altLang="ja-JP" dirty="0" smtClean="0"/>
          </a:p>
          <a:p>
            <a:r>
              <a:rPr lang="ja-JP" altLang="en-US" dirty="0"/>
              <a:t>テストデータと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r>
              <a:rPr kumimoji="1" lang="ja-JP" altLang="en-US" dirty="0" smtClean="0"/>
              <a:t>何故</a:t>
            </a:r>
            <a:r>
              <a:rPr lang="ja-JP" altLang="en-US" dirty="0"/>
              <a:t>分けるの</a:t>
            </a:r>
            <a:r>
              <a:rPr lang="ja-JP" altLang="en-US" dirty="0" smtClean="0"/>
              <a:t>か⇒オーバーフィッティングを</a:t>
            </a:r>
            <a:r>
              <a:rPr lang="ja-JP" altLang="en-US" smtClean="0"/>
              <a:t>防ぐため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7399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回帰式を求める～最小二乗法～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コンテンツ プレースホルダー 6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kumimoji="1" lang="ja-JP" altLang="en-US" dirty="0" smtClean="0"/>
                  <a:t>残差平方和（実測値</a:t>
                </a:r>
                <a:r>
                  <a:rPr kumimoji="1" lang="ja-JP" altLang="en-US" dirty="0" smtClean="0"/>
                  <a:t>と予測値</a:t>
                </a:r>
                <a:r>
                  <a:rPr kumimoji="1" lang="ja-JP" altLang="en-US" dirty="0" smtClean="0"/>
                  <a:t>の差の二乗）が最小となる</a:t>
                </a:r>
                <a:r>
                  <a:rPr kumimoji="1" lang="ja-JP" altLang="en-US" dirty="0" smtClean="0"/>
                  <a:t>回帰式</a:t>
                </a:r>
                <a:r>
                  <a:rPr lang="ja-JP" altLang="en-US" dirty="0"/>
                  <a:t>が得られる</a:t>
                </a:r>
                <a:endParaRPr kumimoji="1" lang="en-US" altLang="ja-JP" dirty="0" smtClean="0"/>
              </a:p>
              <a:p>
                <a:r>
                  <a:rPr lang="ja-JP" altLang="en-US" u="sng" dirty="0"/>
                  <a:t>トレーニングデータにおいて</a:t>
                </a:r>
                <a:r>
                  <a:rPr lang="ja-JP" altLang="en-US" dirty="0" smtClean="0"/>
                  <a:t>最も予測精度が高い回帰式を得ることが出来る。</a:t>
                </a: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 smtClean="0"/>
                  <a:t>　</a:t>
                </a:r>
                <a:endParaRPr lang="en-US" altLang="ja-JP" dirty="0"/>
              </a:p>
              <a:p>
                <a:pPr marL="0" indent="0">
                  <a:buNone/>
                </a:pPr>
                <a:endParaRPr kumimoji="1" lang="en-US" altLang="ja-JP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kumimoji="1" lang="en-US" altLang="ja-JP" dirty="0" smtClean="0"/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3200" i="1">
                            <a:latin typeface="Cambria Math"/>
                          </a:rPr>
                          <m:t>min</m:t>
                        </m:r>
                      </m:fName>
                      <m:e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kumimoji="1" lang="en-US" altLang="ja-JP" sz="320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altLang="ja-JP" sz="32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32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altLang="ja-JP" sz="3200" i="1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US" altLang="ja-JP" sz="3200" i="1">
                                    <a:latin typeface="Cambria Math"/>
                                  </a:rPr>
                                  <m:t>−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en-US" altLang="ja-JP" sz="32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ja-JP" sz="32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</m:acc>
                                <m:r>
                                  <a:rPr lang="en-US" altLang="ja-JP" sz="3200" i="1">
                                    <a:latin typeface="Cambria Math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ja-JP" sz="32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func>
                  </m:oMath>
                </a14:m>
                <a:endParaRPr kumimoji="1" lang="en-US" altLang="ja-JP" sz="3200" dirty="0" smtClean="0"/>
              </a:p>
              <a:p>
                <a:pPr marL="0" indent="0">
                  <a:buNone/>
                </a:pPr>
                <a:r>
                  <a:rPr lang="en-US" altLang="ja-JP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dirty="0">
                        <a:latin typeface="Cambria Math"/>
                      </a:rPr>
                      <m:t>y</m:t>
                    </m:r>
                  </m:oMath>
                </a14:m>
                <a:r>
                  <a:rPr lang="en-US" altLang="ja-JP" dirty="0" smtClean="0"/>
                  <a:t>:</a:t>
                </a:r>
                <a:r>
                  <a:rPr lang="ja-JP" altLang="en-US" dirty="0" smtClean="0"/>
                  <a:t>実測値　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ja-JP" alt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ja-JP" b="0" i="1" smtClean="0">
                            <a:latin typeface="Cambria Math"/>
                          </a:rPr>
                          <m:t>𝑦</m:t>
                        </m:r>
                      </m:e>
                    </m:acc>
                  </m:oMath>
                </a14:m>
                <a:r>
                  <a:rPr kumimoji="1" lang="en-US" altLang="ja-JP" dirty="0" smtClean="0"/>
                  <a:t>:</a:t>
                </a:r>
                <a:r>
                  <a:rPr kumimoji="1" lang="ja-JP" altLang="en-US" dirty="0" smtClean="0"/>
                  <a:t>予測値</a:t>
                </a:r>
                <a:endParaRPr kumimoji="1" lang="en-US" altLang="ja-JP" dirty="0" smtClean="0"/>
              </a:p>
            </p:txBody>
          </p:sp>
        </mc:Choice>
        <mc:Fallback>
          <p:sp>
            <p:nvSpPr>
              <p:cNvPr id="7" name="コンテンツ プレースホルダー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05" t="-10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73016"/>
            <a:ext cx="3126718" cy="2241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回帰式の精度の確認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smtClean="0"/>
              <a:t>Regression</a:t>
            </a:r>
            <a:r>
              <a:rPr lang="ja-JP" altLang="en-US" dirty="0" smtClean="0"/>
              <a:t>の目的は予測にある</a:t>
            </a:r>
            <a:endParaRPr lang="en-US" altLang="ja-JP" dirty="0" smtClean="0"/>
          </a:p>
          <a:p>
            <a:r>
              <a:rPr lang="ja-JP" altLang="en-US" dirty="0" smtClean="0"/>
              <a:t>未知データに対しても高い予測</a:t>
            </a:r>
            <a:r>
              <a:rPr lang="ja-JP" altLang="en-US" dirty="0" smtClean="0"/>
              <a:t>精度</a:t>
            </a:r>
            <a:r>
              <a:rPr lang="ja-JP" altLang="en-US" dirty="0" smtClean="0"/>
              <a:t>が望まれる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テストデータを用いて残差平方和を求め、回帰式</a:t>
            </a:r>
            <a:r>
              <a:rPr kumimoji="1" lang="ja-JP" altLang="en-US" dirty="0" smtClean="0"/>
              <a:t>の評価を行う。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46382" y="2634501"/>
            <a:ext cx="3023976" cy="43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オーバーフィッティング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383146" y="2634501"/>
            <a:ext cx="3023976" cy="43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汎用性が無い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daisuke\Desktop\overfit2.png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2" t="8568" r="8128" b="6466"/>
          <a:stretch/>
        </p:blipFill>
        <p:spPr bwMode="auto">
          <a:xfrm>
            <a:off x="4212320" y="2997232"/>
            <a:ext cx="3240000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3" t="9886" r="9372" b="6913"/>
          <a:stretch/>
        </p:blipFill>
        <p:spPr bwMode="auto">
          <a:xfrm>
            <a:off x="638370" y="2997232"/>
            <a:ext cx="324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重要な問題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変数</a:t>
            </a:r>
            <a:r>
              <a:rPr lang="ja-JP" altLang="en-US" dirty="0" smtClean="0"/>
              <a:t>の選び方</a:t>
            </a:r>
            <a:endParaRPr lang="en-US" altLang="ja-JP" dirty="0" smtClean="0"/>
          </a:p>
          <a:p>
            <a:r>
              <a:rPr lang="ja-JP" altLang="en-US" dirty="0"/>
              <a:t>設定</a:t>
            </a:r>
            <a:r>
              <a:rPr lang="ja-JP" altLang="en-US" dirty="0" smtClean="0"/>
              <a:t>した回帰式</a:t>
            </a:r>
            <a:r>
              <a:rPr lang="ja-JP" altLang="en-US" dirty="0"/>
              <a:t>通り</a:t>
            </a:r>
            <a:r>
              <a:rPr lang="ja-JP" altLang="en-US" dirty="0" smtClean="0"/>
              <a:t>に作る</a:t>
            </a:r>
            <a:endParaRPr lang="en-US" altLang="ja-JP" dirty="0" smtClean="0"/>
          </a:p>
          <a:p>
            <a:r>
              <a:rPr lang="ja-JP" altLang="en-US" dirty="0" smtClean="0"/>
              <a:t>一次、三次の項は関係深い、二次は不要的な</a:t>
            </a:r>
            <a:endParaRPr lang="en-US" altLang="ja-JP" dirty="0" smtClean="0"/>
          </a:p>
          <a:p>
            <a:r>
              <a:rPr kumimoji="1" lang="ja-JP" altLang="en-US" dirty="0" smtClean="0"/>
              <a:t>ラッソとかに絡めて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1801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Sklearn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フリーの</a:t>
            </a:r>
            <a:r>
              <a:rPr lang="en-US" altLang="ja-JP" dirty="0" smtClean="0"/>
              <a:t>Python</a:t>
            </a:r>
            <a:r>
              <a:rPr lang="ja-JP" altLang="en-US" dirty="0" smtClean="0"/>
              <a:t>パッケージ</a:t>
            </a:r>
            <a:endParaRPr lang="en-US" altLang="ja-JP" dirty="0" smtClean="0"/>
          </a:p>
          <a:p>
            <a:r>
              <a:rPr lang="ja-JP" altLang="en-US" dirty="0" smtClean="0"/>
              <a:t>教師あり学習、教師無し学習、その他様々</a:t>
            </a:r>
            <a:r>
              <a:rPr lang="ja-JP" altLang="en-US" dirty="0" smtClean="0"/>
              <a:t>なデータマイニング手法が収録されている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88" t="11581" r="12876" b="27206"/>
          <a:stretch/>
        </p:blipFill>
        <p:spPr bwMode="auto">
          <a:xfrm>
            <a:off x="537280" y="3199643"/>
            <a:ext cx="7260613" cy="3325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BEF-29E9-4176-99CC-3425A632FC0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47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キュート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キュート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1529</TotalTime>
  <Words>496</Words>
  <Application>Microsoft Office PowerPoint</Application>
  <PresentationFormat>画面に合わせる (4:3)</PresentationFormat>
  <Paragraphs>151</Paragraphs>
  <Slides>17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9" baseType="lpstr">
      <vt:lpstr>キュート</vt:lpstr>
      <vt:lpstr>マクロ有効ワークシート</vt:lpstr>
      <vt:lpstr>勉強会成果発表 ～regression～</vt:lpstr>
      <vt:lpstr>目次</vt:lpstr>
      <vt:lpstr>Regressionとは？</vt:lpstr>
      <vt:lpstr>Regressionの手順</vt:lpstr>
      <vt:lpstr>トレーニングデータとテストデータ</vt:lpstr>
      <vt:lpstr>回帰式を求める～最小二乗法～</vt:lpstr>
      <vt:lpstr>回帰式の精度の確認</vt:lpstr>
      <vt:lpstr>重要な問題</vt:lpstr>
      <vt:lpstr>Sklearn</vt:lpstr>
      <vt:lpstr>Ordinary least squares Linear Regression（最小二乗法）</vt:lpstr>
      <vt:lpstr>補足：回帰式を多項式にする</vt:lpstr>
      <vt:lpstr>Ridge regression</vt:lpstr>
      <vt:lpstr>自分の研究内容</vt:lpstr>
      <vt:lpstr>Leave-one-out</vt:lpstr>
      <vt:lpstr>結果</vt:lpstr>
      <vt:lpstr>課題・今後すべきこと</vt:lpstr>
      <vt:lpstr>参考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勉強会成果発表 ～regression編～</dc:title>
  <dc:creator>daisuke</dc:creator>
  <cp:lastModifiedBy>daisuke</cp:lastModifiedBy>
  <cp:revision>155</cp:revision>
  <dcterms:created xsi:type="dcterms:W3CDTF">2013-03-12T08:14:15Z</dcterms:created>
  <dcterms:modified xsi:type="dcterms:W3CDTF">2013-03-14T14:58:14Z</dcterms:modified>
</cp:coreProperties>
</file>