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sldIdLst>
    <p:sldId id="256" r:id="rId2"/>
  </p:sldIdLst>
  <p:sldSz cx="20307300" cy="30279975"/>
  <p:notesSz cx="20564475" cy="29205238"/>
  <p:defaultTextStyle>
    <a:defPPr>
      <a:defRPr lang="en-US"/>
    </a:defPPr>
    <a:lvl1pPr algn="l" rtl="0" fontAlgn="base">
      <a:spcBef>
        <a:spcPct val="0"/>
      </a:spcBef>
      <a:spcAft>
        <a:spcPct val="0"/>
      </a:spcAft>
      <a:defRPr sz="1200" kern="1200">
        <a:solidFill>
          <a:srgbClr val="FFFFFF"/>
        </a:solidFill>
        <a:latin typeface="Arial" charset="0"/>
        <a:ea typeface="+mn-ea"/>
        <a:cs typeface="+mn-cs"/>
        <a:sym typeface="Arial" charset="0"/>
      </a:defRPr>
    </a:lvl1pPr>
    <a:lvl2pPr marL="457200" algn="l" rtl="0" fontAlgn="base">
      <a:spcBef>
        <a:spcPct val="0"/>
      </a:spcBef>
      <a:spcAft>
        <a:spcPct val="0"/>
      </a:spcAft>
      <a:defRPr sz="1200" kern="1200">
        <a:solidFill>
          <a:srgbClr val="FFFFFF"/>
        </a:solidFill>
        <a:latin typeface="Arial" charset="0"/>
        <a:ea typeface="+mn-ea"/>
        <a:cs typeface="+mn-cs"/>
        <a:sym typeface="Arial" charset="0"/>
      </a:defRPr>
    </a:lvl2pPr>
    <a:lvl3pPr marL="914400" algn="l" rtl="0" fontAlgn="base">
      <a:spcBef>
        <a:spcPct val="0"/>
      </a:spcBef>
      <a:spcAft>
        <a:spcPct val="0"/>
      </a:spcAft>
      <a:defRPr sz="1200" kern="1200">
        <a:solidFill>
          <a:srgbClr val="FFFFFF"/>
        </a:solidFill>
        <a:latin typeface="Arial" charset="0"/>
        <a:ea typeface="+mn-ea"/>
        <a:cs typeface="+mn-cs"/>
        <a:sym typeface="Arial" charset="0"/>
      </a:defRPr>
    </a:lvl3pPr>
    <a:lvl4pPr marL="1371600" algn="l" rtl="0" fontAlgn="base">
      <a:spcBef>
        <a:spcPct val="0"/>
      </a:spcBef>
      <a:spcAft>
        <a:spcPct val="0"/>
      </a:spcAft>
      <a:defRPr sz="1200" kern="1200">
        <a:solidFill>
          <a:srgbClr val="FFFFFF"/>
        </a:solidFill>
        <a:latin typeface="Arial" charset="0"/>
        <a:ea typeface="+mn-ea"/>
        <a:cs typeface="+mn-cs"/>
        <a:sym typeface="Arial" charset="0"/>
      </a:defRPr>
    </a:lvl4pPr>
    <a:lvl5pPr marL="1828800" algn="l" rtl="0" fontAlgn="base">
      <a:spcBef>
        <a:spcPct val="0"/>
      </a:spcBef>
      <a:spcAft>
        <a:spcPct val="0"/>
      </a:spcAft>
      <a:defRPr sz="1200" kern="1200">
        <a:solidFill>
          <a:srgbClr val="FFFFFF"/>
        </a:solidFill>
        <a:latin typeface="Arial" charset="0"/>
        <a:ea typeface="+mn-ea"/>
        <a:cs typeface="+mn-cs"/>
        <a:sym typeface="Arial" charset="0"/>
      </a:defRPr>
    </a:lvl5pPr>
    <a:lvl6pPr marL="2286000" algn="l" defTabSz="914400" rtl="0" eaLnBrk="1" latinLnBrk="0" hangingPunct="1">
      <a:defRPr sz="1200" kern="1200">
        <a:solidFill>
          <a:srgbClr val="FFFFFF"/>
        </a:solidFill>
        <a:latin typeface="Arial" charset="0"/>
        <a:ea typeface="+mn-ea"/>
        <a:cs typeface="+mn-cs"/>
        <a:sym typeface="Arial" charset="0"/>
      </a:defRPr>
    </a:lvl6pPr>
    <a:lvl7pPr marL="2743200" algn="l" defTabSz="914400" rtl="0" eaLnBrk="1" latinLnBrk="0" hangingPunct="1">
      <a:defRPr sz="1200" kern="1200">
        <a:solidFill>
          <a:srgbClr val="FFFFFF"/>
        </a:solidFill>
        <a:latin typeface="Arial" charset="0"/>
        <a:ea typeface="+mn-ea"/>
        <a:cs typeface="+mn-cs"/>
        <a:sym typeface="Arial" charset="0"/>
      </a:defRPr>
    </a:lvl7pPr>
    <a:lvl8pPr marL="3200400" algn="l" defTabSz="914400" rtl="0" eaLnBrk="1" latinLnBrk="0" hangingPunct="1">
      <a:defRPr sz="1200" kern="1200">
        <a:solidFill>
          <a:srgbClr val="FFFFFF"/>
        </a:solidFill>
        <a:latin typeface="Arial" charset="0"/>
        <a:ea typeface="+mn-ea"/>
        <a:cs typeface="+mn-cs"/>
        <a:sym typeface="Arial" charset="0"/>
      </a:defRPr>
    </a:lvl8pPr>
    <a:lvl9pPr marL="3657600" algn="l" defTabSz="914400" rtl="0" eaLnBrk="1" latinLnBrk="0" hangingPunct="1">
      <a:defRPr sz="1200" kern="1200">
        <a:solidFill>
          <a:srgbClr val="FFFFFF"/>
        </a:solidFill>
        <a:latin typeface="Arial" charset="0"/>
        <a:ea typeface="+mn-ea"/>
        <a:cs typeface="+mn-cs"/>
        <a:sym typeface="Arial" charset="0"/>
      </a:defRPr>
    </a:lvl9pPr>
  </p:defaultTextStyle>
  <p:extLst>
    <p:ext uri="{EFAFB233-063F-42B5-8137-9DF3F51BA10A}">
      <p15:sldGuideLst xmlns="" xmlns:p15="http://schemas.microsoft.com/office/powerpoint/2012/main">
        <p15:guide id="1" orient="horz" pos="9537">
          <p15:clr>
            <a:srgbClr val="A4A3A4"/>
          </p15:clr>
        </p15:guide>
        <p15:guide id="2" pos="63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E8E8E"/>
    <a:srgbClr val="F09A9A"/>
    <a:srgbClr val="EB7B7B"/>
    <a:srgbClr val="FF5050"/>
    <a:srgbClr val="0098DB"/>
    <a:srgbClr val="F9B72C"/>
    <a:srgbClr val="12416C"/>
    <a:srgbClr val="CE112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26" autoAdjust="0"/>
    <p:restoredTop sz="94660"/>
  </p:normalViewPr>
  <p:slideViewPr>
    <p:cSldViewPr>
      <p:cViewPr>
        <p:scale>
          <a:sx n="25" d="100"/>
          <a:sy n="25" d="100"/>
        </p:scale>
        <p:origin x="-726" y="-54"/>
      </p:cViewPr>
      <p:guideLst>
        <p:guide orient="horz" pos="9537"/>
        <p:guide pos="63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9405938"/>
            <a:ext cx="17262475" cy="6491287"/>
          </a:xfrm>
        </p:spPr>
        <p:txBody>
          <a:bodyPr/>
          <a:lstStyle/>
          <a:p>
            <a:r>
              <a:rPr lang="en-US" smtClean="0"/>
              <a:t>Click to edit Master title style</a:t>
            </a:r>
            <a:endParaRPr lang="en-AU"/>
          </a:p>
        </p:txBody>
      </p:sp>
      <p:sp>
        <p:nvSpPr>
          <p:cNvPr id="3" name="Subtitle 2"/>
          <p:cNvSpPr>
            <a:spLocks noGrp="1"/>
          </p:cNvSpPr>
          <p:nvPr>
            <p:ph type="subTitle" idx="1"/>
          </p:nvPr>
        </p:nvSpPr>
        <p:spPr>
          <a:xfrm>
            <a:off x="3046413" y="17159288"/>
            <a:ext cx="14214475"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719300" y="382588"/>
            <a:ext cx="4567238" cy="29897387"/>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014413" y="382588"/>
            <a:ext cx="13552487" cy="29897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3375" y="19457988"/>
            <a:ext cx="17262475" cy="6013450"/>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1603375" y="12833350"/>
            <a:ext cx="17262475"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014413" y="7085013"/>
            <a:ext cx="9059862" cy="23194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10226675" y="7085013"/>
            <a:ext cx="9059863" cy="23194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16000" y="1212850"/>
            <a:ext cx="18275300" cy="5046663"/>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1016000" y="6778625"/>
            <a:ext cx="897255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16000" y="9602788"/>
            <a:ext cx="897255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10315575" y="6778625"/>
            <a:ext cx="897572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0315575" y="9602788"/>
            <a:ext cx="897572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6000" y="1204913"/>
            <a:ext cx="6680200" cy="513080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7939088" y="1204913"/>
            <a:ext cx="11352212"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1016000" y="6335713"/>
            <a:ext cx="668020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79863" y="21196300"/>
            <a:ext cx="12185650" cy="2501900"/>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3979863" y="2705100"/>
            <a:ext cx="12185650" cy="18168938"/>
          </a:xfrm>
        </p:spPr>
        <p:txBody>
          <a:bodyPr vert="horz" wrap="square" lIns="0" tIns="0" rIns="0" bIns="0" numCol="1" anchor="t" anchorCtr="0" compatLnSpc="1">
            <a:prstTxWarp prst="textNoShape">
              <a:avLst/>
            </a:prstTxWarp>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sym typeface="Arial" charset="0"/>
            </a:endParaRPr>
          </a:p>
        </p:txBody>
      </p:sp>
      <p:sp>
        <p:nvSpPr>
          <p:cNvPr id="4" name="Text Placeholder 3"/>
          <p:cNvSpPr>
            <a:spLocks noGrp="1"/>
          </p:cNvSpPr>
          <p:nvPr>
            <p:ph type="body" sz="half" idx="2"/>
          </p:nvPr>
        </p:nvSpPr>
        <p:spPr>
          <a:xfrm>
            <a:off x="3979863" y="23698200"/>
            <a:ext cx="12185650"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8000" r="-8000"/>
          </a:stretch>
        </a:blipFill>
        <a:effectLst/>
      </p:bgPr>
    </p:bg>
    <p:spTree>
      <p:nvGrpSpPr>
        <p:cNvPr id="1" name=""/>
        <p:cNvGrpSpPr/>
        <p:nvPr/>
      </p:nvGrpSpPr>
      <p:grpSpPr>
        <a:xfrm>
          <a:off x="0" y="0"/>
          <a:ext cx="0" cy="0"/>
          <a:chOff x="0" y="0"/>
          <a:chExt cx="0" cy="0"/>
        </a:xfrm>
      </p:grpSpPr>
      <p:sp>
        <p:nvSpPr>
          <p:cNvPr id="6" name="Rectangle 5"/>
          <p:cNvSpPr/>
          <p:nvPr userDrawn="1"/>
        </p:nvSpPr>
        <p:spPr bwMode="ltGray">
          <a:xfrm flipH="1">
            <a:off x="2088754" y="450355"/>
            <a:ext cx="18218546" cy="3600400"/>
          </a:xfrm>
          <a:prstGeom prst="rect">
            <a:avLst/>
          </a:prstGeom>
          <a:solidFill>
            <a:srgbClr val="0098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pic>
        <p:nvPicPr>
          <p:cNvPr id="2072" name="Picture 24" descr="test"/>
          <p:cNvPicPr>
            <a:picLocks noChangeAspect="1" noChangeArrowheads="1"/>
          </p:cNvPicPr>
          <p:nvPr userDrawn="1"/>
        </p:nvPicPr>
        <p:blipFill>
          <a:blip r:embed="rId14" cstate="print"/>
          <a:srcRect/>
          <a:stretch>
            <a:fillRect/>
          </a:stretch>
        </p:blipFill>
        <p:spPr bwMode="auto">
          <a:xfrm>
            <a:off x="0" y="450850"/>
            <a:ext cx="4249738" cy="2125663"/>
          </a:xfrm>
          <a:prstGeom prst="rect">
            <a:avLst/>
          </a:prstGeom>
          <a:noFill/>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txStyles>
    <p:titleStyle>
      <a:lvl1pPr algn="ctr" rtl="0" eaLnBrk="0" fontAlgn="base" hangingPunct="0">
        <a:lnSpc>
          <a:spcPct val="104000"/>
        </a:lnSpc>
        <a:spcBef>
          <a:spcPct val="0"/>
        </a:spcBef>
        <a:spcAft>
          <a:spcPct val="0"/>
        </a:spcAft>
        <a:defRPr sz="13800">
          <a:solidFill>
            <a:srgbClr val="000000"/>
          </a:solidFill>
          <a:latin typeface="+mj-lt"/>
          <a:ea typeface="+mj-ea"/>
          <a:cs typeface="+mj-cs"/>
          <a:sym typeface="Arial" charset="0"/>
        </a:defRPr>
      </a:lvl1pPr>
      <a:lvl2pPr algn="ctr" rtl="0" eaLnBrk="0" fontAlgn="base" hangingPunct="0">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2pPr>
      <a:lvl3pPr algn="ctr" rtl="0" eaLnBrk="0" fontAlgn="base" hangingPunct="0">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3pPr>
      <a:lvl4pPr algn="ctr" rtl="0" eaLnBrk="0" fontAlgn="base" hangingPunct="0">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4pPr>
      <a:lvl5pPr algn="ctr" rtl="0" eaLnBrk="0" fontAlgn="base" hangingPunct="0">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5pPr>
      <a:lvl6pPr marL="457200" algn="ctr" rtl="0" fontAlgn="base">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6pPr>
      <a:lvl7pPr marL="914400" algn="ctr" rtl="0" fontAlgn="base">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7pPr>
      <a:lvl8pPr marL="1371600" algn="ctr" rtl="0" fontAlgn="base">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8pPr>
      <a:lvl9pPr marL="1828800" algn="ctr" rtl="0" fontAlgn="base">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9pPr>
    </p:titleStyle>
    <p:bodyStyle>
      <a:lvl1pPr marL="342900" indent="-342900" algn="l" rtl="0" eaLnBrk="0" fontAlgn="base" hangingPunct="0">
        <a:lnSpc>
          <a:spcPct val="104000"/>
        </a:lnSpc>
        <a:spcBef>
          <a:spcPts val="2600"/>
        </a:spcBef>
        <a:spcAft>
          <a:spcPct val="0"/>
        </a:spcAft>
        <a:defRPr sz="10400">
          <a:solidFill>
            <a:srgbClr val="000000"/>
          </a:solidFill>
          <a:latin typeface="+mn-lt"/>
          <a:ea typeface="+mn-ea"/>
          <a:cs typeface="+mn-cs"/>
          <a:sym typeface="Arial" charset="0"/>
        </a:defRPr>
      </a:lvl1pPr>
      <a:lvl2pPr marL="457200" algn="l" rtl="0" eaLnBrk="0" fontAlgn="base" hangingPunct="0">
        <a:lnSpc>
          <a:spcPct val="104000"/>
        </a:lnSpc>
        <a:spcBef>
          <a:spcPts val="2200"/>
        </a:spcBef>
        <a:spcAft>
          <a:spcPct val="0"/>
        </a:spcAft>
        <a:defRPr sz="8700">
          <a:solidFill>
            <a:srgbClr val="000000"/>
          </a:solidFill>
          <a:latin typeface="+mn-lt"/>
          <a:ea typeface="+mn-ea"/>
          <a:cs typeface="+mn-cs"/>
          <a:sym typeface="Arial" charset="0"/>
        </a:defRPr>
      </a:lvl2pPr>
      <a:lvl3pPr marL="914400" algn="l" rtl="0" eaLnBrk="0" fontAlgn="base" hangingPunct="0">
        <a:lnSpc>
          <a:spcPct val="104000"/>
        </a:lnSpc>
        <a:spcBef>
          <a:spcPts val="1900"/>
        </a:spcBef>
        <a:spcAft>
          <a:spcPct val="0"/>
        </a:spcAft>
        <a:defRPr sz="7600">
          <a:solidFill>
            <a:srgbClr val="000000"/>
          </a:solidFill>
          <a:latin typeface="+mn-lt"/>
          <a:ea typeface="+mn-ea"/>
          <a:cs typeface="+mn-cs"/>
          <a:sym typeface="Arial" charset="0"/>
        </a:defRPr>
      </a:lvl3pPr>
      <a:lvl4pPr marL="1371600" algn="l" rtl="0" eaLnBrk="0" fontAlgn="base" hangingPunct="0">
        <a:lnSpc>
          <a:spcPct val="104000"/>
        </a:lnSpc>
        <a:spcBef>
          <a:spcPts val="1600"/>
        </a:spcBef>
        <a:spcAft>
          <a:spcPct val="0"/>
        </a:spcAft>
        <a:defRPr sz="6500">
          <a:solidFill>
            <a:srgbClr val="000000"/>
          </a:solidFill>
          <a:latin typeface="+mn-lt"/>
          <a:ea typeface="+mn-ea"/>
          <a:cs typeface="+mn-cs"/>
          <a:sym typeface="Arial" charset="0"/>
        </a:defRPr>
      </a:lvl4pPr>
      <a:lvl5pPr marL="1828800" algn="l" rtl="0" eaLnBrk="0" fontAlgn="base" hangingPunct="0">
        <a:lnSpc>
          <a:spcPct val="104000"/>
        </a:lnSpc>
        <a:spcBef>
          <a:spcPts val="1600"/>
        </a:spcBef>
        <a:spcAft>
          <a:spcPct val="0"/>
        </a:spcAft>
        <a:defRPr sz="6500">
          <a:solidFill>
            <a:srgbClr val="000000"/>
          </a:solidFill>
          <a:latin typeface="+mn-lt"/>
          <a:ea typeface="+mn-ea"/>
          <a:cs typeface="+mn-cs"/>
          <a:sym typeface="Arial" charset="0"/>
        </a:defRPr>
      </a:lvl5pPr>
      <a:lvl6pPr marL="2286000" algn="l" rtl="0" fontAlgn="base">
        <a:lnSpc>
          <a:spcPct val="104000"/>
        </a:lnSpc>
        <a:spcBef>
          <a:spcPts val="1600"/>
        </a:spcBef>
        <a:spcAft>
          <a:spcPct val="0"/>
        </a:spcAft>
        <a:defRPr sz="6500">
          <a:solidFill>
            <a:srgbClr val="000000"/>
          </a:solidFill>
          <a:latin typeface="+mn-lt"/>
          <a:ea typeface="+mn-ea"/>
          <a:cs typeface="+mn-cs"/>
          <a:sym typeface="Arial" charset="0"/>
        </a:defRPr>
      </a:lvl6pPr>
      <a:lvl7pPr marL="2743200" algn="l" rtl="0" fontAlgn="base">
        <a:lnSpc>
          <a:spcPct val="104000"/>
        </a:lnSpc>
        <a:spcBef>
          <a:spcPts val="1600"/>
        </a:spcBef>
        <a:spcAft>
          <a:spcPct val="0"/>
        </a:spcAft>
        <a:defRPr sz="6500">
          <a:solidFill>
            <a:srgbClr val="000000"/>
          </a:solidFill>
          <a:latin typeface="+mn-lt"/>
          <a:ea typeface="+mn-ea"/>
          <a:cs typeface="+mn-cs"/>
          <a:sym typeface="Arial" charset="0"/>
        </a:defRPr>
      </a:lvl7pPr>
      <a:lvl8pPr marL="3200400" algn="l" rtl="0" fontAlgn="base">
        <a:lnSpc>
          <a:spcPct val="104000"/>
        </a:lnSpc>
        <a:spcBef>
          <a:spcPts val="1600"/>
        </a:spcBef>
        <a:spcAft>
          <a:spcPct val="0"/>
        </a:spcAft>
        <a:defRPr sz="6500">
          <a:solidFill>
            <a:srgbClr val="000000"/>
          </a:solidFill>
          <a:latin typeface="+mn-lt"/>
          <a:ea typeface="+mn-ea"/>
          <a:cs typeface="+mn-cs"/>
          <a:sym typeface="Arial" charset="0"/>
        </a:defRPr>
      </a:lvl8pPr>
      <a:lvl9pPr marL="3657600" algn="l" rtl="0" fontAlgn="base">
        <a:lnSpc>
          <a:spcPct val="104000"/>
        </a:lnSpc>
        <a:spcBef>
          <a:spcPts val="1600"/>
        </a:spcBef>
        <a:spcAft>
          <a:spcPct val="0"/>
        </a:spcAft>
        <a:defRPr sz="6500">
          <a:solidFill>
            <a:srgbClr val="000000"/>
          </a:solidFill>
          <a:latin typeface="+mn-lt"/>
          <a:ea typeface="+mn-ea"/>
          <a:cs typeface="+mn-cs"/>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jpe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8" name="Picture 24"/>
          <p:cNvPicPr>
            <a:picLocks noChangeAspect="1" noChangeArrowheads="1"/>
          </p:cNvPicPr>
          <p:nvPr/>
        </p:nvPicPr>
        <p:blipFill>
          <a:blip r:embed="rId2"/>
          <a:srcRect/>
          <a:stretch>
            <a:fillRect/>
          </a:stretch>
        </p:blipFill>
        <p:spPr bwMode="auto">
          <a:xfrm>
            <a:off x="5724494" y="19569143"/>
            <a:ext cx="6107937" cy="1681161"/>
          </a:xfrm>
          <a:prstGeom prst="rect">
            <a:avLst/>
          </a:prstGeom>
          <a:noFill/>
          <a:ln w="9525">
            <a:solidFill>
              <a:schemeClr val="tx1"/>
            </a:solidFill>
            <a:miter lim="800000"/>
            <a:headEnd/>
            <a:tailEnd/>
          </a:ln>
          <a:effectLst/>
        </p:spPr>
      </p:pic>
      <p:sp>
        <p:nvSpPr>
          <p:cNvPr id="20" name="Rounded Rectangle 19"/>
          <p:cNvSpPr/>
          <p:nvPr/>
        </p:nvSpPr>
        <p:spPr bwMode="auto">
          <a:xfrm>
            <a:off x="366644" y="4281411"/>
            <a:ext cx="5181535" cy="10786568"/>
          </a:xfrm>
          <a:prstGeom prst="roundRect">
            <a:avLst>
              <a:gd name="adj" fmla="val 4103"/>
            </a:avLst>
          </a:prstGeom>
          <a:noFill/>
          <a:ln w="76200" cap="flat" cmpd="sng" algn="ctr">
            <a:solidFill>
              <a:schemeClr val="bg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endParaRPr>
          </a:p>
        </p:txBody>
      </p:sp>
      <p:pic>
        <p:nvPicPr>
          <p:cNvPr id="4" name="Picture 2"/>
          <p:cNvPicPr>
            <a:picLocks noChangeAspect="1" noChangeArrowheads="1"/>
          </p:cNvPicPr>
          <p:nvPr/>
        </p:nvPicPr>
        <p:blipFill>
          <a:blip r:embed="rId3"/>
          <a:srcRect/>
          <a:stretch>
            <a:fillRect/>
          </a:stretch>
        </p:blipFill>
        <p:spPr bwMode="auto">
          <a:xfrm>
            <a:off x="580958" y="11042437"/>
            <a:ext cx="4693154" cy="3650232"/>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3081" name="Rectangle 9"/>
          <p:cNvSpPr>
            <a:spLocks/>
          </p:cNvSpPr>
          <p:nvPr/>
        </p:nvSpPr>
        <p:spPr bwMode="auto">
          <a:xfrm>
            <a:off x="4465638" y="352321"/>
            <a:ext cx="15481300" cy="3554516"/>
          </a:xfrm>
          <a:prstGeom prst="rect">
            <a:avLst/>
          </a:prstGeom>
          <a:noFill/>
          <a:ln w="12700" cap="flat">
            <a:noFill/>
            <a:miter lim="800000"/>
            <a:headEnd type="none" w="med" len="med"/>
            <a:tailEnd type="none" w="med" len="med"/>
          </a:ln>
        </p:spPr>
        <p:txBody>
          <a:bodyPr lIns="101600" tIns="101600" rIns="206280" bIns="101600"/>
          <a:lstStyle/>
          <a:p>
            <a:pPr>
              <a:lnSpc>
                <a:spcPct val="98000"/>
              </a:lnSpc>
              <a:spcBef>
                <a:spcPts val="2313"/>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3931900" algn="l"/>
              </a:tabLst>
            </a:pPr>
            <a:r>
              <a:rPr lang="en-US" sz="5400" dirty="0" smtClean="0">
                <a:solidFill>
                  <a:schemeClr val="bg1"/>
                </a:solidFill>
                <a:cs typeface="Arial" charset="0"/>
                <a:sym typeface="Lucida Grande" charset="0"/>
              </a:rPr>
              <a:t>Third Year Physics Lab Booking System</a:t>
            </a:r>
            <a:endParaRPr lang="en-US" sz="5400" dirty="0">
              <a:solidFill>
                <a:schemeClr val="bg1"/>
              </a:solidFill>
              <a:cs typeface="Arial" charset="0"/>
              <a:sym typeface="Lucida Grande" charset="0"/>
            </a:endParaRPr>
          </a:p>
          <a:p>
            <a:pPr>
              <a:spcBef>
                <a:spcPts val="2313"/>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3931900" algn="l"/>
              </a:tabLst>
            </a:pPr>
            <a:r>
              <a:rPr lang="en-US" sz="4000" i="1" dirty="0">
                <a:solidFill>
                  <a:schemeClr val="bg1"/>
                </a:solidFill>
                <a:cs typeface="Arial" charset="0"/>
                <a:sym typeface="Lucida Grande" charset="0"/>
              </a:rPr>
              <a:t>Christopher </a:t>
            </a:r>
            <a:r>
              <a:rPr lang="en-US" sz="4000" i="1" dirty="0" err="1" smtClean="0">
                <a:solidFill>
                  <a:schemeClr val="bg1"/>
                </a:solidFill>
                <a:cs typeface="Arial" charset="0"/>
                <a:sym typeface="Lucida Grande" charset="0"/>
              </a:rPr>
              <a:t>Ballouz</a:t>
            </a:r>
            <a:r>
              <a:rPr lang="en-US" sz="4000" i="1" dirty="0" smtClean="0">
                <a:solidFill>
                  <a:schemeClr val="bg1"/>
                </a:solidFill>
                <a:cs typeface="Arial" charset="0"/>
                <a:sym typeface="Lucida Grande" charset="0"/>
              </a:rPr>
              <a:t>, </a:t>
            </a:r>
            <a:r>
              <a:rPr lang="en-US" sz="4000" i="1" dirty="0">
                <a:solidFill>
                  <a:schemeClr val="bg1"/>
                </a:solidFill>
                <a:cs typeface="Arial" charset="0"/>
                <a:sym typeface="Lucida Grande" charset="0"/>
              </a:rPr>
              <a:t>Julio </a:t>
            </a:r>
            <a:r>
              <a:rPr lang="en-US" sz="4000" i="1" dirty="0" err="1" smtClean="0">
                <a:solidFill>
                  <a:schemeClr val="bg1"/>
                </a:solidFill>
                <a:cs typeface="Arial" charset="0"/>
                <a:sym typeface="Lucida Grande" charset="0"/>
              </a:rPr>
              <a:t>Deak</a:t>
            </a:r>
            <a:r>
              <a:rPr lang="en-US" sz="4000" i="1" dirty="0" smtClean="0">
                <a:solidFill>
                  <a:schemeClr val="bg1"/>
                </a:solidFill>
                <a:cs typeface="Arial" charset="0"/>
                <a:sym typeface="Lucida Grande" charset="0"/>
              </a:rPr>
              <a:t>, </a:t>
            </a:r>
            <a:r>
              <a:rPr lang="en-US" sz="4000" i="1" dirty="0" err="1">
                <a:solidFill>
                  <a:schemeClr val="bg1"/>
                </a:solidFill>
                <a:cs typeface="Arial" charset="0"/>
                <a:sym typeface="Lucida Grande" charset="0"/>
              </a:rPr>
              <a:t>Kartik</a:t>
            </a:r>
            <a:r>
              <a:rPr lang="en-US" sz="4000" i="1" dirty="0">
                <a:solidFill>
                  <a:schemeClr val="bg1"/>
                </a:solidFill>
                <a:cs typeface="Arial" charset="0"/>
                <a:sym typeface="Lucida Grande" charset="0"/>
              </a:rPr>
              <a:t> </a:t>
            </a:r>
            <a:r>
              <a:rPr lang="en-US" sz="4000" i="1" dirty="0" smtClean="0">
                <a:solidFill>
                  <a:schemeClr val="bg1"/>
                </a:solidFill>
                <a:cs typeface="Arial" charset="0"/>
                <a:sym typeface="Lucida Grande" charset="0"/>
              </a:rPr>
              <a:t>Gupta, </a:t>
            </a:r>
            <a:r>
              <a:rPr lang="en-US" sz="4000" i="1" dirty="0">
                <a:solidFill>
                  <a:schemeClr val="bg1"/>
                </a:solidFill>
                <a:cs typeface="Arial" charset="0"/>
                <a:sym typeface="Lucida Grande" charset="0"/>
              </a:rPr>
              <a:t>Mohammed </a:t>
            </a:r>
            <a:r>
              <a:rPr lang="en-US" sz="4000" i="1" dirty="0" err="1" smtClean="0">
                <a:solidFill>
                  <a:schemeClr val="bg1"/>
                </a:solidFill>
                <a:cs typeface="Arial" charset="0"/>
                <a:sym typeface="Lucida Grande" charset="0"/>
              </a:rPr>
              <a:t>Heydari</a:t>
            </a:r>
            <a:r>
              <a:rPr lang="en-US" sz="4000" i="1" dirty="0" smtClean="0">
                <a:solidFill>
                  <a:schemeClr val="bg1"/>
                </a:solidFill>
                <a:cs typeface="Arial" charset="0"/>
                <a:sym typeface="Lucida Grande" charset="0"/>
              </a:rPr>
              <a:t>, Albert Hyde, </a:t>
            </a:r>
            <a:r>
              <a:rPr lang="en-US" sz="4000" i="1" dirty="0" err="1" smtClean="0">
                <a:solidFill>
                  <a:schemeClr val="bg1"/>
                </a:solidFill>
                <a:cs typeface="Arial" charset="0"/>
                <a:sym typeface="Lucida Grande" charset="0"/>
              </a:rPr>
              <a:t>Puravin</a:t>
            </a:r>
            <a:r>
              <a:rPr lang="en-US" sz="4000" i="1" dirty="0" smtClean="0">
                <a:solidFill>
                  <a:schemeClr val="bg1"/>
                </a:solidFill>
                <a:cs typeface="Arial" charset="0"/>
                <a:sym typeface="Lucida Grande" charset="0"/>
              </a:rPr>
              <a:t> </a:t>
            </a:r>
            <a:r>
              <a:rPr lang="en-US" sz="4000" i="1" dirty="0" err="1" smtClean="0">
                <a:solidFill>
                  <a:schemeClr val="bg1"/>
                </a:solidFill>
                <a:cs typeface="Arial" charset="0"/>
                <a:sym typeface="Lucida Grande" charset="0"/>
              </a:rPr>
              <a:t>Sivaganam</a:t>
            </a:r>
            <a:r>
              <a:rPr lang="en-US" sz="3600" i="1" dirty="0">
                <a:solidFill>
                  <a:schemeClr val="bg1"/>
                </a:solidFill>
                <a:cs typeface="Arial" charset="0"/>
                <a:sym typeface="Lucida Grande" charset="0"/>
              </a:rPr>
              <a:t/>
            </a:r>
            <a:br>
              <a:rPr lang="en-US" sz="3600" i="1" dirty="0">
                <a:solidFill>
                  <a:schemeClr val="bg1"/>
                </a:solidFill>
                <a:cs typeface="Arial" charset="0"/>
                <a:sym typeface="Lucida Grande" charset="0"/>
              </a:rPr>
            </a:br>
            <a:r>
              <a:rPr lang="en-US" sz="2800" i="1" dirty="0" smtClean="0">
                <a:solidFill>
                  <a:schemeClr val="bg1"/>
                </a:solidFill>
                <a:cs typeface="Arial" charset="0"/>
                <a:sym typeface="Lucida Grande" charset="0"/>
              </a:rPr>
              <a:t>Professor Judy Kay, Professor </a:t>
            </a:r>
            <a:r>
              <a:rPr lang="en-US" sz="2800" i="1" dirty="0" err="1" smtClean="0">
                <a:solidFill>
                  <a:schemeClr val="bg1"/>
                </a:solidFill>
                <a:cs typeface="Arial" charset="0"/>
                <a:sym typeface="Lucida Grande" charset="0"/>
              </a:rPr>
              <a:t>Xue</a:t>
            </a:r>
            <a:r>
              <a:rPr lang="en-US" sz="2800" i="1" dirty="0" smtClean="0">
                <a:solidFill>
                  <a:schemeClr val="bg1"/>
                </a:solidFill>
                <a:cs typeface="Arial" charset="0"/>
                <a:sym typeface="Lucida Grande" charset="0"/>
              </a:rPr>
              <a:t> Yang</a:t>
            </a:r>
            <a:r>
              <a:rPr lang="en-US" sz="2800" dirty="0" smtClean="0">
                <a:solidFill>
                  <a:schemeClr val="bg1"/>
                </a:solidFill>
                <a:cs typeface="Arial" charset="0"/>
                <a:sym typeface="Lucida Grande" charset="0"/>
              </a:rPr>
              <a:t>  </a:t>
            </a:r>
            <a:r>
              <a:rPr lang="en-US" sz="2800" dirty="0">
                <a:solidFill>
                  <a:schemeClr val="bg1"/>
                </a:solidFill>
                <a:cs typeface="Arial" charset="0"/>
                <a:sym typeface="Lucida Grande" charset="0"/>
              </a:rPr>
              <a:t/>
            </a:r>
            <a:br>
              <a:rPr lang="en-US" sz="2800" dirty="0">
                <a:solidFill>
                  <a:schemeClr val="bg1"/>
                </a:solidFill>
                <a:cs typeface="Arial" charset="0"/>
                <a:sym typeface="Lucida Grande" charset="0"/>
              </a:rPr>
            </a:br>
            <a:r>
              <a:rPr lang="en-US" sz="2800" dirty="0" smtClean="0">
                <a:solidFill>
                  <a:schemeClr val="bg1"/>
                </a:solidFill>
                <a:cs typeface="Arial" charset="0"/>
                <a:sym typeface="Lucida Grande" charset="0"/>
              </a:rPr>
              <a:t>School of Information Technologies</a:t>
            </a:r>
            <a:br>
              <a:rPr lang="en-US" sz="2800" dirty="0" smtClean="0">
                <a:solidFill>
                  <a:schemeClr val="bg1"/>
                </a:solidFill>
                <a:cs typeface="Arial" charset="0"/>
                <a:sym typeface="Lucida Grande" charset="0"/>
              </a:rPr>
            </a:br>
            <a:r>
              <a:rPr lang="en-US" sz="2800" cap="all" dirty="0" smtClean="0">
                <a:solidFill>
                  <a:schemeClr val="bg1"/>
                </a:solidFill>
                <a:cs typeface="Arial" charset="0"/>
                <a:sym typeface="Lucida Grande" charset="0"/>
              </a:rPr>
              <a:t>Faculty </a:t>
            </a:r>
            <a:r>
              <a:rPr lang="en-US" sz="2800" cap="all" dirty="0">
                <a:solidFill>
                  <a:schemeClr val="bg1"/>
                </a:solidFill>
                <a:cs typeface="Arial" charset="0"/>
                <a:sym typeface="Lucida Grande" charset="0"/>
              </a:rPr>
              <a:t>of Engineering </a:t>
            </a:r>
            <a:r>
              <a:rPr lang="en-US" sz="2800" cap="all" dirty="0" smtClean="0">
                <a:solidFill>
                  <a:schemeClr val="bg1"/>
                </a:solidFill>
                <a:cs typeface="Arial" charset="0"/>
                <a:sym typeface="Lucida Grande" charset="0"/>
              </a:rPr>
              <a:t>&amp; Information </a:t>
            </a:r>
            <a:r>
              <a:rPr lang="en-US" sz="2800" cap="all" dirty="0">
                <a:solidFill>
                  <a:schemeClr val="bg1"/>
                </a:solidFill>
                <a:cs typeface="Arial" charset="0"/>
                <a:sym typeface="Lucida Grande" charset="0"/>
              </a:rPr>
              <a:t>Technologies </a:t>
            </a:r>
            <a:endParaRPr lang="en-US" sz="3300" cap="all" dirty="0">
              <a:solidFill>
                <a:schemeClr val="bg1"/>
              </a:solidFill>
              <a:cs typeface="Arial" charset="0"/>
              <a:sym typeface="Lucida Grande" charset="0"/>
            </a:endParaRPr>
          </a:p>
        </p:txBody>
      </p:sp>
      <p:sp>
        <p:nvSpPr>
          <p:cNvPr id="3082" name="Rectangle 10"/>
          <p:cNvSpPr>
            <a:spLocks/>
          </p:cNvSpPr>
          <p:nvPr/>
        </p:nvSpPr>
        <p:spPr bwMode="auto">
          <a:xfrm>
            <a:off x="504141" y="4373707"/>
            <a:ext cx="4877230" cy="4285560"/>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800" b="1" dirty="0" smtClean="0">
                <a:solidFill>
                  <a:srgbClr val="0098DB"/>
                </a:solidFill>
                <a:cs typeface="Arial" charset="0"/>
                <a:sym typeface="Lucida Grande" charset="0"/>
              </a:rPr>
              <a:t>What is this project about?</a:t>
            </a:r>
          </a:p>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  Introduction</a:t>
            </a:r>
            <a:endParaRPr lang="en-US" sz="2400" b="1" dirty="0" smtClean="0">
              <a:solidFill>
                <a:srgbClr val="0098DB"/>
              </a:solidFill>
              <a:cs typeface="Arial" charset="0"/>
              <a:sym typeface="Lucida Grande" charset="0"/>
            </a:endParaRPr>
          </a:p>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	In each semester, the School of Physics offers over 30 different experiments in Senior Physics Laboratory for the students to undertake and earn credit points. Students use the web booking system to book times for completing experiments and to view their marks.</a:t>
            </a:r>
          </a:p>
        </p:txBody>
      </p:sp>
      <p:sp>
        <p:nvSpPr>
          <p:cNvPr id="27" name="Cloud 26"/>
          <p:cNvSpPr/>
          <p:nvPr/>
        </p:nvSpPr>
        <p:spPr bwMode="auto">
          <a:xfrm>
            <a:off x="3001430" y="12036371"/>
            <a:ext cx="2190139" cy="881028"/>
          </a:xfrm>
          <a:prstGeom prst="cloud">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19" name="Cloud 18"/>
          <p:cNvSpPr/>
          <p:nvPr/>
        </p:nvSpPr>
        <p:spPr bwMode="auto">
          <a:xfrm>
            <a:off x="641292" y="12464999"/>
            <a:ext cx="4693154" cy="1566272"/>
          </a:xfrm>
          <a:prstGeom prst="cloud">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22" name="Rectangle 21"/>
          <p:cNvSpPr/>
          <p:nvPr/>
        </p:nvSpPr>
        <p:spPr>
          <a:xfrm>
            <a:off x="897673" y="12902763"/>
            <a:ext cx="4070866" cy="769441"/>
          </a:xfrm>
          <a:prstGeom prst="rect">
            <a:avLst/>
          </a:prstGeom>
          <a:noFill/>
          <a:ln>
            <a:noFill/>
          </a:ln>
          <a:effectLst>
            <a:glow rad="63500">
              <a:schemeClr val="accent1">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Initial System</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6" name="Cloud 25"/>
          <p:cNvSpPr/>
          <p:nvPr/>
        </p:nvSpPr>
        <p:spPr bwMode="auto">
          <a:xfrm>
            <a:off x="846780" y="13647048"/>
            <a:ext cx="1314083" cy="636298"/>
          </a:xfrm>
          <a:prstGeom prst="cloud">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29" name="Rounded Rectangle 28"/>
          <p:cNvSpPr/>
          <p:nvPr/>
        </p:nvSpPr>
        <p:spPr bwMode="auto">
          <a:xfrm>
            <a:off x="5833170" y="4281411"/>
            <a:ext cx="14090444" cy="8586142"/>
          </a:xfrm>
          <a:prstGeom prst="roundRect">
            <a:avLst>
              <a:gd name="adj" fmla="val 4103"/>
            </a:avLst>
          </a:prstGeom>
          <a:noFill/>
          <a:ln w="76200" cap="flat" cmpd="sng" algn="ctr">
            <a:solidFill>
              <a:schemeClr val="bg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32" name="Rectangle 10"/>
          <p:cNvSpPr>
            <a:spLocks/>
          </p:cNvSpPr>
          <p:nvPr/>
        </p:nvSpPr>
        <p:spPr bwMode="auto">
          <a:xfrm>
            <a:off x="5833170" y="4373706"/>
            <a:ext cx="14090444" cy="5475775"/>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800" b="1" dirty="0" smtClean="0">
                <a:solidFill>
                  <a:srgbClr val="0098DB"/>
                </a:solidFill>
                <a:cs typeface="Arial" charset="0"/>
                <a:sym typeface="Lucida Grande" charset="0"/>
              </a:rPr>
              <a:t>Strategy</a:t>
            </a:r>
          </a:p>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  Thoughtful Testing</a:t>
            </a:r>
          </a:p>
          <a:p>
            <a:pPr marL="342900" indent="-342900">
              <a:lnSpc>
                <a:spcPct val="99000"/>
              </a:lnSpc>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To ensure on the functionality, we have followed the Extreme Programming coding methodology. The methodology states to conduct 3 levels of software testing with pair programming to achieve completeness of tasks.</a:t>
            </a:r>
          </a:p>
          <a:p>
            <a:pPr marL="342900" indent="-342900">
              <a:lnSpc>
                <a:spcPct val="99000"/>
              </a:lnSpc>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Unit testing are created before implementation to strict</a:t>
            </a:r>
          </a:p>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a:solidFill>
                  <a:schemeClr val="tx1"/>
                </a:solidFill>
                <a:cs typeface="Arial" charset="0"/>
                <a:sym typeface="Lucida Grande" charset="0"/>
              </a:rPr>
              <a:t>	</a:t>
            </a:r>
            <a:r>
              <a:rPr lang="en-US" sz="2300" dirty="0" smtClean="0">
                <a:solidFill>
                  <a:schemeClr val="tx1"/>
                </a:solidFill>
                <a:cs typeface="Arial" charset="0"/>
                <a:sym typeface="Lucida Grande" charset="0"/>
              </a:rPr>
              <a:t>on coding and to make clear of the goal to be achieved.</a:t>
            </a:r>
          </a:p>
          <a:p>
            <a:pPr marL="342900" indent="-342900">
              <a:lnSpc>
                <a:spcPct val="99000"/>
              </a:lnSpc>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Integration testing follows after all unit test passes.</a:t>
            </a:r>
          </a:p>
          <a:p>
            <a:pPr marL="342900" indent="-342900">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	The test will combine individual works and checks if</a:t>
            </a:r>
          </a:p>
          <a:p>
            <a:pPr marL="342900" indent="-342900">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	any there are any conflicts.</a:t>
            </a:r>
          </a:p>
          <a:p>
            <a:pPr marL="342900" indent="-342900">
              <a:lnSpc>
                <a:spcPct val="99000"/>
              </a:lnSpc>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Lastly, acceptance test is committed. The test refers</a:t>
            </a:r>
          </a:p>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a:solidFill>
                  <a:schemeClr val="tx1"/>
                </a:solidFill>
                <a:cs typeface="Arial" charset="0"/>
                <a:sym typeface="Lucida Grande" charset="0"/>
              </a:rPr>
              <a:t>	</a:t>
            </a:r>
            <a:r>
              <a:rPr lang="en-US" sz="2300" dirty="0" smtClean="0">
                <a:solidFill>
                  <a:schemeClr val="tx1"/>
                </a:solidFill>
                <a:cs typeface="Arial" charset="0"/>
                <a:sym typeface="Lucida Grande" charset="0"/>
              </a:rPr>
              <a:t>back if the implementation is meeting the client’s</a:t>
            </a:r>
          </a:p>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a:solidFill>
                  <a:schemeClr val="tx1"/>
                </a:solidFill>
                <a:cs typeface="Arial" charset="0"/>
                <a:sym typeface="Lucida Grande" charset="0"/>
              </a:rPr>
              <a:t>	</a:t>
            </a:r>
            <a:r>
              <a:rPr lang="en-US" sz="2300" dirty="0" smtClean="0">
                <a:solidFill>
                  <a:schemeClr val="tx1"/>
                </a:solidFill>
                <a:cs typeface="Arial" charset="0"/>
                <a:sym typeface="Lucida Grande" charset="0"/>
              </a:rPr>
              <a:t>requirements and expectations.</a:t>
            </a:r>
          </a:p>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endParaRPr lang="en-US" sz="2300" dirty="0">
              <a:solidFill>
                <a:srgbClr val="000000"/>
              </a:solidFill>
              <a:cs typeface="Arial" charset="0"/>
              <a:sym typeface="Lucida Grande" charset="0"/>
            </a:endParaRPr>
          </a:p>
        </p:txBody>
      </p:sp>
      <p:sp>
        <p:nvSpPr>
          <p:cNvPr id="2" name="TextBox 1"/>
          <p:cNvSpPr txBox="1"/>
          <p:nvPr/>
        </p:nvSpPr>
        <p:spPr>
          <a:xfrm>
            <a:off x="459145" y="8659267"/>
            <a:ext cx="4967221" cy="2325445"/>
          </a:xfrm>
          <a:prstGeom prst="rect">
            <a:avLst/>
          </a:prstGeom>
          <a:noFill/>
        </p:spPr>
        <p:txBody>
          <a:bodyPr wrap="square" rtlCol="0">
            <a:spAutoFit/>
          </a:bodyPr>
          <a:lstStyle/>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a:solidFill>
                  <a:srgbClr val="000000"/>
                </a:solidFill>
                <a:cs typeface="Arial" charset="0"/>
                <a:sym typeface="Lucida Grande" charset="0"/>
              </a:rPr>
              <a:t> Aim</a:t>
            </a:r>
          </a:p>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a:solidFill>
                  <a:srgbClr val="000000"/>
                </a:solidFill>
                <a:cs typeface="Arial" charset="0"/>
                <a:sym typeface="Lucida Grande" charset="0"/>
              </a:rPr>
              <a:t>	We were given a booking system with numerous flaws and defects. Our aim was to resolve these bugs and make a complete and deliverable product!</a:t>
            </a:r>
            <a:endParaRPr lang="en-AU" sz="2300" dirty="0"/>
          </a:p>
        </p:txBody>
      </p:sp>
      <p:sp>
        <p:nvSpPr>
          <p:cNvPr id="6" name="TextBox 5"/>
          <p:cNvSpPr txBox="1"/>
          <p:nvPr/>
        </p:nvSpPr>
        <p:spPr>
          <a:xfrm>
            <a:off x="5833170" y="9611787"/>
            <a:ext cx="14090444" cy="2906693"/>
          </a:xfrm>
          <a:prstGeom prst="rect">
            <a:avLst/>
          </a:prstGeom>
          <a:noFill/>
        </p:spPr>
        <p:txBody>
          <a:bodyPr wrap="square" rtlCol="0">
            <a:spAutoFit/>
          </a:bodyPr>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a:solidFill>
                  <a:schemeClr val="tx1"/>
                </a:solidFill>
                <a:cs typeface="Arial" charset="0"/>
                <a:sym typeface="Lucida Grande" charset="0"/>
              </a:rPr>
              <a:t>Novel Approach</a:t>
            </a:r>
            <a:endParaRPr lang="en-US" sz="2400" b="1" dirty="0">
              <a:solidFill>
                <a:srgbClr val="0098DB"/>
              </a:solidFill>
              <a:cs typeface="Arial" charset="0"/>
              <a:sym typeface="Lucida Grande" charset="0"/>
            </a:endParaRP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a:solidFill>
                  <a:srgbClr val="000000"/>
                </a:solidFill>
                <a:cs typeface="Arial" charset="0"/>
                <a:sym typeface="Lucida Grande" charset="0"/>
              </a:rPr>
              <a:t>To satisfy our client’s requirements and to not increase issues, we preserved the initial system’s settings and structures.</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a:solidFill>
                  <a:srgbClr val="000000"/>
                </a:solidFill>
                <a:cs typeface="Arial" charset="0"/>
                <a:sym typeface="Lucida Grande" charset="0"/>
              </a:rPr>
              <a:t>Object-oriented design patterns for Ruby made it possible to have a tight coupling of data structures, making it easier for us to develop and implement; each having a responsibility for different objects.</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a:solidFill>
                  <a:srgbClr val="000000"/>
                </a:solidFill>
                <a:cs typeface="Arial" charset="0"/>
                <a:sym typeface="Lucida Grande" charset="0"/>
              </a:rPr>
              <a:t>Conserving Model-View-Controller design pattern of Rails also assisted us to detect where the problem was occurring</a:t>
            </a:r>
            <a:endParaRPr lang="en-AU" sz="2300" dirty="0"/>
          </a:p>
        </p:txBody>
      </p:sp>
      <p:pic>
        <p:nvPicPr>
          <p:cNvPr id="5" name="Picture 2"/>
          <p:cNvPicPr>
            <a:picLocks noChangeAspect="1" noChangeArrowheads="1"/>
          </p:cNvPicPr>
          <p:nvPr/>
        </p:nvPicPr>
        <p:blipFill>
          <a:blip r:embed="rId4"/>
          <a:srcRect/>
          <a:stretch>
            <a:fillRect/>
          </a:stretch>
        </p:blipFill>
        <p:spPr bwMode="auto">
          <a:xfrm>
            <a:off x="13725550" y="6281675"/>
            <a:ext cx="5787390" cy="3147060"/>
          </a:xfrm>
          <a:prstGeom prst="rect">
            <a:avLst/>
          </a:prstGeom>
          <a:noFill/>
          <a:ln w="9525">
            <a:noFill/>
            <a:miter lim="800000"/>
            <a:headEnd/>
            <a:tailEnd/>
          </a:ln>
          <a:effectLst/>
        </p:spPr>
      </p:pic>
      <p:sp>
        <p:nvSpPr>
          <p:cNvPr id="28" name="Rectangle 27"/>
          <p:cNvSpPr/>
          <p:nvPr/>
        </p:nvSpPr>
        <p:spPr>
          <a:xfrm>
            <a:off x="7081816" y="12996847"/>
            <a:ext cx="4830169" cy="1446550"/>
          </a:xfrm>
          <a:prstGeom prst="rect">
            <a:avLst/>
          </a:prstGeom>
          <a:noFill/>
          <a:effectLst>
            <a:outerShdw blurRad="50800" dist="38100" dir="2700000" algn="tl" rotWithShape="0">
              <a:prstClr val="black">
                <a:alpha val="40000"/>
              </a:prstClr>
            </a:outerShdw>
          </a:effectLst>
        </p:spPr>
        <p:txBody>
          <a:bodyPr wrap="none" lIns="91440" tIns="45720" rIns="91440" bIns="45720">
            <a:spAutoFit/>
          </a:bodyPr>
          <a:lstStyle/>
          <a:p>
            <a:pPr algn="ctr"/>
            <a:r>
              <a:rPr lang="en-US" sz="8800" b="1" i="1" dirty="0" smtClean="0">
                <a:ln w="38100">
                  <a:solidFill>
                    <a:schemeClr val="bg1"/>
                  </a:solidFill>
                  <a:prstDash val="solid"/>
                  <a:miter lim="800000"/>
                </a:ln>
                <a:solidFill>
                  <a:schemeClr val="tx1"/>
                </a:solidFill>
                <a:effectLst>
                  <a:glow rad="101600">
                    <a:schemeClr val="bg1">
                      <a:lumMod val="85000"/>
                      <a:alpha val="60000"/>
                    </a:schemeClr>
                  </a:glow>
                  <a:outerShdw blurRad="25500" dist="23000" dir="7020000" algn="tl">
                    <a:srgbClr val="000000">
                      <a:alpha val="50000"/>
                    </a:srgbClr>
                  </a:outerShdw>
                </a:effectLst>
              </a:rPr>
              <a:t>e   </a:t>
            </a:r>
            <a:r>
              <a:rPr lang="en-US" sz="8800" b="1" i="1" dirty="0" err="1" smtClean="0">
                <a:ln w="38100">
                  <a:solidFill>
                    <a:schemeClr val="bg1"/>
                  </a:solidFill>
                  <a:prstDash val="solid"/>
                  <a:miter lim="800000"/>
                </a:ln>
                <a:solidFill>
                  <a:schemeClr val="tx1"/>
                </a:solidFill>
                <a:effectLst>
                  <a:glow rad="101600">
                    <a:schemeClr val="bg1">
                      <a:lumMod val="85000"/>
                      <a:alpha val="60000"/>
                    </a:schemeClr>
                  </a:glow>
                  <a:outerShdw blurRad="25500" dist="23000" dir="7020000" algn="tl">
                    <a:srgbClr val="000000">
                      <a:alpha val="50000"/>
                    </a:srgbClr>
                  </a:outerShdw>
                </a:effectLst>
              </a:rPr>
              <a:t>treme</a:t>
            </a:r>
            <a:endParaRPr lang="en-US" sz="8800" b="1" i="1" cap="none" spc="0" dirty="0">
              <a:ln w="38100">
                <a:solidFill>
                  <a:schemeClr val="bg1"/>
                </a:solidFill>
                <a:prstDash val="solid"/>
                <a:miter lim="800000"/>
              </a:ln>
              <a:solidFill>
                <a:schemeClr val="tx1"/>
              </a:solidFill>
              <a:effectLst>
                <a:glow rad="101600">
                  <a:schemeClr val="bg1">
                    <a:lumMod val="85000"/>
                    <a:alpha val="60000"/>
                  </a:schemeClr>
                </a:glow>
                <a:outerShdw blurRad="25500" dist="23000" dir="7020000" algn="tl">
                  <a:srgbClr val="000000">
                    <a:alpha val="50000"/>
                  </a:srgbClr>
                </a:outerShdw>
              </a:effectLst>
            </a:endParaRPr>
          </a:p>
        </p:txBody>
      </p:sp>
      <p:sp>
        <p:nvSpPr>
          <p:cNvPr id="30" name="Rectangle 29"/>
          <p:cNvSpPr/>
          <p:nvPr/>
        </p:nvSpPr>
        <p:spPr>
          <a:xfrm>
            <a:off x="7724758" y="12782533"/>
            <a:ext cx="1181734" cy="1815882"/>
          </a:xfrm>
          <a:prstGeom prst="rect">
            <a:avLst/>
          </a:prstGeom>
          <a:noFill/>
        </p:spPr>
        <p:txBody>
          <a:bodyPr wrap="none" lIns="91440" tIns="45720" rIns="91440" bIns="45720">
            <a:spAutoFit/>
          </a:bodyPr>
          <a:lstStyle/>
          <a:p>
            <a:pPr algn="ctr"/>
            <a:r>
              <a:rPr lang="en-US" sz="11200" b="1" i="1" cap="none" spc="300" dirty="0" smtClean="0">
                <a:ln w="5715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X</a:t>
            </a:r>
            <a:endParaRPr lang="en-US" sz="11200" b="1" i="1" cap="none" spc="300" dirty="0">
              <a:ln w="5715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1" name="Rectangle 30"/>
          <p:cNvSpPr/>
          <p:nvPr/>
        </p:nvSpPr>
        <p:spPr>
          <a:xfrm>
            <a:off x="5795932" y="13996979"/>
            <a:ext cx="6135013" cy="1200329"/>
          </a:xfrm>
          <a:prstGeom prst="rect">
            <a:avLst/>
          </a:prstGeom>
          <a:noFill/>
          <a:effectLst>
            <a:outerShdw blurRad="101600" dist="101600" algn="tl" rotWithShape="0">
              <a:prstClr val="black">
                <a:alpha val="35000"/>
              </a:prstClr>
            </a:outerShdw>
          </a:effectLst>
        </p:spPr>
        <p:txBody>
          <a:bodyPr wrap="none" lIns="91440" tIns="45720" rIns="91440" bIns="45720">
            <a:spAutoFit/>
          </a:bodyPr>
          <a:lstStyle/>
          <a:p>
            <a:pPr algn="ctr"/>
            <a:r>
              <a:rPr lang="en-US" sz="7200" b="1" i="1" cap="none" spc="0" dirty="0" smtClean="0">
                <a:ln w="28575" cmpd="sng">
                  <a:solidFill>
                    <a:srgbClr val="FFFFFF"/>
                  </a:solidFill>
                  <a:prstDash val="solid"/>
                  <a:miter lim="800000"/>
                </a:ln>
                <a:solidFill>
                  <a:srgbClr val="0070C0"/>
                </a:solidFill>
                <a:effectLst>
                  <a:outerShdw blurRad="50800" algn="tl" rotWithShape="0">
                    <a:srgbClr val="000000"/>
                  </a:outerShdw>
                </a:effectLst>
              </a:rPr>
              <a:t>p</a:t>
            </a:r>
            <a:r>
              <a:rPr lang="en-US" sz="7200" b="1" i="1" cap="none" spc="0" dirty="0" smtClean="0">
                <a:ln w="28575"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rogramming</a:t>
            </a:r>
            <a:endParaRPr lang="en-US" sz="7200" b="1" i="1" cap="none" spc="0" dirty="0">
              <a:ln w="28575"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1031" name="Picture 7"/>
          <p:cNvPicPr>
            <a:picLocks noChangeAspect="1" noChangeArrowheads="1"/>
          </p:cNvPicPr>
          <p:nvPr/>
        </p:nvPicPr>
        <p:blipFill>
          <a:blip r:embed="rId5"/>
          <a:srcRect/>
          <a:stretch>
            <a:fillRect/>
          </a:stretch>
        </p:blipFill>
        <p:spPr bwMode="auto">
          <a:xfrm>
            <a:off x="5938808" y="13568351"/>
            <a:ext cx="1038225" cy="609600"/>
          </a:xfrm>
          <a:prstGeom prst="rect">
            <a:avLst/>
          </a:prstGeom>
          <a:noFill/>
          <a:ln w="9525">
            <a:noFill/>
            <a:miter lim="800000"/>
            <a:headEnd/>
            <a:tailEnd/>
          </a:ln>
          <a:effectLst/>
        </p:spPr>
      </p:pic>
      <p:pic>
        <p:nvPicPr>
          <p:cNvPr id="1035" name="Picture 11" descr="http://atelier-agile.ch/ruby-on-rails-logo.png"/>
          <p:cNvPicPr>
            <a:picLocks noChangeAspect="1" noChangeArrowheads="1"/>
          </p:cNvPicPr>
          <p:nvPr/>
        </p:nvPicPr>
        <p:blipFill>
          <a:blip r:embed="rId6"/>
          <a:srcRect/>
          <a:stretch>
            <a:fillRect/>
          </a:stretch>
        </p:blipFill>
        <p:spPr bwMode="auto">
          <a:xfrm>
            <a:off x="366644" y="27855951"/>
            <a:ext cx="2081210" cy="2081210"/>
          </a:xfrm>
          <a:prstGeom prst="rect">
            <a:avLst/>
          </a:prstGeom>
          <a:noFill/>
        </p:spPr>
      </p:pic>
      <p:pic>
        <p:nvPicPr>
          <p:cNvPr id="1037" name="Picture 13" descr="http://cms.csdnimg.cn/article/201409/22/541fc75bcb44c.jpg"/>
          <p:cNvPicPr>
            <a:picLocks noChangeAspect="1" noChangeArrowheads="1"/>
          </p:cNvPicPr>
          <p:nvPr/>
        </p:nvPicPr>
        <p:blipFill>
          <a:blip r:embed="rId7"/>
          <a:srcRect/>
          <a:stretch>
            <a:fillRect/>
          </a:stretch>
        </p:blipFill>
        <p:spPr bwMode="auto">
          <a:xfrm>
            <a:off x="2938412" y="27927389"/>
            <a:ext cx="1752746" cy="2012121"/>
          </a:xfrm>
          <a:prstGeom prst="rect">
            <a:avLst/>
          </a:prstGeom>
          <a:noFill/>
        </p:spPr>
      </p:pic>
      <p:pic>
        <p:nvPicPr>
          <p:cNvPr id="1039" name="Picture 15" descr="http://jlynch.co/assets/skills-rspec-dd0946616833a3b4bf7f9aff6372f378.png"/>
          <p:cNvPicPr>
            <a:picLocks noChangeAspect="1" noChangeArrowheads="1"/>
          </p:cNvPicPr>
          <p:nvPr/>
        </p:nvPicPr>
        <p:blipFill>
          <a:blip r:embed="rId8"/>
          <a:srcRect/>
          <a:stretch>
            <a:fillRect/>
          </a:stretch>
        </p:blipFill>
        <p:spPr bwMode="auto">
          <a:xfrm>
            <a:off x="5224428" y="27927389"/>
            <a:ext cx="2308842" cy="2016172"/>
          </a:xfrm>
          <a:prstGeom prst="rect">
            <a:avLst/>
          </a:prstGeom>
          <a:noFill/>
        </p:spPr>
      </p:pic>
      <p:pic>
        <p:nvPicPr>
          <p:cNvPr id="1041" name="Picture 17" descr="http://www.akro.com.au/wp-content/uploads/2013/04/mysql_logo.png"/>
          <p:cNvPicPr>
            <a:picLocks noChangeAspect="1" noChangeArrowheads="1"/>
          </p:cNvPicPr>
          <p:nvPr/>
        </p:nvPicPr>
        <p:blipFill>
          <a:blip r:embed="rId9"/>
          <a:srcRect/>
          <a:stretch>
            <a:fillRect/>
          </a:stretch>
        </p:blipFill>
        <p:spPr bwMode="auto">
          <a:xfrm>
            <a:off x="8086227" y="28148959"/>
            <a:ext cx="3299792" cy="1707255"/>
          </a:xfrm>
          <a:prstGeom prst="rect">
            <a:avLst/>
          </a:prstGeom>
          <a:noFill/>
        </p:spPr>
      </p:pic>
      <p:pic>
        <p:nvPicPr>
          <p:cNvPr id="1043" name="Picture 19" descr="http://www.theinquirer.net/IMG/471/165471/redhat-logo.jpg"/>
          <p:cNvPicPr>
            <a:picLocks noChangeAspect="1" noChangeArrowheads="1"/>
          </p:cNvPicPr>
          <p:nvPr/>
        </p:nvPicPr>
        <p:blipFill>
          <a:blip r:embed="rId10"/>
          <a:srcRect/>
          <a:stretch>
            <a:fillRect/>
          </a:stretch>
        </p:blipFill>
        <p:spPr bwMode="auto">
          <a:xfrm>
            <a:off x="12091576" y="28098451"/>
            <a:ext cx="1662909" cy="1829201"/>
          </a:xfrm>
          <a:prstGeom prst="rect">
            <a:avLst/>
          </a:prstGeom>
          <a:noFill/>
        </p:spPr>
      </p:pic>
      <p:sp>
        <p:nvSpPr>
          <p:cNvPr id="39" name="Rounded Rectangle 38"/>
          <p:cNvSpPr/>
          <p:nvPr/>
        </p:nvSpPr>
        <p:spPr bwMode="auto">
          <a:xfrm>
            <a:off x="12225352" y="13211161"/>
            <a:ext cx="7715304" cy="14287600"/>
          </a:xfrm>
          <a:prstGeom prst="roundRect">
            <a:avLst>
              <a:gd name="adj" fmla="val 4103"/>
            </a:avLst>
          </a:prstGeom>
          <a:noFill/>
          <a:ln w="76200" cap="flat" cmpd="sng" algn="ctr">
            <a:solidFill>
              <a:schemeClr val="bg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40" name="Rounded Rectangle 39"/>
          <p:cNvSpPr/>
          <p:nvPr/>
        </p:nvSpPr>
        <p:spPr bwMode="auto">
          <a:xfrm>
            <a:off x="366644" y="15354301"/>
            <a:ext cx="11572956" cy="12144460"/>
          </a:xfrm>
          <a:prstGeom prst="roundRect">
            <a:avLst>
              <a:gd name="adj" fmla="val 4103"/>
            </a:avLst>
          </a:prstGeom>
          <a:noFill/>
          <a:ln w="76200" cap="flat" cmpd="sng" algn="ctr">
            <a:solidFill>
              <a:schemeClr val="bg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41" name="Text Box 89"/>
          <p:cNvSpPr txBox="1">
            <a:spLocks/>
          </p:cNvSpPr>
          <p:nvPr/>
        </p:nvSpPr>
        <p:spPr bwMode="auto">
          <a:xfrm>
            <a:off x="14511368" y="27855951"/>
            <a:ext cx="2952750" cy="274637"/>
          </a:xfrm>
          <a:prstGeom prst="rect">
            <a:avLst/>
          </a:prstGeom>
          <a:noFill/>
          <a:ln w="9525">
            <a:noFill/>
            <a:miter lim="800000"/>
            <a:headEnd/>
            <a:tailEnd/>
          </a:ln>
          <a:effectLst/>
        </p:spPr>
        <p:txBody>
          <a:bodyPr>
            <a:spAutoFit/>
          </a:bodyPr>
          <a:lstStyle/>
          <a:p>
            <a:pPr>
              <a:spcBef>
                <a:spcPct val="50000"/>
              </a:spcBef>
            </a:pPr>
            <a:r>
              <a:rPr lang="en-AU" dirty="0">
                <a:solidFill>
                  <a:schemeClr val="tx1">
                    <a:lumMod val="65000"/>
                    <a:lumOff val="35000"/>
                  </a:schemeClr>
                </a:solidFill>
              </a:rPr>
              <a:t>THIS RESEARCH IS SPONSORED BY </a:t>
            </a:r>
          </a:p>
        </p:txBody>
      </p:sp>
      <p:pic>
        <p:nvPicPr>
          <p:cNvPr id="42" name="Picture 2" descr="F:\julio's temp\usyd\comp3615\Usyd_new_logo.png"/>
          <p:cNvPicPr>
            <a:picLocks noChangeAspect="1" noChangeArrowheads="1"/>
          </p:cNvPicPr>
          <p:nvPr/>
        </p:nvPicPr>
        <p:blipFill>
          <a:blip r:embed="rId11"/>
          <a:srcRect/>
          <a:stretch>
            <a:fillRect/>
          </a:stretch>
        </p:blipFill>
        <p:spPr bwMode="auto">
          <a:xfrm>
            <a:off x="14582806" y="28213141"/>
            <a:ext cx="4986233" cy="1734342"/>
          </a:xfrm>
          <a:prstGeom prst="rect">
            <a:avLst/>
          </a:prstGeom>
          <a:noFill/>
        </p:spPr>
      </p:pic>
      <p:sp>
        <p:nvSpPr>
          <p:cNvPr id="43" name="Rectangle 10"/>
          <p:cNvSpPr>
            <a:spLocks/>
          </p:cNvSpPr>
          <p:nvPr/>
        </p:nvSpPr>
        <p:spPr bwMode="auto">
          <a:xfrm>
            <a:off x="509520" y="15425739"/>
            <a:ext cx="11358642" cy="4143404"/>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800" b="1" dirty="0" smtClean="0">
                <a:solidFill>
                  <a:srgbClr val="0098DB"/>
                </a:solidFill>
                <a:cs typeface="Arial" charset="0"/>
                <a:sym typeface="Lucida Grande" charset="0"/>
              </a:rPr>
              <a:t>Additional Features</a:t>
            </a:r>
          </a:p>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  Administrator</a:t>
            </a:r>
            <a:endParaRPr lang="en-US" sz="2400" b="1" dirty="0" smtClean="0">
              <a:solidFill>
                <a:srgbClr val="0098DB"/>
              </a:solidFill>
              <a:cs typeface="Arial" charset="0"/>
              <a:sym typeface="Lucida Grande" charset="0"/>
            </a:endParaRP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Administrator can now change the availability for each experiments. At the Calendar page, administrator selects one experiment from the list of all experiments and when pressed ‘set’ button the respective Calendar will be shown.</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Administrator is available to view the state of Students for each experiments. The state is either ‘booked’, ‘complete’ or ‘nothing’.</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More powerful administrator control. Additional option for administrator to disable or enable the cancel bookings for students. Administrator is not affected to this option and can cancel booking at any time.</a:t>
            </a:r>
          </a:p>
        </p:txBody>
      </p:sp>
      <p:sp>
        <p:nvSpPr>
          <p:cNvPr id="44" name="Rectangle 10"/>
          <p:cNvSpPr>
            <a:spLocks/>
          </p:cNvSpPr>
          <p:nvPr/>
        </p:nvSpPr>
        <p:spPr bwMode="auto">
          <a:xfrm>
            <a:off x="12296790" y="13282599"/>
            <a:ext cx="7572428" cy="6572296"/>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800" b="1" dirty="0" smtClean="0">
                <a:solidFill>
                  <a:srgbClr val="0098DB"/>
                </a:solidFill>
                <a:cs typeface="Arial" charset="0"/>
                <a:sym typeface="Lucida Grande" charset="0"/>
              </a:rPr>
              <a:t>Fixed Bugs</a:t>
            </a:r>
          </a:p>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  Introduction</a:t>
            </a:r>
            <a:endParaRPr lang="en-US" sz="2400" b="1" dirty="0" smtClean="0">
              <a:solidFill>
                <a:srgbClr val="0098DB"/>
              </a:solidFill>
              <a:cs typeface="Arial" charset="0"/>
              <a:sym typeface="Lucida Grande" charset="0"/>
            </a:endParaRPr>
          </a:p>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	The system at initial state consisted of numerous bugs. There were visible bugs and hidden bugs which were found along our implementation. Below is the list of bugs we have found and resolved.</a:t>
            </a:r>
          </a:p>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rgbClr val="000000"/>
                </a:solidFill>
                <a:cs typeface="Arial" charset="0"/>
                <a:sym typeface="Lucida Grande" charset="0"/>
              </a:rPr>
              <a:t>  Administrator</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At the students page, when administrator tries to add student and presses the ‘Create Student’ button, the new student will be created though administrator is redirected to Rails error screen.</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When accessed Students’ Experiment Details page as administrator and press on back button, uncaught error is thrown.</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System settings function, maximum number of experiments booked per week is broken,</a:t>
            </a:r>
          </a:p>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endParaRPr lang="en-US" sz="2300" dirty="0" smtClean="0">
              <a:solidFill>
                <a:srgbClr val="000000"/>
              </a:solidFill>
              <a:cs typeface="Arial" charset="0"/>
              <a:sym typeface="Lucida Grande" charset="0"/>
            </a:endParaRPr>
          </a:p>
        </p:txBody>
      </p:sp>
      <p:pic>
        <p:nvPicPr>
          <p:cNvPr id="1046" name="Picture 22"/>
          <p:cNvPicPr>
            <a:picLocks noChangeAspect="1" noChangeArrowheads="1"/>
          </p:cNvPicPr>
          <p:nvPr/>
        </p:nvPicPr>
        <p:blipFill>
          <a:blip r:embed="rId12"/>
          <a:srcRect/>
          <a:stretch>
            <a:fillRect/>
          </a:stretch>
        </p:blipFill>
        <p:spPr bwMode="auto">
          <a:xfrm>
            <a:off x="12439666" y="19854895"/>
            <a:ext cx="7286676" cy="1925304"/>
          </a:xfrm>
          <a:prstGeom prst="rect">
            <a:avLst/>
          </a:prstGeom>
          <a:noFill/>
          <a:ln w="9525">
            <a:solidFill>
              <a:schemeClr val="tx1"/>
            </a:solidFill>
            <a:miter lim="800000"/>
            <a:headEnd/>
            <a:tailEnd/>
          </a:ln>
          <a:effectLst/>
        </p:spPr>
      </p:pic>
      <p:sp>
        <p:nvSpPr>
          <p:cNvPr id="48" name="TextBox 47"/>
          <p:cNvSpPr txBox="1"/>
          <p:nvPr/>
        </p:nvSpPr>
        <p:spPr>
          <a:xfrm>
            <a:off x="12225352" y="21998035"/>
            <a:ext cx="7715304" cy="2440861"/>
          </a:xfrm>
          <a:prstGeom prst="rect">
            <a:avLst/>
          </a:prstGeom>
          <a:noFill/>
        </p:spPr>
        <p:txBody>
          <a:bodyPr wrap="square" rtlCol="0">
            <a:spAutoFit/>
          </a:bodyPr>
          <a:lstStyle/>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rgbClr val="000000"/>
                </a:solidFill>
                <a:cs typeface="Arial" charset="0"/>
                <a:sym typeface="Lucida Grande" charset="0"/>
              </a:rPr>
              <a:t> Student</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At the book experiment page, when administrator makes alternation to student’s booking, the statistics does not get reflected.</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At the Book Experiment page, the back button is not operating as expected.</a:t>
            </a:r>
            <a:endParaRPr lang="en-AU" sz="2300" dirty="0"/>
          </a:p>
        </p:txBody>
      </p:sp>
      <p:pic>
        <p:nvPicPr>
          <p:cNvPr id="1047" name="Picture 23"/>
          <p:cNvPicPr>
            <a:picLocks noChangeAspect="1" noChangeArrowheads="1"/>
          </p:cNvPicPr>
          <p:nvPr/>
        </p:nvPicPr>
        <p:blipFill>
          <a:blip r:embed="rId13"/>
          <a:srcRect/>
          <a:stretch>
            <a:fillRect/>
          </a:stretch>
        </p:blipFill>
        <p:spPr bwMode="auto">
          <a:xfrm>
            <a:off x="12653980" y="24569803"/>
            <a:ext cx="6843903" cy="2716530"/>
          </a:xfrm>
          <a:prstGeom prst="rect">
            <a:avLst/>
          </a:prstGeom>
          <a:noFill/>
          <a:ln w="9525">
            <a:solidFill>
              <a:schemeClr val="tx1"/>
            </a:solidFill>
            <a:miter lim="800000"/>
            <a:headEnd/>
            <a:tailEnd/>
          </a:ln>
          <a:effectLst/>
        </p:spPr>
      </p:pic>
      <p:sp>
        <p:nvSpPr>
          <p:cNvPr id="61" name="TextBox 60"/>
          <p:cNvSpPr txBox="1"/>
          <p:nvPr/>
        </p:nvSpPr>
        <p:spPr>
          <a:xfrm>
            <a:off x="509520" y="25212745"/>
            <a:ext cx="11358642" cy="2090444"/>
          </a:xfrm>
          <a:prstGeom prst="rect">
            <a:avLst/>
          </a:prstGeom>
          <a:noFill/>
        </p:spPr>
        <p:txBody>
          <a:bodyPr wrap="square" rtlCol="0">
            <a:spAutoFit/>
          </a:bodyPr>
          <a:lstStyle/>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b="1" dirty="0" smtClean="0">
                <a:solidFill>
                  <a:srgbClr val="000000"/>
                </a:solidFill>
                <a:cs typeface="Arial" charset="0"/>
                <a:sym typeface="Lucida Grande" charset="0"/>
              </a:rPr>
              <a:t> </a:t>
            </a:r>
            <a:r>
              <a:rPr lang="en-US" sz="2400" b="1" dirty="0" smtClean="0">
                <a:solidFill>
                  <a:srgbClr val="000000"/>
                </a:solidFill>
                <a:cs typeface="Arial" charset="0"/>
                <a:sym typeface="Lucida Grande" charset="0"/>
              </a:rPr>
              <a:t>Utility</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Navigation bar is now scrollable. Before, when the browser screen was small, the navigation bar went out of the frame preventing User to gain control of those items.</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Improved User Interface to make system intuitive and comfortable for the user to navigate.</a:t>
            </a:r>
            <a:endParaRPr lang="en-AU" sz="2300" dirty="0"/>
          </a:p>
        </p:txBody>
      </p:sp>
      <p:sp>
        <p:nvSpPr>
          <p:cNvPr id="63" name="TextBox 62"/>
          <p:cNvSpPr txBox="1"/>
          <p:nvPr/>
        </p:nvSpPr>
        <p:spPr>
          <a:xfrm>
            <a:off x="509520" y="20926465"/>
            <a:ext cx="11358642" cy="4214842"/>
          </a:xfrm>
          <a:prstGeom prst="rect">
            <a:avLst/>
          </a:prstGeom>
          <a:noFill/>
        </p:spPr>
        <p:txBody>
          <a:bodyPr wrap="square" rtlCol="0">
            <a:spAutoFit/>
          </a:bodyPr>
          <a:lstStyle/>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rgbClr val="000000"/>
                </a:solidFill>
                <a:cs typeface="Arial" charset="0"/>
                <a:sym typeface="Lucida Grande" charset="0"/>
              </a:rPr>
              <a:t> Student</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Students are prompted with confirmation box before they proceed to make booking on the selected date to prevent fault action.</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Students now receive emails whenever the student account is created and their booking has been changed. </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Students can now receive emails whenever the student account is created and their booking has been changed. The email is also sent when administrator makes change to the student.</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Student can only book experiment for the specified experiment’s available date.</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Student can now not make multiple booking to the same date.</a:t>
            </a:r>
            <a:endParaRPr lang="en-AU" sz="2300" dirty="0"/>
          </a:p>
        </p:txBody>
      </p:sp>
      <p:pic>
        <p:nvPicPr>
          <p:cNvPr id="1049" name="Picture 25"/>
          <p:cNvPicPr>
            <a:picLocks noChangeAspect="1" noChangeArrowheads="1"/>
          </p:cNvPicPr>
          <p:nvPr/>
        </p:nvPicPr>
        <p:blipFill>
          <a:blip r:embed="rId14"/>
          <a:srcRect/>
          <a:stretch>
            <a:fillRect/>
          </a:stretch>
        </p:blipFill>
        <p:spPr bwMode="auto">
          <a:xfrm>
            <a:off x="438082" y="19569144"/>
            <a:ext cx="5223032" cy="1214446"/>
          </a:xfrm>
          <a:prstGeom prst="rect">
            <a:avLst/>
          </a:prstGeom>
          <a:noFill/>
          <a:ln w="9525">
            <a:solidFill>
              <a:schemeClr val="tx1"/>
            </a:solidFill>
            <a:miter lim="800000"/>
            <a:headEnd/>
            <a:tailEnd/>
          </a:ln>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Title &amp; Bullets">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itle &amp; Bullets">
      <a:majorFont>
        <a:latin typeface="Arial"/>
        <a:ea typeface="ヒラギノ角ゴ ProN W3"/>
        <a:cs typeface="ヒラギノ角ゴ ProN W3"/>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1031</TotalTime>
  <Pages>0</Pages>
  <Words>453</Words>
  <Characters>0</Characters>
  <Application>Microsoft Office PowerPoint</Application>
  <PresentationFormat>Custom</PresentationFormat>
  <Lines>0</Lines>
  <Paragraphs>51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1_Title &amp; Bullets</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Rainer Wasinger</dc:creator>
  <cp:keywords/>
  <dc:description/>
  <cp:lastModifiedBy>One</cp:lastModifiedBy>
  <cp:revision>91</cp:revision>
  <dcterms:modified xsi:type="dcterms:W3CDTF">2014-10-22T06:10:29Z</dcterms:modified>
</cp:coreProperties>
</file>