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7" r:id="rId3"/>
  </p:sldIdLst>
  <p:sldSz cx="20307300" cy="30279975"/>
  <p:notesSz cx="20564475" cy="29205238"/>
  <p:defaultTextStyle>
    <a:defPPr>
      <a:defRPr lang="en-US"/>
    </a:defPPr>
    <a:lvl1pPr algn="l" rtl="0" fontAlgn="base">
      <a:spcBef>
        <a:spcPct val="0"/>
      </a:spcBef>
      <a:spcAft>
        <a:spcPct val="0"/>
      </a:spcAft>
      <a:defRPr sz="1200" kern="1200">
        <a:solidFill>
          <a:srgbClr val="FFFFFF"/>
        </a:solidFill>
        <a:latin typeface="Arial" charset="0"/>
        <a:ea typeface="+mn-ea"/>
        <a:cs typeface="+mn-cs"/>
        <a:sym typeface="Arial" charset="0"/>
      </a:defRPr>
    </a:lvl1pPr>
    <a:lvl2pPr marL="457200" algn="l" rtl="0" fontAlgn="base">
      <a:spcBef>
        <a:spcPct val="0"/>
      </a:spcBef>
      <a:spcAft>
        <a:spcPct val="0"/>
      </a:spcAft>
      <a:defRPr sz="1200" kern="1200">
        <a:solidFill>
          <a:srgbClr val="FFFFFF"/>
        </a:solidFill>
        <a:latin typeface="Arial" charset="0"/>
        <a:ea typeface="+mn-ea"/>
        <a:cs typeface="+mn-cs"/>
        <a:sym typeface="Arial" charset="0"/>
      </a:defRPr>
    </a:lvl2pPr>
    <a:lvl3pPr marL="914400" algn="l" rtl="0" fontAlgn="base">
      <a:spcBef>
        <a:spcPct val="0"/>
      </a:spcBef>
      <a:spcAft>
        <a:spcPct val="0"/>
      </a:spcAft>
      <a:defRPr sz="1200" kern="1200">
        <a:solidFill>
          <a:srgbClr val="FFFFFF"/>
        </a:solidFill>
        <a:latin typeface="Arial" charset="0"/>
        <a:ea typeface="+mn-ea"/>
        <a:cs typeface="+mn-cs"/>
        <a:sym typeface="Arial" charset="0"/>
      </a:defRPr>
    </a:lvl3pPr>
    <a:lvl4pPr marL="1371600" algn="l" rtl="0" fontAlgn="base">
      <a:spcBef>
        <a:spcPct val="0"/>
      </a:spcBef>
      <a:spcAft>
        <a:spcPct val="0"/>
      </a:spcAft>
      <a:defRPr sz="1200" kern="1200">
        <a:solidFill>
          <a:srgbClr val="FFFFFF"/>
        </a:solidFill>
        <a:latin typeface="Arial" charset="0"/>
        <a:ea typeface="+mn-ea"/>
        <a:cs typeface="+mn-cs"/>
        <a:sym typeface="Arial" charset="0"/>
      </a:defRPr>
    </a:lvl4pPr>
    <a:lvl5pPr marL="1828800" algn="l" rtl="0" fontAlgn="base">
      <a:spcBef>
        <a:spcPct val="0"/>
      </a:spcBef>
      <a:spcAft>
        <a:spcPct val="0"/>
      </a:spcAft>
      <a:defRPr sz="1200" kern="1200">
        <a:solidFill>
          <a:srgbClr val="FFFFFF"/>
        </a:solidFill>
        <a:latin typeface="Arial" charset="0"/>
        <a:ea typeface="+mn-ea"/>
        <a:cs typeface="+mn-cs"/>
        <a:sym typeface="Arial" charset="0"/>
      </a:defRPr>
    </a:lvl5pPr>
    <a:lvl6pPr marL="2286000" algn="l" defTabSz="914400" rtl="0" eaLnBrk="1" latinLnBrk="0" hangingPunct="1">
      <a:defRPr sz="1200" kern="1200">
        <a:solidFill>
          <a:srgbClr val="FFFFFF"/>
        </a:solidFill>
        <a:latin typeface="Arial" charset="0"/>
        <a:ea typeface="+mn-ea"/>
        <a:cs typeface="+mn-cs"/>
        <a:sym typeface="Arial" charset="0"/>
      </a:defRPr>
    </a:lvl6pPr>
    <a:lvl7pPr marL="2743200" algn="l" defTabSz="914400" rtl="0" eaLnBrk="1" latinLnBrk="0" hangingPunct="1">
      <a:defRPr sz="1200" kern="1200">
        <a:solidFill>
          <a:srgbClr val="FFFFFF"/>
        </a:solidFill>
        <a:latin typeface="Arial" charset="0"/>
        <a:ea typeface="+mn-ea"/>
        <a:cs typeface="+mn-cs"/>
        <a:sym typeface="Arial" charset="0"/>
      </a:defRPr>
    </a:lvl7pPr>
    <a:lvl8pPr marL="3200400" algn="l" defTabSz="914400" rtl="0" eaLnBrk="1" latinLnBrk="0" hangingPunct="1">
      <a:defRPr sz="1200" kern="1200">
        <a:solidFill>
          <a:srgbClr val="FFFFFF"/>
        </a:solidFill>
        <a:latin typeface="Arial" charset="0"/>
        <a:ea typeface="+mn-ea"/>
        <a:cs typeface="+mn-cs"/>
        <a:sym typeface="Arial" charset="0"/>
      </a:defRPr>
    </a:lvl8pPr>
    <a:lvl9pPr marL="3657600" algn="l" defTabSz="914400" rtl="0" eaLnBrk="1" latinLnBrk="0" hangingPunct="1">
      <a:defRPr sz="1200" kern="1200">
        <a:solidFill>
          <a:srgbClr val="FFFFFF"/>
        </a:solidFill>
        <a:latin typeface="Arial" charset="0"/>
        <a:ea typeface="+mn-ea"/>
        <a:cs typeface="+mn-cs"/>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0098DB"/>
    <a:srgbClr val="F9B72C"/>
    <a:srgbClr val="12416C"/>
    <a:srgbClr val="CE112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3" d="100"/>
          <a:sy n="33" d="100"/>
        </p:scale>
        <p:origin x="-192" y="-78"/>
      </p:cViewPr>
      <p:guideLst>
        <p:guide orient="horz" pos="9537"/>
        <p:guide pos="63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9405938"/>
            <a:ext cx="17262475" cy="6491287"/>
          </a:xfrm>
        </p:spPr>
        <p:txBody>
          <a:bodyPr/>
          <a:lstStyle/>
          <a:p>
            <a:r>
              <a:rPr lang="en-US" smtClean="0"/>
              <a:t>Click to edit Master title style</a:t>
            </a:r>
            <a:endParaRPr lang="en-AU"/>
          </a:p>
        </p:txBody>
      </p:sp>
      <p:sp>
        <p:nvSpPr>
          <p:cNvPr id="3" name="Subtitle 2"/>
          <p:cNvSpPr>
            <a:spLocks noGrp="1"/>
          </p:cNvSpPr>
          <p:nvPr>
            <p:ph type="subTitle" idx="1"/>
          </p:nvPr>
        </p:nvSpPr>
        <p:spPr>
          <a:xfrm>
            <a:off x="3046413" y="17159288"/>
            <a:ext cx="14214475"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719300" y="382588"/>
            <a:ext cx="4567238" cy="2989738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014413" y="382588"/>
            <a:ext cx="13552487" cy="2989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3375" y="19457988"/>
            <a:ext cx="17262475" cy="6013450"/>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1603375" y="12833350"/>
            <a:ext cx="17262475"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014413" y="7085013"/>
            <a:ext cx="9059862" cy="23194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10226675" y="7085013"/>
            <a:ext cx="9059863" cy="23194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16000" y="1212850"/>
            <a:ext cx="18275300" cy="5046663"/>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1016000" y="6778625"/>
            <a:ext cx="897255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16000" y="9602788"/>
            <a:ext cx="897255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10315575" y="6778625"/>
            <a:ext cx="897572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315575" y="9602788"/>
            <a:ext cx="897572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1204913"/>
            <a:ext cx="6680200" cy="513080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7939088" y="1204913"/>
            <a:ext cx="11352212"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1016000" y="6335713"/>
            <a:ext cx="668020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79863" y="21196300"/>
            <a:ext cx="12185650" cy="2501900"/>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3979863" y="2705100"/>
            <a:ext cx="12185650" cy="18168938"/>
          </a:xfrm>
        </p:spPr>
        <p:txBody>
          <a:bodyPr vert="horz" wrap="square" lIns="0" tIns="0" rIns="0" bIns="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sym typeface="Arial" charset="0"/>
            </a:endParaRPr>
          </a:p>
        </p:txBody>
      </p:sp>
      <p:sp>
        <p:nvSpPr>
          <p:cNvPr id="4" name="Text Placeholder 3"/>
          <p:cNvSpPr>
            <a:spLocks noGrp="1"/>
          </p:cNvSpPr>
          <p:nvPr>
            <p:ph type="body" sz="half" idx="2"/>
          </p:nvPr>
        </p:nvSpPr>
        <p:spPr>
          <a:xfrm>
            <a:off x="3979863" y="23698200"/>
            <a:ext cx="12185650"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bwMode="ltGray">
          <a:xfrm flipH="1">
            <a:off x="2088754" y="450355"/>
            <a:ext cx="18218546" cy="3600400"/>
          </a:xfrm>
          <a:prstGeom prst="rect">
            <a:avLst/>
          </a:prstGeom>
          <a:solidFill>
            <a:srgbClr val="0098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pic>
        <p:nvPicPr>
          <p:cNvPr id="2072" name="Picture 24" descr="test"/>
          <p:cNvPicPr>
            <a:picLocks noChangeAspect="1" noChangeArrowheads="1"/>
          </p:cNvPicPr>
          <p:nvPr userDrawn="1"/>
        </p:nvPicPr>
        <p:blipFill>
          <a:blip r:embed="rId13" cstate="print"/>
          <a:srcRect/>
          <a:stretch>
            <a:fillRect/>
          </a:stretch>
        </p:blipFill>
        <p:spPr bwMode="auto">
          <a:xfrm>
            <a:off x="0" y="450850"/>
            <a:ext cx="4249738" cy="2125663"/>
          </a:xfrm>
          <a:prstGeom prst="rect">
            <a:avLst/>
          </a:prstGeom>
          <a:noFill/>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txStyles>
    <p:titleStyle>
      <a:lvl1pPr algn="ctr" rtl="0" eaLnBrk="0" fontAlgn="base" hangingPunct="0">
        <a:lnSpc>
          <a:spcPct val="104000"/>
        </a:lnSpc>
        <a:spcBef>
          <a:spcPct val="0"/>
        </a:spcBef>
        <a:spcAft>
          <a:spcPct val="0"/>
        </a:spcAft>
        <a:defRPr sz="13800">
          <a:solidFill>
            <a:srgbClr val="000000"/>
          </a:solidFill>
          <a:latin typeface="+mj-lt"/>
          <a:ea typeface="+mj-ea"/>
          <a:cs typeface="+mj-cs"/>
          <a:sym typeface="Arial" charset="0"/>
        </a:defRPr>
      </a:lvl1pPr>
      <a:lvl2pPr algn="ctr" rtl="0" eaLnBrk="0" fontAlgn="base" hangingPunct="0">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2pPr>
      <a:lvl3pPr algn="ctr" rtl="0" eaLnBrk="0" fontAlgn="base" hangingPunct="0">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3pPr>
      <a:lvl4pPr algn="ctr" rtl="0" eaLnBrk="0" fontAlgn="base" hangingPunct="0">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4pPr>
      <a:lvl5pPr algn="ctr" rtl="0" eaLnBrk="0" fontAlgn="base" hangingPunct="0">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5pPr>
      <a:lvl6pPr marL="457200" algn="ctr" rtl="0" fontAlgn="base">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6pPr>
      <a:lvl7pPr marL="914400" algn="ctr" rtl="0" fontAlgn="base">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7pPr>
      <a:lvl8pPr marL="1371600" algn="ctr" rtl="0" fontAlgn="base">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8pPr>
      <a:lvl9pPr marL="1828800" algn="ctr" rtl="0" fontAlgn="base">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9pPr>
    </p:titleStyle>
    <p:bodyStyle>
      <a:lvl1pPr marL="342900" indent="-342900" algn="l" rtl="0" eaLnBrk="0" fontAlgn="base" hangingPunct="0">
        <a:lnSpc>
          <a:spcPct val="104000"/>
        </a:lnSpc>
        <a:spcBef>
          <a:spcPts val="2600"/>
        </a:spcBef>
        <a:spcAft>
          <a:spcPct val="0"/>
        </a:spcAft>
        <a:defRPr sz="10400">
          <a:solidFill>
            <a:srgbClr val="000000"/>
          </a:solidFill>
          <a:latin typeface="+mn-lt"/>
          <a:ea typeface="+mn-ea"/>
          <a:cs typeface="+mn-cs"/>
          <a:sym typeface="Arial" charset="0"/>
        </a:defRPr>
      </a:lvl1pPr>
      <a:lvl2pPr marL="457200" algn="l" rtl="0" eaLnBrk="0" fontAlgn="base" hangingPunct="0">
        <a:lnSpc>
          <a:spcPct val="104000"/>
        </a:lnSpc>
        <a:spcBef>
          <a:spcPts val="2200"/>
        </a:spcBef>
        <a:spcAft>
          <a:spcPct val="0"/>
        </a:spcAft>
        <a:defRPr sz="8700">
          <a:solidFill>
            <a:srgbClr val="000000"/>
          </a:solidFill>
          <a:latin typeface="+mn-lt"/>
          <a:ea typeface="+mn-ea"/>
          <a:cs typeface="+mn-cs"/>
          <a:sym typeface="Arial" charset="0"/>
        </a:defRPr>
      </a:lvl2pPr>
      <a:lvl3pPr marL="914400" algn="l" rtl="0" eaLnBrk="0" fontAlgn="base" hangingPunct="0">
        <a:lnSpc>
          <a:spcPct val="104000"/>
        </a:lnSpc>
        <a:spcBef>
          <a:spcPts val="1900"/>
        </a:spcBef>
        <a:spcAft>
          <a:spcPct val="0"/>
        </a:spcAft>
        <a:defRPr sz="7600">
          <a:solidFill>
            <a:srgbClr val="000000"/>
          </a:solidFill>
          <a:latin typeface="+mn-lt"/>
          <a:ea typeface="+mn-ea"/>
          <a:cs typeface="+mn-cs"/>
          <a:sym typeface="Arial" charset="0"/>
        </a:defRPr>
      </a:lvl3pPr>
      <a:lvl4pPr marL="1371600" algn="l" rtl="0" eaLnBrk="0" fontAlgn="base" hangingPunct="0">
        <a:lnSpc>
          <a:spcPct val="104000"/>
        </a:lnSpc>
        <a:spcBef>
          <a:spcPts val="1600"/>
        </a:spcBef>
        <a:spcAft>
          <a:spcPct val="0"/>
        </a:spcAft>
        <a:defRPr sz="6500">
          <a:solidFill>
            <a:srgbClr val="000000"/>
          </a:solidFill>
          <a:latin typeface="+mn-lt"/>
          <a:ea typeface="+mn-ea"/>
          <a:cs typeface="+mn-cs"/>
          <a:sym typeface="Arial" charset="0"/>
        </a:defRPr>
      </a:lvl4pPr>
      <a:lvl5pPr marL="1828800" algn="l" rtl="0" eaLnBrk="0" fontAlgn="base" hangingPunct="0">
        <a:lnSpc>
          <a:spcPct val="104000"/>
        </a:lnSpc>
        <a:spcBef>
          <a:spcPts val="1600"/>
        </a:spcBef>
        <a:spcAft>
          <a:spcPct val="0"/>
        </a:spcAft>
        <a:defRPr sz="6500">
          <a:solidFill>
            <a:srgbClr val="000000"/>
          </a:solidFill>
          <a:latin typeface="+mn-lt"/>
          <a:ea typeface="+mn-ea"/>
          <a:cs typeface="+mn-cs"/>
          <a:sym typeface="Arial" charset="0"/>
        </a:defRPr>
      </a:lvl5pPr>
      <a:lvl6pPr marL="2286000" algn="l" rtl="0" fontAlgn="base">
        <a:lnSpc>
          <a:spcPct val="104000"/>
        </a:lnSpc>
        <a:spcBef>
          <a:spcPts val="1600"/>
        </a:spcBef>
        <a:spcAft>
          <a:spcPct val="0"/>
        </a:spcAft>
        <a:defRPr sz="6500">
          <a:solidFill>
            <a:srgbClr val="000000"/>
          </a:solidFill>
          <a:latin typeface="+mn-lt"/>
          <a:ea typeface="+mn-ea"/>
          <a:cs typeface="+mn-cs"/>
          <a:sym typeface="Arial" charset="0"/>
        </a:defRPr>
      </a:lvl6pPr>
      <a:lvl7pPr marL="2743200" algn="l" rtl="0" fontAlgn="base">
        <a:lnSpc>
          <a:spcPct val="104000"/>
        </a:lnSpc>
        <a:spcBef>
          <a:spcPts val="1600"/>
        </a:spcBef>
        <a:spcAft>
          <a:spcPct val="0"/>
        </a:spcAft>
        <a:defRPr sz="6500">
          <a:solidFill>
            <a:srgbClr val="000000"/>
          </a:solidFill>
          <a:latin typeface="+mn-lt"/>
          <a:ea typeface="+mn-ea"/>
          <a:cs typeface="+mn-cs"/>
          <a:sym typeface="Arial" charset="0"/>
        </a:defRPr>
      </a:lvl7pPr>
      <a:lvl8pPr marL="3200400" algn="l" rtl="0" fontAlgn="base">
        <a:lnSpc>
          <a:spcPct val="104000"/>
        </a:lnSpc>
        <a:spcBef>
          <a:spcPts val="1600"/>
        </a:spcBef>
        <a:spcAft>
          <a:spcPct val="0"/>
        </a:spcAft>
        <a:defRPr sz="6500">
          <a:solidFill>
            <a:srgbClr val="000000"/>
          </a:solidFill>
          <a:latin typeface="+mn-lt"/>
          <a:ea typeface="+mn-ea"/>
          <a:cs typeface="+mn-cs"/>
          <a:sym typeface="Arial" charset="0"/>
        </a:defRPr>
      </a:lvl8pPr>
      <a:lvl9pPr marL="3657600" algn="l" rtl="0" fontAlgn="base">
        <a:lnSpc>
          <a:spcPct val="104000"/>
        </a:lnSpc>
        <a:spcBef>
          <a:spcPts val="1600"/>
        </a:spcBef>
        <a:spcAft>
          <a:spcPct val="0"/>
        </a:spcAft>
        <a:defRPr sz="6500">
          <a:solidFill>
            <a:srgbClr val="000000"/>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bwMode="auto">
          <a:xfrm>
            <a:off x="9939336" y="4281411"/>
            <a:ext cx="10001320" cy="18573880"/>
          </a:xfrm>
          <a:prstGeom prst="roundRect">
            <a:avLst>
              <a:gd name="adj" fmla="val 6124"/>
            </a:avLst>
          </a:prstGeom>
          <a:solidFill>
            <a:srgbClr val="FF5050">
              <a:tint val="66000"/>
              <a:satMod val="160000"/>
            </a:srgb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21" name="Rounded Rectangle 20"/>
          <p:cNvSpPr/>
          <p:nvPr/>
        </p:nvSpPr>
        <p:spPr bwMode="auto">
          <a:xfrm>
            <a:off x="12511104" y="22998167"/>
            <a:ext cx="7429552" cy="4643470"/>
          </a:xfrm>
          <a:prstGeom prst="roundRect">
            <a:avLst>
              <a:gd name="adj" fmla="val 6124"/>
            </a:avLst>
          </a:prstGeom>
          <a:solidFill>
            <a:schemeClr val="accent5">
              <a:lumMod val="60000"/>
              <a:lumOff val="4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20" name="Rounded Rectangle 19"/>
          <p:cNvSpPr/>
          <p:nvPr/>
        </p:nvSpPr>
        <p:spPr bwMode="auto">
          <a:xfrm>
            <a:off x="366644" y="4281411"/>
            <a:ext cx="9358378" cy="18502442"/>
          </a:xfrm>
          <a:prstGeom prst="roundRect">
            <a:avLst>
              <a:gd name="adj" fmla="val 6124"/>
            </a:avLst>
          </a:prstGeom>
          <a:solidFill>
            <a:schemeClr val="tx2">
              <a:lumMod val="40000"/>
              <a:lumOff val="6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endParaRPr>
          </a:p>
        </p:txBody>
      </p:sp>
      <p:pic>
        <p:nvPicPr>
          <p:cNvPr id="4" name="Picture 2"/>
          <p:cNvPicPr>
            <a:picLocks noChangeAspect="1" noChangeArrowheads="1"/>
          </p:cNvPicPr>
          <p:nvPr/>
        </p:nvPicPr>
        <p:blipFill>
          <a:blip r:embed="rId2"/>
          <a:srcRect/>
          <a:stretch>
            <a:fillRect/>
          </a:stretch>
        </p:blipFill>
        <p:spPr bwMode="auto">
          <a:xfrm>
            <a:off x="723834" y="9496385"/>
            <a:ext cx="8572500" cy="66675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3081" name="Rectangle 9"/>
          <p:cNvSpPr>
            <a:spLocks/>
          </p:cNvSpPr>
          <p:nvPr/>
        </p:nvSpPr>
        <p:spPr bwMode="auto">
          <a:xfrm>
            <a:off x="4465638" y="352321"/>
            <a:ext cx="15481300" cy="3554516"/>
          </a:xfrm>
          <a:prstGeom prst="rect">
            <a:avLst/>
          </a:prstGeom>
          <a:noFill/>
          <a:ln w="12700" cap="flat">
            <a:noFill/>
            <a:miter lim="800000"/>
            <a:headEnd type="none" w="med" len="med"/>
            <a:tailEnd type="none" w="med" len="med"/>
          </a:ln>
        </p:spPr>
        <p:txBody>
          <a:bodyPr lIns="101600" tIns="101600" rIns="206280" bIns="101600"/>
          <a:lstStyle/>
          <a:p>
            <a:pPr>
              <a:lnSpc>
                <a:spcPct val="98000"/>
              </a:lnSpc>
              <a:spcBef>
                <a:spcPts val="2313"/>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3931900" algn="l"/>
              </a:tabLst>
            </a:pPr>
            <a:r>
              <a:rPr lang="en-US" sz="5400" dirty="0" smtClean="0">
                <a:solidFill>
                  <a:schemeClr val="bg1"/>
                </a:solidFill>
                <a:cs typeface="Arial" charset="0"/>
                <a:sym typeface="Lucida Grande" charset="0"/>
              </a:rPr>
              <a:t>Physics Lab Booking System</a:t>
            </a:r>
            <a:endParaRPr lang="en-US" sz="5400" dirty="0">
              <a:solidFill>
                <a:schemeClr val="bg1"/>
              </a:solidFill>
              <a:cs typeface="Arial" charset="0"/>
              <a:sym typeface="Lucida Grande" charset="0"/>
            </a:endParaRPr>
          </a:p>
          <a:p>
            <a:pPr>
              <a:spcBef>
                <a:spcPts val="2313"/>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3931900" algn="l"/>
              </a:tabLst>
            </a:pPr>
            <a:r>
              <a:rPr lang="en-US" sz="4000" i="1" dirty="0" smtClean="0">
                <a:solidFill>
                  <a:schemeClr val="bg1"/>
                </a:solidFill>
                <a:cs typeface="Arial" charset="0"/>
                <a:sym typeface="Lucida Grande" charset="0"/>
              </a:rPr>
              <a:t>Albert Hyde, Christopher </a:t>
            </a:r>
            <a:r>
              <a:rPr lang="en-US" sz="4000" i="1" dirty="0" err="1" smtClean="0">
                <a:solidFill>
                  <a:schemeClr val="bg1"/>
                </a:solidFill>
                <a:cs typeface="Arial" charset="0"/>
                <a:sym typeface="Lucida Grande" charset="0"/>
              </a:rPr>
              <a:t>Ballouz</a:t>
            </a:r>
            <a:r>
              <a:rPr lang="en-US" sz="4000" i="1" dirty="0" smtClean="0">
                <a:solidFill>
                  <a:schemeClr val="bg1"/>
                </a:solidFill>
                <a:cs typeface="Arial" charset="0"/>
                <a:sym typeface="Lucida Grande" charset="0"/>
              </a:rPr>
              <a:t>, Julio </a:t>
            </a:r>
            <a:r>
              <a:rPr lang="en-US" sz="4000" i="1" dirty="0" err="1" smtClean="0">
                <a:solidFill>
                  <a:schemeClr val="bg1"/>
                </a:solidFill>
                <a:cs typeface="Arial" charset="0"/>
                <a:sym typeface="Lucida Grande" charset="0"/>
              </a:rPr>
              <a:t>Deak</a:t>
            </a:r>
            <a:r>
              <a:rPr lang="en-US" sz="4000" i="1" dirty="0" smtClean="0">
                <a:solidFill>
                  <a:schemeClr val="bg1"/>
                </a:solidFill>
                <a:cs typeface="Arial" charset="0"/>
                <a:sym typeface="Lucida Grande" charset="0"/>
              </a:rPr>
              <a:t>, </a:t>
            </a:r>
            <a:r>
              <a:rPr lang="en-US" sz="4000" i="1" dirty="0" err="1" smtClean="0">
                <a:solidFill>
                  <a:schemeClr val="bg1"/>
                </a:solidFill>
                <a:cs typeface="Arial" charset="0"/>
                <a:sym typeface="Lucida Grande" charset="0"/>
              </a:rPr>
              <a:t>Kartik</a:t>
            </a:r>
            <a:r>
              <a:rPr lang="en-US" sz="4000" i="1" dirty="0" smtClean="0">
                <a:solidFill>
                  <a:schemeClr val="bg1"/>
                </a:solidFill>
                <a:cs typeface="Arial" charset="0"/>
                <a:sym typeface="Lucida Grande" charset="0"/>
              </a:rPr>
              <a:t> Gupta, Mohammed </a:t>
            </a:r>
            <a:r>
              <a:rPr lang="en-US" sz="4000" i="1" dirty="0" err="1" smtClean="0">
                <a:solidFill>
                  <a:schemeClr val="bg1"/>
                </a:solidFill>
                <a:cs typeface="Arial" charset="0"/>
                <a:sym typeface="Lucida Grande" charset="0"/>
              </a:rPr>
              <a:t>Heydari</a:t>
            </a:r>
            <a:r>
              <a:rPr lang="en-US" sz="4000" i="1" dirty="0" smtClean="0">
                <a:solidFill>
                  <a:schemeClr val="bg1"/>
                </a:solidFill>
                <a:cs typeface="Arial" charset="0"/>
                <a:sym typeface="Lucida Grande" charset="0"/>
              </a:rPr>
              <a:t>, </a:t>
            </a:r>
            <a:r>
              <a:rPr lang="en-US" sz="4000" i="1" dirty="0" err="1" smtClean="0">
                <a:solidFill>
                  <a:schemeClr val="bg1"/>
                </a:solidFill>
                <a:cs typeface="Arial" charset="0"/>
                <a:sym typeface="Lucida Grande" charset="0"/>
              </a:rPr>
              <a:t>Puravin</a:t>
            </a:r>
            <a:r>
              <a:rPr lang="en-US" sz="4000" i="1" dirty="0" smtClean="0">
                <a:solidFill>
                  <a:schemeClr val="bg1"/>
                </a:solidFill>
                <a:cs typeface="Arial" charset="0"/>
                <a:sym typeface="Lucida Grande" charset="0"/>
              </a:rPr>
              <a:t> </a:t>
            </a:r>
            <a:r>
              <a:rPr lang="en-US" sz="4000" i="1" dirty="0" err="1" smtClean="0">
                <a:solidFill>
                  <a:schemeClr val="bg1"/>
                </a:solidFill>
                <a:cs typeface="Arial" charset="0"/>
                <a:sym typeface="Lucida Grande" charset="0"/>
              </a:rPr>
              <a:t>Sivaganam</a:t>
            </a:r>
            <a:r>
              <a:rPr lang="en-US" sz="3600" i="1" dirty="0">
                <a:solidFill>
                  <a:schemeClr val="bg1"/>
                </a:solidFill>
                <a:cs typeface="Arial" charset="0"/>
                <a:sym typeface="Lucida Grande" charset="0"/>
              </a:rPr>
              <a:t/>
            </a:r>
            <a:br>
              <a:rPr lang="en-US" sz="3600" i="1" dirty="0">
                <a:solidFill>
                  <a:schemeClr val="bg1"/>
                </a:solidFill>
                <a:cs typeface="Arial" charset="0"/>
                <a:sym typeface="Lucida Grande" charset="0"/>
              </a:rPr>
            </a:br>
            <a:r>
              <a:rPr lang="en-US" sz="2800" i="1" dirty="0" smtClean="0">
                <a:solidFill>
                  <a:schemeClr val="bg1"/>
                </a:solidFill>
                <a:cs typeface="Arial" charset="0"/>
                <a:sym typeface="Lucida Grande" charset="0"/>
              </a:rPr>
              <a:t>Professor Judy Kay</a:t>
            </a:r>
            <a:r>
              <a:rPr lang="en-US" sz="2800" dirty="0" smtClean="0">
                <a:solidFill>
                  <a:schemeClr val="bg1"/>
                </a:solidFill>
                <a:cs typeface="Arial" charset="0"/>
                <a:sym typeface="Lucida Grande" charset="0"/>
              </a:rPr>
              <a:t>  </a:t>
            </a:r>
            <a:r>
              <a:rPr lang="en-US" sz="2800" dirty="0">
                <a:solidFill>
                  <a:schemeClr val="bg1"/>
                </a:solidFill>
                <a:cs typeface="Arial" charset="0"/>
                <a:sym typeface="Lucida Grande" charset="0"/>
              </a:rPr>
              <a:t/>
            </a:r>
            <a:br>
              <a:rPr lang="en-US" sz="2800" dirty="0">
                <a:solidFill>
                  <a:schemeClr val="bg1"/>
                </a:solidFill>
                <a:cs typeface="Arial" charset="0"/>
                <a:sym typeface="Lucida Grande" charset="0"/>
              </a:rPr>
            </a:br>
            <a:r>
              <a:rPr lang="en-US" sz="2800" dirty="0" smtClean="0">
                <a:solidFill>
                  <a:schemeClr val="bg1"/>
                </a:solidFill>
                <a:cs typeface="Arial" charset="0"/>
                <a:sym typeface="Lucida Grande" charset="0"/>
              </a:rPr>
              <a:t>School of Information Technologies</a:t>
            </a:r>
            <a:br>
              <a:rPr lang="en-US" sz="2800" dirty="0" smtClean="0">
                <a:solidFill>
                  <a:schemeClr val="bg1"/>
                </a:solidFill>
                <a:cs typeface="Arial" charset="0"/>
                <a:sym typeface="Lucida Grande" charset="0"/>
              </a:rPr>
            </a:br>
            <a:r>
              <a:rPr lang="en-US" sz="2800" cap="all" dirty="0" smtClean="0">
                <a:solidFill>
                  <a:schemeClr val="bg1"/>
                </a:solidFill>
                <a:cs typeface="Arial" charset="0"/>
                <a:sym typeface="Lucida Grande" charset="0"/>
              </a:rPr>
              <a:t>Faculty </a:t>
            </a:r>
            <a:r>
              <a:rPr lang="en-US" sz="2800" cap="all" dirty="0">
                <a:solidFill>
                  <a:schemeClr val="bg1"/>
                </a:solidFill>
                <a:cs typeface="Arial" charset="0"/>
                <a:sym typeface="Lucida Grande" charset="0"/>
              </a:rPr>
              <a:t>of Engineering </a:t>
            </a:r>
            <a:r>
              <a:rPr lang="en-US" sz="2800" cap="all" dirty="0" smtClean="0">
                <a:solidFill>
                  <a:schemeClr val="bg1"/>
                </a:solidFill>
                <a:cs typeface="Arial" charset="0"/>
                <a:sym typeface="Lucida Grande" charset="0"/>
              </a:rPr>
              <a:t>&amp; Information </a:t>
            </a:r>
            <a:r>
              <a:rPr lang="en-US" sz="2800" cap="all" dirty="0">
                <a:solidFill>
                  <a:schemeClr val="bg1"/>
                </a:solidFill>
                <a:cs typeface="Arial" charset="0"/>
                <a:sym typeface="Lucida Grande" charset="0"/>
              </a:rPr>
              <a:t>Technologies </a:t>
            </a:r>
            <a:endParaRPr lang="en-US" sz="3300" cap="all" dirty="0">
              <a:solidFill>
                <a:schemeClr val="bg1"/>
              </a:solidFill>
              <a:cs typeface="Arial" charset="0"/>
              <a:sym typeface="Lucida Grande" charset="0"/>
            </a:endParaRPr>
          </a:p>
        </p:txBody>
      </p:sp>
      <p:sp>
        <p:nvSpPr>
          <p:cNvPr id="3082" name="Rectangle 10"/>
          <p:cNvSpPr>
            <a:spLocks/>
          </p:cNvSpPr>
          <p:nvPr/>
        </p:nvSpPr>
        <p:spPr bwMode="auto">
          <a:xfrm>
            <a:off x="580958" y="4695827"/>
            <a:ext cx="8858312" cy="4514806"/>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What is this project about?</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  Introduction</a:t>
            </a:r>
            <a:endParaRPr lang="en-US" sz="2400" b="1" dirty="0" smtClean="0">
              <a:solidFill>
                <a:srgbClr val="0098DB"/>
              </a:solidFill>
              <a:cs typeface="Arial" charset="0"/>
              <a:sym typeface="Lucida Grande" charset="0"/>
            </a:endParaRP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	In each semester, the School of Physics offers over 30 different experiments in Senior Physics Laboratory for the students to undertake and earn credit points. Student uses web booking system to book times for doing experiments and view their marks.</a:t>
            </a: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rgbClr val="000000"/>
                </a:solidFill>
                <a:cs typeface="Arial" charset="0"/>
                <a:sym typeface="Lucida Grande" charset="0"/>
              </a:rPr>
              <a:t>  Aim</a:t>
            </a: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	We were given a booking system with lots of flaws and defects. Our aim is to resolve these bugs and make a complete deliverable product!</a:t>
            </a:r>
            <a:endParaRPr lang="en-US" sz="2300" dirty="0">
              <a:solidFill>
                <a:srgbClr val="000000"/>
              </a:solidFill>
              <a:cs typeface="Arial" charset="0"/>
              <a:sym typeface="Lucida Grande" charset="0"/>
            </a:endParaRPr>
          </a:p>
        </p:txBody>
      </p:sp>
      <p:sp>
        <p:nvSpPr>
          <p:cNvPr id="3160" name="Text Box 88"/>
          <p:cNvSpPr txBox="1">
            <a:spLocks/>
          </p:cNvSpPr>
          <p:nvPr/>
        </p:nvSpPr>
        <p:spPr bwMode="auto">
          <a:xfrm>
            <a:off x="7577138" y="28605163"/>
            <a:ext cx="4881562" cy="274637"/>
          </a:xfrm>
          <a:prstGeom prst="rect">
            <a:avLst/>
          </a:prstGeom>
          <a:noFill/>
          <a:ln w="9525">
            <a:noFill/>
            <a:miter lim="800000"/>
            <a:headEnd/>
            <a:tailEnd/>
          </a:ln>
          <a:effectLst/>
        </p:spPr>
        <p:txBody>
          <a:bodyPr>
            <a:spAutoFit/>
          </a:bodyPr>
          <a:lstStyle/>
          <a:p>
            <a:pPr>
              <a:spcBef>
                <a:spcPct val="50000"/>
              </a:spcBef>
            </a:pPr>
            <a:r>
              <a:rPr lang="en-AU"/>
              <a:t>THIS RESEARCH IS SP</a:t>
            </a:r>
          </a:p>
        </p:txBody>
      </p:sp>
      <p:sp>
        <p:nvSpPr>
          <p:cNvPr id="3161" name="Text Box 89"/>
          <p:cNvSpPr txBox="1">
            <a:spLocks/>
          </p:cNvSpPr>
          <p:nvPr/>
        </p:nvSpPr>
        <p:spPr bwMode="auto">
          <a:xfrm>
            <a:off x="13939864" y="27855951"/>
            <a:ext cx="2952750" cy="274637"/>
          </a:xfrm>
          <a:prstGeom prst="rect">
            <a:avLst/>
          </a:prstGeom>
          <a:noFill/>
          <a:ln w="9525">
            <a:noFill/>
            <a:miter lim="800000"/>
            <a:headEnd/>
            <a:tailEnd/>
          </a:ln>
          <a:effectLst/>
        </p:spPr>
        <p:txBody>
          <a:bodyPr>
            <a:spAutoFit/>
          </a:bodyPr>
          <a:lstStyle/>
          <a:p>
            <a:pPr>
              <a:spcBef>
                <a:spcPct val="50000"/>
              </a:spcBef>
            </a:pPr>
            <a:r>
              <a:rPr lang="en-AU" dirty="0">
                <a:solidFill>
                  <a:schemeClr val="tx1">
                    <a:lumMod val="65000"/>
                    <a:lumOff val="35000"/>
                  </a:schemeClr>
                </a:solidFill>
              </a:rPr>
              <a:t>THIS RESEARCH IS SPONSORED BY </a:t>
            </a:r>
          </a:p>
        </p:txBody>
      </p:sp>
      <p:sp>
        <p:nvSpPr>
          <p:cNvPr id="3" name="Rectangle 10"/>
          <p:cNvSpPr>
            <a:spLocks/>
          </p:cNvSpPr>
          <p:nvPr/>
        </p:nvSpPr>
        <p:spPr bwMode="auto">
          <a:xfrm>
            <a:off x="13225484" y="23498233"/>
            <a:ext cx="6413500" cy="3822700"/>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System Specification</a:t>
            </a:r>
          </a:p>
          <a:p>
            <a:pPr marL="514350" indent="-51435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  Web Framework</a:t>
            </a:r>
          </a:p>
          <a:p>
            <a:pPr marL="365125" indent="-365125">
              <a:lnSpc>
                <a:spcPct val="99000"/>
              </a:lnSpc>
              <a:spcBef>
                <a:spcPts val="938"/>
              </a:spcBef>
              <a:buClr>
                <a:srgbClr val="000000"/>
              </a:buClr>
              <a:buSzPct val="100000"/>
              <a:buFont typeface="Lucida Grande"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Ruby: 1.9.3</a:t>
            </a:r>
          </a:p>
          <a:p>
            <a:pPr marL="365125" indent="-365125">
              <a:lnSpc>
                <a:spcPct val="99000"/>
              </a:lnSpc>
              <a:spcBef>
                <a:spcPts val="938"/>
              </a:spcBef>
              <a:buClr>
                <a:srgbClr val="000000"/>
              </a:buClr>
              <a:buSzPct val="100000"/>
              <a:buFont typeface="Lucida Grande"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Rails: 4.1.1 (gem: 3.2.1</a:t>
            </a:r>
            <a:r>
              <a:rPr lang="en-US" sz="2300" dirty="0" smtClean="0">
                <a:solidFill>
                  <a:srgbClr val="000000"/>
                </a:solidFill>
                <a:cs typeface="Arial" charset="0"/>
                <a:sym typeface="Lucida Grande" charset="0"/>
              </a:rPr>
              <a:t>)</a:t>
            </a: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rgbClr val="000000"/>
                </a:solidFill>
                <a:cs typeface="Arial" charset="0"/>
                <a:sym typeface="Lucida Grande" charset="0"/>
              </a:rPr>
              <a:t>  Gems Installed</a:t>
            </a:r>
            <a:endParaRPr lang="en-US" sz="2400" b="1" dirty="0" smtClean="0">
              <a:solidFill>
                <a:srgbClr val="000000"/>
              </a:solidFill>
              <a:cs typeface="Arial" charset="0"/>
              <a:sym typeface="Lucida Grande" charset="0"/>
            </a:endParaRP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err="1" smtClean="0">
                <a:solidFill>
                  <a:srgbClr val="000000"/>
                </a:solidFill>
                <a:cs typeface="Arial" charset="0"/>
                <a:sym typeface="Lucida Grande" charset="0"/>
              </a:rPr>
              <a:t>jquery</a:t>
            </a:r>
            <a:r>
              <a:rPr lang="en-US" sz="2300" dirty="0" smtClean="0">
                <a:solidFill>
                  <a:srgbClr val="000000"/>
                </a:solidFill>
                <a:cs typeface="Arial" charset="0"/>
                <a:sym typeface="Lucida Grande" charset="0"/>
              </a:rPr>
              <a:t>-rails</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papercli</a:t>
            </a:r>
            <a:r>
              <a:rPr lang="en-US" sz="2300" dirty="0" smtClean="0">
                <a:solidFill>
                  <a:srgbClr val="000000"/>
                </a:solidFill>
                <a:cs typeface="Arial" charset="0"/>
                <a:sym typeface="Lucida Grande" charset="0"/>
              </a:rPr>
              <a:t>p 3.3.1</a:t>
            </a:r>
          </a:p>
        </p:txBody>
      </p:sp>
      <p:pic>
        <p:nvPicPr>
          <p:cNvPr id="1026" name="Picture 2" descr="F:\julio's temp\usyd\comp3615\Usyd_new_logo.png"/>
          <p:cNvPicPr>
            <a:picLocks noChangeAspect="1" noChangeArrowheads="1"/>
          </p:cNvPicPr>
          <p:nvPr/>
        </p:nvPicPr>
        <p:blipFill>
          <a:blip r:embed="rId3"/>
          <a:srcRect/>
          <a:stretch>
            <a:fillRect/>
          </a:stretch>
        </p:blipFill>
        <p:spPr bwMode="auto">
          <a:xfrm>
            <a:off x="14082740" y="28247975"/>
            <a:ext cx="5842000" cy="2032000"/>
          </a:xfrm>
          <a:prstGeom prst="rect">
            <a:avLst/>
          </a:prstGeom>
          <a:noFill/>
        </p:spPr>
      </p:pic>
      <p:pic>
        <p:nvPicPr>
          <p:cNvPr id="1027" name="Picture 3" descr="F:\julio's temp\usyd\comp3615\team_photo.jpg"/>
          <p:cNvPicPr>
            <a:picLocks noChangeAspect="1" noChangeArrowheads="1"/>
          </p:cNvPicPr>
          <p:nvPr/>
        </p:nvPicPr>
        <p:blipFill>
          <a:blip r:embed="rId4"/>
          <a:srcRect/>
          <a:stretch>
            <a:fillRect/>
          </a:stretch>
        </p:blipFill>
        <p:spPr bwMode="auto">
          <a:xfrm>
            <a:off x="0" y="23015575"/>
            <a:ext cx="12192000" cy="7264400"/>
          </a:xfrm>
          <a:prstGeom prst="rect">
            <a:avLst/>
          </a:prstGeom>
          <a:noFill/>
        </p:spPr>
      </p:pic>
      <p:sp>
        <p:nvSpPr>
          <p:cNvPr id="18" name="Text Box 89"/>
          <p:cNvSpPr txBox="1">
            <a:spLocks/>
          </p:cNvSpPr>
          <p:nvPr/>
        </p:nvSpPr>
        <p:spPr bwMode="auto">
          <a:xfrm>
            <a:off x="10296526" y="22998168"/>
            <a:ext cx="1881180" cy="446276"/>
          </a:xfrm>
          <a:prstGeom prst="rect">
            <a:avLst/>
          </a:prstGeom>
          <a:noFill/>
          <a:ln w="9525">
            <a:noFill/>
            <a:miter lim="800000"/>
            <a:headEnd/>
            <a:tailEnd/>
          </a:ln>
          <a:effectLst/>
        </p:spPr>
        <p:txBody>
          <a:bodyPr wrap="square">
            <a:spAutoFit/>
          </a:bodyPr>
          <a:lstStyle/>
          <a:p>
            <a:pPr>
              <a:spcBef>
                <a:spcPct val="50000"/>
              </a:spcBef>
            </a:pPr>
            <a:r>
              <a:rPr lang="en-AU" sz="2300" dirty="0" smtClean="0">
                <a:solidFill>
                  <a:schemeClr val="tx1">
                    <a:lumMod val="65000"/>
                    <a:lumOff val="35000"/>
                  </a:schemeClr>
                </a:solidFill>
              </a:rPr>
              <a:t>Project Team</a:t>
            </a:r>
            <a:endParaRPr lang="en-AU" sz="2300" dirty="0">
              <a:solidFill>
                <a:schemeClr val="tx1">
                  <a:lumMod val="65000"/>
                  <a:lumOff val="35000"/>
                </a:schemeClr>
              </a:solidFill>
            </a:endParaRPr>
          </a:p>
        </p:txBody>
      </p:sp>
      <p:sp>
        <p:nvSpPr>
          <p:cNvPr id="27" name="Cloud 26"/>
          <p:cNvSpPr/>
          <p:nvPr/>
        </p:nvSpPr>
        <p:spPr bwMode="auto">
          <a:xfrm>
            <a:off x="5653056" y="11210897"/>
            <a:ext cx="2500330" cy="1285884"/>
          </a:xfrm>
          <a:prstGeom prst="cloud">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19" name="Cloud 18"/>
          <p:cNvSpPr/>
          <p:nvPr/>
        </p:nvSpPr>
        <p:spPr bwMode="auto">
          <a:xfrm>
            <a:off x="2938412" y="11639525"/>
            <a:ext cx="5357850" cy="2286016"/>
          </a:xfrm>
          <a:prstGeom prst="cloud">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22" name="Rectangle 21"/>
          <p:cNvSpPr/>
          <p:nvPr/>
        </p:nvSpPr>
        <p:spPr>
          <a:xfrm>
            <a:off x="3367040" y="12282467"/>
            <a:ext cx="4647427" cy="923330"/>
          </a:xfrm>
          <a:prstGeom prst="rect">
            <a:avLst/>
          </a:prstGeom>
          <a:noFill/>
          <a:ln>
            <a:noFill/>
          </a:ln>
          <a:effectLst>
            <a:glow rad="635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Initial System</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6" name="Cloud 25"/>
          <p:cNvSpPr/>
          <p:nvPr/>
        </p:nvSpPr>
        <p:spPr bwMode="auto">
          <a:xfrm>
            <a:off x="3224164" y="13139723"/>
            <a:ext cx="1500198" cy="928694"/>
          </a:xfrm>
          <a:prstGeom prst="cloud">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30" name="Rectangle 29"/>
          <p:cNvSpPr>
            <a:spLocks/>
          </p:cNvSpPr>
          <p:nvPr/>
        </p:nvSpPr>
        <p:spPr bwMode="auto">
          <a:xfrm>
            <a:off x="10153650" y="4710039"/>
            <a:ext cx="9644130" cy="2428892"/>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Core Problems</a:t>
            </a:r>
            <a:endParaRPr lang="en-US" sz="3200" b="1" dirty="0" smtClean="0">
              <a:solidFill>
                <a:srgbClr val="0098DB"/>
              </a:solidFill>
              <a:cs typeface="Arial" charset="0"/>
              <a:sym typeface="Lucida Grande" charset="0"/>
            </a:endParaRPr>
          </a:p>
          <a:p>
            <a:pPr marL="514350" indent="-51435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  Tiresome user interface</a:t>
            </a:r>
          </a:p>
          <a:p>
            <a:pPr marL="514350" indent="-51435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		As can see from the picture on the left, the initial system had a murky design. To make the system more delightful, we’ve changed the style-sheet</a:t>
            </a:r>
            <a:r>
              <a:rPr lang="en-US" sz="2300" dirty="0" smtClean="0">
                <a:solidFill>
                  <a:schemeClr val="tx1"/>
                </a:solidFill>
                <a:cs typeface="Arial" charset="0"/>
                <a:sym typeface="Lucida Grande" charset="0"/>
              </a:rPr>
              <a:t> in the system and now, the notifications and calendars are more remarkable!</a:t>
            </a:r>
            <a:endParaRPr lang="en-US" sz="2300" dirty="0" smtClean="0">
              <a:solidFill>
                <a:schemeClr val="tx1"/>
              </a:solidFill>
              <a:cs typeface="Arial" charset="0"/>
              <a:sym typeface="Lucida Grande" charset="0"/>
            </a:endParaRPr>
          </a:p>
        </p:txBody>
      </p:sp>
      <p:pic>
        <p:nvPicPr>
          <p:cNvPr id="31" name="Picture 5"/>
          <p:cNvPicPr>
            <a:picLocks noChangeAspect="1" noChangeArrowheads="1"/>
          </p:cNvPicPr>
          <p:nvPr/>
        </p:nvPicPr>
        <p:blipFill>
          <a:blip r:embed="rId5"/>
          <a:srcRect/>
          <a:stretch>
            <a:fillRect/>
          </a:stretch>
        </p:blipFill>
        <p:spPr bwMode="auto">
          <a:xfrm>
            <a:off x="10439402" y="7424683"/>
            <a:ext cx="8963025" cy="4953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36" name="Rectangle 35"/>
          <p:cNvSpPr>
            <a:spLocks/>
          </p:cNvSpPr>
          <p:nvPr/>
        </p:nvSpPr>
        <p:spPr bwMode="auto">
          <a:xfrm>
            <a:off x="10153650" y="12639657"/>
            <a:ext cx="9644130" cy="1714512"/>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Administrator control</a:t>
            </a:r>
          </a:p>
          <a:p>
            <a:pPr marL="514350" indent="-51435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		Initial system did not allow admin to gain full control over the system. We have coded the system to fix the issues.</a:t>
            </a:r>
          </a:p>
        </p:txBody>
      </p:sp>
      <p:pic>
        <p:nvPicPr>
          <p:cNvPr id="1030" name="Picture 6"/>
          <p:cNvPicPr>
            <a:picLocks noChangeAspect="1" noChangeArrowheads="1"/>
          </p:cNvPicPr>
          <p:nvPr/>
        </p:nvPicPr>
        <p:blipFill>
          <a:blip r:embed="rId6"/>
          <a:srcRect/>
          <a:stretch>
            <a:fillRect/>
          </a:stretch>
        </p:blipFill>
        <p:spPr bwMode="auto">
          <a:xfrm>
            <a:off x="11082344" y="14211293"/>
            <a:ext cx="7772400" cy="4953000"/>
          </a:xfrm>
          <a:prstGeom prst="rect">
            <a:avLst/>
          </a:prstGeom>
          <a:noFill/>
          <a:ln w="9525">
            <a:noFill/>
            <a:miter lim="800000"/>
            <a:headEnd/>
            <a:tailEnd/>
          </a:ln>
          <a:effectLst/>
        </p:spPr>
      </p:pic>
      <p:cxnSp>
        <p:nvCxnSpPr>
          <p:cNvPr id="45" name="Straight Arrow Connector 44"/>
          <p:cNvCxnSpPr/>
          <p:nvPr/>
        </p:nvCxnSpPr>
        <p:spPr bwMode="auto">
          <a:xfrm rot="10800000" flipV="1">
            <a:off x="11868162" y="14997111"/>
            <a:ext cx="857256" cy="642942"/>
          </a:xfrm>
          <a:prstGeom prst="straightConnector1">
            <a:avLst/>
          </a:prstGeom>
          <a:ln>
            <a:headEnd type="none" w="med" len="med"/>
            <a:tailEnd type="arrow"/>
          </a:ln>
          <a:effectLst>
            <a:glow rad="139700">
              <a:schemeClr val="accent4">
                <a:satMod val="175000"/>
                <a:alpha val="40000"/>
              </a:schemeClr>
            </a:glow>
            <a:outerShdw blurRad="40000" dist="23000" dir="5400000" rotWithShape="0">
              <a:srgbClr val="000000">
                <a:alpha val="35000"/>
              </a:srgbClr>
            </a:outerShdw>
          </a:effectLst>
        </p:spPr>
        <p:style>
          <a:lnRef idx="3">
            <a:schemeClr val="dk1"/>
          </a:lnRef>
          <a:fillRef idx="0">
            <a:schemeClr val="dk1"/>
          </a:fillRef>
          <a:effectRef idx="2">
            <a:schemeClr val="dk1"/>
          </a:effectRef>
          <a:fontRef idx="minor">
            <a:schemeClr val="tx1"/>
          </a:fontRef>
        </p:style>
      </p:cxnSp>
      <p:sp>
        <p:nvSpPr>
          <p:cNvPr id="53" name="TextBox 52"/>
          <p:cNvSpPr txBox="1"/>
          <p:nvPr/>
        </p:nvSpPr>
        <p:spPr>
          <a:xfrm>
            <a:off x="12511104" y="14925673"/>
            <a:ext cx="4857784" cy="446276"/>
          </a:xfrm>
          <a:prstGeom prst="rect">
            <a:avLst/>
          </a:prstGeom>
          <a:solidFill>
            <a:schemeClr val="bg2"/>
          </a:solidFill>
          <a:ln>
            <a:solidFill>
              <a:schemeClr val="tx1"/>
            </a:solidFill>
          </a:ln>
        </p:spPr>
        <p:txBody>
          <a:bodyPr wrap="square" rtlCol="0">
            <a:spAutoFit/>
          </a:bodyPr>
          <a:lstStyle/>
          <a:p>
            <a:r>
              <a:rPr lang="en-US" sz="2300" dirty="0" smtClean="0">
                <a:solidFill>
                  <a:srgbClr val="FF0000"/>
                </a:solidFill>
              </a:rPr>
              <a:t>Admin can delete booking any  time</a:t>
            </a:r>
            <a:endParaRPr lang="en-AU" sz="2300" dirty="0">
              <a:solidFill>
                <a:srgbClr val="FF0000"/>
              </a:solidFill>
            </a:endParaRPr>
          </a:p>
        </p:txBody>
      </p:sp>
      <p:sp>
        <p:nvSpPr>
          <p:cNvPr id="55" name="TextBox 54"/>
          <p:cNvSpPr txBox="1"/>
          <p:nvPr/>
        </p:nvSpPr>
        <p:spPr>
          <a:xfrm>
            <a:off x="10225088" y="18711887"/>
            <a:ext cx="4286280" cy="446276"/>
          </a:xfrm>
          <a:prstGeom prst="rect">
            <a:avLst/>
          </a:prstGeom>
          <a:solidFill>
            <a:schemeClr val="bg2"/>
          </a:solidFill>
          <a:ln>
            <a:solidFill>
              <a:schemeClr val="tx1"/>
            </a:solidFill>
          </a:ln>
        </p:spPr>
        <p:txBody>
          <a:bodyPr wrap="square" rtlCol="0">
            <a:spAutoFit/>
          </a:bodyPr>
          <a:lstStyle/>
          <a:p>
            <a:r>
              <a:rPr lang="en-US" sz="2300" dirty="0" smtClean="0">
                <a:solidFill>
                  <a:srgbClr val="FF0000"/>
                </a:solidFill>
              </a:rPr>
              <a:t>More system settings for admin</a:t>
            </a:r>
            <a:endParaRPr lang="en-AU" sz="2300" dirty="0">
              <a:solidFill>
                <a:srgbClr val="FF0000"/>
              </a:solidFill>
            </a:endParaRPr>
          </a:p>
        </p:txBody>
      </p:sp>
      <p:sp>
        <p:nvSpPr>
          <p:cNvPr id="56" name="TextBox 55"/>
          <p:cNvSpPr txBox="1"/>
          <p:nvPr/>
        </p:nvSpPr>
        <p:spPr>
          <a:xfrm>
            <a:off x="15511500" y="16997375"/>
            <a:ext cx="4205388" cy="800219"/>
          </a:xfrm>
          <a:prstGeom prst="rect">
            <a:avLst/>
          </a:prstGeom>
          <a:solidFill>
            <a:schemeClr val="bg2"/>
          </a:solidFill>
          <a:ln>
            <a:solidFill>
              <a:schemeClr val="tx1"/>
            </a:solidFill>
          </a:ln>
        </p:spPr>
        <p:txBody>
          <a:bodyPr wrap="square" rtlCol="0">
            <a:spAutoFit/>
          </a:bodyPr>
          <a:lstStyle/>
          <a:p>
            <a:r>
              <a:rPr lang="en-US" sz="2300" dirty="0" smtClean="0">
                <a:solidFill>
                  <a:srgbClr val="FF0000"/>
                </a:solidFill>
              </a:rPr>
              <a:t>Admin can now select the availability for each experiment</a:t>
            </a:r>
            <a:endParaRPr lang="en-AU" sz="2300" dirty="0">
              <a:solidFill>
                <a:srgbClr val="FF0000"/>
              </a:solidFill>
            </a:endParaRPr>
          </a:p>
        </p:txBody>
      </p:sp>
      <p:sp>
        <p:nvSpPr>
          <p:cNvPr id="59" name="Rectangle 10"/>
          <p:cNvSpPr>
            <a:spLocks/>
          </p:cNvSpPr>
          <p:nvPr/>
        </p:nvSpPr>
        <p:spPr bwMode="auto">
          <a:xfrm>
            <a:off x="580958" y="16497309"/>
            <a:ext cx="8858312" cy="4014740"/>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Approach</a:t>
            </a:r>
            <a:endParaRPr lang="en-US" sz="2400" b="1" dirty="0" smtClean="0">
              <a:solidFill>
                <a:srgbClr val="0098DB"/>
              </a:solidFill>
              <a:cs typeface="Arial" charset="0"/>
              <a:sym typeface="Lucida Grande" charset="0"/>
            </a:endParaRP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To satisfy our client’s </a:t>
            </a:r>
            <a:r>
              <a:rPr lang="en-US" sz="2300" dirty="0" smtClean="0">
                <a:solidFill>
                  <a:srgbClr val="000000"/>
                </a:solidFill>
                <a:cs typeface="Arial" charset="0"/>
                <a:sym typeface="Lucida Grande" charset="0"/>
              </a:rPr>
              <a:t>requirements </a:t>
            </a:r>
            <a:r>
              <a:rPr lang="en-US" sz="2300" dirty="0" smtClean="0">
                <a:solidFill>
                  <a:srgbClr val="000000"/>
                </a:solidFill>
                <a:cs typeface="Arial" charset="0"/>
                <a:sym typeface="Lucida Grande" charset="0"/>
              </a:rPr>
              <a:t>and to not  increase more of the issues, we preserved the initial system’s codes, settings and structures.</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Object-oriented design of Ruby allowed to have a tight coupling of data structures, making it easy for us to develop and implement; having each a responsibility on different objects.</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Conserving Model-View-Controller design pattern of Rails also assisted us to detect where the problem was occurring.</a:t>
            </a:r>
          </a:p>
        </p:txBody>
      </p:sp>
      <p:pic>
        <p:nvPicPr>
          <p:cNvPr id="1032" name="Picture 8"/>
          <p:cNvPicPr>
            <a:picLocks noChangeAspect="1" noChangeArrowheads="1"/>
          </p:cNvPicPr>
          <p:nvPr/>
        </p:nvPicPr>
        <p:blipFill>
          <a:blip r:embed="rId7"/>
          <a:srcRect/>
          <a:stretch>
            <a:fillRect/>
          </a:stretch>
        </p:blipFill>
        <p:spPr bwMode="auto">
          <a:xfrm>
            <a:off x="1509652" y="20354961"/>
            <a:ext cx="6847290" cy="1928814"/>
          </a:xfrm>
          <a:prstGeom prst="rect">
            <a:avLst/>
          </a:prstGeom>
          <a:noFill/>
          <a:ln w="9525">
            <a:noFill/>
            <a:miter lim="800000"/>
            <a:headEnd/>
            <a:tailEnd/>
          </a:ln>
          <a:effectLst/>
        </p:spPr>
      </p:pic>
      <p:sp>
        <p:nvSpPr>
          <p:cNvPr id="62" name="Rectangle 61"/>
          <p:cNvSpPr>
            <a:spLocks/>
          </p:cNvSpPr>
          <p:nvPr/>
        </p:nvSpPr>
        <p:spPr bwMode="auto">
          <a:xfrm>
            <a:off x="10153650" y="19712019"/>
            <a:ext cx="9644130" cy="2071702"/>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Improved Student control</a:t>
            </a:r>
          </a:p>
          <a:p>
            <a:pPr marL="514350" indent="-514350">
              <a:lnSpc>
                <a:spcPct val="99000"/>
              </a:lnSpc>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Students can now book for different sessions at the same slot</a:t>
            </a:r>
            <a:r>
              <a:rPr lang="en-US" sz="2300" dirty="0" smtClean="0">
                <a:solidFill>
                  <a:schemeClr val="tx1"/>
                </a:solidFill>
                <a:cs typeface="Arial" charset="0"/>
                <a:sym typeface="Lucida Grande" charset="0"/>
              </a:rPr>
              <a:t>.</a:t>
            </a:r>
          </a:p>
          <a:p>
            <a:pPr marL="514350" indent="-514350">
              <a:lnSpc>
                <a:spcPct val="99000"/>
              </a:lnSpc>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Students are now receives email whenever  the student account is created and their booking have been changed.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
        <p:nvSpPr>
          <p:cNvPr id="4" name="Rectangle 3"/>
          <p:cNvSpPr>
            <a:spLocks/>
          </p:cNvSpPr>
          <p:nvPr/>
        </p:nvSpPr>
        <p:spPr bwMode="auto">
          <a:xfrm>
            <a:off x="10153650" y="4495725"/>
            <a:ext cx="9644130" cy="2928958"/>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Core Problems</a:t>
            </a:r>
            <a:endParaRPr lang="en-US" sz="3200" b="1" dirty="0" smtClean="0">
              <a:solidFill>
                <a:srgbClr val="0098DB"/>
              </a:solidFill>
              <a:cs typeface="Arial" charset="0"/>
              <a:sym typeface="Lucida Grande" charset="0"/>
            </a:endParaRPr>
          </a:p>
          <a:p>
            <a:pPr marL="514350" indent="-51435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  No Booking Confirmation!</a:t>
            </a:r>
          </a:p>
          <a:p>
            <a:pPr marL="514350" indent="-51435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		Previously, students did not </a:t>
            </a:r>
            <a:r>
              <a:rPr lang="en-US" sz="2300" dirty="0" smtClean="0">
                <a:solidFill>
                  <a:schemeClr val="tx1"/>
                </a:solidFill>
                <a:cs typeface="Arial" charset="0"/>
                <a:sym typeface="Lucida Grande" charset="0"/>
              </a:rPr>
              <a:t>get any </a:t>
            </a:r>
            <a:r>
              <a:rPr lang="en-US" sz="2300" dirty="0" smtClean="0">
                <a:solidFill>
                  <a:schemeClr val="tx1"/>
                </a:solidFill>
                <a:cs typeface="Arial" charset="0"/>
                <a:sym typeface="Lucida Grande" charset="0"/>
              </a:rPr>
              <a:t>confirmation when they made a booking. To cater to our client’s request, we have made to show success message at the top of the page when booking is successfully made. Also the user who made the booking will receive a confirmation email to their registered account.</a:t>
            </a:r>
            <a:endParaRPr lang="en-US" sz="2300" dirty="0" smtClean="0">
              <a:solidFill>
                <a:schemeClr val="tx1"/>
              </a:solidFill>
              <a:cs typeface="Arial" charset="0"/>
              <a:sym typeface="Lucida Grande" charset="0"/>
            </a:endParaRPr>
          </a:p>
        </p:txBody>
      </p:sp>
      <p:pic>
        <p:nvPicPr>
          <p:cNvPr id="5" name="Picture 5"/>
          <p:cNvPicPr>
            <a:picLocks noChangeAspect="1" noChangeArrowheads="1"/>
          </p:cNvPicPr>
          <p:nvPr/>
        </p:nvPicPr>
        <p:blipFill>
          <a:blip r:embed="rId2"/>
          <a:srcRect/>
          <a:stretch>
            <a:fillRect/>
          </a:stretch>
        </p:blipFill>
        <p:spPr bwMode="auto">
          <a:xfrm>
            <a:off x="10439402" y="7281807"/>
            <a:ext cx="8963025" cy="4953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6" name="Rectangle 10"/>
          <p:cNvSpPr>
            <a:spLocks/>
          </p:cNvSpPr>
          <p:nvPr/>
        </p:nvSpPr>
        <p:spPr bwMode="auto">
          <a:xfrm>
            <a:off x="13011170" y="15497177"/>
            <a:ext cx="6413500" cy="3822700"/>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HEADING CAPS RGB 0, 152, 219 – Arial 28</a:t>
            </a:r>
            <a:endParaRPr lang="en-US" sz="3200" b="1" dirty="0" smtClean="0">
              <a:solidFill>
                <a:srgbClr val="0098DB"/>
              </a:solidFill>
              <a:cs typeface="Arial" charset="0"/>
              <a:sym typeface="Lucida Grande" charset="0"/>
            </a:endParaRPr>
          </a:p>
          <a:p>
            <a:pPr marL="514350" indent="-51435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Sub Head 2 - Text  Arial Bold 24</a:t>
            </a:r>
          </a:p>
          <a:p>
            <a:pPr marL="365125" indent="-365125">
              <a:lnSpc>
                <a:spcPct val="99000"/>
              </a:lnSpc>
              <a:spcBef>
                <a:spcPts val="938"/>
              </a:spcBef>
              <a:buClr>
                <a:srgbClr val="000000"/>
              </a:buClr>
              <a:buSzPct val="100000"/>
              <a:buFont typeface="Lucida Grande"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Text Arial 23</a:t>
            </a:r>
            <a:endParaRPr lang="en-US" sz="2300" dirty="0">
              <a:solidFill>
                <a:srgbClr val="000000"/>
              </a:solidFill>
              <a:cs typeface="Arial" charset="0"/>
              <a:sym typeface="Lucida Grande" charset="0"/>
            </a:endParaRPr>
          </a:p>
        </p:txBody>
      </p:sp>
      <p:pic>
        <p:nvPicPr>
          <p:cNvPr id="7" name="Picture 3"/>
          <p:cNvPicPr>
            <a:picLocks noChangeAspect="1" noChangeArrowheads="1"/>
          </p:cNvPicPr>
          <p:nvPr/>
        </p:nvPicPr>
        <p:blipFill>
          <a:blip r:embed="rId3"/>
          <a:srcRect/>
          <a:stretch>
            <a:fillRect/>
          </a:stretch>
        </p:blipFill>
        <p:spPr bwMode="auto">
          <a:xfrm>
            <a:off x="723834" y="15854367"/>
            <a:ext cx="8543925" cy="6677025"/>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8" name="Explosion 1 7"/>
          <p:cNvSpPr/>
          <p:nvPr/>
        </p:nvSpPr>
        <p:spPr bwMode="auto">
          <a:xfrm>
            <a:off x="1509652" y="17497441"/>
            <a:ext cx="7786742" cy="3857652"/>
          </a:xfrm>
          <a:prstGeom prst="irregularSeal1">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9" name="Rectangle 8"/>
          <p:cNvSpPr/>
          <p:nvPr/>
        </p:nvSpPr>
        <p:spPr>
          <a:xfrm>
            <a:off x="1223900" y="18783325"/>
            <a:ext cx="8449980" cy="1107996"/>
          </a:xfrm>
          <a:prstGeom prst="rect">
            <a:avLst/>
          </a:prstGeom>
          <a:noFill/>
          <a:scene3d>
            <a:camera prst="perspectiveContrastingRightFacing"/>
            <a:lightRig rig="threePt" dir="t"/>
          </a:scene3d>
        </p:spPr>
        <p:txBody>
          <a:bodyPr wrap="square" lIns="91440" tIns="45720" rIns="91440" bIns="45720">
            <a:spAutoFit/>
          </a:bodyPr>
          <a:lstStyle/>
          <a:p>
            <a:pPr algn="ctr"/>
            <a:r>
              <a:rPr lang="en-US" sz="6600" b="1" dirty="0" smtClean="0">
                <a:ln w="17780" cmpd="sng">
                  <a:solidFill>
                    <a:schemeClr val="accent1">
                      <a:tint val="3000"/>
                    </a:schemeClr>
                  </a:solidFill>
                  <a:prstDash val="solid"/>
                  <a:miter lim="800000"/>
                </a:ln>
                <a:solidFill>
                  <a:srgbClr val="FF5050"/>
                </a:solidFill>
                <a:effectLst>
                  <a:outerShdw blurRad="55000" dist="50800" dir="5400000" algn="tl">
                    <a:srgbClr val="000000">
                      <a:alpha val="33000"/>
                    </a:srgbClr>
                  </a:outerShdw>
                </a:effectLst>
              </a:rPr>
              <a:t>Updated system!!</a:t>
            </a:r>
            <a:endParaRPr lang="en-US" sz="6600" b="1" dirty="0">
              <a:ln w="17780" cmpd="sng">
                <a:solidFill>
                  <a:schemeClr val="accent1">
                    <a:tint val="3000"/>
                  </a:schemeClr>
                </a:solidFill>
                <a:prstDash val="solid"/>
                <a:miter lim="800000"/>
              </a:ln>
              <a:solidFill>
                <a:srgbClr val="FF5050"/>
              </a:solidFill>
              <a:effectLst>
                <a:outerShdw blurRad="55000" dist="50800" dir="5400000" algn="tl">
                  <a:srgbClr val="000000">
                    <a:alpha val="33000"/>
                  </a:srgbClr>
                </a:outerShdw>
              </a:effectLst>
            </a:endParaRPr>
          </a:p>
        </p:txBody>
      </p:sp>
    </p:spTree>
  </p:cSld>
  <p:clrMapOvr>
    <a:masterClrMapping/>
  </p:clrMapOvr>
  <p:transition/>
</p:sld>
</file>

<file path=ppt/theme/theme1.xml><?xml version="1.0" encoding="utf-8"?>
<a:theme xmlns:a="http://schemas.openxmlformats.org/drawingml/2006/main" name="1_Title &amp; Bullet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itle &amp; Bullets">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542</TotalTime>
  <Pages>0</Pages>
  <Words>232</Words>
  <Characters>0</Characters>
  <Application>Microsoft Office PowerPoint</Application>
  <PresentationFormat>Custom</PresentationFormat>
  <Lines>0</Lines>
  <Paragraphs>40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1_Title &amp; Bullets</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Rainer Wasinger</dc:creator>
  <cp:keywords/>
  <dc:description/>
  <cp:lastModifiedBy>One</cp:lastModifiedBy>
  <cp:revision>58</cp:revision>
  <dcterms:modified xsi:type="dcterms:W3CDTF">2014-10-19T13:27:26Z</dcterms:modified>
</cp:coreProperties>
</file>