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8"/>
  </p:notesMasterIdLst>
  <p:sldIdLst>
    <p:sldId id="256" r:id="rId2"/>
    <p:sldId id="351" r:id="rId3"/>
    <p:sldId id="352" r:id="rId4"/>
    <p:sldId id="337" r:id="rId5"/>
    <p:sldId id="279" r:id="rId6"/>
    <p:sldId id="317" r:id="rId7"/>
    <p:sldId id="277" r:id="rId8"/>
    <p:sldId id="274" r:id="rId9"/>
    <p:sldId id="318" r:id="rId10"/>
    <p:sldId id="278" r:id="rId11"/>
    <p:sldId id="355" r:id="rId12"/>
    <p:sldId id="271" r:id="rId13"/>
    <p:sldId id="272" r:id="rId14"/>
    <p:sldId id="258" r:id="rId15"/>
    <p:sldId id="322" r:id="rId16"/>
    <p:sldId id="262" r:id="rId17"/>
    <p:sldId id="257" r:id="rId18"/>
    <p:sldId id="259" r:id="rId19"/>
    <p:sldId id="260" r:id="rId20"/>
    <p:sldId id="261" r:id="rId21"/>
    <p:sldId id="357" r:id="rId22"/>
    <p:sldId id="358" r:id="rId23"/>
    <p:sldId id="359" r:id="rId24"/>
    <p:sldId id="360" r:id="rId25"/>
    <p:sldId id="263" r:id="rId26"/>
    <p:sldId id="265" r:id="rId27"/>
    <p:sldId id="319" r:id="rId28"/>
    <p:sldId id="320" r:id="rId29"/>
    <p:sldId id="321" r:id="rId30"/>
    <p:sldId id="324" r:id="rId31"/>
    <p:sldId id="325" r:id="rId32"/>
    <p:sldId id="297" r:id="rId33"/>
    <p:sldId id="294" r:id="rId34"/>
    <p:sldId id="295" r:id="rId35"/>
    <p:sldId id="296" r:id="rId36"/>
    <p:sldId id="264" r:id="rId37"/>
    <p:sldId id="266" r:id="rId38"/>
    <p:sldId id="361" r:id="rId39"/>
    <p:sldId id="364" r:id="rId40"/>
    <p:sldId id="363" r:id="rId41"/>
    <p:sldId id="280" r:id="rId42"/>
    <p:sldId id="281" r:id="rId43"/>
    <p:sldId id="282" r:id="rId44"/>
    <p:sldId id="283" r:id="rId45"/>
    <p:sldId id="284" r:id="rId46"/>
    <p:sldId id="285" r:id="rId47"/>
    <p:sldId id="286" r:id="rId48"/>
    <p:sldId id="287" r:id="rId49"/>
    <p:sldId id="288" r:id="rId50"/>
    <p:sldId id="373" r:id="rId51"/>
    <p:sldId id="327" r:id="rId52"/>
    <p:sldId id="367" r:id="rId53"/>
    <p:sldId id="368" r:id="rId54"/>
    <p:sldId id="370" r:id="rId55"/>
    <p:sldId id="375" r:id="rId56"/>
    <p:sldId id="376" r:id="rId57"/>
    <p:sldId id="377" r:id="rId58"/>
    <p:sldId id="369" r:id="rId59"/>
    <p:sldId id="366" r:id="rId60"/>
    <p:sldId id="300" r:id="rId61"/>
    <p:sldId id="378" r:id="rId62"/>
    <p:sldId id="303" r:id="rId63"/>
    <p:sldId id="302" r:id="rId64"/>
    <p:sldId id="326" r:id="rId65"/>
    <p:sldId id="301" r:id="rId66"/>
    <p:sldId id="304" r:id="rId67"/>
    <p:sldId id="305" r:id="rId68"/>
    <p:sldId id="306" r:id="rId69"/>
    <p:sldId id="390" r:id="rId70"/>
    <p:sldId id="379" r:id="rId71"/>
    <p:sldId id="380" r:id="rId72"/>
    <p:sldId id="381" r:id="rId73"/>
    <p:sldId id="382" r:id="rId74"/>
    <p:sldId id="383" r:id="rId75"/>
    <p:sldId id="384" r:id="rId76"/>
    <p:sldId id="385" r:id="rId77"/>
    <p:sldId id="386" r:id="rId78"/>
    <p:sldId id="387" r:id="rId79"/>
    <p:sldId id="388" r:id="rId80"/>
    <p:sldId id="391" r:id="rId81"/>
    <p:sldId id="409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5" r:id="rId90"/>
    <p:sldId id="347" r:id="rId91"/>
    <p:sldId id="346" r:id="rId92"/>
    <p:sldId id="348" r:id="rId93"/>
    <p:sldId id="349" r:id="rId94"/>
    <p:sldId id="350" r:id="rId95"/>
    <p:sldId id="398" r:id="rId96"/>
    <p:sldId id="401" r:id="rId97"/>
    <p:sldId id="399" r:id="rId98"/>
    <p:sldId id="402" r:id="rId99"/>
    <p:sldId id="400" r:id="rId100"/>
    <p:sldId id="403" r:id="rId101"/>
    <p:sldId id="404" r:id="rId102"/>
    <p:sldId id="408" r:id="rId103"/>
    <p:sldId id="405" r:id="rId104"/>
    <p:sldId id="392" r:id="rId105"/>
    <p:sldId id="407" r:id="rId106"/>
    <p:sldId id="410" r:id="rId107"/>
    <p:sldId id="411" r:id="rId108"/>
    <p:sldId id="412" r:id="rId109"/>
    <p:sldId id="413" r:id="rId110"/>
    <p:sldId id="414" r:id="rId111"/>
    <p:sldId id="415" r:id="rId112"/>
    <p:sldId id="425" r:id="rId113"/>
    <p:sldId id="426" r:id="rId114"/>
    <p:sldId id="416" r:id="rId115"/>
    <p:sldId id="417" r:id="rId116"/>
    <p:sldId id="418" r:id="rId117"/>
    <p:sldId id="419" r:id="rId118"/>
    <p:sldId id="420" r:id="rId119"/>
    <p:sldId id="421" r:id="rId120"/>
    <p:sldId id="422" r:id="rId121"/>
    <p:sldId id="423" r:id="rId122"/>
    <p:sldId id="424" r:id="rId123"/>
    <p:sldId id="427" r:id="rId124"/>
    <p:sldId id="395" r:id="rId125"/>
    <p:sldId id="396" r:id="rId126"/>
    <p:sldId id="397" r:id="rId1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0F15C519-2BFE-466F-8BAB-3D27DD880CE5}">
          <p14:sldIdLst>
            <p14:sldId id="256"/>
            <p14:sldId id="351"/>
            <p14:sldId id="352"/>
          </p14:sldIdLst>
        </p14:section>
        <p14:section name="HOL 1" id="{2AE14147-12AB-4284-AAB4-96C83D0BE830}">
          <p14:sldIdLst>
            <p14:sldId id="337"/>
            <p14:sldId id="279"/>
          </p14:sldIdLst>
        </p14:section>
        <p14:section name="The claims based model" id="{60805FD7-5502-4C76-9A4E-3DC3914F5285}">
          <p14:sldIdLst>
            <p14:sldId id="317"/>
            <p14:sldId id="277"/>
            <p14:sldId id="274"/>
            <p14:sldId id="318"/>
            <p14:sldId id="278"/>
          </p14:sldIdLst>
        </p14:section>
        <p14:section name="Model use cases" id="{59D46059-086A-4B99-8643-D21FCA4945D4}">
          <p14:sldIdLst>
            <p14:sldId id="355"/>
            <p14:sldId id="271"/>
            <p14:sldId id="272"/>
          </p14:sldIdLst>
        </p14:section>
        <p14:section name="Specifications" id="{E17BAA5E-D07D-4DC2-822D-B5EBFEC2AD49}">
          <p14:sldIdLst>
            <p14:sldId id="258"/>
            <p14:sldId id="322"/>
            <p14:sldId id="262"/>
            <p14:sldId id="257"/>
            <p14:sldId id="259"/>
            <p14:sldId id="260"/>
            <p14:sldId id="261"/>
            <p14:sldId id="357"/>
            <p14:sldId id="358"/>
            <p14:sldId id="359"/>
            <p14:sldId id="360"/>
            <p14:sldId id="263"/>
            <p14:sldId id="265"/>
          </p14:sldIdLst>
        </p14:section>
        <p14:section name="WIF intro" id="{4E56F75B-522A-4830-BBBC-64FC3B48B0E1}">
          <p14:sldIdLst>
            <p14:sldId id="319"/>
            <p14:sldId id="320"/>
            <p14:sldId id="321"/>
            <p14:sldId id="324"/>
            <p14:sldId id="325"/>
            <p14:sldId id="297"/>
            <p14:sldId id="294"/>
            <p14:sldId id="295"/>
            <p14:sldId id="296"/>
            <p14:sldId id="264"/>
            <p14:sldId id="266"/>
          </p14:sldIdLst>
        </p14:section>
        <p14:section name="ACS" id="{28FBBAF3-0F29-49F7-9650-89717507D8A9}">
          <p14:sldIdLst>
            <p14:sldId id="361"/>
            <p14:sldId id="364"/>
          </p14:sldIdLst>
        </p14:section>
        <p14:section name="HOL 2 - ACS" id="{FB16FB1F-0AB4-4271-985F-C67B8F6E4F9D}">
          <p14:sldIdLst>
            <p14:sldId id="363"/>
          </p14:sldIdLst>
        </p14:section>
        <p14:section name="WIF pipeline" id="{D7C331B9-7D92-4D87-836E-C1519A2D6EB1}">
          <p14:sldIdLst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</p14:sldIdLst>
        </p14:section>
        <p14:section name="WIF - FAM" id="{A75BB13F-7983-4D64-B6AC-3A15E33A70D8}">
          <p14:sldIdLst>
            <p14:sldId id="373"/>
            <p14:sldId id="327"/>
            <p14:sldId id="367"/>
            <p14:sldId id="368"/>
          </p14:sldIdLst>
        </p14:section>
        <p14:section name="WIF - SAM" id="{04602605-391D-4433-B15E-D5DCC7A846AB}">
          <p14:sldIdLst>
            <p14:sldId id="370"/>
            <p14:sldId id="375"/>
            <p14:sldId id="376"/>
            <p14:sldId id="377"/>
          </p14:sldIdLst>
        </p14:section>
        <p14:section name="WIF - Fed Msgs and controls" id="{DF677822-71AE-4C76-B850-BAAFA7859965}">
          <p14:sldIdLst>
            <p14:sldId id="369"/>
            <p14:sldId id="366"/>
          </p14:sldIdLst>
        </p14:section>
        <p14:section name="WIF configuration" id="{71117E8E-3AAB-42FB-868D-6D60A04D6D0C}">
          <p14:sldIdLst>
            <p14:sldId id="300"/>
            <p14:sldId id="378"/>
            <p14:sldId id="303"/>
            <p14:sldId id="302"/>
            <p14:sldId id="326"/>
            <p14:sldId id="301"/>
            <p14:sldId id="304"/>
            <p14:sldId id="305"/>
            <p14:sldId id="306"/>
          </p14:sldIdLst>
        </p14:section>
        <p14:section name="HOL 3 - WIF and ASP.NET ext" id="{BF8C72FA-DFF0-464B-ADAE-31B27C8B347C}">
          <p14:sldIdLst>
            <p14:sldId id="390"/>
          </p14:sldIdLst>
        </p14:section>
        <p14:section name="Windows Azure" id="{51082DD8-4830-4000-A7F0-C027BE81CCF4}">
          <p14:sldIdLst>
            <p14:sldId id="379"/>
            <p14:sldId id="380"/>
            <p14:sldId id="381"/>
            <p14:sldId id="382"/>
            <p14:sldId id="383"/>
            <p14:sldId id="384"/>
            <p14:sldId id="385"/>
            <p14:sldId id="386"/>
            <p14:sldId id="387"/>
            <p14:sldId id="388"/>
          </p14:sldIdLst>
        </p14:section>
        <p14:section name="HOL 4 -Azure" id="{3B114327-81B6-4428-B355-41805E0D0C41}">
          <p14:sldIdLst>
            <p14:sldId id="391"/>
          </p14:sldIdLst>
        </p14:section>
        <p14:section name="WCF" id="{114920D0-87D6-41E7-803E-8AD83C7DFA48}">
          <p14:sldIdLst>
            <p14:sldId id="409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7"/>
            <p14:sldId id="346"/>
            <p14:sldId id="348"/>
            <p14:sldId id="349"/>
            <p14:sldId id="350"/>
            <p14:sldId id="398"/>
            <p14:sldId id="401"/>
            <p14:sldId id="399"/>
            <p14:sldId id="402"/>
            <p14:sldId id="400"/>
            <p14:sldId id="403"/>
            <p14:sldId id="404"/>
            <p14:sldId id="408"/>
            <p14:sldId id="405"/>
            <p14:sldId id="392"/>
          </p14:sldIdLst>
        </p14:section>
        <p14:section name="WIF on the client" id="{1FD025F6-192E-481F-BF55-040CBC98951B}">
          <p14:sldIdLst>
            <p14:sldId id="407"/>
          </p14:sldIdLst>
        </p14:section>
        <p14:section name="Claims production" id="{6F88DC45-6508-48A0-9410-AC28C1A18DFE}">
          <p14:sldIdLst>
            <p14:sldId id="410"/>
            <p14:sldId id="411"/>
            <p14:sldId id="412"/>
            <p14:sldId id="413"/>
            <p14:sldId id="414"/>
            <p14:sldId id="415"/>
          </p14:sldIdLst>
        </p14:section>
        <p14:section name="AD FS 2" id="{8BC9CC4C-9BE0-4937-9BB2-516E7CC55BFC}">
          <p14:sldIdLst>
            <p14:sldId id="425"/>
            <p14:sldId id="426"/>
            <p14:sldId id="416"/>
            <p14:sldId id="417"/>
            <p14:sldId id="418"/>
            <p14:sldId id="419"/>
            <p14:sldId id="420"/>
            <p14:sldId id="421"/>
            <p14:sldId id="422"/>
            <p14:sldId id="423"/>
            <p14:sldId id="424"/>
            <p14:sldId id="427"/>
          </p14:sldIdLst>
        </p14:section>
        <p14:section name="Appendixes" id="{8EED3E93-E7C5-4D4D-9A28-32BAB17294D8}">
          <p14:sldIdLst>
            <p14:sldId id="395"/>
            <p14:sldId id="396"/>
            <p14:sldId id="39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3077" autoAdjust="0"/>
    <p:restoredTop sz="94632" autoAdjust="0"/>
  </p:normalViewPr>
  <p:slideViewPr>
    <p:cSldViewPr>
      <p:cViewPr varScale="1">
        <p:scale>
          <a:sx n="81" d="100"/>
          <a:sy n="81" d="100"/>
        </p:scale>
        <p:origin x="-74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presProps" Target="pres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viewProps" Target="viewProps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tableStyles" Target="tableStyles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B177A-C551-4D90-860F-964C55C6A53C}" type="datetimeFigureOut">
              <a:rPr lang="en-US" smtClean="0"/>
              <a:t>1/28/2011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D780D-32E8-4058-92C7-E4BF0A8296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59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DD797-70A7-6742-AA06-5C4D66560028}" type="slidenum">
              <a:rPr lang="en-US" smtClean="0"/>
              <a:pPr/>
              <a:t>109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86106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6477000"/>
            <a:ext cx="19050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62200" y="6477000"/>
            <a:ext cx="51054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6477000"/>
            <a:ext cx="12954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demos-ciws.accesscontrol.appfabriclabs.com/" TargetMode="Externa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asis-open.org/committees/tc_home.php?wg_abbrev=wsfed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p.ciws:8443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demos-ciws.accesscontrol.appfabriclabs.com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emos-ciws.accesscontrol.appfabriclabs.com/FederationMetadata/2007-06/FederationMetadata.xml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portal.appfabriclabs.com/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notes.txt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notes.txt" TargetMode="Externa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links/issuer.name.registry.txt" TargetMode="External"/><Relationship Id="rId2" Type="http://schemas.openxmlformats.org/officeDocument/2006/relationships/hyperlink" Target="notes.txt" TargetMode="Externa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links/issuer.name.registry.txt" TargetMode="External"/><Relationship Id="rId2" Type="http://schemas.openxmlformats.org/officeDocument/2006/relationships/hyperlink" Target="notes.txt" TargetMode="Externa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links/issuer.name.registry.txt" TargetMode="External"/><Relationship Id="rId2" Type="http://schemas.openxmlformats.org/officeDocument/2006/relationships/hyperlink" Target="notes.txt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links/authentication.manager.txt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links/issuer.name.registry.txt" TargetMode="External"/><Relationship Id="rId2" Type="http://schemas.openxmlformats.org/officeDocument/2006/relationships/hyperlink" Target="notes.txt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hyperlink" Target="links/authentication.manager.txt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links/issuer.name.registry.txt" TargetMode="External"/><Relationship Id="rId2" Type="http://schemas.openxmlformats.org/officeDocument/2006/relationships/hyperlink" Target="notes.txt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links/authentication.manager.txt" TargetMode="Externa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2590800"/>
          </a:xfrm>
        </p:spPr>
        <p:txBody>
          <a:bodyPr>
            <a:normAutofit/>
          </a:bodyPr>
          <a:lstStyle/>
          <a:p>
            <a:pPr algn="ctr"/>
            <a:r>
              <a:rPr lang="pt-PT" sz="4000" i="1" dirty="0"/>
              <a:t>Identidade e Controlo de Acesso baseado em Claims </a:t>
            </a:r>
            <a:br>
              <a:rPr lang="pt-PT" sz="4000" i="1" dirty="0"/>
            </a:br>
            <a:r>
              <a:rPr lang="pt-PT" sz="4000" i="1" dirty="0"/>
              <a:t>na plataforma </a:t>
            </a:r>
            <a:r>
              <a:rPr lang="pt-PT" sz="4000" i="1" dirty="0" smtClean="0"/>
              <a:t>Windows Azure</a:t>
            </a:r>
            <a:endParaRPr lang="en-US" sz="40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Pedro Félix e David </a:t>
            </a:r>
            <a:r>
              <a:rPr lang="en-US" sz="2800" dirty="0" err="1" smtClean="0"/>
              <a:t>Júlio</a:t>
            </a:r>
            <a:endParaRPr lang="en-US" sz="2800" dirty="0" smtClean="0"/>
          </a:p>
          <a:p>
            <a:r>
              <a:rPr lang="en-US" sz="2400" dirty="0" smtClean="0"/>
              <a:t>Microsoft, Tagus Park, </a:t>
            </a:r>
            <a:r>
              <a:rPr lang="en-US" sz="2400" dirty="0" err="1" smtClean="0"/>
              <a:t>Oeiras</a:t>
            </a:r>
            <a:endParaRPr lang="en-US" sz="2400" dirty="0" smtClean="0"/>
          </a:p>
          <a:p>
            <a:r>
              <a:rPr lang="en-US" sz="2400" dirty="0" smtClean="0"/>
              <a:t> 27 e 28 de Janeiro de 2011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130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Claims transformers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Example: </a:t>
            </a:r>
            <a:r>
              <a:rPr lang="pt-PT" sz="2000" dirty="0">
                <a:hlinkClick r:id="rId2"/>
              </a:rPr>
              <a:t>https://</a:t>
            </a:r>
            <a:r>
              <a:rPr lang="pt-PT" sz="2000" dirty="0" smtClean="0">
                <a:hlinkClick r:id="rId2"/>
              </a:rPr>
              <a:t>demos-ciws.accesscontrol.appfabriclabs.com/</a:t>
            </a:r>
            <a:endParaRPr lang="pt-PT" sz="2000" dirty="0" smtClean="0"/>
          </a:p>
          <a:p>
            <a:endParaRPr lang="pt-PT" sz="2000" dirty="0" smtClean="0"/>
          </a:p>
          <a:p>
            <a:r>
              <a:rPr lang="pt-PT" dirty="0" smtClean="0"/>
              <a:t>Bridge between</a:t>
            </a:r>
          </a:p>
          <a:p>
            <a:pPr lvl="1"/>
            <a:r>
              <a:rPr lang="pt-PT" dirty="0"/>
              <a:t>T</a:t>
            </a:r>
            <a:r>
              <a:rPr lang="pt-PT" dirty="0" smtClean="0"/>
              <a:t>echnological boundaries</a:t>
            </a:r>
          </a:p>
          <a:p>
            <a:pPr lvl="2"/>
            <a:r>
              <a:rPr lang="pt-PT" dirty="0" smtClean="0"/>
              <a:t>Protocols: E.g. OpenID protocol </a:t>
            </a:r>
            <a:r>
              <a:rPr lang="pt-PT" dirty="0">
                <a:sym typeface="Symbol"/>
              </a:rPr>
              <a:t></a:t>
            </a:r>
            <a:r>
              <a:rPr lang="pt-PT" dirty="0" smtClean="0"/>
              <a:t> WS-Fed protocol</a:t>
            </a:r>
          </a:p>
          <a:p>
            <a:pPr lvl="2"/>
            <a:r>
              <a:rPr lang="pt-PT" dirty="0" smtClean="0"/>
              <a:t>Token formats: SAML </a:t>
            </a:r>
            <a:r>
              <a:rPr lang="pt-PT" dirty="0" smtClean="0">
                <a:sym typeface="Symbol"/>
              </a:rPr>
              <a:t> SWT</a:t>
            </a:r>
            <a:endParaRPr lang="pt-PT" dirty="0" smtClean="0"/>
          </a:p>
          <a:p>
            <a:pPr lvl="1"/>
            <a:r>
              <a:rPr lang="pt-PT" dirty="0" smtClean="0"/>
              <a:t>Organizational boundaries</a:t>
            </a:r>
          </a:p>
          <a:p>
            <a:pPr lvl="2"/>
            <a:r>
              <a:rPr lang="pt-PT" dirty="0" smtClean="0">
                <a:sym typeface="Symbol"/>
              </a:rPr>
              <a:t>E.g. Domain group  Public </a:t>
            </a:r>
            <a:r>
              <a:rPr lang="pt-PT" dirty="0">
                <a:sym typeface="Symbol"/>
              </a:rPr>
              <a:t>R</a:t>
            </a:r>
            <a:r>
              <a:rPr lang="pt-PT" dirty="0" smtClean="0">
                <a:sym typeface="Symbol"/>
              </a:rPr>
              <a:t>ole</a:t>
            </a:r>
          </a:p>
          <a:p>
            <a:pPr lvl="2"/>
            <a:r>
              <a:rPr lang="pt-PT" dirty="0" smtClean="0"/>
              <a:t>E.g. Public Role </a:t>
            </a:r>
            <a:r>
              <a:rPr lang="pt-PT" dirty="0" smtClean="0">
                <a:sym typeface="Symbol"/>
              </a:rPr>
              <a:t> Authorization</a:t>
            </a:r>
          </a:p>
          <a:p>
            <a:pPr lvl="2"/>
            <a:endParaRPr lang="pt-PT" dirty="0">
              <a:sym typeface="Symbol"/>
            </a:endParaRPr>
          </a:p>
          <a:p>
            <a:r>
              <a:rPr lang="pt-PT" dirty="0" smtClean="0">
                <a:sym typeface="Symbol"/>
              </a:rPr>
              <a:t>Claim inference – policy evaluation</a:t>
            </a:r>
            <a:endParaRPr lang="pt-PT" dirty="0" smtClean="0"/>
          </a:p>
          <a:p>
            <a:pPr lvl="1"/>
            <a:endParaRPr lang="pt-PT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06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scenario -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using (</a:t>
            </a:r>
            <a:r>
              <a:rPr lang="en-US" sz="2000" dirty="0" err="1"/>
              <a:t>var</a:t>
            </a:r>
            <a:r>
              <a:rPr lang="en-US" sz="2000" dirty="0"/>
              <a:t> </a:t>
            </a:r>
            <a:r>
              <a:rPr lang="en-US" sz="2000" dirty="0" err="1"/>
              <a:t>cf</a:t>
            </a:r>
            <a:r>
              <a:rPr lang="en-US" sz="2000" dirty="0"/>
              <a:t> = new </a:t>
            </a:r>
            <a:r>
              <a:rPr lang="en-US" sz="2000" dirty="0" err="1"/>
              <a:t>ChannelFactory</a:t>
            </a:r>
            <a:r>
              <a:rPr lang="en-US" sz="2000" dirty="0" smtClean="0"/>
              <a:t>&lt;…&gt;(GetBinding2, </a:t>
            </a:r>
            <a:r>
              <a:rPr lang="en-US" sz="2000" dirty="0"/>
              <a:t>address</a:t>
            </a:r>
            <a:r>
              <a:rPr lang="en-US" sz="2000" dirty="0" smtClean="0"/>
              <a:t>)) </a:t>
            </a:r>
            <a:r>
              <a:rPr lang="en-US" sz="2000" dirty="0"/>
              <a:t>{</a:t>
            </a:r>
          </a:p>
          <a:p>
            <a:pPr marL="0" indent="0">
              <a:buNone/>
            </a:pPr>
            <a:r>
              <a:rPr lang="en-US" sz="2000" dirty="0" smtClean="0"/>
              <a:t>    </a:t>
            </a:r>
            <a:r>
              <a:rPr lang="en-US" sz="2000" b="1" dirty="0" err="1" smtClean="0"/>
              <a:t>cf.Credentials</a:t>
            </a:r>
            <a:r>
              <a:rPr lang="en-US" sz="2000" dirty="0" err="1" smtClean="0"/>
              <a:t>.ServiceCertificate</a:t>
            </a:r>
            <a:r>
              <a:rPr lang="en-US" sz="2000" b="1" dirty="0" err="1" smtClean="0"/>
              <a:t>.DefaultCertificate</a:t>
            </a:r>
            <a:r>
              <a:rPr lang="en-US" sz="2000" dirty="0" smtClean="0"/>
              <a:t> =                     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</a:t>
            </a:r>
            <a:r>
              <a:rPr lang="en-US" sz="2000" i="1" dirty="0" smtClean="0"/>
              <a:t>X509StoreExt.GetCertificateFromStoreBySubjectName</a:t>
            </a:r>
            <a:r>
              <a:rPr lang="en-US" sz="2000" dirty="0" smtClean="0"/>
              <a:t>(</a:t>
            </a:r>
          </a:p>
          <a:p>
            <a:pPr marL="0" indent="0">
              <a:buNone/>
            </a:pPr>
            <a:r>
              <a:rPr lang="en-US" sz="2000" dirty="0" smtClean="0"/>
              <a:t>                    </a:t>
            </a:r>
            <a:r>
              <a:rPr lang="en-US" sz="2000" dirty="0" err="1" smtClean="0"/>
              <a:t>StoreName.My</a:t>
            </a:r>
            <a:r>
              <a:rPr lang="en-US" sz="2000" dirty="0"/>
              <a:t>, </a:t>
            </a:r>
            <a:r>
              <a:rPr lang="en-US" sz="2000" dirty="0" err="1"/>
              <a:t>StoreLocation.LocalMachine</a:t>
            </a:r>
            <a:r>
              <a:rPr lang="en-US" sz="2000" dirty="0"/>
              <a:t>, "</a:t>
            </a:r>
            <a:r>
              <a:rPr lang="en-US" sz="2000" dirty="0" err="1"/>
              <a:t>soap.rp.ciws</a:t>
            </a:r>
            <a:r>
              <a:rPr lang="en-US" sz="2000" dirty="0"/>
              <a:t>");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   </a:t>
            </a:r>
            <a:r>
              <a:rPr lang="en-US" sz="2000" b="1" dirty="0" err="1" smtClean="0"/>
              <a:t>cf.Credentials.ServiceCertificate</a:t>
            </a:r>
            <a:r>
              <a:rPr lang="en-US" sz="2000" dirty="0" err="1" smtClean="0"/>
              <a:t>.Authentication.</a:t>
            </a:r>
            <a:r>
              <a:rPr lang="en-US" sz="2000" b="1" dirty="0" err="1" smtClean="0"/>
              <a:t>RevocationMode</a:t>
            </a:r>
            <a:r>
              <a:rPr lang="en-US" sz="2000" dirty="0" smtClean="0"/>
              <a:t> </a:t>
            </a:r>
            <a:r>
              <a:rPr lang="en-US" sz="2000" dirty="0"/>
              <a:t>= </a:t>
            </a:r>
            <a:r>
              <a:rPr lang="en-US" sz="2000" dirty="0" smtClean="0"/>
              <a:t>            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X509RevocationMode.</a:t>
            </a:r>
            <a:r>
              <a:rPr lang="en-US" sz="2000" b="1" dirty="0" smtClean="0"/>
              <a:t>NoCheck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b="1" dirty="0" err="1" smtClean="0"/>
              <a:t>cf.Credentials</a:t>
            </a:r>
            <a:r>
              <a:rPr lang="en-US" sz="2000" dirty="0" err="1" smtClean="0"/>
              <a:t>.UserName.</a:t>
            </a:r>
            <a:r>
              <a:rPr lang="en-US" sz="2000" b="1" dirty="0" err="1" smtClean="0"/>
              <a:t>UserName</a:t>
            </a:r>
            <a:r>
              <a:rPr lang="en-US" sz="2000" dirty="0" smtClean="0"/>
              <a:t> </a:t>
            </a:r>
            <a:r>
              <a:rPr lang="en-US" sz="2000" dirty="0"/>
              <a:t>= "Alice";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b="1" dirty="0" err="1" smtClean="0"/>
              <a:t>cf.Credentials</a:t>
            </a:r>
            <a:r>
              <a:rPr lang="en-US" sz="2000" dirty="0" err="1" smtClean="0"/>
              <a:t>.UserName.</a:t>
            </a:r>
            <a:r>
              <a:rPr lang="en-US" sz="2000" b="1" dirty="0" err="1" smtClean="0"/>
              <a:t>Password</a:t>
            </a:r>
            <a:r>
              <a:rPr lang="en-US" sz="2000" dirty="0" smtClean="0"/>
              <a:t> </a:t>
            </a:r>
            <a:r>
              <a:rPr lang="en-US" sz="2000" dirty="0"/>
              <a:t>= </a:t>
            </a:r>
            <a:r>
              <a:rPr lang="en-US" sz="2000" dirty="0" smtClean="0"/>
              <a:t>“…";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   …</a:t>
            </a:r>
          </a:p>
          <a:p>
            <a:pPr marL="0" indent="0">
              <a:buNone/>
            </a:pPr>
            <a:r>
              <a:rPr lang="en-US" sz="2000" dirty="0" smtClean="0"/>
              <a:t>}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02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scenario -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4500" dirty="0"/>
              <a:t>private static Binding GetBinding1</a:t>
            </a:r>
            <a:r>
              <a:rPr lang="en-US" sz="4500" dirty="0" smtClean="0"/>
              <a:t>(){</a:t>
            </a:r>
            <a:endParaRPr lang="en-US" sz="4500" dirty="0"/>
          </a:p>
          <a:p>
            <a:pPr marL="0" indent="0">
              <a:buNone/>
            </a:pPr>
            <a:r>
              <a:rPr lang="en-US" sz="4500" dirty="0" smtClean="0"/>
              <a:t>    </a:t>
            </a:r>
            <a:r>
              <a:rPr lang="en-US" sz="4500" dirty="0" err="1" smtClean="0"/>
              <a:t>var</a:t>
            </a:r>
            <a:r>
              <a:rPr lang="en-US" sz="4500" dirty="0" smtClean="0"/>
              <a:t> </a:t>
            </a:r>
            <a:r>
              <a:rPr lang="en-US" sz="4500" b="1" dirty="0" err="1"/>
              <a:t>homeBinding</a:t>
            </a:r>
            <a:r>
              <a:rPr lang="en-US" sz="4500" dirty="0"/>
              <a:t> = new </a:t>
            </a:r>
            <a:endParaRPr lang="en-US" sz="4500" dirty="0" smtClean="0"/>
          </a:p>
          <a:p>
            <a:pPr marL="0" indent="0">
              <a:buNone/>
            </a:pPr>
            <a:r>
              <a:rPr lang="en-US" sz="4500" dirty="0"/>
              <a:t> </a:t>
            </a:r>
            <a:r>
              <a:rPr lang="en-US" sz="4500" dirty="0" smtClean="0"/>
              <a:t>           </a:t>
            </a:r>
            <a:r>
              <a:rPr lang="en-US" sz="4500" b="1" dirty="0" smtClean="0"/>
              <a:t>WS2007HttpBinding</a:t>
            </a:r>
            <a:r>
              <a:rPr lang="en-US" sz="4500" dirty="0" smtClean="0"/>
              <a:t>(</a:t>
            </a:r>
            <a:r>
              <a:rPr lang="en-US" sz="4500" dirty="0" err="1" smtClean="0"/>
              <a:t>SecurityMode.</a:t>
            </a:r>
            <a:r>
              <a:rPr lang="en-US" sz="4500" b="1" dirty="0" err="1" smtClean="0"/>
              <a:t>TransportWithMessageCredential</a:t>
            </a:r>
            <a:r>
              <a:rPr lang="en-US" sz="4500" dirty="0"/>
              <a:t>);</a:t>
            </a:r>
          </a:p>
          <a:p>
            <a:pPr marL="0" indent="0">
              <a:buNone/>
            </a:pPr>
            <a:r>
              <a:rPr lang="en-US" sz="4500" dirty="0"/>
              <a:t>    </a:t>
            </a:r>
            <a:r>
              <a:rPr lang="en-US" sz="4500" b="1" dirty="0" err="1" smtClean="0"/>
              <a:t>homeBinding</a:t>
            </a:r>
            <a:r>
              <a:rPr lang="en-US" sz="4500" dirty="0" err="1" smtClean="0"/>
              <a:t>.Security.Message.</a:t>
            </a:r>
            <a:r>
              <a:rPr lang="en-US" sz="4500" b="1" dirty="0" err="1" smtClean="0"/>
              <a:t>ClientCredentialType</a:t>
            </a:r>
            <a:r>
              <a:rPr lang="en-US" sz="4500" dirty="0" smtClean="0"/>
              <a:t> </a:t>
            </a:r>
            <a:r>
              <a:rPr lang="en-US" sz="4500" dirty="0"/>
              <a:t>= </a:t>
            </a:r>
            <a:r>
              <a:rPr lang="en-US" sz="4500" dirty="0" smtClean="0"/>
              <a:t> </a:t>
            </a:r>
          </a:p>
          <a:p>
            <a:pPr marL="0" indent="0">
              <a:buNone/>
            </a:pPr>
            <a:r>
              <a:rPr lang="en-US" sz="4500" dirty="0"/>
              <a:t> </a:t>
            </a:r>
            <a:r>
              <a:rPr lang="en-US" sz="4500" dirty="0" smtClean="0"/>
              <a:t>           </a:t>
            </a:r>
            <a:r>
              <a:rPr lang="en-US" sz="4500" dirty="0" err="1" smtClean="0"/>
              <a:t>MessageCredentialType.</a:t>
            </a:r>
            <a:r>
              <a:rPr lang="en-US" sz="4500" b="1" dirty="0" err="1" smtClean="0"/>
              <a:t>UserName</a:t>
            </a:r>
            <a:r>
              <a:rPr lang="en-US" sz="4500" dirty="0" smtClean="0"/>
              <a:t>;</a:t>
            </a:r>
          </a:p>
          <a:p>
            <a:pPr marL="0" indent="0">
              <a:buNone/>
            </a:pPr>
            <a:r>
              <a:rPr lang="en-US" sz="4500" dirty="0"/>
              <a:t> </a:t>
            </a:r>
            <a:r>
              <a:rPr lang="en-US" sz="4500" dirty="0" smtClean="0"/>
              <a:t>   </a:t>
            </a:r>
            <a:r>
              <a:rPr lang="en-US" sz="4500" b="1" dirty="0" err="1" smtClean="0"/>
              <a:t>homeBinding</a:t>
            </a:r>
            <a:r>
              <a:rPr lang="en-US" sz="4500" dirty="0" err="1" smtClean="0"/>
              <a:t>.Security.Message.</a:t>
            </a:r>
            <a:r>
              <a:rPr lang="en-US" sz="4500" b="1" dirty="0" err="1" smtClean="0"/>
              <a:t>NegotiateServiceCredential</a:t>
            </a:r>
            <a:r>
              <a:rPr lang="en-US" sz="4500" b="1" dirty="0" smtClean="0"/>
              <a:t> </a:t>
            </a:r>
            <a:r>
              <a:rPr lang="en-US" sz="4500" b="1" dirty="0"/>
              <a:t>= true</a:t>
            </a:r>
            <a:r>
              <a:rPr lang="en-US" sz="4500" dirty="0"/>
              <a:t>;</a:t>
            </a:r>
          </a:p>
          <a:p>
            <a:pPr marL="0" indent="0">
              <a:buNone/>
            </a:pPr>
            <a:r>
              <a:rPr lang="en-US" sz="4500" dirty="0"/>
              <a:t>    </a:t>
            </a:r>
            <a:r>
              <a:rPr lang="en-US" sz="4500" b="1" dirty="0" err="1" smtClean="0"/>
              <a:t>homeBinding</a:t>
            </a:r>
            <a:r>
              <a:rPr lang="en-US" sz="4500" dirty="0" err="1" smtClean="0"/>
              <a:t>.Security.Message.</a:t>
            </a:r>
            <a:r>
              <a:rPr lang="en-US" sz="4500" b="1" dirty="0" err="1" smtClean="0"/>
              <a:t>EstablishSecurityContext</a:t>
            </a:r>
            <a:r>
              <a:rPr lang="en-US" sz="4500" b="1" dirty="0" smtClean="0"/>
              <a:t> </a:t>
            </a:r>
            <a:r>
              <a:rPr lang="en-US" sz="4500" b="1" dirty="0"/>
              <a:t>= false</a:t>
            </a:r>
            <a:r>
              <a:rPr lang="en-US" sz="4500" dirty="0"/>
              <a:t>;</a:t>
            </a:r>
          </a:p>
          <a:p>
            <a:pPr marL="0" indent="0">
              <a:buNone/>
            </a:pPr>
            <a:endParaRPr lang="en-US" sz="4500" dirty="0"/>
          </a:p>
          <a:p>
            <a:pPr marL="0" indent="0">
              <a:buNone/>
            </a:pPr>
            <a:r>
              <a:rPr lang="en-US" sz="4500" dirty="0"/>
              <a:t>    </a:t>
            </a:r>
            <a:r>
              <a:rPr lang="en-US" sz="4500" dirty="0" err="1" smtClean="0"/>
              <a:t>var</a:t>
            </a:r>
            <a:r>
              <a:rPr lang="en-US" sz="4500" dirty="0" smtClean="0"/>
              <a:t> </a:t>
            </a:r>
            <a:r>
              <a:rPr lang="en-US" sz="4500" b="1" dirty="0" err="1"/>
              <a:t>rpBinding</a:t>
            </a:r>
            <a:r>
              <a:rPr lang="en-US" sz="4500" dirty="0"/>
              <a:t> = new </a:t>
            </a:r>
            <a:r>
              <a:rPr lang="en-US" sz="4500" dirty="0" smtClean="0"/>
              <a:t> </a:t>
            </a:r>
          </a:p>
          <a:p>
            <a:pPr marL="0" indent="0">
              <a:buNone/>
            </a:pPr>
            <a:r>
              <a:rPr lang="en-US" sz="4500" dirty="0"/>
              <a:t> </a:t>
            </a:r>
            <a:r>
              <a:rPr lang="en-US" sz="4500" dirty="0" smtClean="0"/>
              <a:t>           WS2007</a:t>
            </a:r>
            <a:r>
              <a:rPr lang="en-US" sz="4500" b="1" dirty="0" smtClean="0"/>
              <a:t>Federation</a:t>
            </a:r>
            <a:r>
              <a:rPr lang="en-US" sz="4500" dirty="0" smtClean="0"/>
              <a:t>HttpBinding(</a:t>
            </a:r>
            <a:r>
              <a:rPr lang="en-US" sz="4500" dirty="0" err="1" smtClean="0"/>
              <a:t>WSFederationHttpSecurityMode.</a:t>
            </a:r>
            <a:r>
              <a:rPr lang="en-US" sz="4500" b="1" dirty="0" err="1" smtClean="0"/>
              <a:t>Message</a:t>
            </a:r>
            <a:r>
              <a:rPr lang="en-US" sz="4500" dirty="0"/>
              <a:t>);</a:t>
            </a:r>
          </a:p>
          <a:p>
            <a:pPr marL="0" indent="0">
              <a:buNone/>
            </a:pPr>
            <a:r>
              <a:rPr lang="en-US" sz="4500" dirty="0"/>
              <a:t>    </a:t>
            </a:r>
            <a:r>
              <a:rPr lang="en-US" sz="4500" dirty="0" err="1" smtClean="0"/>
              <a:t>rpBinding.Security.Message.Issued</a:t>
            </a:r>
            <a:r>
              <a:rPr lang="en-US" sz="4500" b="1" dirty="0" err="1" smtClean="0"/>
              <a:t>KeyType</a:t>
            </a:r>
            <a:r>
              <a:rPr lang="en-US" sz="4500" dirty="0" smtClean="0"/>
              <a:t> </a:t>
            </a:r>
            <a:r>
              <a:rPr lang="en-US" sz="4500" dirty="0"/>
              <a:t>= </a:t>
            </a:r>
            <a:r>
              <a:rPr lang="en-US" sz="4500" dirty="0" err="1"/>
              <a:t>SecurityKeyType.</a:t>
            </a:r>
            <a:r>
              <a:rPr lang="en-US" sz="4500" b="1" dirty="0" err="1"/>
              <a:t>SymmetricKey</a:t>
            </a:r>
            <a:r>
              <a:rPr lang="en-US" sz="4500" dirty="0"/>
              <a:t>;</a:t>
            </a:r>
          </a:p>
          <a:p>
            <a:pPr marL="0" indent="0">
              <a:buNone/>
            </a:pPr>
            <a:r>
              <a:rPr lang="en-US" sz="4500" dirty="0"/>
              <a:t>    </a:t>
            </a:r>
            <a:r>
              <a:rPr lang="en-US" sz="4500" dirty="0" err="1" smtClean="0"/>
              <a:t>rpBinding.Security.Message.Issued</a:t>
            </a:r>
            <a:r>
              <a:rPr lang="en-US" sz="4500" b="1" dirty="0" err="1" smtClean="0"/>
              <a:t>TokenType</a:t>
            </a:r>
            <a:r>
              <a:rPr lang="en-US" sz="4500" dirty="0" smtClean="0"/>
              <a:t> </a:t>
            </a:r>
            <a:r>
              <a:rPr lang="en-US" sz="4500" dirty="0"/>
              <a:t>= </a:t>
            </a:r>
            <a:r>
              <a:rPr lang="en-US" sz="4500" dirty="0" smtClean="0"/>
              <a:t>  </a:t>
            </a:r>
          </a:p>
          <a:p>
            <a:pPr marL="0" indent="0">
              <a:buNone/>
            </a:pPr>
            <a:r>
              <a:rPr lang="en-US" sz="4500" dirty="0"/>
              <a:t> </a:t>
            </a:r>
            <a:r>
              <a:rPr lang="en-US" sz="4500" dirty="0" smtClean="0"/>
              <a:t>           SecurityTokenTypes.OasisWss</a:t>
            </a:r>
            <a:r>
              <a:rPr lang="en-US" sz="4500" b="1" dirty="0" smtClean="0"/>
              <a:t>Saml2</a:t>
            </a:r>
            <a:r>
              <a:rPr lang="en-US" sz="4500" dirty="0" smtClean="0"/>
              <a:t>TokenProfile11;</a:t>
            </a:r>
          </a:p>
          <a:p>
            <a:pPr marL="0" indent="0">
              <a:buNone/>
            </a:pPr>
            <a:endParaRPr lang="en-US" sz="4500" dirty="0"/>
          </a:p>
          <a:p>
            <a:pPr marL="0" indent="0">
              <a:buNone/>
            </a:pPr>
            <a:r>
              <a:rPr lang="en-US" sz="4500" dirty="0"/>
              <a:t>    </a:t>
            </a:r>
            <a:r>
              <a:rPr lang="en-US" sz="4500" b="1" dirty="0" err="1" smtClean="0"/>
              <a:t>rpBinding</a:t>
            </a:r>
            <a:r>
              <a:rPr lang="en-US" sz="4500" dirty="0" err="1" smtClean="0"/>
              <a:t>.Security.Message.</a:t>
            </a:r>
            <a:r>
              <a:rPr lang="en-US" sz="4500" b="1" dirty="0" err="1" smtClean="0"/>
              <a:t>IssuerAddress</a:t>
            </a:r>
            <a:r>
              <a:rPr lang="en-US" sz="4500" dirty="0" smtClean="0"/>
              <a:t> </a:t>
            </a:r>
            <a:r>
              <a:rPr lang="en-US" sz="4500" dirty="0"/>
              <a:t>= new </a:t>
            </a:r>
            <a:r>
              <a:rPr lang="en-US" sz="4500" dirty="0" err="1"/>
              <a:t>EndpointAddress</a:t>
            </a:r>
            <a:r>
              <a:rPr lang="en-US" sz="4500" dirty="0" smtClean="0"/>
              <a:t>(               </a:t>
            </a:r>
          </a:p>
          <a:p>
            <a:pPr marL="0" indent="0">
              <a:buNone/>
            </a:pPr>
            <a:r>
              <a:rPr lang="en-US" sz="4500" dirty="0" smtClean="0"/>
              <a:t>               "</a:t>
            </a:r>
            <a:r>
              <a:rPr lang="en-US" sz="4500" dirty="0"/>
              <a:t>https://demos-ciws.accesscontrol.appfabriclabs.com/v2/</a:t>
            </a:r>
            <a:r>
              <a:rPr lang="en-US" sz="4500" dirty="0" err="1"/>
              <a:t>wstrust</a:t>
            </a:r>
            <a:r>
              <a:rPr lang="en-US" sz="4500" dirty="0"/>
              <a:t>/13/</a:t>
            </a:r>
            <a:r>
              <a:rPr lang="en-US" sz="4500" b="1" dirty="0"/>
              <a:t>username</a:t>
            </a:r>
            <a:r>
              <a:rPr lang="en-US" sz="4500" dirty="0"/>
              <a:t>");</a:t>
            </a:r>
          </a:p>
          <a:p>
            <a:pPr marL="0" indent="0">
              <a:buNone/>
            </a:pPr>
            <a:r>
              <a:rPr lang="en-US" sz="4500" dirty="0" smtClean="0"/>
              <a:t>    </a:t>
            </a:r>
            <a:r>
              <a:rPr lang="en-US" sz="4500" b="1" dirty="0" err="1" smtClean="0"/>
              <a:t>rpBinding</a:t>
            </a:r>
            <a:r>
              <a:rPr lang="en-US" sz="4500" dirty="0" err="1" smtClean="0"/>
              <a:t>.Security.Message.</a:t>
            </a:r>
            <a:r>
              <a:rPr lang="en-US" sz="4500" b="1" dirty="0" err="1" smtClean="0"/>
              <a:t>IssuerBinding</a:t>
            </a:r>
            <a:r>
              <a:rPr lang="en-US" sz="4500" dirty="0" smtClean="0"/>
              <a:t> </a:t>
            </a:r>
            <a:r>
              <a:rPr lang="en-US" sz="4500" dirty="0"/>
              <a:t>= </a:t>
            </a:r>
            <a:r>
              <a:rPr lang="en-US" sz="4500" b="1" dirty="0" err="1"/>
              <a:t>homeBinding</a:t>
            </a:r>
            <a:r>
              <a:rPr lang="en-US" sz="4500" dirty="0"/>
              <a:t>;</a:t>
            </a:r>
          </a:p>
          <a:p>
            <a:pPr marL="0" indent="0">
              <a:buNone/>
            </a:pPr>
            <a:r>
              <a:rPr lang="en-US" sz="4500" dirty="0" smtClean="0"/>
              <a:t>    return </a:t>
            </a:r>
            <a:r>
              <a:rPr lang="en-US" sz="4500" b="1" dirty="0" err="1"/>
              <a:t>rpBinding</a:t>
            </a:r>
            <a:r>
              <a:rPr lang="en-US" sz="4500" dirty="0"/>
              <a:t>;</a:t>
            </a:r>
          </a:p>
          <a:p>
            <a:pPr marL="0" indent="0">
              <a:buNone/>
            </a:pPr>
            <a:r>
              <a:rPr lang="en-US" sz="4500" dirty="0" smtClean="0"/>
              <a:t>}</a:t>
            </a:r>
            <a:endParaRPr lang="en-US" sz="45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00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102</a:t>
            </a:fld>
            <a:endParaRPr lang="en-US" dirty="0"/>
          </a:p>
        </p:txBody>
      </p:sp>
      <p:sp>
        <p:nvSpPr>
          <p:cNvPr id="7" name="Cloud 6"/>
          <p:cNvSpPr/>
          <p:nvPr/>
        </p:nvSpPr>
        <p:spPr>
          <a:xfrm>
            <a:off x="90474" y="3008800"/>
            <a:ext cx="3033726" cy="2477600"/>
          </a:xfrm>
          <a:prstGeom prst="cloud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loud 7"/>
          <p:cNvSpPr/>
          <p:nvPr/>
        </p:nvSpPr>
        <p:spPr>
          <a:xfrm>
            <a:off x="2909874" y="952500"/>
            <a:ext cx="3262326" cy="2209800"/>
          </a:xfrm>
          <a:prstGeom prst="cloud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352800" y="1600200"/>
            <a:ext cx="23622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demos-</a:t>
            </a:r>
            <a:r>
              <a:rPr lang="en-US" dirty="0" err="1" smtClean="0"/>
              <a:t>ciws</a:t>
            </a:r>
            <a:endParaRPr lang="en-US" dirty="0" smtClean="0"/>
          </a:p>
          <a:p>
            <a:pPr algn="ctr"/>
            <a:r>
              <a:rPr lang="en-US" dirty="0" smtClean="0"/>
              <a:t>.</a:t>
            </a:r>
            <a:r>
              <a:rPr lang="en-US" dirty="0" err="1" smtClean="0"/>
              <a:t>accesscontrol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6629400" y="3429000"/>
            <a:ext cx="19812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soap.rp.ciws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484302" y="3752289"/>
            <a:ext cx="22098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demos-</a:t>
            </a:r>
            <a:r>
              <a:rPr lang="en-US" dirty="0" err="1" smtClean="0"/>
              <a:t>alice</a:t>
            </a:r>
            <a:endParaRPr lang="en-US" dirty="0" smtClean="0"/>
          </a:p>
          <a:p>
            <a:pPr algn="ctr"/>
            <a:r>
              <a:rPr lang="en-US" dirty="0" smtClean="0"/>
              <a:t>.</a:t>
            </a:r>
            <a:r>
              <a:rPr lang="en-US" dirty="0" err="1" smtClean="0"/>
              <a:t>accesscontrol</a:t>
            </a:r>
            <a:endParaRPr lang="en-US" dirty="0"/>
          </a:p>
        </p:txBody>
      </p:sp>
      <p:pic>
        <p:nvPicPr>
          <p:cNvPr id="12" name="Picture 11" descr="E:\RESOURCES\DVD_ART36\Artwork_Imagery\Icons - Illustrations\_ XML ICONS\user business user woman people pers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05300" y="5486400"/>
            <a:ext cx="533400" cy="720624"/>
          </a:xfrm>
          <a:prstGeom prst="rect">
            <a:avLst/>
          </a:prstGeom>
          <a:noFill/>
        </p:spPr>
      </p:pic>
      <p:cxnSp>
        <p:nvCxnSpPr>
          <p:cNvPr id="13" name="Straight Arrow Connector 12"/>
          <p:cNvCxnSpPr>
            <a:stCxn id="12" idx="1"/>
            <a:endCxn id="10" idx="3"/>
          </p:cNvCxnSpPr>
          <p:nvPr/>
        </p:nvCxnSpPr>
        <p:spPr>
          <a:xfrm flipV="1">
            <a:off x="4838700" y="4209489"/>
            <a:ext cx="2080840" cy="1637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2" idx="3"/>
            <a:endCxn id="11" idx="5"/>
          </p:cNvCxnSpPr>
          <p:nvPr/>
        </p:nvCxnSpPr>
        <p:spPr>
          <a:xfrm flipH="1" flipV="1">
            <a:off x="2370484" y="4532778"/>
            <a:ext cx="1934816" cy="13139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2" idx="0"/>
            <a:endCxn id="9" idx="4"/>
          </p:cNvCxnSpPr>
          <p:nvPr/>
        </p:nvCxnSpPr>
        <p:spPr>
          <a:xfrm flipH="1" flipV="1">
            <a:off x="4533900" y="2514600"/>
            <a:ext cx="38100" cy="297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Curved Connector 15"/>
          <p:cNvCxnSpPr>
            <a:stCxn id="11" idx="0"/>
            <a:endCxn id="9" idx="2"/>
          </p:cNvCxnSpPr>
          <p:nvPr/>
        </p:nvCxnSpPr>
        <p:spPr>
          <a:xfrm rot="5400000" flipH="1" flipV="1">
            <a:off x="1623557" y="2023046"/>
            <a:ext cx="1694889" cy="1763598"/>
          </a:xfrm>
          <a:prstGeom prst="curvedConnector2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Curved Connector 16"/>
          <p:cNvCxnSpPr>
            <a:stCxn id="9" idx="6"/>
            <a:endCxn id="10" idx="0"/>
          </p:cNvCxnSpPr>
          <p:nvPr/>
        </p:nvCxnSpPr>
        <p:spPr>
          <a:xfrm>
            <a:off x="5715000" y="2057400"/>
            <a:ext cx="1905000" cy="1371600"/>
          </a:xfrm>
          <a:prstGeom prst="curvedConnector2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6823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Issuer characterization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Consumer defines issuer metadata address and endpoint address</a:t>
            </a:r>
          </a:p>
          <a:p>
            <a:pPr lvl="1"/>
            <a:r>
              <a:rPr lang="en-US" sz="2000" dirty="0" smtClean="0"/>
              <a:t>Client can use </a:t>
            </a:r>
            <a:r>
              <a:rPr lang="en-US" sz="2000" b="1" dirty="0" err="1" smtClean="0"/>
              <a:t>svcutil</a:t>
            </a:r>
            <a:r>
              <a:rPr lang="en-US" sz="2000" dirty="0" smtClean="0"/>
              <a:t> tool or </a:t>
            </a:r>
            <a:r>
              <a:rPr lang="en-US" sz="2000" b="1" dirty="0" err="1" smtClean="0"/>
              <a:t>MetadataResolver</a:t>
            </a:r>
            <a:r>
              <a:rPr lang="en-US" sz="2000" dirty="0" smtClean="0"/>
              <a:t> class to obtain service endpoint</a:t>
            </a:r>
          </a:p>
          <a:p>
            <a:r>
              <a:rPr lang="en-US" sz="2400" dirty="0" smtClean="0"/>
              <a:t>Consumer defines issuer metadata address only</a:t>
            </a:r>
          </a:p>
          <a:p>
            <a:pPr lvl="1"/>
            <a:r>
              <a:rPr lang="en-US" sz="2000" dirty="0"/>
              <a:t>Client can use </a:t>
            </a:r>
            <a:r>
              <a:rPr lang="en-US" sz="2000" b="1" dirty="0" err="1"/>
              <a:t>svcutil</a:t>
            </a:r>
            <a:r>
              <a:rPr lang="en-US" sz="2000" dirty="0"/>
              <a:t> tool or </a:t>
            </a:r>
            <a:r>
              <a:rPr lang="en-US" sz="2000" b="1" dirty="0" err="1"/>
              <a:t>MetadataResolver</a:t>
            </a:r>
            <a:r>
              <a:rPr lang="en-US" sz="2000" dirty="0"/>
              <a:t> class to obtain service </a:t>
            </a:r>
            <a:r>
              <a:rPr lang="en-US" sz="2000" dirty="0" smtClean="0"/>
              <a:t>endpoint.</a:t>
            </a:r>
          </a:p>
          <a:p>
            <a:pPr lvl="1"/>
            <a:r>
              <a:rPr lang="en-US" sz="2000" dirty="0" smtClean="0"/>
              <a:t>The first issuer compatible endpoint will be user; can be changed in </a:t>
            </a:r>
            <a:r>
              <a:rPr lang="en-US" sz="2000" dirty="0" err="1" smtClean="0"/>
              <a:t>config</a:t>
            </a:r>
            <a:endParaRPr lang="en-US" sz="2000" dirty="0" smtClean="0"/>
          </a:p>
          <a:p>
            <a:pPr lvl="1"/>
            <a:endParaRPr lang="en-US" sz="2000" dirty="0"/>
          </a:p>
          <a:p>
            <a:r>
              <a:rPr lang="en-US" sz="2400" dirty="0" smtClean="0"/>
              <a:t>Consumer doesn’t define any issuer address</a:t>
            </a:r>
          </a:p>
          <a:p>
            <a:pPr lvl="1"/>
            <a:r>
              <a:rPr lang="en-US" sz="2000" dirty="0" smtClean="0"/>
              <a:t>Client must configure issuer information</a:t>
            </a:r>
          </a:p>
          <a:p>
            <a:pPr lvl="1"/>
            <a:r>
              <a:rPr lang="en-US" sz="2000" dirty="0" smtClean="0"/>
              <a:t>Binding’s issuer address and binding</a:t>
            </a:r>
          </a:p>
          <a:p>
            <a:pPr lvl="1"/>
            <a:r>
              <a:rPr lang="en-US" sz="2000" dirty="0" smtClean="0"/>
              <a:t>Credentials’ local issuer address and binding</a:t>
            </a:r>
            <a:endParaRPr lang="en-US" sz="2000" dirty="0"/>
          </a:p>
          <a:p>
            <a:pPr lvl="1"/>
            <a:endParaRPr lang="en-US" sz="2000" dirty="0" smtClean="0"/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31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WCF and WIF Integration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3849" y="1018903"/>
            <a:ext cx="8621368" cy="5218385"/>
          </a:xfrm>
        </p:spPr>
        <p:txBody>
          <a:bodyPr>
            <a:normAutofit/>
          </a:bodyPr>
          <a:lstStyle/>
          <a:p>
            <a:r>
              <a:rPr lang="en-US" dirty="0" smtClean="0"/>
              <a:t>Bindings</a:t>
            </a:r>
          </a:p>
          <a:p>
            <a:pPr lvl="1"/>
            <a:r>
              <a:rPr lang="en-US" dirty="0" smtClean="0"/>
              <a:t>No changes, same model</a:t>
            </a:r>
          </a:p>
          <a:p>
            <a:pPr lvl="1"/>
            <a:r>
              <a:rPr lang="en-US" dirty="0" smtClean="0"/>
              <a:t>E.g. WS2007FederationHttpBinding, …</a:t>
            </a:r>
          </a:p>
          <a:p>
            <a:pPr lvl="1"/>
            <a:endParaRPr lang="en-US" dirty="0" smtClean="0"/>
          </a:p>
          <a:p>
            <a:r>
              <a:rPr lang="en-US" b="1" dirty="0" err="1" smtClean="0"/>
              <a:t>ServiceCredentials</a:t>
            </a:r>
            <a:r>
              <a:rPr lang="en-US" b="1" dirty="0" smtClean="0"/>
              <a:t> </a:t>
            </a:r>
          </a:p>
          <a:p>
            <a:pPr lvl="1"/>
            <a:r>
              <a:rPr lang="en-US" dirty="0" smtClean="0"/>
              <a:t>Replaced by the WIF pipelining</a:t>
            </a:r>
          </a:p>
          <a:p>
            <a:pPr lvl="2"/>
            <a:r>
              <a:rPr lang="en-US" dirty="0" smtClean="0"/>
              <a:t>Uses WCF extensibility points</a:t>
            </a:r>
          </a:p>
          <a:p>
            <a:pPr lvl="1"/>
            <a:r>
              <a:rPr lang="en-US" dirty="0" smtClean="0"/>
              <a:t>Not compatible with WCF native model</a:t>
            </a:r>
          </a:p>
          <a:p>
            <a:pPr lvl="2"/>
            <a:r>
              <a:rPr lang="en-US" dirty="0" smtClean="0"/>
              <a:t>Some </a:t>
            </a:r>
            <a:r>
              <a:rPr lang="en-US" b="1" dirty="0" err="1" smtClean="0"/>
              <a:t>ServiceCredentials</a:t>
            </a:r>
            <a:r>
              <a:rPr lang="en-US" dirty="0" smtClean="0"/>
              <a:t> settings don’t work</a:t>
            </a:r>
          </a:p>
          <a:p>
            <a:pPr lvl="1"/>
            <a:r>
              <a:rPr lang="en-US" dirty="0" smtClean="0"/>
              <a:t>WIF claims class model and </a:t>
            </a:r>
            <a:r>
              <a:rPr lang="en-US" dirty="0" err="1" smtClean="0"/>
              <a:t>authn</a:t>
            </a:r>
            <a:r>
              <a:rPr lang="en-US" dirty="0" smtClean="0"/>
              <a:t>/</a:t>
            </a:r>
            <a:r>
              <a:rPr lang="en-US" dirty="0" err="1" smtClean="0"/>
              <a:t>authz</a:t>
            </a:r>
            <a:r>
              <a:rPr lang="en-US" dirty="0" smtClean="0"/>
              <a:t> managers</a:t>
            </a:r>
          </a:p>
          <a:p>
            <a:pPr lvl="1"/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E1761-EAE9-4351-85F9-767EC0EBEBE3}" type="slidenum">
              <a:rPr lang="pt-PT" smtClean="0"/>
              <a:pPr/>
              <a:t>104</a:t>
            </a:fld>
            <a:endParaRPr lang="pt-PT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39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WIF client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Explicit token request</a:t>
            </a:r>
            <a:endParaRPr lang="en-US" dirty="0"/>
          </a:p>
          <a:p>
            <a:pPr lvl="1"/>
            <a:r>
              <a:rPr lang="en-US" b="1" dirty="0" err="1" smtClean="0"/>
              <a:t>WSTrustChannel</a:t>
            </a:r>
            <a:r>
              <a:rPr lang="en-US" b="1" dirty="0" smtClean="0"/>
              <a:t> </a:t>
            </a:r>
            <a:r>
              <a:rPr lang="en-US" dirty="0" smtClean="0"/>
              <a:t>class</a:t>
            </a:r>
          </a:p>
          <a:p>
            <a:pPr lvl="1"/>
            <a:r>
              <a:rPr lang="en-US" b="1" dirty="0" err="1" smtClean="0"/>
              <a:t>WSTrustChannelFactory</a:t>
            </a:r>
            <a:r>
              <a:rPr lang="en-US" b="1" dirty="0" smtClean="0"/>
              <a:t> </a:t>
            </a:r>
            <a:r>
              <a:rPr lang="en-US" dirty="0" smtClean="0"/>
              <a:t>class</a:t>
            </a:r>
          </a:p>
          <a:p>
            <a:endParaRPr lang="en-US" dirty="0" smtClean="0"/>
          </a:p>
          <a:p>
            <a:r>
              <a:rPr lang="en-US" dirty="0" smtClean="0"/>
              <a:t>Explicit token association</a:t>
            </a:r>
            <a:endParaRPr lang="en-US" dirty="0"/>
          </a:p>
          <a:p>
            <a:pPr lvl="1"/>
            <a:r>
              <a:rPr lang="en-US" b="1" dirty="0" err="1" smtClean="0"/>
              <a:t>CreateChannelWithIssuedToken</a:t>
            </a:r>
            <a:r>
              <a:rPr lang="en-US" b="1" dirty="0" smtClean="0"/>
              <a:t> </a:t>
            </a:r>
            <a:r>
              <a:rPr lang="en-US" dirty="0" smtClean="0"/>
              <a:t>extension method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18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520" y="1998133"/>
            <a:ext cx="8633659" cy="343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Producer Model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57158" y="2095491"/>
            <a:ext cx="2000264" cy="38100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143240" y="2095491"/>
            <a:ext cx="1357322" cy="38100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143240" y="4381507"/>
            <a:ext cx="1500198" cy="47625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215074" y="2095491"/>
            <a:ext cx="1714512" cy="38100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215074" y="3047997"/>
            <a:ext cx="1714512" cy="38100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215074" y="4000504"/>
            <a:ext cx="1714512" cy="114300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2305-FF02-455A-8E87-C53BD73059EB}" type="slidenum">
              <a:rPr lang="pt-PT" smtClean="0"/>
              <a:pPr/>
              <a:t>106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5651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19" grpId="0" animBg="1"/>
      <p:bldP spid="20" grpId="0" animBg="1"/>
      <p:bldP spid="22" grpId="0" animBg="1"/>
      <p:bldP spid="23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Producer Model – issue pipeline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5343111" y="1196975"/>
          <a:ext cx="3602106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2106"/>
              </a:tblGrid>
              <a:tr h="375920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Issue Pipeline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marL="107876" marR="107876"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dirty="0" err="1" smtClean="0"/>
                        <a:t>ValidateRequest</a:t>
                      </a:r>
                      <a:endParaRPr lang="en-US" sz="1900" dirty="0"/>
                    </a:p>
                  </a:txBody>
                  <a:tcPr marL="107876" marR="107876"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b="1" dirty="0" err="1" smtClean="0"/>
                        <a:t>GetScope</a:t>
                      </a:r>
                      <a:endParaRPr lang="en-US" sz="1900" b="1" dirty="0"/>
                    </a:p>
                  </a:txBody>
                  <a:tcPr marL="107876" marR="107876"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dirty="0" err="1" smtClean="0"/>
                        <a:t>CreateSecurityTokenDescriptor</a:t>
                      </a:r>
                      <a:endParaRPr lang="en-US" sz="1900" dirty="0"/>
                    </a:p>
                  </a:txBody>
                  <a:tcPr marL="107876" marR="107876"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dirty="0" err="1" smtClean="0"/>
                        <a:t>GetSecurityTokenHandler</a:t>
                      </a:r>
                      <a:endParaRPr lang="en-US" sz="1900" dirty="0"/>
                    </a:p>
                  </a:txBody>
                  <a:tcPr marL="107876" marR="107876"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dirty="0" err="1" smtClean="0"/>
                        <a:t>GetIssuerName</a:t>
                      </a:r>
                      <a:endParaRPr lang="en-US" sz="1900" dirty="0"/>
                    </a:p>
                  </a:txBody>
                  <a:tcPr marL="107876" marR="107876"/>
                </a:tc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err="1" smtClean="0"/>
                        <a:t>GetTokenLifetime</a:t>
                      </a:r>
                      <a:endParaRPr lang="en-US" sz="1900" dirty="0"/>
                    </a:p>
                  </a:txBody>
                  <a:tcPr marL="107876" marR="107876"/>
                </a:tc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err="1" smtClean="0"/>
                        <a:t>GetProofToken</a:t>
                      </a:r>
                      <a:endParaRPr lang="en-US" sz="1900" dirty="0"/>
                    </a:p>
                  </a:txBody>
                  <a:tcPr marL="107876" marR="107876"/>
                </a:tc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1" dirty="0" err="1" smtClean="0"/>
                        <a:t>GetOutputClaimsIdentity</a:t>
                      </a:r>
                      <a:endParaRPr lang="en-US" sz="1900" b="1" dirty="0"/>
                    </a:p>
                  </a:txBody>
                  <a:tcPr marL="107876" marR="107876"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CreateToken</a:t>
                      </a:r>
                      <a:endParaRPr lang="en-US" sz="1900" dirty="0"/>
                    </a:p>
                  </a:txBody>
                  <a:tcPr marL="107876" marR="107876"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GetDisplayToken</a:t>
                      </a:r>
                      <a:endParaRPr lang="en-US" sz="1900" dirty="0"/>
                    </a:p>
                  </a:txBody>
                  <a:tcPr marL="107876" marR="107876"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dirty="0" err="1" smtClean="0"/>
                        <a:t>GetResponse</a:t>
                      </a:r>
                      <a:endParaRPr lang="en-US" sz="1900" dirty="0"/>
                    </a:p>
                  </a:txBody>
                  <a:tcPr marL="107876" marR="107876"/>
                </a:tc>
              </a:tr>
            </a:tbl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397153" y="1196975"/>
            <a:ext cx="4741379" cy="504031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err="1" smtClean="0"/>
              <a:t>GetScope</a:t>
            </a:r>
            <a:endParaRPr lang="en-US" b="1" dirty="0" smtClean="0"/>
          </a:p>
          <a:p>
            <a:pPr lvl="1"/>
            <a:r>
              <a:rPr lang="en-US" dirty="0" smtClean="0"/>
              <a:t>Creates the </a:t>
            </a:r>
            <a:r>
              <a:rPr lang="en-US" b="1" dirty="0" smtClean="0"/>
              <a:t>Scope</a:t>
            </a:r>
            <a:endParaRPr lang="en-US" dirty="0" smtClean="0"/>
          </a:p>
          <a:p>
            <a:r>
              <a:rPr lang="en-US" b="1" dirty="0" smtClean="0"/>
              <a:t>Scope</a:t>
            </a:r>
          </a:p>
          <a:p>
            <a:pPr lvl="1"/>
            <a:r>
              <a:rPr lang="en-US" dirty="0" smtClean="0"/>
              <a:t>Signing and encrypting </a:t>
            </a:r>
            <a:r>
              <a:rPr lang="en-US" dirty="0" err="1" smtClean="0"/>
              <a:t>creds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reply to address</a:t>
            </a:r>
          </a:p>
          <a:p>
            <a:pPr lvl="1"/>
            <a:r>
              <a:rPr lang="en-US" dirty="0" smtClean="0"/>
              <a:t>audience</a:t>
            </a:r>
          </a:p>
          <a:p>
            <a:pPr lvl="1"/>
            <a:endParaRPr lang="en-US" dirty="0" smtClean="0"/>
          </a:p>
          <a:p>
            <a:r>
              <a:rPr lang="en-US" b="1" dirty="0" err="1" smtClean="0"/>
              <a:t>GetOutputClaimsIdentity</a:t>
            </a:r>
            <a:endParaRPr lang="en-US" b="1" dirty="0" smtClean="0"/>
          </a:p>
          <a:p>
            <a:pPr lvl="1"/>
            <a:r>
              <a:rPr lang="en-US" dirty="0" smtClean="0"/>
              <a:t>Creates the issued claims identity</a:t>
            </a:r>
          </a:p>
          <a:p>
            <a:pPr lvl="1"/>
            <a:r>
              <a:rPr lang="en-US" dirty="0" smtClean="0"/>
              <a:t>Defines the issued claims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Other non-mandatory extensibility points</a:t>
            </a:r>
          </a:p>
          <a:p>
            <a:pPr lvl="1"/>
            <a:r>
              <a:rPr lang="en-US" b="1" dirty="0" err="1" smtClean="0"/>
              <a:t>ValidateRequest</a:t>
            </a:r>
            <a:r>
              <a:rPr lang="en-US" dirty="0" smtClean="0"/>
              <a:t>, …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2305-FF02-455A-8E87-C53BD73059EB}" type="slidenum">
              <a:rPr lang="pt-PT" smtClean="0"/>
              <a:pPr/>
              <a:t>107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434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Producer Model – ASP.NET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28596" y="1238235"/>
            <a:ext cx="8143932" cy="447678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noAutofit/>
          </a:bodyPr>
          <a:lstStyle/>
          <a:p>
            <a:r>
              <a:rPr lang="en-US" sz="1400" dirty="0" smtClean="0">
                <a:solidFill>
                  <a:srgbClr val="FF8000"/>
                </a:solidFill>
                <a:highlight>
                  <a:srgbClr val="000000"/>
                </a:highlight>
                <a:latin typeface="Consolas" pitchFamily="49" charset="0"/>
              </a:rPr>
              <a:t>protected</a:t>
            </a:r>
            <a:r>
              <a:rPr lang="en-US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</a:t>
            </a:r>
            <a:r>
              <a:rPr lang="en-US" sz="1400" dirty="0" smtClean="0">
                <a:solidFill>
                  <a:srgbClr val="FF8000"/>
                </a:solidFill>
                <a:highlight>
                  <a:srgbClr val="000000"/>
                </a:highlight>
                <a:latin typeface="Consolas" pitchFamily="49" charset="0"/>
              </a:rPr>
              <a:t>void</a:t>
            </a:r>
            <a:r>
              <a:rPr lang="en-US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</a:t>
            </a:r>
            <a:r>
              <a:rPr lang="en-US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Page_Load</a:t>
            </a:r>
            <a:r>
              <a:rPr lang="en-US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(</a:t>
            </a:r>
            <a:r>
              <a:rPr lang="en-US" sz="1400" dirty="0" smtClean="0">
                <a:solidFill>
                  <a:srgbClr val="FF8000"/>
                </a:solidFill>
                <a:highlight>
                  <a:srgbClr val="000000"/>
                </a:highlight>
                <a:latin typeface="Consolas" pitchFamily="49" charset="0"/>
              </a:rPr>
              <a:t>object</a:t>
            </a:r>
            <a:r>
              <a:rPr lang="en-US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sender, </a:t>
            </a:r>
            <a:r>
              <a:rPr lang="en-US" sz="1400" dirty="0" err="1" smtClean="0">
                <a:solidFill>
                  <a:srgbClr val="FFFF00"/>
                </a:solidFill>
                <a:highlight>
                  <a:srgbClr val="000000"/>
                </a:highlight>
                <a:latin typeface="Consolas" pitchFamily="49" charset="0"/>
              </a:rPr>
              <a:t>EventArgs</a:t>
            </a:r>
            <a:r>
              <a:rPr lang="en-US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e) {</a:t>
            </a:r>
          </a:p>
          <a:p>
            <a:endParaRPr lang="en-US" sz="1400" dirty="0" smtClean="0">
              <a:solidFill>
                <a:srgbClr val="FFFFFF"/>
              </a:solidFill>
              <a:highlight>
                <a:srgbClr val="000000"/>
              </a:highlight>
              <a:latin typeface="Consolas" pitchFamily="49" charset="0"/>
            </a:endParaRPr>
          </a:p>
          <a:p>
            <a:r>
              <a:rPr lang="pt-PT" sz="1400" dirty="0" smtClean="0">
                <a:solidFill>
                  <a:srgbClr val="FF8000"/>
                </a:solidFill>
                <a:highlight>
                  <a:srgbClr val="000000"/>
                </a:highlight>
                <a:latin typeface="Consolas" pitchFamily="49" charset="0"/>
              </a:rPr>
              <a:t>    </a:t>
            </a:r>
            <a:r>
              <a:rPr lang="pt-PT" sz="1400" dirty="0" err="1" smtClean="0">
                <a:solidFill>
                  <a:srgbClr val="FFFF00"/>
                </a:solidFill>
                <a:highlight>
                  <a:srgbClr val="000000"/>
                </a:highlight>
                <a:latin typeface="Consolas" pitchFamily="49" charset="0"/>
              </a:rPr>
              <a:t>FederatedPassiveSecurityTokenServiceOperations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.ProcessRequest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(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      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Page.Request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, 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      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Page.User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, 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      </a:t>
            </a:r>
            <a:r>
              <a:rPr lang="pt-PT" sz="1400" dirty="0" err="1" smtClean="0">
                <a:solidFill>
                  <a:srgbClr val="FF8000"/>
                </a:solidFill>
                <a:highlight>
                  <a:srgbClr val="000000"/>
                </a:highlight>
                <a:latin typeface="Consolas" pitchFamily="49" charset="0"/>
              </a:rPr>
              <a:t>new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</a:t>
            </a:r>
            <a:r>
              <a:rPr lang="pt-PT" sz="1400" dirty="0" err="1" smtClean="0">
                <a:solidFill>
                  <a:srgbClr val="FFFF00"/>
                </a:solidFill>
                <a:highlight>
                  <a:srgbClr val="000000"/>
                </a:highlight>
                <a:latin typeface="Consolas" pitchFamily="49" charset="0"/>
              </a:rPr>
              <a:t>SimpleSecurityTokenService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(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          </a:t>
            </a:r>
            <a:r>
              <a:rPr lang="pt-PT" sz="1400" dirty="0" err="1" smtClean="0">
                <a:solidFill>
                  <a:srgbClr val="FF8000"/>
                </a:solidFill>
                <a:highlight>
                  <a:srgbClr val="000000"/>
                </a:highlight>
                <a:latin typeface="Consolas" pitchFamily="49" charset="0"/>
              </a:rPr>
              <a:t>new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</a:t>
            </a:r>
            <a:r>
              <a:rPr lang="pt-PT" sz="1400" dirty="0" err="1" smtClean="0">
                <a:solidFill>
                  <a:srgbClr val="FFFF00"/>
                </a:solidFill>
                <a:highlight>
                  <a:srgbClr val="000000"/>
                </a:highlight>
                <a:latin typeface="Consolas" pitchFamily="49" charset="0"/>
              </a:rPr>
              <a:t>SimpleSecurityTokenServiceConfiguration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()), 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      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Page.Response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);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               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}</a:t>
            </a:r>
            <a:endParaRPr lang="en-US" sz="1400" dirty="0" smtClean="0">
              <a:solidFill>
                <a:schemeClr val="bg1"/>
              </a:solidFill>
              <a:latin typeface="Consolas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2305-FF02-455A-8E87-C53BD73059EB}" type="slidenum">
              <a:rPr lang="pt-PT" smtClean="0"/>
              <a:pPr/>
              <a:t>108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990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2305-FF02-455A-8E87-C53BD73059EB}" type="slidenum">
              <a:rPr lang="pt-PT" smtClean="0"/>
              <a:pPr/>
              <a:t>109</a:t>
            </a:fld>
            <a:endParaRPr lang="pt-PT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Producer Model - WCF</a:t>
            </a:r>
            <a:endParaRPr lang="en-US" dirty="0"/>
          </a:p>
        </p:txBody>
      </p:sp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428596" y="1142984"/>
            <a:ext cx="8229600" cy="1257296"/>
          </a:xfrm>
          <a:prstGeom prst="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noAutofit/>
          </a:bodyPr>
          <a:lstStyle/>
          <a:p>
            <a:pPr>
              <a:buNone/>
            </a:pPr>
            <a:r>
              <a:rPr lang="pt-PT" sz="1400" dirty="0" smtClean="0">
                <a:highlight>
                  <a:srgbClr val="FFEE62"/>
                </a:highlight>
                <a:latin typeface="Consolas" pitchFamily="49" charset="0"/>
              </a:rPr>
              <a:t>&lt;%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@ </a:t>
            </a:r>
            <a:r>
              <a:rPr lang="pt-PT" sz="1400" dirty="0" err="1" smtClean="0">
                <a:solidFill>
                  <a:srgbClr val="FF8000"/>
                </a:solidFill>
                <a:highlight>
                  <a:srgbClr val="000000"/>
                </a:highlight>
                <a:latin typeface="Consolas" pitchFamily="49" charset="0"/>
              </a:rPr>
              <a:t>ServiceHost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</a:t>
            </a:r>
            <a:r>
              <a:rPr lang="pt-PT" sz="1400" dirty="0" err="1" smtClean="0">
                <a:solidFill>
                  <a:srgbClr val="FFFF00"/>
                </a:solidFill>
                <a:highlight>
                  <a:srgbClr val="000000"/>
                </a:highlight>
                <a:latin typeface="Consolas" pitchFamily="49" charset="0"/>
              </a:rPr>
              <a:t>Language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=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"C#" </a:t>
            </a:r>
            <a:r>
              <a:rPr lang="pt-PT" sz="1400" dirty="0" err="1" smtClean="0">
                <a:solidFill>
                  <a:srgbClr val="FFFF00"/>
                </a:solidFill>
                <a:highlight>
                  <a:srgbClr val="000000"/>
                </a:highlight>
                <a:latin typeface="Consolas" pitchFamily="49" charset="0"/>
              </a:rPr>
              <a:t>Debug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=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"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true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" </a:t>
            </a:r>
          </a:p>
          <a:p>
            <a:pPr>
              <a:buNone/>
            </a:pPr>
            <a:r>
              <a:rPr lang="en-US" sz="1400" dirty="0" smtClean="0">
                <a:solidFill>
                  <a:srgbClr val="FFFF00"/>
                </a:solidFill>
                <a:highlight>
                  <a:srgbClr val="000000"/>
                </a:highlight>
                <a:latin typeface="Consolas" pitchFamily="49" charset="0"/>
              </a:rPr>
              <a:t>Factory</a:t>
            </a:r>
            <a:r>
              <a:rPr lang="en-US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= "Microsoft.IdentityModel.Protocols.WSTrust.</a:t>
            </a:r>
            <a:r>
              <a:rPr lang="en-US" sz="1400" b="1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WSTrustServiceHostFactory</a:t>
            </a:r>
            <a:r>
              <a:rPr lang="en-US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,…" </a:t>
            </a:r>
          </a:p>
          <a:p>
            <a:pPr>
              <a:buNone/>
            </a:pPr>
            <a:r>
              <a:rPr lang="pt-PT" sz="1400" dirty="0" err="1" smtClean="0">
                <a:solidFill>
                  <a:srgbClr val="FFFF00"/>
                </a:solidFill>
                <a:highlight>
                  <a:srgbClr val="000000"/>
                </a:highlight>
                <a:latin typeface="Consolas" pitchFamily="49" charset="0"/>
              </a:rPr>
              <a:t>Service</a:t>
            </a:r>
            <a:r>
              <a:rPr lang="pt-PT" sz="1400" dirty="0" smtClean="0">
                <a:solidFill>
                  <a:srgbClr val="FFFF00"/>
                </a:solidFill>
                <a:highlight>
                  <a:srgbClr val="000000"/>
                </a:highlight>
                <a:latin typeface="Consolas" pitchFamily="49" charset="0"/>
              </a:rPr>
              <a:t> 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= "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Demo.MIP.</a:t>
            </a:r>
            <a:r>
              <a:rPr lang="pt-PT" sz="1400" b="1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SimpleSecurityTokenServiceConfiguration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"  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FFEE62"/>
                </a:highlight>
                <a:latin typeface="Consolas" pitchFamily="49" charset="0"/>
              </a:rPr>
              <a:t>%&gt;</a:t>
            </a:r>
            <a:endParaRPr lang="en-US" sz="1400" dirty="0" smtClean="0">
              <a:solidFill>
                <a:schemeClr val="bg1"/>
              </a:solidFill>
              <a:latin typeface="Consolas" pitchFamily="49" charset="0"/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28596" y="2571744"/>
            <a:ext cx="8229600" cy="3810027"/>
          </a:xfrm>
          <a:prstGeom prst="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none" lIns="91440" tIns="45720" rIns="91440" bIns="45720" rtlCol="0">
            <a:noAutofit/>
          </a:bodyPr>
          <a:lstStyle/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&lt;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binding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</a:t>
            </a:r>
            <a:r>
              <a:rPr lang="pt-PT" sz="1400" dirty="0" err="1" smtClean="0">
                <a:solidFill>
                  <a:srgbClr val="FF8000"/>
                </a:solidFill>
                <a:highlight>
                  <a:srgbClr val="000000"/>
                </a:highlight>
                <a:latin typeface="Consolas" pitchFamily="49" charset="0"/>
              </a:rPr>
              <a:t>name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=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"</a:t>
            </a:r>
            <a:r>
              <a:rPr lang="pt-PT" sz="1400" dirty="0" err="1" smtClean="0">
                <a:solidFill>
                  <a:srgbClr val="00FF00"/>
                </a:solidFill>
                <a:highlight>
                  <a:srgbClr val="000000"/>
                </a:highlight>
                <a:latin typeface="Consolas" pitchFamily="49" charset="0"/>
              </a:rPr>
              <a:t>MessageIssueBinding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"&gt;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  &lt;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security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&gt;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      &lt;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message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</a:t>
            </a:r>
            <a:r>
              <a:rPr lang="pt-PT" sz="1400" dirty="0" err="1" smtClean="0">
                <a:solidFill>
                  <a:srgbClr val="FF8000"/>
                </a:solidFill>
                <a:highlight>
                  <a:srgbClr val="000000"/>
                </a:highlight>
                <a:latin typeface="Consolas" pitchFamily="49" charset="0"/>
              </a:rPr>
              <a:t>clientCredentialType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=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"</a:t>
            </a:r>
            <a:r>
              <a:rPr lang="pt-PT" sz="1400" dirty="0" err="1" smtClean="0">
                <a:solidFill>
                  <a:srgbClr val="00FF00"/>
                </a:solidFill>
                <a:highlight>
                  <a:srgbClr val="000000"/>
                </a:highlight>
                <a:latin typeface="Consolas" pitchFamily="49" charset="0"/>
              </a:rPr>
              <a:t>UserName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" </a:t>
            </a:r>
            <a:r>
              <a:rPr lang="pt-PT" sz="1400" dirty="0" smtClean="0">
                <a:solidFill>
                  <a:srgbClr val="FF8000"/>
                </a:solidFill>
                <a:highlight>
                  <a:srgbClr val="000000"/>
                </a:highlight>
                <a:latin typeface="Consolas" pitchFamily="49" charset="0"/>
              </a:rPr>
              <a:t>…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/&gt;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  &lt;/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security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&gt;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&lt;/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binding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&gt;</a:t>
            </a:r>
          </a:p>
          <a:p>
            <a:endParaRPr lang="pt-PT" sz="1400" dirty="0" smtClean="0">
              <a:solidFill>
                <a:srgbClr val="FFFFFF"/>
              </a:solidFill>
              <a:highlight>
                <a:srgbClr val="000000"/>
              </a:highlight>
              <a:latin typeface="Consolas" pitchFamily="49" charset="0"/>
            </a:endParaRP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&lt;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services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&gt;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  &lt;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service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</a:t>
            </a:r>
            <a:r>
              <a:rPr lang="pt-PT" sz="1400" dirty="0" err="1" smtClean="0">
                <a:solidFill>
                  <a:srgbClr val="FF8000"/>
                </a:solidFill>
                <a:highlight>
                  <a:srgbClr val="000000"/>
                </a:highlight>
                <a:latin typeface="Consolas" pitchFamily="49" charset="0"/>
              </a:rPr>
              <a:t>behaviorConfiguration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=“</a:t>
            </a:r>
            <a:r>
              <a:rPr lang="pt-PT" sz="1400" dirty="0" smtClean="0">
                <a:solidFill>
                  <a:srgbClr val="00FF00"/>
                </a:solidFill>
                <a:highlight>
                  <a:srgbClr val="000000"/>
                </a:highlight>
                <a:latin typeface="Consolas" pitchFamily="49" charset="0"/>
              </a:rPr>
              <a:t>…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" 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       </a:t>
            </a:r>
            <a:r>
              <a:rPr lang="pt-PT" sz="1400" dirty="0" err="1" smtClean="0">
                <a:solidFill>
                  <a:srgbClr val="FF8000"/>
                </a:solidFill>
                <a:highlight>
                  <a:srgbClr val="000000"/>
                </a:highlight>
                <a:latin typeface="Consolas" pitchFamily="49" charset="0"/>
              </a:rPr>
              <a:t>name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=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"</a:t>
            </a:r>
            <a:r>
              <a:rPr lang="pt-PT" sz="1400" dirty="0" err="1" smtClean="0">
                <a:solidFill>
                  <a:srgbClr val="00FF00"/>
                </a:solidFill>
                <a:highlight>
                  <a:srgbClr val="000000"/>
                </a:highlight>
                <a:latin typeface="Consolas" pitchFamily="49" charset="0"/>
              </a:rPr>
              <a:t>Microsoft.IdentityModel</a:t>
            </a:r>
            <a:r>
              <a:rPr lang="pt-PT" sz="1400" dirty="0" smtClean="0">
                <a:solidFill>
                  <a:srgbClr val="00FF00"/>
                </a:solidFill>
                <a:highlight>
                  <a:srgbClr val="000000"/>
                </a:highlight>
                <a:latin typeface="Consolas" pitchFamily="49" charset="0"/>
              </a:rPr>
              <a:t>….WSTrustServiceContract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"&gt;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      &lt;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endpoint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</a:t>
            </a:r>
            <a:r>
              <a:rPr lang="pt-PT" sz="1400" dirty="0" err="1" smtClean="0">
                <a:solidFill>
                  <a:srgbClr val="FF8000"/>
                </a:solidFill>
                <a:highlight>
                  <a:srgbClr val="000000"/>
                </a:highlight>
                <a:latin typeface="Consolas" pitchFamily="49" charset="0"/>
              </a:rPr>
              <a:t>address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=“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” … </a:t>
            </a:r>
            <a:r>
              <a:rPr lang="pt-PT" sz="1400" dirty="0" err="1" smtClean="0">
                <a:solidFill>
                  <a:srgbClr val="FF8000"/>
                </a:solidFill>
                <a:highlight>
                  <a:srgbClr val="000000"/>
                </a:highlight>
                <a:latin typeface="Consolas" pitchFamily="49" charset="0"/>
              </a:rPr>
              <a:t>bindingConfiguration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=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"</a:t>
            </a:r>
            <a:r>
              <a:rPr lang="pt-PT" sz="1400" dirty="0" err="1" smtClean="0">
                <a:solidFill>
                  <a:srgbClr val="00FF00"/>
                </a:solidFill>
                <a:highlight>
                  <a:srgbClr val="000000"/>
                </a:highlight>
                <a:latin typeface="Consolas" pitchFamily="49" charset="0"/>
              </a:rPr>
              <a:t>MessageIssueBinding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" 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           </a:t>
            </a:r>
            <a:r>
              <a:rPr lang="pt-PT" sz="1400" dirty="0" err="1" smtClean="0">
                <a:solidFill>
                  <a:srgbClr val="FF8000"/>
                </a:solidFill>
                <a:highlight>
                  <a:srgbClr val="000000"/>
                </a:highlight>
                <a:latin typeface="Consolas" pitchFamily="49" charset="0"/>
              </a:rPr>
              <a:t>contract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=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"</a:t>
            </a:r>
            <a:r>
              <a:rPr lang="pt-PT" sz="1400" dirty="0" err="1" smtClean="0">
                <a:solidFill>
                  <a:srgbClr val="00FF00"/>
                </a:solidFill>
                <a:highlight>
                  <a:srgbClr val="000000"/>
                </a:highlight>
                <a:latin typeface="Consolas" pitchFamily="49" charset="0"/>
              </a:rPr>
              <a:t>Microsoft.IdentityModel</a:t>
            </a:r>
            <a:r>
              <a:rPr lang="pt-PT" sz="1400" dirty="0" smtClean="0">
                <a:solidFill>
                  <a:srgbClr val="00FF00"/>
                </a:solidFill>
                <a:highlight>
                  <a:srgbClr val="000000"/>
                </a:highlight>
                <a:latin typeface="Consolas" pitchFamily="49" charset="0"/>
              </a:rPr>
              <a:t>….IWSTrust13SyncContract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" /&gt;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  …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&lt;/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services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&gt;</a:t>
            </a:r>
          </a:p>
          <a:p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nsolas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86998" y="1371600"/>
            <a:ext cx="2643206" cy="30710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454784" y="1692479"/>
            <a:ext cx="3929090" cy="28872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419329" y="4267200"/>
            <a:ext cx="2214578" cy="30480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243222" y="4724400"/>
            <a:ext cx="2357454" cy="30480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167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Cloud 5"/>
          <p:cNvSpPr/>
          <p:nvPr/>
        </p:nvSpPr>
        <p:spPr>
          <a:xfrm>
            <a:off x="3765079" y="914400"/>
            <a:ext cx="1928826" cy="1781970"/>
          </a:xfrm>
          <a:prstGeom prst="cloud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138928" y="1445933"/>
            <a:ext cx="1181128" cy="676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atin typeface="Calibri" pitchFamily="34" charset="0"/>
              </a:rPr>
              <a:t>w</a:t>
            </a:r>
            <a:r>
              <a:rPr lang="en-US" dirty="0" err="1" smtClean="0">
                <a:latin typeface="Calibri" pitchFamily="34" charset="0"/>
              </a:rPr>
              <a:t>ebapp</a:t>
            </a:r>
            <a:r>
              <a:rPr lang="en-US" dirty="0" smtClean="0">
                <a:latin typeface="Calibri" pitchFamily="34" charset="0"/>
              </a:rPr>
              <a:t> 3</a:t>
            </a:r>
            <a:endParaRPr lang="en-US" sz="1600" b="1" dirty="0">
              <a:latin typeface="Calibri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57200" y="2820186"/>
            <a:ext cx="3593332" cy="33242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11" descr="E:\RESOURCES\DVD_ART36\Artwork_Imagery\Icons - Illustrations\_ XML ICONS\user business user woman people pers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959651" y="4950038"/>
            <a:ext cx="533400" cy="720624"/>
          </a:xfrm>
          <a:prstGeom prst="rect">
            <a:avLst/>
          </a:prstGeom>
          <a:noFill/>
        </p:spPr>
      </p:pic>
      <p:sp>
        <p:nvSpPr>
          <p:cNvPr id="18" name="Isosceles Triangle 17"/>
          <p:cNvSpPr/>
          <p:nvPr/>
        </p:nvSpPr>
        <p:spPr>
          <a:xfrm>
            <a:off x="547690" y="2953533"/>
            <a:ext cx="1357322" cy="76200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/>
              <a:t>AD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2297932" y="5066456"/>
            <a:ext cx="1181128" cy="6667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atin typeface="Calibri" pitchFamily="34" charset="0"/>
              </a:rPr>
              <a:t>webapp</a:t>
            </a:r>
            <a:r>
              <a:rPr lang="en-US" dirty="0" smtClean="0">
                <a:latin typeface="Calibri" pitchFamily="34" charset="0"/>
              </a:rPr>
              <a:t> 2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297932" y="4115586"/>
            <a:ext cx="1181128" cy="6667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atin typeface="Calibri" pitchFamily="34" charset="0"/>
              </a:rPr>
              <a:t>webapp</a:t>
            </a:r>
            <a:r>
              <a:rPr lang="en-US" dirty="0" smtClean="0">
                <a:latin typeface="Calibri" pitchFamily="34" charset="0"/>
              </a:rPr>
              <a:t> 1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257800" y="2820186"/>
            <a:ext cx="3593332" cy="332424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543800" y="4115586"/>
            <a:ext cx="1181128" cy="6667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atin typeface="Calibri" pitchFamily="34" charset="0"/>
              </a:rPr>
              <a:t>webapp</a:t>
            </a:r>
            <a:r>
              <a:rPr lang="en-US" dirty="0" smtClean="0">
                <a:latin typeface="Calibri" pitchFamily="34" charset="0"/>
              </a:rPr>
              <a:t> 1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2205073" y="3200399"/>
            <a:ext cx="1366846" cy="66596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latin typeface="Calibri" pitchFamily="34" charset="0"/>
              </a:rPr>
              <a:t>IdP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5687620" y="3200399"/>
            <a:ext cx="1366846" cy="66596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latin typeface="Calibri" pitchFamily="34" charset="0"/>
              </a:rPr>
              <a:t>IdP</a:t>
            </a:r>
            <a:endParaRPr lang="en-US" dirty="0">
              <a:latin typeface="Calibri" pitchFamily="34" charset="0"/>
            </a:endParaRPr>
          </a:p>
        </p:txBody>
      </p:sp>
      <p:cxnSp>
        <p:nvCxnSpPr>
          <p:cNvPr id="29" name="Straight Arrow Connector 28"/>
          <p:cNvCxnSpPr>
            <a:stCxn id="9" idx="1"/>
            <a:endCxn id="21" idx="1"/>
          </p:cNvCxnSpPr>
          <p:nvPr/>
        </p:nvCxnSpPr>
        <p:spPr>
          <a:xfrm flipV="1">
            <a:off x="1493051" y="4448964"/>
            <a:ext cx="804881" cy="8613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9" idx="0"/>
            <a:endCxn id="18" idx="3"/>
          </p:cNvCxnSpPr>
          <p:nvPr/>
        </p:nvCxnSpPr>
        <p:spPr>
          <a:xfrm flipV="1">
            <a:off x="1226351" y="3715538"/>
            <a:ext cx="0" cy="123450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9" idx="1"/>
            <a:endCxn id="20" idx="1"/>
          </p:cNvCxnSpPr>
          <p:nvPr/>
        </p:nvCxnSpPr>
        <p:spPr>
          <a:xfrm>
            <a:off x="1493051" y="5310350"/>
            <a:ext cx="804881" cy="894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9" idx="1"/>
            <a:endCxn id="24" idx="3"/>
          </p:cNvCxnSpPr>
          <p:nvPr/>
        </p:nvCxnSpPr>
        <p:spPr>
          <a:xfrm flipV="1">
            <a:off x="1493051" y="3768839"/>
            <a:ext cx="912192" cy="15415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24" idx="0"/>
            <a:endCxn id="7" idx="1"/>
          </p:cNvCxnSpPr>
          <p:nvPr/>
        </p:nvCxnSpPr>
        <p:spPr>
          <a:xfrm flipV="1">
            <a:off x="2888496" y="1784073"/>
            <a:ext cx="1250432" cy="14163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4" idx="6"/>
            <a:endCxn id="25" idx="2"/>
          </p:cNvCxnSpPr>
          <p:nvPr/>
        </p:nvCxnSpPr>
        <p:spPr>
          <a:xfrm>
            <a:off x="3571919" y="3533384"/>
            <a:ext cx="211570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25" idx="5"/>
            <a:endCxn id="23" idx="1"/>
          </p:cNvCxnSpPr>
          <p:nvPr/>
        </p:nvCxnSpPr>
        <p:spPr>
          <a:xfrm>
            <a:off x="6854296" y="3768839"/>
            <a:ext cx="689504" cy="6801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0173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Producer Model – WCF integration</a:t>
            </a:r>
            <a:endParaRPr lang="en-US" dirty="0"/>
          </a:p>
        </p:txBody>
      </p:sp>
      <p:pic>
        <p:nvPicPr>
          <p:cNvPr id="11674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36867"/>
            <a:ext cx="8283842" cy="453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2500298" y="4476757"/>
            <a:ext cx="6357982" cy="142876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2305-FF02-455A-8E87-C53BD73059EB}" type="slidenum">
              <a:rPr lang="pt-PT" smtClean="0"/>
              <a:pPr/>
              <a:t>110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4067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 a WIF based identity provider</a:t>
            </a:r>
          </a:p>
          <a:p>
            <a:r>
              <a:rPr lang="en-US" dirty="0" smtClean="0"/>
              <a:t>Federate it with an ACS tenant</a:t>
            </a:r>
          </a:p>
          <a:p>
            <a:r>
              <a:rPr lang="en-US" dirty="0" smtClean="0"/>
              <a:t>Use it to authenticate the RPS users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513636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FS 2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Active Directory Federation Services 2</a:t>
            </a:r>
          </a:p>
          <a:p>
            <a:r>
              <a:rPr lang="en-US" dirty="0" smtClean="0"/>
              <a:t>Windows Server 2008 role</a:t>
            </a:r>
          </a:p>
          <a:p>
            <a:r>
              <a:rPr lang="en-US" dirty="0" smtClean="0"/>
              <a:t>Identity Provider</a:t>
            </a:r>
          </a:p>
          <a:p>
            <a:pPr lvl="1"/>
            <a:r>
              <a:rPr lang="en-US" dirty="0" smtClean="0"/>
              <a:t>Active Directory authentication</a:t>
            </a:r>
          </a:p>
          <a:p>
            <a:pPr lvl="1"/>
            <a:r>
              <a:rPr lang="en-US" dirty="0" smtClean="0"/>
              <a:t>Multiple attribute stores</a:t>
            </a:r>
          </a:p>
          <a:p>
            <a:r>
              <a:rPr lang="en-US" dirty="0" smtClean="0"/>
              <a:t>Claims transformer</a:t>
            </a:r>
          </a:p>
          <a:p>
            <a:pPr lvl="1"/>
            <a:r>
              <a:rPr lang="en-US" dirty="0" smtClean="0"/>
              <a:t>Transform claims </a:t>
            </a:r>
          </a:p>
          <a:p>
            <a:pPr lvl="2"/>
            <a:r>
              <a:rPr lang="en-US" dirty="0" smtClean="0"/>
              <a:t>from upstream providers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o down stream relying parties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54867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FS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 FS server proxy</a:t>
            </a:r>
          </a:p>
          <a:p>
            <a:pPr lvl="1"/>
            <a:r>
              <a:rPr lang="en-US" dirty="0" smtClean="0"/>
              <a:t>For external users</a:t>
            </a:r>
          </a:p>
          <a:p>
            <a:pPr lvl="1"/>
            <a:r>
              <a:rPr lang="en-US" smtClean="0"/>
              <a:t>DMZ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AD FS federation service</a:t>
            </a:r>
          </a:p>
          <a:p>
            <a:pPr lvl="1"/>
            <a:r>
              <a:rPr lang="en-US" dirty="0" smtClean="0"/>
              <a:t>For internal users</a:t>
            </a:r>
          </a:p>
          <a:p>
            <a:pPr lvl="1"/>
            <a:r>
              <a:rPr lang="en-US" dirty="0" smtClean="0"/>
              <a:t>Inside the intranet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490137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FS – Management </a:t>
            </a:r>
            <a:r>
              <a:rPr lang="en-US" dirty="0"/>
              <a:t>C</a:t>
            </a:r>
            <a:r>
              <a:rPr lang="en-US" dirty="0" smtClean="0"/>
              <a:t>oncepts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Trust</a:t>
            </a:r>
          </a:p>
          <a:p>
            <a:pPr lvl="1"/>
            <a:r>
              <a:rPr lang="en-US" dirty="0" smtClean="0"/>
              <a:t>Providers</a:t>
            </a:r>
          </a:p>
          <a:p>
            <a:pPr lvl="1"/>
            <a:r>
              <a:rPr lang="en-US" dirty="0" smtClean="0"/>
              <a:t>Relying Parties</a:t>
            </a:r>
          </a:p>
          <a:p>
            <a:r>
              <a:rPr lang="en-US" dirty="0" smtClean="0"/>
              <a:t>Attribute stores</a:t>
            </a:r>
          </a:p>
          <a:p>
            <a:r>
              <a:rPr lang="en-US" dirty="0" smtClean="0"/>
              <a:t>Endpoints</a:t>
            </a:r>
          </a:p>
          <a:p>
            <a:r>
              <a:rPr lang="en-US" dirty="0" smtClean="0"/>
              <a:t>Certificates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114</a:t>
            </a:fld>
            <a:endParaRPr lang="en-US" dirty="0"/>
          </a:p>
        </p:txBody>
      </p:sp>
      <p:pic>
        <p:nvPicPr>
          <p:cNvPr id="1026" name="Picture 2" descr="C:\Users\pedro\data\cursos\Microsoft\ClaimsWorkshop.10.11\ciws\adfs\adfs-mana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493363"/>
            <a:ext cx="4267200" cy="3661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750305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FS - Relying Party Trust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115</a:t>
            </a:fld>
            <a:endParaRPr lang="en-US" dirty="0"/>
          </a:p>
        </p:txBody>
      </p:sp>
      <p:pic>
        <p:nvPicPr>
          <p:cNvPr id="2050" name="Picture 2" descr="C:\Users\pedro\data\cursos\Microsoft\ClaimsWorkshop.10.11\ciws\adfs\adfs-manag-trust-r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0"/>
            <a:ext cx="5553076" cy="24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edro\data\cursos\Microsoft\ClaimsWorkshop.10.11\ciws\adfs\adfs-manag-acs-metadat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209800"/>
            <a:ext cx="3848100" cy="443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772899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 FS - Relying Party Trust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116</a:t>
            </a:fld>
            <a:endParaRPr lang="en-US" dirty="0"/>
          </a:p>
        </p:txBody>
      </p:sp>
      <p:pic>
        <p:nvPicPr>
          <p:cNvPr id="3074" name="Picture 2" descr="C:\Users\pedro\data\cursos\Microsoft\ClaimsWorkshop.10.11\ciws\adfs\adfs-manag-acs-sig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3848101" cy="443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pedro\data\cursos\Microsoft\ClaimsWorkshop.10.11\ciws\adfs\adfs-manag-acs-endpoin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310326"/>
            <a:ext cx="3848100" cy="443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756060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FS – Relying Party Trust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117</a:t>
            </a:fld>
            <a:endParaRPr lang="en-US" dirty="0"/>
          </a:p>
        </p:txBody>
      </p:sp>
      <p:pic>
        <p:nvPicPr>
          <p:cNvPr id="4098" name="Picture 2" descr="C:\Users\pedro\data\cursos\Microsoft\ClaimsWorkshop.10.11\ciws\adfs\adfs-add-rp-via-metada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90600"/>
            <a:ext cx="6859588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655532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FS 2 – Attribute Stores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118</a:t>
            </a:fld>
            <a:endParaRPr lang="en-US" dirty="0"/>
          </a:p>
        </p:txBody>
      </p:sp>
      <p:pic>
        <p:nvPicPr>
          <p:cNvPr id="5123" name="Picture 3" descr="C:\Users\pedro\data\cursos\Microsoft\ClaimsWorkshop.10.11\ciws\adfs\adfs-manag-attrstor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676400"/>
            <a:ext cx="4505326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2524234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FS – Claims Provider Trust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119</a:t>
            </a:fld>
            <a:endParaRPr lang="en-US" dirty="0"/>
          </a:p>
        </p:txBody>
      </p:sp>
      <p:pic>
        <p:nvPicPr>
          <p:cNvPr id="6147" name="Picture 3" descr="C:\Users\pedro\data\cursos\Microsoft\ClaimsWorkshop.10.11\ciws\adfs\adfs-manag-trust-id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600200"/>
            <a:ext cx="4819651" cy="223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012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2305-FF02-455A-8E87-C53BD73059EB}" type="slidenum">
              <a:rPr lang="pt-PT" smtClean="0"/>
              <a:pPr/>
              <a:t>12</a:t>
            </a:fld>
            <a:endParaRPr lang="pt-PT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only for Federation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429256" y="4953011"/>
            <a:ext cx="1181128" cy="6667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atin typeface="Calibri" pitchFamily="34" charset="0"/>
              </a:rPr>
              <a:t>webapp</a:t>
            </a:r>
            <a:r>
              <a:rPr lang="en-US" dirty="0" smtClean="0">
                <a:latin typeface="Calibri" pitchFamily="34" charset="0"/>
              </a:rPr>
              <a:t> 2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571736" y="1523987"/>
            <a:ext cx="4214842" cy="485778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1" descr="E:\RESOURCES\DVD_ART36\Artwork_Imagery\Icons - Illustrations\_ XML ICONS\user business user woman people pers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500430" y="5238763"/>
            <a:ext cx="533400" cy="720624"/>
          </a:xfrm>
          <a:prstGeom prst="rect">
            <a:avLst/>
          </a:prstGeom>
          <a:noFill/>
        </p:spPr>
      </p:pic>
      <p:pic>
        <p:nvPicPr>
          <p:cNvPr id="12" name="Picture 11" descr="E:\RESOURCES\DVD_ART36\Artwork_Imagery\Icons - Illustrations\_ XML ICONS\user business user woman people pers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214414" y="4095755"/>
            <a:ext cx="533400" cy="720624"/>
          </a:xfrm>
          <a:prstGeom prst="rect">
            <a:avLst/>
          </a:prstGeom>
          <a:noFill/>
        </p:spPr>
      </p:pic>
      <p:cxnSp>
        <p:nvCxnSpPr>
          <p:cNvPr id="21" name="Straight Arrow Connector 20"/>
          <p:cNvCxnSpPr>
            <a:stCxn id="11" idx="1"/>
            <a:endCxn id="7" idx="1"/>
          </p:cNvCxnSpPr>
          <p:nvPr/>
        </p:nvCxnSpPr>
        <p:spPr>
          <a:xfrm flipV="1">
            <a:off x="4033830" y="5286389"/>
            <a:ext cx="1395426" cy="312687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1" idx="1"/>
            <a:endCxn id="56" idx="1"/>
          </p:cNvCxnSpPr>
          <p:nvPr/>
        </p:nvCxnSpPr>
        <p:spPr>
          <a:xfrm flipV="1">
            <a:off x="4033830" y="3857629"/>
            <a:ext cx="1395426" cy="1741447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2" idx="1"/>
            <a:endCxn id="7" idx="1"/>
          </p:cNvCxnSpPr>
          <p:nvPr/>
        </p:nvCxnSpPr>
        <p:spPr>
          <a:xfrm>
            <a:off x="1747814" y="4456068"/>
            <a:ext cx="3681442" cy="83032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2" idx="1"/>
            <a:endCxn id="56" idx="1"/>
          </p:cNvCxnSpPr>
          <p:nvPr/>
        </p:nvCxnSpPr>
        <p:spPr>
          <a:xfrm flipV="1">
            <a:off x="1747814" y="3857629"/>
            <a:ext cx="3681442" cy="598439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13668" y="4857760"/>
            <a:ext cx="21339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smart card</a:t>
            </a:r>
          </a:p>
          <a:p>
            <a:pPr algn="ctr"/>
            <a:r>
              <a:rPr lang="en-US" dirty="0" smtClean="0"/>
              <a:t>or</a:t>
            </a:r>
          </a:p>
          <a:p>
            <a:pPr algn="ctr"/>
            <a:r>
              <a:rPr lang="en-US" dirty="0" err="1" smtClean="0"/>
              <a:t>username+password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2857489" y="5905517"/>
            <a:ext cx="1626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windows </a:t>
            </a:r>
            <a:r>
              <a:rPr lang="en-US" dirty="0" err="1" smtClean="0"/>
              <a:t>authn</a:t>
            </a:r>
            <a:endParaRPr lang="en-US" dirty="0"/>
          </a:p>
        </p:txBody>
      </p:sp>
      <p:sp>
        <p:nvSpPr>
          <p:cNvPr id="49" name="Isosceles Triangle 48"/>
          <p:cNvSpPr/>
          <p:nvPr/>
        </p:nvSpPr>
        <p:spPr>
          <a:xfrm>
            <a:off x="2928926" y="1619238"/>
            <a:ext cx="1357322" cy="76200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/>
              <a:t>AD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5429256" y="3524251"/>
            <a:ext cx="1181128" cy="6667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atin typeface="Calibri" pitchFamily="34" charset="0"/>
              </a:rPr>
              <a:t>webapp</a:t>
            </a:r>
            <a:r>
              <a:rPr lang="en-US" dirty="0" smtClean="0">
                <a:latin typeface="Calibri" pitchFamily="34" charset="0"/>
              </a:rPr>
              <a:t> 1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35" name="Can 34"/>
          <p:cNvSpPr/>
          <p:nvPr/>
        </p:nvSpPr>
        <p:spPr>
          <a:xfrm>
            <a:off x="5500694" y="4286256"/>
            <a:ext cx="357190" cy="476253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Can 35"/>
          <p:cNvSpPr/>
          <p:nvPr/>
        </p:nvSpPr>
        <p:spPr>
          <a:xfrm>
            <a:off x="5500694" y="5715016"/>
            <a:ext cx="357190" cy="476253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512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5" grpId="0"/>
      <p:bldP spid="35" grpId="0" animBg="1"/>
      <p:bldP spid="36" grpId="0" animBg="1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FS – Issuance </a:t>
            </a:r>
            <a:r>
              <a:rPr lang="en-US" dirty="0"/>
              <a:t>E</a:t>
            </a:r>
            <a:r>
              <a:rPr lang="en-US" dirty="0" smtClean="0"/>
              <a:t>ndpoints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120</a:t>
            </a:fld>
            <a:endParaRPr lang="en-US" dirty="0"/>
          </a:p>
        </p:txBody>
      </p:sp>
      <p:pic>
        <p:nvPicPr>
          <p:cNvPr id="7170" name="Picture 2" descr="C:\Users\pedro\data\cursos\Microsoft\ClaimsWorkshop.10.11\ciws\adfs\adfs-endpoints-issuanc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76400"/>
            <a:ext cx="8755063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199647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FS – Metadata </a:t>
            </a:r>
            <a:r>
              <a:rPr lang="en-US" dirty="0"/>
              <a:t>E</a:t>
            </a:r>
            <a:r>
              <a:rPr lang="en-US" dirty="0" smtClean="0"/>
              <a:t>ndpoints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121</a:t>
            </a:fld>
            <a:endParaRPr lang="en-US" dirty="0"/>
          </a:p>
        </p:txBody>
      </p:sp>
      <p:pic>
        <p:nvPicPr>
          <p:cNvPr id="8194" name="Picture 2" descr="C:\Users\pedro\data\cursos\Microsoft\ClaimsWorkshop.10.11\ciws\adfs\adfs-endpoints-metada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726488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70909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FS - Certificates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122</a:t>
            </a:fld>
            <a:endParaRPr lang="en-US" dirty="0"/>
          </a:p>
        </p:txBody>
      </p:sp>
      <p:pic>
        <p:nvPicPr>
          <p:cNvPr id="9218" name="Picture 2" descr="C:\Users\pedro\data\cursos\Microsoft\ClaimsWorkshop.10.11\ciws\adfs\adfs-certificat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20874"/>
            <a:ext cx="8745538" cy="32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982933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Federate AD FS with an ACS instance</a:t>
            </a:r>
          </a:p>
          <a:p>
            <a:r>
              <a:rPr lang="en-US" dirty="0" smtClean="0"/>
              <a:t>Use AD FS to authenticate the RP users</a:t>
            </a:r>
          </a:p>
          <a:p>
            <a:pPr lvl="1"/>
            <a:r>
              <a:rPr lang="en-US" dirty="0" smtClean="0"/>
              <a:t>RP running </a:t>
            </a:r>
            <a:r>
              <a:rPr lang="en-US" smtClean="0"/>
              <a:t>on Azure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633649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1621F-0FD7-48D1-AFC4-0C541638D940}" type="slidenum">
              <a:rPr lang="pt-PT"/>
              <a:pPr/>
              <a:t>124</a:t>
            </a:fld>
            <a:endParaRPr lang="pt-PT"/>
          </a:p>
        </p:txBody>
      </p:sp>
      <p:sp>
        <p:nvSpPr>
          <p:cNvPr id="5109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WS2007FederationHttpBinding</a:t>
            </a:r>
            <a:endParaRPr lang="en-US" dirty="0"/>
          </a:p>
        </p:txBody>
      </p:sp>
      <p:sp>
        <p:nvSpPr>
          <p:cNvPr id="510980" name="Rectangle 4"/>
          <p:cNvSpPr>
            <a:spLocks noChangeArrowheads="1"/>
          </p:cNvSpPr>
          <p:nvPr/>
        </p:nvSpPr>
        <p:spPr bwMode="auto">
          <a:xfrm>
            <a:off x="320675" y="5487988"/>
            <a:ext cx="209073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…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0981" name="Rectangle 5"/>
          <p:cNvSpPr>
            <a:spLocks noChangeArrowheads="1"/>
          </p:cNvSpPr>
          <p:nvPr/>
        </p:nvSpPr>
        <p:spPr bwMode="auto">
          <a:xfrm>
            <a:off x="320675" y="5802313"/>
            <a:ext cx="209073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Security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0982" name="Rectangle 6"/>
          <p:cNvSpPr>
            <a:spLocks noChangeArrowheads="1"/>
          </p:cNvSpPr>
          <p:nvPr/>
        </p:nvSpPr>
        <p:spPr bwMode="auto">
          <a:xfrm>
            <a:off x="320675" y="5173663"/>
            <a:ext cx="209073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PT" sz="1200" b="1" noProof="1">
                <a:solidFill>
                  <a:schemeClr val="bg1"/>
                </a:solidFill>
                <a:latin typeface="Arial" charset="0"/>
              </a:rPr>
              <a:t>WS</a:t>
            </a:r>
            <a:r>
              <a:rPr lang="pt-PT" sz="1200" b="1" dirty="0">
                <a:solidFill>
                  <a:schemeClr val="bg1"/>
                </a:solidFill>
                <a:latin typeface="Arial" charset="0"/>
              </a:rPr>
              <a:t>Federation</a:t>
            </a:r>
            <a:r>
              <a:rPr lang="pt-PT" sz="1200" b="1" noProof="1">
                <a:solidFill>
                  <a:schemeClr val="bg1"/>
                </a:solidFill>
                <a:latin typeface="Arial" charset="0"/>
              </a:rPr>
              <a:t>HttpBinding</a:t>
            </a:r>
            <a:endParaRPr lang="pt-PT" sz="1200" b="1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0983" name="Rectangle 7"/>
          <p:cNvSpPr>
            <a:spLocks noChangeArrowheads="1"/>
          </p:cNvSpPr>
          <p:nvPr/>
        </p:nvSpPr>
        <p:spPr bwMode="auto">
          <a:xfrm>
            <a:off x="2741613" y="5486400"/>
            <a:ext cx="2116137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Message</a:t>
            </a:r>
          </a:p>
        </p:txBody>
      </p:sp>
      <p:sp>
        <p:nvSpPr>
          <p:cNvPr id="510984" name="Rectangle 8"/>
          <p:cNvSpPr>
            <a:spLocks noChangeArrowheads="1"/>
          </p:cNvSpPr>
          <p:nvPr/>
        </p:nvSpPr>
        <p:spPr bwMode="auto">
          <a:xfrm>
            <a:off x="2741613" y="5800725"/>
            <a:ext cx="2116137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Mode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0985" name="Rectangle 9"/>
          <p:cNvSpPr>
            <a:spLocks noChangeArrowheads="1"/>
          </p:cNvSpPr>
          <p:nvPr/>
        </p:nvSpPr>
        <p:spPr bwMode="auto">
          <a:xfrm>
            <a:off x="2741613" y="5172075"/>
            <a:ext cx="2116137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PT" sz="1200" b="1" noProof="1">
                <a:solidFill>
                  <a:schemeClr val="bg1"/>
                </a:solidFill>
                <a:latin typeface="Arial" charset="0"/>
              </a:rPr>
              <a:t>WS</a:t>
            </a:r>
            <a:r>
              <a:rPr lang="pt-PT" sz="1200" b="1">
                <a:solidFill>
                  <a:schemeClr val="bg1"/>
                </a:solidFill>
                <a:latin typeface="Arial" charset="0"/>
              </a:rPr>
              <a:t>Federation</a:t>
            </a:r>
            <a:r>
              <a:rPr lang="pt-PT" sz="1200" b="1" noProof="1">
                <a:solidFill>
                  <a:schemeClr val="bg1"/>
                </a:solidFill>
                <a:latin typeface="Arial" charset="0"/>
              </a:rPr>
              <a:t>HttpSecurity</a:t>
            </a:r>
            <a:endParaRPr lang="pt-PT" sz="1200" b="1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0987" name="Rectangle 11"/>
          <p:cNvSpPr>
            <a:spLocks noChangeArrowheads="1"/>
          </p:cNvSpPr>
          <p:nvPr/>
        </p:nvSpPr>
        <p:spPr bwMode="auto">
          <a:xfrm>
            <a:off x="5672138" y="1855788"/>
            <a:ext cx="298132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AlgorithmSuite : SecurityAlgorithmSuite</a:t>
            </a:r>
          </a:p>
        </p:txBody>
      </p:sp>
      <p:sp>
        <p:nvSpPr>
          <p:cNvPr id="510988" name="Rectangle 12"/>
          <p:cNvSpPr>
            <a:spLocks noChangeArrowheads="1"/>
          </p:cNvSpPr>
          <p:nvPr/>
        </p:nvSpPr>
        <p:spPr bwMode="auto">
          <a:xfrm>
            <a:off x="5672138" y="2170113"/>
            <a:ext cx="298132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ClaimTypeRequirements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0989" name="Rectangle 13"/>
          <p:cNvSpPr>
            <a:spLocks noChangeArrowheads="1"/>
          </p:cNvSpPr>
          <p:nvPr/>
        </p:nvSpPr>
        <p:spPr bwMode="auto">
          <a:xfrm>
            <a:off x="5672138" y="1541463"/>
            <a:ext cx="298132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PT" sz="1200" b="1">
                <a:solidFill>
                  <a:schemeClr val="bg1"/>
                </a:solidFill>
                <a:latin typeface="Arial" charset="0"/>
              </a:rPr>
              <a:t>FederatedMessageSecurity</a:t>
            </a:r>
            <a:r>
              <a:rPr lang="pt-PT" sz="1200" b="1" noProof="1">
                <a:solidFill>
                  <a:schemeClr val="bg1"/>
                </a:solidFill>
                <a:latin typeface="Arial" charset="0"/>
              </a:rPr>
              <a:t>OverHttp</a:t>
            </a:r>
          </a:p>
        </p:txBody>
      </p:sp>
      <p:sp>
        <p:nvSpPr>
          <p:cNvPr id="510990" name="Rectangle 14"/>
          <p:cNvSpPr>
            <a:spLocks noChangeArrowheads="1"/>
          </p:cNvSpPr>
          <p:nvPr/>
        </p:nvSpPr>
        <p:spPr bwMode="auto">
          <a:xfrm>
            <a:off x="5672138" y="2484438"/>
            <a:ext cx="298132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IssuedKeyType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0991" name="Rectangle 15"/>
          <p:cNvSpPr>
            <a:spLocks noChangeArrowheads="1"/>
          </p:cNvSpPr>
          <p:nvPr/>
        </p:nvSpPr>
        <p:spPr bwMode="auto">
          <a:xfrm>
            <a:off x="5672138" y="2797175"/>
            <a:ext cx="298132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Issued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0992" name="Rectangle 16"/>
          <p:cNvSpPr>
            <a:spLocks noChangeArrowheads="1"/>
          </p:cNvSpPr>
          <p:nvPr/>
        </p:nvSpPr>
        <p:spPr bwMode="auto">
          <a:xfrm>
            <a:off x="5681663" y="5146675"/>
            <a:ext cx="2989262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Message</a:t>
            </a:r>
          </a:p>
        </p:txBody>
      </p:sp>
      <p:sp>
        <p:nvSpPr>
          <p:cNvPr id="510993" name="Rectangle 17"/>
          <p:cNvSpPr>
            <a:spLocks noChangeArrowheads="1"/>
          </p:cNvSpPr>
          <p:nvPr/>
        </p:nvSpPr>
        <p:spPr bwMode="auto">
          <a:xfrm>
            <a:off x="5681663" y="5461000"/>
            <a:ext cx="2989262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None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0995" name="Rectangle 19"/>
          <p:cNvSpPr>
            <a:spLocks noChangeArrowheads="1"/>
          </p:cNvSpPr>
          <p:nvPr/>
        </p:nvSpPr>
        <p:spPr bwMode="auto">
          <a:xfrm>
            <a:off x="5683250" y="5783263"/>
            <a:ext cx="2990850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TransportWithMessageCredentials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0996" name="Rectangle 20"/>
          <p:cNvSpPr>
            <a:spLocks noChangeArrowheads="1"/>
          </p:cNvSpPr>
          <p:nvPr/>
        </p:nvSpPr>
        <p:spPr bwMode="auto">
          <a:xfrm>
            <a:off x="5683250" y="4833938"/>
            <a:ext cx="2990850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PT" sz="1200" b="1">
                <a:solidFill>
                  <a:schemeClr val="bg1"/>
                </a:solidFill>
                <a:latin typeface="Arial" charset="0"/>
              </a:rPr>
              <a:t>WSFederationHttp</a:t>
            </a:r>
            <a:r>
              <a:rPr lang="pt-PT" sz="1200" b="1" noProof="1">
                <a:solidFill>
                  <a:schemeClr val="bg1"/>
                </a:solidFill>
                <a:latin typeface="Arial" charset="0"/>
              </a:rPr>
              <a:t>SecurityMode (enum)</a:t>
            </a:r>
            <a:endParaRPr lang="pt-PT" sz="1200" b="1" baseline="-25000" noProof="1">
              <a:solidFill>
                <a:schemeClr val="bg1"/>
              </a:solidFill>
              <a:latin typeface="Arial" charset="0"/>
            </a:endParaRPr>
          </a:p>
        </p:txBody>
      </p:sp>
      <p:cxnSp>
        <p:nvCxnSpPr>
          <p:cNvPr id="511008" name="AutoShape 32"/>
          <p:cNvCxnSpPr>
            <a:cxnSpLocks noChangeShapeType="1"/>
            <a:stCxn id="510983" idx="3"/>
            <a:endCxn id="510989" idx="1"/>
          </p:cNvCxnSpPr>
          <p:nvPr/>
        </p:nvCxnSpPr>
        <p:spPr bwMode="auto">
          <a:xfrm flipV="1">
            <a:off x="4857750" y="1698625"/>
            <a:ext cx="814388" cy="3944938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009" name="AutoShape 33"/>
          <p:cNvCxnSpPr>
            <a:cxnSpLocks noChangeShapeType="1"/>
            <a:stCxn id="510984" idx="3"/>
            <a:endCxn id="510996" idx="1"/>
          </p:cNvCxnSpPr>
          <p:nvPr/>
        </p:nvCxnSpPr>
        <p:spPr bwMode="auto">
          <a:xfrm flipV="1">
            <a:off x="4857750" y="4991100"/>
            <a:ext cx="825500" cy="966788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011" name="AutoShape 35"/>
          <p:cNvCxnSpPr>
            <a:cxnSpLocks noChangeShapeType="1"/>
            <a:stCxn id="510981" idx="3"/>
            <a:endCxn id="510985" idx="1"/>
          </p:cNvCxnSpPr>
          <p:nvPr/>
        </p:nvCxnSpPr>
        <p:spPr bwMode="auto">
          <a:xfrm flipV="1">
            <a:off x="2411413" y="5329238"/>
            <a:ext cx="330200" cy="630237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1020" name="Rectangle 44"/>
          <p:cNvSpPr>
            <a:spLocks noChangeArrowheads="1"/>
          </p:cNvSpPr>
          <p:nvPr/>
        </p:nvSpPr>
        <p:spPr bwMode="auto">
          <a:xfrm>
            <a:off x="5672138" y="2797175"/>
            <a:ext cx="298132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IssuedTokenType : string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1021" name="Rectangle 45"/>
          <p:cNvSpPr>
            <a:spLocks noChangeArrowheads="1"/>
          </p:cNvSpPr>
          <p:nvPr/>
        </p:nvSpPr>
        <p:spPr bwMode="auto">
          <a:xfrm>
            <a:off x="5672138" y="3109913"/>
            <a:ext cx="298132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IssuerAddress</a:t>
            </a:r>
            <a:endParaRPr lang="pt-PT" sz="12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1022" name="Rectangle 46"/>
          <p:cNvSpPr>
            <a:spLocks noChangeArrowheads="1"/>
          </p:cNvSpPr>
          <p:nvPr/>
        </p:nvSpPr>
        <p:spPr bwMode="auto">
          <a:xfrm>
            <a:off x="5672138" y="3424238"/>
            <a:ext cx="298132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IssuerBinding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1023" name="Rectangle 47"/>
          <p:cNvSpPr>
            <a:spLocks noChangeArrowheads="1"/>
          </p:cNvSpPr>
          <p:nvPr/>
        </p:nvSpPr>
        <p:spPr bwMode="auto">
          <a:xfrm>
            <a:off x="5672138" y="3738563"/>
            <a:ext cx="298132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IssuerMetadataAddress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1024" name="Rectangle 48"/>
          <p:cNvSpPr>
            <a:spLocks noChangeArrowheads="1"/>
          </p:cNvSpPr>
          <p:nvPr/>
        </p:nvSpPr>
        <p:spPr bwMode="auto">
          <a:xfrm>
            <a:off x="5672138" y="4051300"/>
            <a:ext cx="298132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NegotiateServiceCredential</a:t>
            </a:r>
            <a:endParaRPr lang="pt-PT" sz="12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1025" name="Rectangle 49"/>
          <p:cNvSpPr>
            <a:spLocks noChangeArrowheads="1"/>
          </p:cNvSpPr>
          <p:nvPr/>
        </p:nvSpPr>
        <p:spPr bwMode="auto">
          <a:xfrm>
            <a:off x="5670550" y="4365625"/>
            <a:ext cx="298132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TokenRequestParameters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1026" name="Oval 50"/>
          <p:cNvSpPr>
            <a:spLocks noChangeArrowheads="1"/>
          </p:cNvSpPr>
          <p:nvPr/>
        </p:nvSpPr>
        <p:spPr bwMode="auto">
          <a:xfrm>
            <a:off x="3179763" y="3840163"/>
            <a:ext cx="749300" cy="661987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 dirty="0" smtClean="0">
                <a:latin typeface="Arial" charset="0"/>
              </a:rPr>
              <a:t>RP</a:t>
            </a:r>
            <a:endParaRPr lang="en-US" sz="1600" dirty="0">
              <a:latin typeface="Arial" charset="0"/>
            </a:endParaRPr>
          </a:p>
        </p:txBody>
      </p:sp>
      <p:sp>
        <p:nvSpPr>
          <p:cNvPr id="511027" name="Oval 51"/>
          <p:cNvSpPr>
            <a:spLocks noChangeArrowheads="1"/>
          </p:cNvSpPr>
          <p:nvPr/>
        </p:nvSpPr>
        <p:spPr bwMode="auto">
          <a:xfrm>
            <a:off x="785813" y="3840163"/>
            <a:ext cx="749300" cy="661987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>
                <a:latin typeface="Arial" charset="0"/>
              </a:rPr>
              <a:t>A</a:t>
            </a:r>
          </a:p>
        </p:txBody>
      </p:sp>
      <p:sp>
        <p:nvSpPr>
          <p:cNvPr id="511028" name="Oval 52"/>
          <p:cNvSpPr>
            <a:spLocks noChangeArrowheads="1"/>
          </p:cNvSpPr>
          <p:nvPr/>
        </p:nvSpPr>
        <p:spPr bwMode="auto">
          <a:xfrm>
            <a:off x="768350" y="1366838"/>
            <a:ext cx="749300" cy="661987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>
                <a:latin typeface="Arial" charset="0"/>
              </a:rPr>
              <a:t>STS</a:t>
            </a:r>
          </a:p>
        </p:txBody>
      </p:sp>
      <p:sp>
        <p:nvSpPr>
          <p:cNvPr id="511042" name="AutoShape 66"/>
          <p:cNvSpPr>
            <a:spLocks noChangeArrowheads="1"/>
          </p:cNvSpPr>
          <p:nvPr/>
        </p:nvSpPr>
        <p:spPr bwMode="auto">
          <a:xfrm>
            <a:off x="1049338" y="2087563"/>
            <a:ext cx="236537" cy="1697037"/>
          </a:xfrm>
          <a:prstGeom prst="can">
            <a:avLst>
              <a:gd name="adj" fmla="val 50321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pt-PT" sz="1000" dirty="0">
                <a:latin typeface="Arial" charset="0"/>
              </a:rPr>
              <a:t>binding</a:t>
            </a:r>
          </a:p>
        </p:txBody>
      </p:sp>
      <p:sp>
        <p:nvSpPr>
          <p:cNvPr id="511043" name="AutoShape 67"/>
          <p:cNvSpPr>
            <a:spLocks noChangeArrowheads="1"/>
          </p:cNvSpPr>
          <p:nvPr/>
        </p:nvSpPr>
        <p:spPr bwMode="auto">
          <a:xfrm rot="5400000">
            <a:off x="2224882" y="3418681"/>
            <a:ext cx="236538" cy="1514475"/>
          </a:xfrm>
          <a:prstGeom prst="can">
            <a:avLst>
              <a:gd name="adj" fmla="val 40965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10800000" vert="eaVert" wrap="none" anchor="ctr"/>
          <a:lstStyle/>
          <a:p>
            <a:pPr algn="ctr"/>
            <a:r>
              <a:rPr lang="pt-PT" sz="1000">
                <a:latin typeface="Arial" charset="0"/>
              </a:rPr>
              <a:t>binding</a:t>
            </a:r>
          </a:p>
        </p:txBody>
      </p:sp>
      <p:cxnSp>
        <p:nvCxnSpPr>
          <p:cNvPr id="511044" name="AutoShape 68"/>
          <p:cNvCxnSpPr>
            <a:cxnSpLocks noChangeShapeType="1"/>
            <a:stCxn id="511021" idx="1"/>
            <a:endCxn id="511028" idx="6"/>
          </p:cNvCxnSpPr>
          <p:nvPr/>
        </p:nvCxnSpPr>
        <p:spPr bwMode="auto">
          <a:xfrm flipH="1" flipV="1">
            <a:off x="1517650" y="1698625"/>
            <a:ext cx="4154488" cy="1568450"/>
          </a:xfrm>
          <a:prstGeom prst="straightConnector1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</p:cxnSp>
      <p:cxnSp>
        <p:nvCxnSpPr>
          <p:cNvPr id="511045" name="AutoShape 69"/>
          <p:cNvCxnSpPr>
            <a:cxnSpLocks noChangeShapeType="1"/>
            <a:stCxn id="511022" idx="1"/>
            <a:endCxn id="511042" idx="4"/>
          </p:cNvCxnSpPr>
          <p:nvPr/>
        </p:nvCxnSpPr>
        <p:spPr bwMode="auto">
          <a:xfrm flipH="1" flipV="1">
            <a:off x="1285875" y="2936875"/>
            <a:ext cx="4386263" cy="644525"/>
          </a:xfrm>
          <a:prstGeom prst="straightConnector1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</p:cxnSp>
      <p:cxnSp>
        <p:nvCxnSpPr>
          <p:cNvPr id="511046" name="AutoShape 70"/>
          <p:cNvCxnSpPr>
            <a:cxnSpLocks noChangeShapeType="1"/>
            <a:stCxn id="510982" idx="0"/>
            <a:endCxn id="511043" idx="4"/>
          </p:cNvCxnSpPr>
          <p:nvPr/>
        </p:nvCxnSpPr>
        <p:spPr bwMode="auto">
          <a:xfrm flipV="1">
            <a:off x="1366838" y="4294188"/>
            <a:ext cx="977900" cy="879475"/>
          </a:xfrm>
          <a:prstGeom prst="straightConnector1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</p:cxnSp>
      <p:sp>
        <p:nvSpPr>
          <p:cNvPr id="511047" name="Rectangle 71"/>
          <p:cNvSpPr>
            <a:spLocks noChangeArrowheads="1"/>
          </p:cNvSpPr>
          <p:nvPr/>
        </p:nvSpPr>
        <p:spPr bwMode="auto">
          <a:xfrm>
            <a:off x="3244850" y="3509963"/>
            <a:ext cx="601663" cy="2444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000" b="1">
                <a:latin typeface="Arial" charset="0"/>
              </a:rPr>
              <a:t>Policy</a:t>
            </a:r>
            <a:endParaRPr lang="en-US" sz="1000" b="1" baseline="-25000">
              <a:latin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4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57E4B-4ED2-4BD9-93DC-1FA2882EB8BA}" type="slidenum">
              <a:rPr lang="pt-PT"/>
              <a:pPr/>
              <a:t>125</a:t>
            </a:fld>
            <a:endParaRPr lang="pt-PT"/>
          </a:p>
        </p:txBody>
      </p:sp>
      <p:sp>
        <p:nvSpPr>
          <p:cNvPr id="512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ClientCredentials</a:t>
            </a:r>
            <a:endParaRPr lang="en-US" dirty="0"/>
          </a:p>
        </p:txBody>
      </p:sp>
      <p:sp>
        <p:nvSpPr>
          <p:cNvPr id="512004" name="Rectangle 4"/>
          <p:cNvSpPr>
            <a:spLocks noChangeArrowheads="1"/>
          </p:cNvSpPr>
          <p:nvPr/>
        </p:nvSpPr>
        <p:spPr bwMode="auto">
          <a:xfrm>
            <a:off x="163513" y="1473200"/>
            <a:ext cx="1828800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ClientCertificate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05" name="Rectangle 5"/>
          <p:cNvSpPr>
            <a:spLocks noChangeArrowheads="1"/>
          </p:cNvSpPr>
          <p:nvPr/>
        </p:nvSpPr>
        <p:spPr bwMode="auto">
          <a:xfrm>
            <a:off x="163513" y="1787525"/>
            <a:ext cx="1828800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HttpDigest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06" name="Rectangle 6"/>
          <p:cNvSpPr>
            <a:spLocks noChangeArrowheads="1"/>
          </p:cNvSpPr>
          <p:nvPr/>
        </p:nvSpPr>
        <p:spPr bwMode="auto">
          <a:xfrm>
            <a:off x="163513" y="1158875"/>
            <a:ext cx="1828800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PT" sz="1200" b="1">
                <a:solidFill>
                  <a:schemeClr val="bg1"/>
                </a:solidFill>
                <a:latin typeface="Arial" charset="0"/>
              </a:rPr>
              <a:t>ClientCredentials</a:t>
            </a:r>
            <a:endParaRPr lang="pt-PT" sz="1200" b="1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16" name="Rectangle 16"/>
          <p:cNvSpPr>
            <a:spLocks noChangeArrowheads="1"/>
          </p:cNvSpPr>
          <p:nvPr/>
        </p:nvSpPr>
        <p:spPr bwMode="auto">
          <a:xfrm>
            <a:off x="2625725" y="2397125"/>
            <a:ext cx="318928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Authentication</a:t>
            </a:r>
            <a:endParaRPr lang="pt-PT" sz="12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17" name="Rectangle 17"/>
          <p:cNvSpPr>
            <a:spLocks noChangeArrowheads="1"/>
          </p:cNvSpPr>
          <p:nvPr/>
        </p:nvSpPr>
        <p:spPr bwMode="auto">
          <a:xfrm>
            <a:off x="2625725" y="2711450"/>
            <a:ext cx="318928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DefaultCertificate : X509Certificate2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18" name="Rectangle 18"/>
          <p:cNvSpPr>
            <a:spLocks noChangeArrowheads="1"/>
          </p:cNvSpPr>
          <p:nvPr/>
        </p:nvSpPr>
        <p:spPr bwMode="auto">
          <a:xfrm>
            <a:off x="2625725" y="3025775"/>
            <a:ext cx="318928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ScopedCertificates : D&lt;Uri,X509Certificate2&gt;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19" name="Rectangle 19"/>
          <p:cNvSpPr>
            <a:spLocks noChangeArrowheads="1"/>
          </p:cNvSpPr>
          <p:nvPr/>
        </p:nvSpPr>
        <p:spPr bwMode="auto">
          <a:xfrm>
            <a:off x="2625725" y="3338513"/>
            <a:ext cx="318928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SetDefaultCertificate(...)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20" name="Rectangle 20"/>
          <p:cNvSpPr>
            <a:spLocks noChangeArrowheads="1"/>
          </p:cNvSpPr>
          <p:nvPr/>
        </p:nvSpPr>
        <p:spPr bwMode="auto">
          <a:xfrm>
            <a:off x="2627313" y="2084388"/>
            <a:ext cx="319087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PT" sz="1200" b="1" noProof="1">
                <a:solidFill>
                  <a:schemeClr val="bg1"/>
                </a:solidFill>
                <a:latin typeface="Arial" charset="0"/>
              </a:rPr>
              <a:t>X509CertificateRecipientClientCredential</a:t>
            </a:r>
          </a:p>
        </p:txBody>
      </p:sp>
      <p:sp>
        <p:nvSpPr>
          <p:cNvPr id="512037" name="Rectangle 37"/>
          <p:cNvSpPr>
            <a:spLocks noChangeArrowheads="1"/>
          </p:cNvSpPr>
          <p:nvPr/>
        </p:nvSpPr>
        <p:spPr bwMode="auto">
          <a:xfrm>
            <a:off x="6188075" y="3743325"/>
            <a:ext cx="273843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Certificate</a:t>
            </a:r>
            <a:r>
              <a:rPr lang="pt-PT" sz="1200">
                <a:solidFill>
                  <a:schemeClr val="bg1"/>
                </a:solidFill>
                <a:latin typeface="Arial" charset="0"/>
              </a:rPr>
              <a:t>ValidationMode</a:t>
            </a:r>
            <a:endParaRPr lang="pt-PT" sz="12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38" name="Rectangle 38"/>
          <p:cNvSpPr>
            <a:spLocks noChangeArrowheads="1"/>
          </p:cNvSpPr>
          <p:nvPr/>
        </p:nvSpPr>
        <p:spPr bwMode="auto">
          <a:xfrm>
            <a:off x="6188075" y="4057650"/>
            <a:ext cx="273843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CustomCertificateValidator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39" name="Rectangle 39"/>
          <p:cNvSpPr>
            <a:spLocks noChangeArrowheads="1"/>
          </p:cNvSpPr>
          <p:nvPr/>
        </p:nvSpPr>
        <p:spPr bwMode="auto">
          <a:xfrm>
            <a:off x="6188075" y="3429000"/>
            <a:ext cx="273843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PT" sz="1200" b="1" noProof="1">
                <a:solidFill>
                  <a:schemeClr val="bg1"/>
                </a:solidFill>
                <a:latin typeface="Arial" charset="0"/>
              </a:rPr>
              <a:t>X509ServiceCertificateAuthentication</a:t>
            </a:r>
          </a:p>
        </p:txBody>
      </p:sp>
      <p:sp>
        <p:nvSpPr>
          <p:cNvPr id="512040" name="Rectangle 40"/>
          <p:cNvSpPr>
            <a:spLocks noChangeArrowheads="1"/>
          </p:cNvSpPr>
          <p:nvPr/>
        </p:nvSpPr>
        <p:spPr bwMode="auto">
          <a:xfrm>
            <a:off x="6188075" y="4371975"/>
            <a:ext cx="273843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RevocationMode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41" name="Rectangle 41"/>
          <p:cNvSpPr>
            <a:spLocks noChangeArrowheads="1"/>
          </p:cNvSpPr>
          <p:nvPr/>
        </p:nvSpPr>
        <p:spPr bwMode="auto">
          <a:xfrm>
            <a:off x="6188075" y="4684713"/>
            <a:ext cx="273843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TrustedStoreLocation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cxnSp>
        <p:nvCxnSpPr>
          <p:cNvPr id="512043" name="AutoShape 43"/>
          <p:cNvCxnSpPr>
            <a:cxnSpLocks noChangeShapeType="1"/>
            <a:stCxn id="512049" idx="3"/>
            <a:endCxn id="512063" idx="1"/>
          </p:cNvCxnSpPr>
          <p:nvPr/>
        </p:nvCxnSpPr>
        <p:spPr bwMode="auto">
          <a:xfrm flipV="1">
            <a:off x="1992313" y="1100138"/>
            <a:ext cx="4275137" cy="115570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049" name="Rectangle 49"/>
          <p:cNvSpPr>
            <a:spLocks noChangeArrowheads="1"/>
          </p:cNvSpPr>
          <p:nvPr/>
        </p:nvSpPr>
        <p:spPr bwMode="auto">
          <a:xfrm>
            <a:off x="163513" y="2098675"/>
            <a:ext cx="1828800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IssuedToken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50" name="Rectangle 50"/>
          <p:cNvSpPr>
            <a:spLocks noChangeArrowheads="1"/>
          </p:cNvSpPr>
          <p:nvPr/>
        </p:nvSpPr>
        <p:spPr bwMode="auto">
          <a:xfrm>
            <a:off x="163513" y="2413000"/>
            <a:ext cx="1828800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Peer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51" name="Rectangle 51"/>
          <p:cNvSpPr>
            <a:spLocks noChangeArrowheads="1"/>
          </p:cNvSpPr>
          <p:nvPr/>
        </p:nvSpPr>
        <p:spPr bwMode="auto">
          <a:xfrm>
            <a:off x="163513" y="2727325"/>
            <a:ext cx="1828800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ServiceCertificate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52" name="Rectangle 52"/>
          <p:cNvSpPr>
            <a:spLocks noChangeArrowheads="1"/>
          </p:cNvSpPr>
          <p:nvPr/>
        </p:nvSpPr>
        <p:spPr bwMode="auto">
          <a:xfrm>
            <a:off x="163513" y="3041650"/>
            <a:ext cx="1828800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SupportInteractive : bool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53" name="Rectangle 53"/>
          <p:cNvSpPr>
            <a:spLocks noChangeArrowheads="1"/>
          </p:cNvSpPr>
          <p:nvPr/>
        </p:nvSpPr>
        <p:spPr bwMode="auto">
          <a:xfrm>
            <a:off x="163513" y="3352800"/>
            <a:ext cx="1828800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UserName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54" name="Rectangle 54"/>
          <p:cNvSpPr>
            <a:spLocks noChangeArrowheads="1"/>
          </p:cNvSpPr>
          <p:nvPr/>
        </p:nvSpPr>
        <p:spPr bwMode="auto">
          <a:xfrm>
            <a:off x="163513" y="3667125"/>
            <a:ext cx="1828800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Windows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cxnSp>
        <p:nvCxnSpPr>
          <p:cNvPr id="512057" name="AutoShape 57"/>
          <p:cNvCxnSpPr>
            <a:cxnSpLocks noChangeShapeType="1"/>
            <a:stCxn id="512051" idx="3"/>
            <a:endCxn id="512020" idx="1"/>
          </p:cNvCxnSpPr>
          <p:nvPr/>
        </p:nvCxnSpPr>
        <p:spPr bwMode="auto">
          <a:xfrm flipV="1">
            <a:off x="1992313" y="2241550"/>
            <a:ext cx="635000" cy="642938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058" name="AutoShape 58"/>
          <p:cNvCxnSpPr>
            <a:cxnSpLocks noChangeShapeType="1"/>
            <a:stCxn id="512016" idx="3"/>
            <a:endCxn id="512039" idx="1"/>
          </p:cNvCxnSpPr>
          <p:nvPr/>
        </p:nvCxnSpPr>
        <p:spPr bwMode="auto">
          <a:xfrm>
            <a:off x="5815013" y="2554288"/>
            <a:ext cx="373062" cy="1031875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059" name="Rectangle 59"/>
          <p:cNvSpPr>
            <a:spLocks noChangeArrowheads="1"/>
          </p:cNvSpPr>
          <p:nvPr/>
        </p:nvSpPr>
        <p:spPr bwMode="auto">
          <a:xfrm>
            <a:off x="6265863" y="1255713"/>
            <a:ext cx="249237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CacheIssuedTokens</a:t>
            </a:r>
            <a:endParaRPr lang="pt-PT" sz="12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60" name="Rectangle 60"/>
          <p:cNvSpPr>
            <a:spLocks noChangeArrowheads="1"/>
          </p:cNvSpPr>
          <p:nvPr/>
        </p:nvSpPr>
        <p:spPr bwMode="auto">
          <a:xfrm>
            <a:off x="6265863" y="1570038"/>
            <a:ext cx="249237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...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61" name="Rectangle 61"/>
          <p:cNvSpPr>
            <a:spLocks noChangeArrowheads="1"/>
          </p:cNvSpPr>
          <p:nvPr/>
        </p:nvSpPr>
        <p:spPr bwMode="auto">
          <a:xfrm>
            <a:off x="6265863" y="1884363"/>
            <a:ext cx="249237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IssuerChannelBehaviors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62" name="Rectangle 62"/>
          <p:cNvSpPr>
            <a:spLocks noChangeArrowheads="1"/>
          </p:cNvSpPr>
          <p:nvPr/>
        </p:nvSpPr>
        <p:spPr bwMode="auto">
          <a:xfrm>
            <a:off x="6265863" y="2197100"/>
            <a:ext cx="249237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LocalIssuerAddress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63" name="Rectangle 63"/>
          <p:cNvSpPr>
            <a:spLocks noChangeArrowheads="1"/>
          </p:cNvSpPr>
          <p:nvPr/>
        </p:nvSpPr>
        <p:spPr bwMode="auto">
          <a:xfrm>
            <a:off x="6267450" y="942975"/>
            <a:ext cx="2493963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PT" sz="1200" b="1" noProof="1">
                <a:solidFill>
                  <a:schemeClr val="bg1"/>
                </a:solidFill>
                <a:latin typeface="Arial" charset="0"/>
              </a:rPr>
              <a:t>IssuedTokenClientCredential</a:t>
            </a:r>
          </a:p>
        </p:txBody>
      </p:sp>
      <p:sp>
        <p:nvSpPr>
          <p:cNvPr id="512064" name="Rectangle 64"/>
          <p:cNvSpPr>
            <a:spLocks noChangeArrowheads="1"/>
          </p:cNvSpPr>
          <p:nvPr/>
        </p:nvSpPr>
        <p:spPr bwMode="auto">
          <a:xfrm>
            <a:off x="6265863" y="2511425"/>
            <a:ext cx="249237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LocalIssuerBinding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65" name="Rectangle 65"/>
          <p:cNvSpPr>
            <a:spLocks noChangeArrowheads="1"/>
          </p:cNvSpPr>
          <p:nvPr/>
        </p:nvSpPr>
        <p:spPr bwMode="auto">
          <a:xfrm>
            <a:off x="6265863" y="2825750"/>
            <a:ext cx="249237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LocalIssuerChannelBehaviors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cxnSp>
        <p:nvCxnSpPr>
          <p:cNvPr id="512066" name="AutoShape 66"/>
          <p:cNvCxnSpPr>
            <a:cxnSpLocks noChangeShapeType="1"/>
            <a:stCxn id="512004" idx="3"/>
            <a:endCxn id="512013" idx="1"/>
          </p:cNvCxnSpPr>
          <p:nvPr/>
        </p:nvCxnSpPr>
        <p:spPr bwMode="auto">
          <a:xfrm flipV="1">
            <a:off x="1992313" y="1141413"/>
            <a:ext cx="627062" cy="48895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067" name="Rectangle 67"/>
          <p:cNvSpPr>
            <a:spLocks noChangeArrowheads="1"/>
          </p:cNvSpPr>
          <p:nvPr/>
        </p:nvSpPr>
        <p:spPr bwMode="auto">
          <a:xfrm>
            <a:off x="5073650" y="5445125"/>
            <a:ext cx="318928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Password : string</a:t>
            </a:r>
            <a:endParaRPr lang="pt-PT" sz="12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68" name="Rectangle 68"/>
          <p:cNvSpPr>
            <a:spLocks noChangeArrowheads="1"/>
          </p:cNvSpPr>
          <p:nvPr/>
        </p:nvSpPr>
        <p:spPr bwMode="auto">
          <a:xfrm>
            <a:off x="5073650" y="5759450"/>
            <a:ext cx="318928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UserName : string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71" name="Rectangle 71"/>
          <p:cNvSpPr>
            <a:spLocks noChangeArrowheads="1"/>
          </p:cNvSpPr>
          <p:nvPr/>
        </p:nvSpPr>
        <p:spPr bwMode="auto">
          <a:xfrm>
            <a:off x="5075238" y="5132388"/>
            <a:ext cx="319087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PT" sz="1200" b="1" noProof="1">
                <a:solidFill>
                  <a:schemeClr val="bg1"/>
                </a:solidFill>
                <a:latin typeface="Arial" charset="0"/>
              </a:rPr>
              <a:t>UserNamePasswordClientCredential</a:t>
            </a:r>
          </a:p>
        </p:txBody>
      </p:sp>
      <p:cxnSp>
        <p:nvCxnSpPr>
          <p:cNvPr id="512073" name="AutoShape 73"/>
          <p:cNvCxnSpPr>
            <a:cxnSpLocks noChangeShapeType="1"/>
            <a:stCxn id="512053" idx="3"/>
            <a:endCxn id="512071" idx="1"/>
          </p:cNvCxnSpPr>
          <p:nvPr/>
        </p:nvCxnSpPr>
        <p:spPr bwMode="auto">
          <a:xfrm>
            <a:off x="1992313" y="3509963"/>
            <a:ext cx="3082925" cy="1779587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074" name="Rectangle 74"/>
          <p:cNvSpPr>
            <a:spLocks noChangeArrowheads="1"/>
          </p:cNvSpPr>
          <p:nvPr/>
        </p:nvSpPr>
        <p:spPr bwMode="auto">
          <a:xfrm>
            <a:off x="249238" y="5262563"/>
            <a:ext cx="415607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AllowedImpersonationLevel : TokenImpersonationLevel</a:t>
            </a:r>
            <a:endParaRPr lang="pt-PT" sz="12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75" name="Rectangle 75"/>
          <p:cNvSpPr>
            <a:spLocks noChangeArrowheads="1"/>
          </p:cNvSpPr>
          <p:nvPr/>
        </p:nvSpPr>
        <p:spPr bwMode="auto">
          <a:xfrm>
            <a:off x="249238" y="5576888"/>
            <a:ext cx="415607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AllowNtlm : string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76" name="Rectangle 76"/>
          <p:cNvSpPr>
            <a:spLocks noChangeArrowheads="1"/>
          </p:cNvSpPr>
          <p:nvPr/>
        </p:nvSpPr>
        <p:spPr bwMode="auto">
          <a:xfrm>
            <a:off x="250825" y="4949825"/>
            <a:ext cx="4157663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PT" sz="1200" b="1" noProof="1">
                <a:solidFill>
                  <a:schemeClr val="bg1"/>
                </a:solidFill>
                <a:latin typeface="Arial" charset="0"/>
              </a:rPr>
              <a:t>WindowsClientCredential</a:t>
            </a:r>
          </a:p>
        </p:txBody>
      </p:sp>
      <p:sp>
        <p:nvSpPr>
          <p:cNvPr id="512078" name="Rectangle 78"/>
          <p:cNvSpPr>
            <a:spLocks noChangeArrowheads="1"/>
          </p:cNvSpPr>
          <p:nvPr/>
        </p:nvSpPr>
        <p:spPr bwMode="auto">
          <a:xfrm>
            <a:off x="249238" y="5891213"/>
            <a:ext cx="415607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ClientCredentials : NetworkCredential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11" name="Rectangle 11"/>
          <p:cNvSpPr>
            <a:spLocks noChangeArrowheads="1"/>
          </p:cNvSpPr>
          <p:nvPr/>
        </p:nvSpPr>
        <p:spPr bwMode="auto">
          <a:xfrm>
            <a:off x="2619375" y="1298575"/>
            <a:ext cx="298132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Certificate : X509Certificate2</a:t>
            </a:r>
            <a:endParaRPr lang="pt-PT" sz="12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12" name="Rectangle 12"/>
          <p:cNvSpPr>
            <a:spLocks noChangeArrowheads="1"/>
          </p:cNvSpPr>
          <p:nvPr/>
        </p:nvSpPr>
        <p:spPr bwMode="auto">
          <a:xfrm>
            <a:off x="2619375" y="1612900"/>
            <a:ext cx="298132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SetCertificate(...)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2013" name="Rectangle 13"/>
          <p:cNvSpPr>
            <a:spLocks noChangeArrowheads="1"/>
          </p:cNvSpPr>
          <p:nvPr/>
        </p:nvSpPr>
        <p:spPr bwMode="auto">
          <a:xfrm>
            <a:off x="2619375" y="984250"/>
            <a:ext cx="298132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PT" sz="1200" b="1" noProof="1">
                <a:solidFill>
                  <a:schemeClr val="bg1"/>
                </a:solidFill>
                <a:latin typeface="Arial" charset="0"/>
              </a:rPr>
              <a:t>X509CertificateInitiatorClientCredential</a:t>
            </a:r>
          </a:p>
        </p:txBody>
      </p:sp>
      <p:cxnSp>
        <p:nvCxnSpPr>
          <p:cNvPr id="512079" name="AutoShape 79"/>
          <p:cNvCxnSpPr>
            <a:cxnSpLocks noChangeShapeType="1"/>
            <a:stCxn id="512054" idx="2"/>
            <a:endCxn id="512076" idx="0"/>
          </p:cNvCxnSpPr>
          <p:nvPr/>
        </p:nvCxnSpPr>
        <p:spPr bwMode="auto">
          <a:xfrm>
            <a:off x="1077913" y="3981450"/>
            <a:ext cx="1252537" cy="968375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055" name="Rectangle 55"/>
          <p:cNvSpPr>
            <a:spLocks noChangeArrowheads="1"/>
          </p:cNvSpPr>
          <p:nvPr/>
        </p:nvSpPr>
        <p:spPr bwMode="auto">
          <a:xfrm>
            <a:off x="2625725" y="3652838"/>
            <a:ext cx="318928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SetScopedCertificate(...)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98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1F30B-48A4-45F2-9E56-96CB136243EB}" type="slidenum">
              <a:rPr lang="pt-PT"/>
              <a:pPr/>
              <a:t>126</a:t>
            </a:fld>
            <a:endParaRPr lang="pt-PT"/>
          </a:p>
        </p:txBody>
      </p:sp>
      <p:sp>
        <p:nvSpPr>
          <p:cNvPr id="513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ServiceCredentials</a:t>
            </a:r>
            <a:endParaRPr lang="en-US" dirty="0"/>
          </a:p>
        </p:txBody>
      </p:sp>
      <p:sp>
        <p:nvSpPr>
          <p:cNvPr id="513028" name="Rectangle 4"/>
          <p:cNvSpPr>
            <a:spLocks noChangeArrowheads="1"/>
          </p:cNvSpPr>
          <p:nvPr/>
        </p:nvSpPr>
        <p:spPr bwMode="auto">
          <a:xfrm>
            <a:off x="163513" y="1473200"/>
            <a:ext cx="2001837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ServiceCertificate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3030" name="Rectangle 6"/>
          <p:cNvSpPr>
            <a:spLocks noChangeArrowheads="1"/>
          </p:cNvSpPr>
          <p:nvPr/>
        </p:nvSpPr>
        <p:spPr bwMode="auto">
          <a:xfrm>
            <a:off x="163513" y="1158875"/>
            <a:ext cx="2001837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PT" sz="1200" b="1" noProof="1">
                <a:solidFill>
                  <a:schemeClr val="bg1"/>
                </a:solidFill>
                <a:latin typeface="Arial" charset="0"/>
              </a:rPr>
              <a:t>ServiceCredentials</a:t>
            </a:r>
            <a:endParaRPr lang="pt-PT" sz="1200" b="1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3031" name="Rectangle 7"/>
          <p:cNvSpPr>
            <a:spLocks noChangeArrowheads="1"/>
          </p:cNvSpPr>
          <p:nvPr/>
        </p:nvSpPr>
        <p:spPr bwMode="auto">
          <a:xfrm>
            <a:off x="2695575" y="2884488"/>
            <a:ext cx="318928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Authentication</a:t>
            </a:r>
          </a:p>
        </p:txBody>
      </p:sp>
      <p:sp>
        <p:nvSpPr>
          <p:cNvPr id="513032" name="Rectangle 8"/>
          <p:cNvSpPr>
            <a:spLocks noChangeArrowheads="1"/>
          </p:cNvSpPr>
          <p:nvPr/>
        </p:nvSpPr>
        <p:spPr bwMode="auto">
          <a:xfrm>
            <a:off x="2695575" y="3198813"/>
            <a:ext cx="318928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Certificate : X509Certificate2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3034" name="Rectangle 10"/>
          <p:cNvSpPr>
            <a:spLocks noChangeArrowheads="1"/>
          </p:cNvSpPr>
          <p:nvPr/>
        </p:nvSpPr>
        <p:spPr bwMode="auto">
          <a:xfrm>
            <a:off x="2695575" y="3513138"/>
            <a:ext cx="318928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SetCertificate(...)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3035" name="Rectangle 11"/>
          <p:cNvSpPr>
            <a:spLocks noChangeArrowheads="1"/>
          </p:cNvSpPr>
          <p:nvPr/>
        </p:nvSpPr>
        <p:spPr bwMode="auto">
          <a:xfrm>
            <a:off x="2697163" y="2571750"/>
            <a:ext cx="319087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PT" sz="1200" b="1" noProof="1">
                <a:solidFill>
                  <a:schemeClr val="bg1"/>
                </a:solidFill>
                <a:latin typeface="Arial" charset="0"/>
              </a:rPr>
              <a:t>X509CertificateInitiatorServiceCredential</a:t>
            </a:r>
          </a:p>
        </p:txBody>
      </p:sp>
      <p:sp>
        <p:nvSpPr>
          <p:cNvPr id="513036" name="Rectangle 12"/>
          <p:cNvSpPr>
            <a:spLocks noChangeArrowheads="1"/>
          </p:cNvSpPr>
          <p:nvPr/>
        </p:nvSpPr>
        <p:spPr bwMode="auto">
          <a:xfrm>
            <a:off x="6223000" y="4362450"/>
            <a:ext cx="273843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CertificateValidationMode</a:t>
            </a:r>
          </a:p>
        </p:txBody>
      </p:sp>
      <p:sp>
        <p:nvSpPr>
          <p:cNvPr id="513037" name="Rectangle 13"/>
          <p:cNvSpPr>
            <a:spLocks noChangeArrowheads="1"/>
          </p:cNvSpPr>
          <p:nvPr/>
        </p:nvSpPr>
        <p:spPr bwMode="auto">
          <a:xfrm>
            <a:off x="6223000" y="4676775"/>
            <a:ext cx="273843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CustomCertificateValidator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3038" name="Rectangle 14"/>
          <p:cNvSpPr>
            <a:spLocks noChangeArrowheads="1"/>
          </p:cNvSpPr>
          <p:nvPr/>
        </p:nvSpPr>
        <p:spPr bwMode="auto">
          <a:xfrm>
            <a:off x="6223000" y="4048125"/>
            <a:ext cx="273843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PT" sz="1200" b="1" noProof="1">
                <a:solidFill>
                  <a:schemeClr val="bg1"/>
                </a:solidFill>
                <a:latin typeface="Arial" charset="0"/>
              </a:rPr>
              <a:t>X509ClientCertificateAuthentication</a:t>
            </a:r>
          </a:p>
        </p:txBody>
      </p:sp>
      <p:sp>
        <p:nvSpPr>
          <p:cNvPr id="513039" name="Rectangle 15"/>
          <p:cNvSpPr>
            <a:spLocks noChangeArrowheads="1"/>
          </p:cNvSpPr>
          <p:nvPr/>
        </p:nvSpPr>
        <p:spPr bwMode="auto">
          <a:xfrm>
            <a:off x="6223000" y="4991100"/>
            <a:ext cx="273843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IncludeWindowsGroups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3040" name="Rectangle 16"/>
          <p:cNvSpPr>
            <a:spLocks noChangeArrowheads="1"/>
          </p:cNvSpPr>
          <p:nvPr/>
        </p:nvSpPr>
        <p:spPr bwMode="auto">
          <a:xfrm>
            <a:off x="6223000" y="5303838"/>
            <a:ext cx="273843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MapClientCertificateToWindows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cxnSp>
        <p:nvCxnSpPr>
          <p:cNvPr id="513041" name="AutoShape 17"/>
          <p:cNvCxnSpPr>
            <a:cxnSpLocks noChangeShapeType="1"/>
            <a:stCxn id="513042" idx="3"/>
            <a:endCxn id="513054" idx="1"/>
          </p:cNvCxnSpPr>
          <p:nvPr/>
        </p:nvCxnSpPr>
        <p:spPr bwMode="auto">
          <a:xfrm flipV="1">
            <a:off x="2165350" y="1100138"/>
            <a:ext cx="4102100" cy="842962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042" name="Rectangle 18"/>
          <p:cNvSpPr>
            <a:spLocks noChangeArrowheads="1"/>
          </p:cNvSpPr>
          <p:nvPr/>
        </p:nvSpPr>
        <p:spPr bwMode="auto">
          <a:xfrm>
            <a:off x="163513" y="1785938"/>
            <a:ext cx="2001837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IssuedTokenAuthentication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3043" name="Rectangle 19"/>
          <p:cNvSpPr>
            <a:spLocks noChangeArrowheads="1"/>
          </p:cNvSpPr>
          <p:nvPr/>
        </p:nvSpPr>
        <p:spPr bwMode="auto">
          <a:xfrm>
            <a:off x="163513" y="2100263"/>
            <a:ext cx="2001837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...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3044" name="Rectangle 20"/>
          <p:cNvSpPr>
            <a:spLocks noChangeArrowheads="1"/>
          </p:cNvSpPr>
          <p:nvPr/>
        </p:nvSpPr>
        <p:spPr bwMode="auto">
          <a:xfrm>
            <a:off x="163513" y="2414588"/>
            <a:ext cx="2001837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ClientCertificate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3046" name="Rectangle 22"/>
          <p:cNvSpPr>
            <a:spLocks noChangeArrowheads="1"/>
          </p:cNvSpPr>
          <p:nvPr/>
        </p:nvSpPr>
        <p:spPr bwMode="auto">
          <a:xfrm>
            <a:off x="163513" y="2735263"/>
            <a:ext cx="2001837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UserNameAuthentication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3047" name="Rectangle 23"/>
          <p:cNvSpPr>
            <a:spLocks noChangeArrowheads="1"/>
          </p:cNvSpPr>
          <p:nvPr/>
        </p:nvSpPr>
        <p:spPr bwMode="auto">
          <a:xfrm>
            <a:off x="163513" y="3049588"/>
            <a:ext cx="2001837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WindowsAuthentication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cxnSp>
        <p:nvCxnSpPr>
          <p:cNvPr id="513048" name="AutoShape 24"/>
          <p:cNvCxnSpPr>
            <a:cxnSpLocks noChangeShapeType="1"/>
            <a:stCxn id="513044" idx="3"/>
            <a:endCxn id="513035" idx="1"/>
          </p:cNvCxnSpPr>
          <p:nvPr/>
        </p:nvCxnSpPr>
        <p:spPr bwMode="auto">
          <a:xfrm>
            <a:off x="2165350" y="2571750"/>
            <a:ext cx="531813" cy="157163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049" name="AutoShape 25"/>
          <p:cNvCxnSpPr>
            <a:cxnSpLocks noChangeShapeType="1"/>
            <a:stCxn id="513031" idx="3"/>
            <a:endCxn id="513038" idx="1"/>
          </p:cNvCxnSpPr>
          <p:nvPr/>
        </p:nvCxnSpPr>
        <p:spPr bwMode="auto">
          <a:xfrm>
            <a:off x="5884863" y="3041650"/>
            <a:ext cx="338137" cy="1163638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050" name="Rectangle 26"/>
          <p:cNvSpPr>
            <a:spLocks noChangeArrowheads="1"/>
          </p:cNvSpPr>
          <p:nvPr/>
        </p:nvSpPr>
        <p:spPr bwMode="auto">
          <a:xfrm>
            <a:off x="6265863" y="1255713"/>
            <a:ext cx="249237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AllowUntrustedRsaIssuers</a:t>
            </a:r>
          </a:p>
        </p:txBody>
      </p:sp>
      <p:sp>
        <p:nvSpPr>
          <p:cNvPr id="513051" name="Rectangle 27"/>
          <p:cNvSpPr>
            <a:spLocks noChangeArrowheads="1"/>
          </p:cNvSpPr>
          <p:nvPr/>
        </p:nvSpPr>
        <p:spPr bwMode="auto">
          <a:xfrm>
            <a:off x="6265863" y="1570038"/>
            <a:ext cx="249237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CertificateValidationMode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3052" name="Rectangle 28"/>
          <p:cNvSpPr>
            <a:spLocks noChangeArrowheads="1"/>
          </p:cNvSpPr>
          <p:nvPr/>
        </p:nvSpPr>
        <p:spPr bwMode="auto">
          <a:xfrm>
            <a:off x="6265863" y="1884363"/>
            <a:ext cx="249237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CustomCertificateValidator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3053" name="Rectangle 29"/>
          <p:cNvSpPr>
            <a:spLocks noChangeArrowheads="1"/>
          </p:cNvSpPr>
          <p:nvPr/>
        </p:nvSpPr>
        <p:spPr bwMode="auto">
          <a:xfrm>
            <a:off x="6265863" y="2197100"/>
            <a:ext cx="249237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KnownCertificates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3054" name="Rectangle 30"/>
          <p:cNvSpPr>
            <a:spLocks noChangeArrowheads="1"/>
          </p:cNvSpPr>
          <p:nvPr/>
        </p:nvSpPr>
        <p:spPr bwMode="auto">
          <a:xfrm>
            <a:off x="6267450" y="942975"/>
            <a:ext cx="2493963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PT" sz="1200" b="1" noProof="1">
                <a:solidFill>
                  <a:schemeClr val="bg1"/>
                </a:solidFill>
                <a:latin typeface="Arial" charset="0"/>
              </a:rPr>
              <a:t>IssuedTokenServiceCredential</a:t>
            </a:r>
          </a:p>
        </p:txBody>
      </p:sp>
      <p:sp>
        <p:nvSpPr>
          <p:cNvPr id="513055" name="Rectangle 31"/>
          <p:cNvSpPr>
            <a:spLocks noChangeArrowheads="1"/>
          </p:cNvSpPr>
          <p:nvPr/>
        </p:nvSpPr>
        <p:spPr bwMode="auto">
          <a:xfrm>
            <a:off x="6265863" y="2511425"/>
            <a:ext cx="249237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RevocationMode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3056" name="Rectangle 32"/>
          <p:cNvSpPr>
            <a:spLocks noChangeArrowheads="1"/>
          </p:cNvSpPr>
          <p:nvPr/>
        </p:nvSpPr>
        <p:spPr bwMode="auto">
          <a:xfrm>
            <a:off x="6265863" y="2825750"/>
            <a:ext cx="249237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SamlSerializer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cxnSp>
        <p:nvCxnSpPr>
          <p:cNvPr id="513057" name="AutoShape 33"/>
          <p:cNvCxnSpPr>
            <a:cxnSpLocks noChangeShapeType="1"/>
            <a:stCxn id="513028" idx="3"/>
            <a:endCxn id="513068" idx="1"/>
          </p:cNvCxnSpPr>
          <p:nvPr/>
        </p:nvCxnSpPr>
        <p:spPr bwMode="auto">
          <a:xfrm flipV="1">
            <a:off x="2165350" y="1141413"/>
            <a:ext cx="454025" cy="48895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058" name="Rectangle 34"/>
          <p:cNvSpPr>
            <a:spLocks noChangeArrowheads="1"/>
          </p:cNvSpPr>
          <p:nvPr/>
        </p:nvSpPr>
        <p:spPr bwMode="auto">
          <a:xfrm>
            <a:off x="2914650" y="4679950"/>
            <a:ext cx="318928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CustomUserNamePasswordValidator</a:t>
            </a:r>
          </a:p>
        </p:txBody>
      </p:sp>
      <p:sp>
        <p:nvSpPr>
          <p:cNvPr id="513059" name="Rectangle 35"/>
          <p:cNvSpPr>
            <a:spLocks noChangeArrowheads="1"/>
          </p:cNvSpPr>
          <p:nvPr/>
        </p:nvSpPr>
        <p:spPr bwMode="auto">
          <a:xfrm>
            <a:off x="2914650" y="4994275"/>
            <a:ext cx="318928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IncludeWindowsGroups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3060" name="Rectangle 36"/>
          <p:cNvSpPr>
            <a:spLocks noChangeArrowheads="1"/>
          </p:cNvSpPr>
          <p:nvPr/>
        </p:nvSpPr>
        <p:spPr bwMode="auto">
          <a:xfrm>
            <a:off x="2916238" y="4367213"/>
            <a:ext cx="319087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PT" sz="1200" b="1" noProof="1">
                <a:solidFill>
                  <a:schemeClr val="bg1"/>
                </a:solidFill>
                <a:latin typeface="Arial" charset="0"/>
              </a:rPr>
              <a:t>UserNamePasswordServiceCredential</a:t>
            </a:r>
          </a:p>
        </p:txBody>
      </p:sp>
      <p:cxnSp>
        <p:nvCxnSpPr>
          <p:cNvPr id="513061" name="AutoShape 37"/>
          <p:cNvCxnSpPr>
            <a:cxnSpLocks noChangeShapeType="1"/>
            <a:stCxn id="513046" idx="3"/>
            <a:endCxn id="513060" idx="1"/>
          </p:cNvCxnSpPr>
          <p:nvPr/>
        </p:nvCxnSpPr>
        <p:spPr bwMode="auto">
          <a:xfrm>
            <a:off x="2165350" y="2892425"/>
            <a:ext cx="750888" cy="163195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062" name="Rectangle 38"/>
          <p:cNvSpPr>
            <a:spLocks noChangeArrowheads="1"/>
          </p:cNvSpPr>
          <p:nvPr/>
        </p:nvSpPr>
        <p:spPr bwMode="auto">
          <a:xfrm>
            <a:off x="0" y="4643438"/>
            <a:ext cx="2728913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AllowsAnonymousLogons</a:t>
            </a:r>
            <a:endParaRPr lang="pt-PT" sz="12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3063" name="Rectangle 39"/>
          <p:cNvSpPr>
            <a:spLocks noChangeArrowheads="1"/>
          </p:cNvSpPr>
          <p:nvPr/>
        </p:nvSpPr>
        <p:spPr bwMode="auto">
          <a:xfrm>
            <a:off x="0" y="4957763"/>
            <a:ext cx="2728913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>
                <a:solidFill>
                  <a:schemeClr val="bg1"/>
                </a:solidFill>
                <a:latin typeface="Arial" charset="0"/>
              </a:rPr>
              <a:t>IncludeWindowsGroups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3064" name="Rectangle 40"/>
          <p:cNvSpPr>
            <a:spLocks noChangeArrowheads="1"/>
          </p:cNvSpPr>
          <p:nvPr/>
        </p:nvSpPr>
        <p:spPr bwMode="auto">
          <a:xfrm>
            <a:off x="1588" y="4330700"/>
            <a:ext cx="2730500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PT" sz="1200" b="1" noProof="1">
                <a:solidFill>
                  <a:schemeClr val="bg1"/>
                </a:solidFill>
                <a:latin typeface="Arial" charset="0"/>
              </a:rPr>
              <a:t>Windows</a:t>
            </a:r>
            <a:r>
              <a:rPr lang="pt-PT" sz="1200" b="1">
                <a:solidFill>
                  <a:schemeClr val="bg1"/>
                </a:solidFill>
                <a:latin typeface="Arial" charset="0"/>
              </a:rPr>
              <a:t>Service</a:t>
            </a:r>
            <a:r>
              <a:rPr lang="pt-PT" sz="1200" b="1" noProof="1">
                <a:solidFill>
                  <a:schemeClr val="bg1"/>
                </a:solidFill>
                <a:latin typeface="Arial" charset="0"/>
              </a:rPr>
              <a:t>Credential</a:t>
            </a:r>
          </a:p>
        </p:txBody>
      </p:sp>
      <p:sp>
        <p:nvSpPr>
          <p:cNvPr id="513066" name="Rectangle 42"/>
          <p:cNvSpPr>
            <a:spLocks noChangeArrowheads="1"/>
          </p:cNvSpPr>
          <p:nvPr/>
        </p:nvSpPr>
        <p:spPr bwMode="auto">
          <a:xfrm>
            <a:off x="2619375" y="1298575"/>
            <a:ext cx="3181350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Certificate : X509Certificate2</a:t>
            </a:r>
          </a:p>
        </p:txBody>
      </p:sp>
      <p:sp>
        <p:nvSpPr>
          <p:cNvPr id="513067" name="Rectangle 43"/>
          <p:cNvSpPr>
            <a:spLocks noChangeArrowheads="1"/>
          </p:cNvSpPr>
          <p:nvPr/>
        </p:nvSpPr>
        <p:spPr bwMode="auto">
          <a:xfrm>
            <a:off x="2619375" y="1612900"/>
            <a:ext cx="3181350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SetCertificate(...)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3068" name="Rectangle 44"/>
          <p:cNvSpPr>
            <a:spLocks noChangeArrowheads="1"/>
          </p:cNvSpPr>
          <p:nvPr/>
        </p:nvSpPr>
        <p:spPr bwMode="auto">
          <a:xfrm>
            <a:off x="2619375" y="984250"/>
            <a:ext cx="3181350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PT" sz="1200" b="1" noProof="1">
                <a:solidFill>
                  <a:schemeClr val="bg1"/>
                </a:solidFill>
                <a:latin typeface="Arial" charset="0"/>
              </a:rPr>
              <a:t>X509CertificateRecipientServiceCredential</a:t>
            </a:r>
          </a:p>
        </p:txBody>
      </p:sp>
      <p:cxnSp>
        <p:nvCxnSpPr>
          <p:cNvPr id="513069" name="AutoShape 45"/>
          <p:cNvCxnSpPr>
            <a:cxnSpLocks noChangeShapeType="1"/>
            <a:stCxn id="513047" idx="2"/>
            <a:endCxn id="513064" idx="0"/>
          </p:cNvCxnSpPr>
          <p:nvPr/>
        </p:nvCxnSpPr>
        <p:spPr bwMode="auto">
          <a:xfrm>
            <a:off x="1165225" y="3363913"/>
            <a:ext cx="201613" cy="966787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071" name="Rectangle 47"/>
          <p:cNvSpPr>
            <a:spLocks noChangeArrowheads="1"/>
          </p:cNvSpPr>
          <p:nvPr/>
        </p:nvSpPr>
        <p:spPr bwMode="auto">
          <a:xfrm>
            <a:off x="6265863" y="3138488"/>
            <a:ext cx="2492375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TrustedStoreLocation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3073" name="Rectangle 49"/>
          <p:cNvSpPr>
            <a:spLocks noChangeArrowheads="1"/>
          </p:cNvSpPr>
          <p:nvPr/>
        </p:nvSpPr>
        <p:spPr bwMode="auto">
          <a:xfrm>
            <a:off x="6223000" y="5618163"/>
            <a:ext cx="273843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RevocationMode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3074" name="Rectangle 50"/>
          <p:cNvSpPr>
            <a:spLocks noChangeArrowheads="1"/>
          </p:cNvSpPr>
          <p:nvPr/>
        </p:nvSpPr>
        <p:spPr bwMode="auto">
          <a:xfrm>
            <a:off x="6223000" y="5930900"/>
            <a:ext cx="273843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TrustedStoreLocation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3075" name="Rectangle 51"/>
          <p:cNvSpPr>
            <a:spLocks noChangeArrowheads="1"/>
          </p:cNvSpPr>
          <p:nvPr/>
        </p:nvSpPr>
        <p:spPr bwMode="auto">
          <a:xfrm>
            <a:off x="2914650" y="5307013"/>
            <a:ext cx="318928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MembershipProvider</a:t>
            </a:r>
          </a:p>
        </p:txBody>
      </p:sp>
      <p:sp>
        <p:nvSpPr>
          <p:cNvPr id="513076" name="Rectangle 52"/>
          <p:cNvSpPr>
            <a:spLocks noChangeArrowheads="1"/>
          </p:cNvSpPr>
          <p:nvPr/>
        </p:nvSpPr>
        <p:spPr bwMode="auto">
          <a:xfrm>
            <a:off x="2914650" y="5621338"/>
            <a:ext cx="318928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UserNamePasswordValidationMode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13077" name="Rectangle 53"/>
          <p:cNvSpPr>
            <a:spLocks noChangeArrowheads="1"/>
          </p:cNvSpPr>
          <p:nvPr/>
        </p:nvSpPr>
        <p:spPr bwMode="auto">
          <a:xfrm>
            <a:off x="2914650" y="5934075"/>
            <a:ext cx="3189288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PT" sz="1200" noProof="1">
                <a:solidFill>
                  <a:schemeClr val="bg1"/>
                </a:solidFill>
                <a:latin typeface="Arial" charset="0"/>
              </a:rPr>
              <a:t>...</a:t>
            </a:r>
            <a:endParaRPr lang="pt-PT" sz="1200" baseline="-25000" noProof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90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loud 15"/>
          <p:cNvSpPr/>
          <p:nvPr/>
        </p:nvSpPr>
        <p:spPr>
          <a:xfrm>
            <a:off x="7000892" y="1333485"/>
            <a:ext cx="1928826" cy="2209800"/>
          </a:xfrm>
          <a:prstGeom prst="cloud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2305-FF02-455A-8E87-C53BD73059EB}" type="slidenum">
              <a:rPr lang="pt-PT" smtClean="0"/>
              <a:pPr/>
              <a:t>13</a:t>
            </a:fld>
            <a:endParaRPr lang="pt-PT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only for Federation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358082" y="1904989"/>
            <a:ext cx="1181128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 pitchFamily="34" charset="0"/>
              </a:rPr>
              <a:t>external</a:t>
            </a:r>
          </a:p>
          <a:p>
            <a:pPr algn="ctr"/>
            <a:r>
              <a:rPr lang="en-US" sz="1600" b="1" dirty="0" smtClean="0">
                <a:latin typeface="Calibri" pitchFamily="34" charset="0"/>
              </a:rPr>
              <a:t>app/service</a:t>
            </a:r>
            <a:endParaRPr lang="en-US" sz="1600" b="1" dirty="0">
              <a:latin typeface="Calibri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571736" y="1523987"/>
            <a:ext cx="4214842" cy="485778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1" descr="E:\RESOURCES\DVD_ART36\Artwork_Imagery\Icons - Illustrations\_ XML ICONS\user business user woman people pers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500430" y="5238763"/>
            <a:ext cx="533400" cy="720624"/>
          </a:xfrm>
          <a:prstGeom prst="rect">
            <a:avLst/>
          </a:prstGeom>
          <a:noFill/>
        </p:spPr>
      </p:pic>
      <p:pic>
        <p:nvPicPr>
          <p:cNvPr id="12" name="Picture 11" descr="E:\RESOURCES\DVD_ART36\Artwork_Imagery\Icons - Illustrations\_ XML ICONS\user business user woman people pers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214414" y="4095755"/>
            <a:ext cx="533400" cy="720624"/>
          </a:xfrm>
          <a:prstGeom prst="rect">
            <a:avLst/>
          </a:prstGeom>
          <a:noFill/>
        </p:spPr>
      </p:pic>
      <p:sp>
        <p:nvSpPr>
          <p:cNvPr id="14" name="Rounded Rectangle 13"/>
          <p:cNvSpPr/>
          <p:nvPr/>
        </p:nvSpPr>
        <p:spPr>
          <a:xfrm>
            <a:off x="214282" y="1523987"/>
            <a:ext cx="1857388" cy="180976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0" descr="E:\RESOURCES\DVD_ART36\Artwork_Imagery\Icons - Illustrations\_ XML ICONS\user business man people pers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904989"/>
            <a:ext cx="609600" cy="809643"/>
          </a:xfrm>
          <a:prstGeom prst="rect">
            <a:avLst/>
          </a:prstGeom>
          <a:noFill/>
        </p:spPr>
      </p:pic>
      <p:sp>
        <p:nvSpPr>
          <p:cNvPr id="40" name="TextBox 39"/>
          <p:cNvSpPr txBox="1"/>
          <p:nvPr/>
        </p:nvSpPr>
        <p:spPr>
          <a:xfrm>
            <a:off x="714349" y="3333749"/>
            <a:ext cx="883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Partner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2857489" y="5905517"/>
            <a:ext cx="1626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windows </a:t>
            </a:r>
            <a:r>
              <a:rPr lang="en-US" dirty="0" err="1" smtClean="0"/>
              <a:t>authn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3357554" y="3143248"/>
            <a:ext cx="1643074" cy="85725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latin typeface="Calibri" pitchFamily="34" charset="0"/>
              </a:rPr>
              <a:t>IdP</a:t>
            </a:r>
            <a:endParaRPr lang="en-US" dirty="0">
              <a:latin typeface="Calibri" pitchFamily="34" charset="0"/>
            </a:endParaRPr>
          </a:p>
        </p:txBody>
      </p:sp>
      <p:cxnSp>
        <p:nvCxnSpPr>
          <p:cNvPr id="27" name="Straight Arrow Connector 26"/>
          <p:cNvCxnSpPr>
            <a:stCxn id="15" idx="3"/>
            <a:endCxn id="26" idx="2"/>
          </p:cNvCxnSpPr>
          <p:nvPr/>
        </p:nvCxnSpPr>
        <p:spPr>
          <a:xfrm>
            <a:off x="1466824" y="2309812"/>
            <a:ext cx="1890730" cy="126206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2" idx="1"/>
            <a:endCxn id="26" idx="2"/>
          </p:cNvCxnSpPr>
          <p:nvPr/>
        </p:nvCxnSpPr>
        <p:spPr>
          <a:xfrm flipV="1">
            <a:off x="1747814" y="3571877"/>
            <a:ext cx="1609740" cy="88419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1" idx="0"/>
            <a:endCxn id="26" idx="4"/>
          </p:cNvCxnSpPr>
          <p:nvPr/>
        </p:nvCxnSpPr>
        <p:spPr>
          <a:xfrm rot="5400000" flipH="1" flipV="1">
            <a:off x="3353981" y="4413654"/>
            <a:ext cx="1238259" cy="41196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26" idx="6"/>
            <a:endCxn id="29" idx="1"/>
          </p:cNvCxnSpPr>
          <p:nvPr/>
        </p:nvCxnSpPr>
        <p:spPr>
          <a:xfrm>
            <a:off x="5000628" y="3571876"/>
            <a:ext cx="428628" cy="28575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26" idx="6"/>
            <a:endCxn id="28" idx="1"/>
          </p:cNvCxnSpPr>
          <p:nvPr/>
        </p:nvCxnSpPr>
        <p:spPr>
          <a:xfrm>
            <a:off x="5000628" y="3571876"/>
            <a:ext cx="428628" cy="171451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26" idx="6"/>
            <a:endCxn id="5" idx="1"/>
          </p:cNvCxnSpPr>
          <p:nvPr/>
        </p:nvCxnSpPr>
        <p:spPr>
          <a:xfrm flipV="1">
            <a:off x="5000628" y="2400289"/>
            <a:ext cx="2357454" cy="1171587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26" idx="0"/>
            <a:endCxn id="77" idx="3"/>
          </p:cNvCxnSpPr>
          <p:nvPr/>
        </p:nvCxnSpPr>
        <p:spPr>
          <a:xfrm rot="5400000" flipH="1" flipV="1">
            <a:off x="4155279" y="2405055"/>
            <a:ext cx="762005" cy="71438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26" idx="0"/>
            <a:endCxn id="75" idx="3"/>
          </p:cNvCxnSpPr>
          <p:nvPr/>
        </p:nvCxnSpPr>
        <p:spPr>
          <a:xfrm rot="16200000" flipV="1">
            <a:off x="3512337" y="2476493"/>
            <a:ext cx="762005" cy="57150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Isosceles Triangle 74"/>
          <p:cNvSpPr/>
          <p:nvPr/>
        </p:nvSpPr>
        <p:spPr>
          <a:xfrm>
            <a:off x="2928926" y="1619238"/>
            <a:ext cx="1357322" cy="76200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/>
              <a:t>AD</a:t>
            </a:r>
            <a:endParaRPr lang="en-US" dirty="0"/>
          </a:p>
        </p:txBody>
      </p:sp>
      <p:sp>
        <p:nvSpPr>
          <p:cNvPr id="77" name="Can 76"/>
          <p:cNvSpPr/>
          <p:nvPr/>
        </p:nvSpPr>
        <p:spPr>
          <a:xfrm>
            <a:off x="4429124" y="1619238"/>
            <a:ext cx="928694" cy="762005"/>
          </a:xfrm>
          <a:prstGeom prst="ca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5429256" y="4953011"/>
            <a:ext cx="1181128" cy="6667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atin typeface="Calibri" pitchFamily="34" charset="0"/>
              </a:rPr>
              <a:t>webapp</a:t>
            </a:r>
            <a:r>
              <a:rPr lang="en-US" dirty="0" smtClean="0">
                <a:latin typeface="Calibri" pitchFamily="34" charset="0"/>
              </a:rPr>
              <a:t> 2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429256" y="3524251"/>
            <a:ext cx="1181128" cy="6667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atin typeface="Calibri" pitchFamily="34" charset="0"/>
              </a:rPr>
              <a:t>webapp</a:t>
            </a:r>
            <a:r>
              <a:rPr lang="en-US" dirty="0" smtClean="0">
                <a:latin typeface="Calibri" pitchFamily="34" charset="0"/>
              </a:rPr>
              <a:t> 1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3668" y="4857760"/>
            <a:ext cx="21339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smart card</a:t>
            </a:r>
          </a:p>
          <a:p>
            <a:pPr algn="ctr"/>
            <a:r>
              <a:rPr lang="en-US" dirty="0" smtClean="0"/>
              <a:t>or</a:t>
            </a:r>
          </a:p>
          <a:p>
            <a:pPr algn="ctr"/>
            <a:r>
              <a:rPr lang="en-US" dirty="0" err="1" smtClean="0"/>
              <a:t>username+password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038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" grpId="0" animBg="1"/>
      <p:bldP spid="14" grpId="0" animBg="1"/>
      <p:bldP spid="40" grpId="0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04800" y="6477000"/>
            <a:ext cx="1905000" cy="244475"/>
          </a:xfrm>
        </p:spPr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620000" y="6477000"/>
            <a:ext cx="1295400" cy="24447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06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Protocols</a:t>
            </a:r>
          </a:p>
          <a:p>
            <a:pPr lvl="1"/>
            <a:r>
              <a:rPr lang="en-US" dirty="0" smtClean="0"/>
              <a:t>WS-Federation</a:t>
            </a:r>
          </a:p>
          <a:p>
            <a:r>
              <a:rPr lang="en-US" dirty="0" smtClean="0"/>
              <a:t>Token formats</a:t>
            </a:r>
          </a:p>
          <a:p>
            <a:pPr lvl="1"/>
            <a:r>
              <a:rPr lang="en-US" dirty="0" smtClean="0"/>
              <a:t>SAML (Security Assertion Markup Language)</a:t>
            </a:r>
          </a:p>
          <a:p>
            <a:r>
              <a:rPr lang="en-US" dirty="0" smtClean="0"/>
              <a:t>Metadata</a:t>
            </a:r>
          </a:p>
          <a:p>
            <a:pPr lvl="1"/>
            <a:r>
              <a:rPr lang="en-US" dirty="0" smtClean="0"/>
              <a:t>SAML and WS-Federation metadata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38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WS-Federation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OASIS specification</a:t>
            </a:r>
          </a:p>
          <a:p>
            <a:pPr lvl="1"/>
            <a:r>
              <a:rPr lang="pt-PT" sz="2000" dirty="0" smtClean="0">
                <a:hlinkClick r:id="rId2"/>
              </a:rPr>
              <a:t>http://www.oasis-open.org/committees/tc_home.php?wg_abbrev=wsfed</a:t>
            </a:r>
            <a:endParaRPr lang="pt-PT" dirty="0" smtClean="0"/>
          </a:p>
          <a:p>
            <a:r>
              <a:rPr lang="pt-PT" dirty="0" smtClean="0"/>
              <a:t>Defines</a:t>
            </a:r>
          </a:p>
          <a:p>
            <a:pPr lvl="1"/>
            <a:r>
              <a:rPr lang="pt-PT" sz="2400" dirty="0" smtClean="0"/>
              <a:t>Metadata format</a:t>
            </a:r>
          </a:p>
          <a:p>
            <a:pPr lvl="1"/>
            <a:r>
              <a:rPr lang="pt-PT" sz="2400" dirty="0" smtClean="0"/>
              <a:t>Protocol for passive scenarios (browser)</a:t>
            </a:r>
          </a:p>
          <a:p>
            <a:pPr lvl="2"/>
            <a:r>
              <a:rPr lang="pt-PT" sz="2000" dirty="0" smtClean="0"/>
              <a:t>HTTP protocol usage</a:t>
            </a:r>
          </a:p>
          <a:p>
            <a:pPr lvl="2"/>
            <a:r>
              <a:rPr lang="pt-PT" sz="2000" dirty="0" smtClean="0"/>
              <a:t>Message parameters</a:t>
            </a:r>
          </a:p>
          <a:p>
            <a:pPr lvl="2"/>
            <a:r>
              <a:rPr lang="pt-PT" sz="2000" dirty="0" smtClean="0"/>
              <a:t>Active protocol is defined by WS-Trust</a:t>
            </a:r>
            <a:endParaRPr lang="pt-PT" sz="2000" dirty="0"/>
          </a:p>
          <a:p>
            <a:r>
              <a:rPr lang="pt-PT" dirty="0" smtClean="0"/>
              <a:t>Uses</a:t>
            </a:r>
          </a:p>
          <a:p>
            <a:pPr lvl="1"/>
            <a:r>
              <a:rPr lang="pt-PT" sz="2400" dirty="0" smtClean="0"/>
              <a:t>Metadata format from SAML</a:t>
            </a:r>
          </a:p>
          <a:p>
            <a:pPr lvl="1"/>
            <a:r>
              <a:rPr lang="pt-PT" sz="2400" dirty="0" smtClean="0"/>
              <a:t>Messages formats from WS-Trust </a:t>
            </a:r>
            <a:endParaRPr lang="pt-PT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39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WS-Federation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8714" y="1250623"/>
            <a:ext cx="1371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/>
              <a:t>u</a:t>
            </a:r>
            <a:r>
              <a:rPr lang="pt-PT" dirty="0" smtClean="0"/>
              <a:t>ser-agent</a:t>
            </a:r>
            <a:endParaRPr lang="pt-PT" dirty="0"/>
          </a:p>
        </p:txBody>
      </p:sp>
      <p:sp>
        <p:nvSpPr>
          <p:cNvPr id="7" name="Rectangle 6"/>
          <p:cNvSpPr/>
          <p:nvPr/>
        </p:nvSpPr>
        <p:spPr>
          <a:xfrm>
            <a:off x="7467600" y="1250623"/>
            <a:ext cx="1524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www.rp.ciws</a:t>
            </a:r>
            <a:endParaRPr lang="pt-PT" dirty="0"/>
          </a:p>
        </p:txBody>
      </p:sp>
      <p:sp>
        <p:nvSpPr>
          <p:cNvPr id="8" name="Rectangle 7"/>
          <p:cNvSpPr/>
          <p:nvPr/>
        </p:nvSpPr>
        <p:spPr>
          <a:xfrm>
            <a:off x="5410200" y="1250623"/>
            <a:ext cx="1524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ACS</a:t>
            </a:r>
            <a:endParaRPr lang="pt-PT" dirty="0"/>
          </a:p>
        </p:txBody>
      </p:sp>
      <p:sp>
        <p:nvSpPr>
          <p:cNvPr id="9" name="Rectangle 8"/>
          <p:cNvSpPr/>
          <p:nvPr/>
        </p:nvSpPr>
        <p:spPr>
          <a:xfrm>
            <a:off x="3352800" y="1250372"/>
            <a:ext cx="1524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Google</a:t>
            </a:r>
            <a:endParaRPr lang="pt-PT" dirty="0"/>
          </a:p>
        </p:txBody>
      </p:sp>
      <p:cxnSp>
        <p:nvCxnSpPr>
          <p:cNvPr id="14" name="Straight Connector 13"/>
          <p:cNvCxnSpPr>
            <a:stCxn id="7" idx="2"/>
          </p:cNvCxnSpPr>
          <p:nvPr/>
        </p:nvCxnSpPr>
        <p:spPr>
          <a:xfrm>
            <a:off x="8229600" y="1631623"/>
            <a:ext cx="0" cy="4758179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8" idx="2"/>
          </p:cNvCxnSpPr>
          <p:nvPr/>
        </p:nvCxnSpPr>
        <p:spPr>
          <a:xfrm>
            <a:off x="6172200" y="1631623"/>
            <a:ext cx="0" cy="4769177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9" idx="2"/>
          </p:cNvCxnSpPr>
          <p:nvPr/>
        </p:nvCxnSpPr>
        <p:spPr>
          <a:xfrm>
            <a:off x="4114800" y="1631372"/>
            <a:ext cx="0" cy="4758179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6" idx="2"/>
          </p:cNvCxnSpPr>
          <p:nvPr/>
        </p:nvCxnSpPr>
        <p:spPr>
          <a:xfrm>
            <a:off x="864514" y="1631623"/>
            <a:ext cx="0" cy="4758179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8245861" y="2075861"/>
            <a:ext cx="45719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28" name="Straight Arrow Connector 27"/>
          <p:cNvCxnSpPr>
            <a:endCxn id="26" idx="0"/>
          </p:cNvCxnSpPr>
          <p:nvPr/>
        </p:nvCxnSpPr>
        <p:spPr>
          <a:xfrm>
            <a:off x="838200" y="2075861"/>
            <a:ext cx="7430521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6" idx="2"/>
          </p:cNvCxnSpPr>
          <p:nvPr/>
        </p:nvCxnSpPr>
        <p:spPr>
          <a:xfrm flipH="1">
            <a:off x="838200" y="2456861"/>
            <a:ext cx="7430521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38200" y="1747493"/>
            <a:ext cx="3846153" cy="3495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pt-PT" sz="1600" dirty="0" smtClean="0"/>
              <a:t>GET /</a:t>
            </a:r>
            <a:endParaRPr lang="pt-PT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838200" y="2129305"/>
            <a:ext cx="73009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/>
              <a:t>302 Location</a:t>
            </a:r>
            <a:r>
              <a:rPr lang="pt-PT" sz="1600" dirty="0"/>
              <a:t>: </a:t>
            </a:r>
            <a:r>
              <a:rPr lang="pt-PT" sz="1600" b="1" dirty="0"/>
              <a:t>https://</a:t>
            </a:r>
            <a:r>
              <a:rPr lang="pt-PT" sz="1600" b="1" dirty="0" smtClean="0"/>
              <a:t>demos-ciws.accesscontrol....com/v2/wsfederation?</a:t>
            </a:r>
            <a:r>
              <a:rPr lang="pt-PT" sz="1600" b="1" dirty="0" smtClean="0">
                <a:solidFill>
                  <a:srgbClr val="C00000"/>
                </a:solidFill>
              </a:rPr>
              <a:t>&lt;req prms&gt;</a:t>
            </a:r>
            <a:endParaRPr lang="pt-PT" sz="1600" b="1" dirty="0">
              <a:solidFill>
                <a:srgbClr val="C000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168429" y="3059390"/>
            <a:ext cx="72033" cy="5934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46" name="Straight Arrow Connector 45"/>
          <p:cNvCxnSpPr>
            <a:endCxn id="45" idx="0"/>
          </p:cNvCxnSpPr>
          <p:nvPr/>
        </p:nvCxnSpPr>
        <p:spPr>
          <a:xfrm>
            <a:off x="838201" y="3059390"/>
            <a:ext cx="5366245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838200" y="2720837"/>
            <a:ext cx="53302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/>
              <a:t>GET </a:t>
            </a:r>
            <a:r>
              <a:rPr lang="pt-PT" sz="1600" b="1" dirty="0" smtClean="0"/>
              <a:t>/v2/wsfederation?</a:t>
            </a:r>
            <a:r>
              <a:rPr lang="pt-PT" sz="1600" b="1" dirty="0" smtClean="0">
                <a:solidFill>
                  <a:srgbClr val="FF0000"/>
                </a:solidFill>
              </a:rPr>
              <a:t>&lt;req prms&gt;</a:t>
            </a:r>
            <a:endParaRPr lang="pt-PT" sz="1600" b="1" dirty="0">
              <a:solidFill>
                <a:srgbClr val="FF0000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4110833" y="3652884"/>
            <a:ext cx="45719" cy="8429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7" name="Rectangle 56"/>
          <p:cNvSpPr/>
          <p:nvPr/>
        </p:nvSpPr>
        <p:spPr>
          <a:xfrm>
            <a:off x="8245861" y="5715000"/>
            <a:ext cx="45719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58" name="Straight Arrow Connector 57"/>
          <p:cNvCxnSpPr>
            <a:endCxn id="57" idx="0"/>
          </p:cNvCxnSpPr>
          <p:nvPr/>
        </p:nvCxnSpPr>
        <p:spPr>
          <a:xfrm>
            <a:off x="838200" y="5715000"/>
            <a:ext cx="7430521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57" idx="2"/>
          </p:cNvCxnSpPr>
          <p:nvPr/>
        </p:nvCxnSpPr>
        <p:spPr>
          <a:xfrm flipH="1">
            <a:off x="838200" y="6096000"/>
            <a:ext cx="7430521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838200" y="5365422"/>
            <a:ext cx="3846153" cy="3495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pt-PT" sz="1600" dirty="0" smtClean="0"/>
              <a:t>POST / </a:t>
            </a:r>
            <a:r>
              <a:rPr lang="pt-PT" sz="1600" b="1" dirty="0" smtClean="0">
                <a:solidFill>
                  <a:srgbClr val="C00000"/>
                </a:solidFill>
              </a:rPr>
              <a:t>&lt;resp prms incl. token&gt;</a:t>
            </a:r>
            <a:endParaRPr lang="pt-PT" sz="1600" b="1" dirty="0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38199" y="5746422"/>
            <a:ext cx="6248401" cy="3495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pt-PT" sz="1600" dirty="0" smtClean="0"/>
              <a:t>200 OK, Set-Cookie: FedAuth = </a:t>
            </a:r>
            <a:r>
              <a:rPr lang="pt-PT" sz="1600" dirty="0" smtClean="0">
                <a:solidFill>
                  <a:srgbClr val="FF0000"/>
                </a:solidFill>
              </a:rPr>
              <a:t>&lt;authn session cookies&gt;</a:t>
            </a:r>
            <a:endParaRPr lang="pt-PT" sz="1600" b="1" dirty="0">
              <a:solidFill>
                <a:srgbClr val="FF0000"/>
              </a:solidFill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827201" y="4002856"/>
            <a:ext cx="3276601" cy="785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838200" y="3652884"/>
            <a:ext cx="3846153" cy="3495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pt-PT" sz="1600" dirty="0" smtClean="0"/>
              <a:t>POST username + password</a:t>
            </a:r>
            <a:endParaRPr lang="pt-PT" sz="1600" b="1" dirty="0"/>
          </a:p>
        </p:txBody>
      </p:sp>
      <p:sp>
        <p:nvSpPr>
          <p:cNvPr id="67" name="Rectangle 66"/>
          <p:cNvSpPr/>
          <p:nvPr/>
        </p:nvSpPr>
        <p:spPr>
          <a:xfrm>
            <a:off x="6194743" y="4495800"/>
            <a:ext cx="45719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68" name="Straight Arrow Connector 67"/>
          <p:cNvCxnSpPr>
            <a:stCxn id="67" idx="2"/>
          </p:cNvCxnSpPr>
          <p:nvPr/>
        </p:nvCxnSpPr>
        <p:spPr>
          <a:xfrm flipH="1">
            <a:off x="838201" y="5029200"/>
            <a:ext cx="5379402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838200" y="4669423"/>
            <a:ext cx="53302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/>
              <a:t>200 OK, auto-submit form, </a:t>
            </a:r>
            <a:r>
              <a:rPr lang="pt-PT" sz="1600" b="1" dirty="0" smtClean="0">
                <a:solidFill>
                  <a:srgbClr val="C00000"/>
                </a:solidFill>
              </a:rPr>
              <a:t>&lt;resp prms incl. token&gt;</a:t>
            </a:r>
            <a:endParaRPr lang="pt-PT" sz="1600" b="1" dirty="0">
              <a:solidFill>
                <a:srgbClr val="C00000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864514" y="3654455"/>
            <a:ext cx="5330229" cy="842916"/>
          </a:xfrm>
          <a:prstGeom prst="rect">
            <a:avLst/>
          </a:prstGeom>
          <a:solidFill>
            <a:srgbClr val="92D050">
              <a:alpha val="30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dirty="0" smtClean="0">
                <a:solidFill>
                  <a:schemeClr val="tx1"/>
                </a:solidFill>
              </a:rPr>
              <a:t>OpenID messages</a:t>
            </a:r>
            <a:endParaRPr lang="pt-PT" dirty="0">
              <a:solidFill>
                <a:schemeClr val="tx1"/>
              </a:solidFill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>
            <a:off x="838201" y="2467859"/>
            <a:ext cx="0" cy="5915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838201" y="5029200"/>
            <a:ext cx="0" cy="685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6240462" y="3837044"/>
            <a:ext cx="2751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00B050"/>
                </a:solidFill>
              </a:rPr>
              <a:t>Identity disclosure authz</a:t>
            </a:r>
            <a:endParaRPr lang="pt-PT" dirty="0">
              <a:solidFill>
                <a:srgbClr val="00B050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245175" y="4577834"/>
            <a:ext cx="2751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claim transformation</a:t>
            </a:r>
            <a:endParaRPr lang="pt-PT" dirty="0"/>
          </a:p>
        </p:txBody>
      </p:sp>
      <p:cxnSp>
        <p:nvCxnSpPr>
          <p:cNvPr id="10" name="Straight Arrow Connector 9"/>
          <p:cNvCxnSpPr>
            <a:stCxn id="7" idx="1"/>
            <a:endCxn id="8" idx="3"/>
          </p:cNvCxnSpPr>
          <p:nvPr/>
        </p:nvCxnSpPr>
        <p:spPr>
          <a:xfrm flipH="1">
            <a:off x="6934200" y="1441123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8" idx="1"/>
            <a:endCxn id="9" idx="3"/>
          </p:cNvCxnSpPr>
          <p:nvPr/>
        </p:nvCxnSpPr>
        <p:spPr>
          <a:xfrm flipH="1" flipV="1">
            <a:off x="4876800" y="1440872"/>
            <a:ext cx="533400" cy="2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553200" y="85029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WS-Fed</a:t>
            </a:r>
            <a:endParaRPr lang="pt-PT" dirty="0"/>
          </a:p>
        </p:txBody>
      </p:sp>
      <p:sp>
        <p:nvSpPr>
          <p:cNvPr id="44" name="TextBox 43"/>
          <p:cNvSpPr txBox="1"/>
          <p:nvPr/>
        </p:nvSpPr>
        <p:spPr>
          <a:xfrm>
            <a:off x="4488690" y="85029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OpenID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3892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WS-Federation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Request parameters</a:t>
            </a:r>
          </a:p>
          <a:p>
            <a:pPr lvl="1"/>
            <a:r>
              <a:rPr lang="en-US" sz="2400" b="1" dirty="0" smtClean="0"/>
              <a:t>wa</a:t>
            </a:r>
            <a:r>
              <a:rPr lang="en-US" sz="2400" dirty="0" smtClean="0"/>
              <a:t> = wsignin1.0 (action)</a:t>
            </a:r>
          </a:p>
          <a:p>
            <a:pPr lvl="1"/>
            <a:r>
              <a:rPr lang="en-US" sz="2400" b="1" dirty="0" smtClean="0"/>
              <a:t>wtrealm</a:t>
            </a:r>
            <a:r>
              <a:rPr lang="en-US" sz="2400" dirty="0" smtClean="0"/>
              <a:t> = </a:t>
            </a:r>
            <a:r>
              <a:rPr lang="en-US" sz="2400" dirty="0" smtClean="0">
                <a:hlinkClick r:id="rId2"/>
              </a:rPr>
              <a:t>https://www.rp.ciws:8443</a:t>
            </a:r>
            <a:r>
              <a:rPr lang="en-US" sz="2400" dirty="0" smtClean="0"/>
              <a:t> (req. realm)</a:t>
            </a:r>
          </a:p>
          <a:p>
            <a:pPr lvl="1"/>
            <a:r>
              <a:rPr lang="en-US" sz="2400" b="1" dirty="0" smtClean="0"/>
              <a:t>wctx</a:t>
            </a:r>
            <a:r>
              <a:rPr lang="en-US" sz="2400" dirty="0" smtClean="0"/>
              <a:t> = &lt;opaque&gt; (req. context)</a:t>
            </a:r>
          </a:p>
          <a:p>
            <a:pPr lvl="1"/>
            <a:r>
              <a:rPr lang="en-US" sz="2400" b="1" dirty="0" smtClean="0"/>
              <a:t>wct</a:t>
            </a:r>
            <a:r>
              <a:rPr lang="en-US" sz="2400" dirty="0" smtClean="0"/>
              <a:t> = &lt;date-time&gt;</a:t>
            </a:r>
          </a:p>
          <a:p>
            <a:pPr lvl="1"/>
            <a:r>
              <a:rPr lang="en-US" sz="2400" dirty="0" err="1"/>
              <a:t>w</a:t>
            </a:r>
            <a:r>
              <a:rPr lang="en-US" sz="2400" dirty="0" err="1" smtClean="0"/>
              <a:t>reply</a:t>
            </a:r>
            <a:r>
              <a:rPr lang="en-US" sz="2400" dirty="0" smtClean="0"/>
              <a:t> = &lt;return </a:t>
            </a:r>
            <a:r>
              <a:rPr lang="en-US" sz="2400" dirty="0" err="1" smtClean="0"/>
              <a:t>url</a:t>
            </a:r>
            <a:r>
              <a:rPr lang="en-US" sz="2400" dirty="0" smtClean="0"/>
              <a:t>&gt;</a:t>
            </a:r>
          </a:p>
          <a:p>
            <a:pPr lvl="1"/>
            <a:r>
              <a:rPr lang="en-US" sz="2400" dirty="0" err="1" smtClean="0"/>
              <a:t>whr</a:t>
            </a:r>
            <a:r>
              <a:rPr lang="en-US" sz="2400" dirty="0" smtClean="0"/>
              <a:t> = &lt;home realm&gt;</a:t>
            </a:r>
            <a:endParaRPr lang="en-US" sz="2400" dirty="0"/>
          </a:p>
          <a:p>
            <a:r>
              <a:rPr lang="en-US" dirty="0" smtClean="0"/>
              <a:t>Response parameters</a:t>
            </a:r>
          </a:p>
          <a:p>
            <a:pPr lvl="1"/>
            <a:r>
              <a:rPr lang="en-US" sz="2400" b="1" dirty="0" smtClean="0"/>
              <a:t>wa</a:t>
            </a:r>
            <a:r>
              <a:rPr lang="en-US" sz="2400" dirty="0" smtClean="0"/>
              <a:t> = wsignin1.0</a:t>
            </a:r>
          </a:p>
          <a:p>
            <a:pPr lvl="1"/>
            <a:r>
              <a:rPr lang="en-US" sz="2400" b="1" dirty="0" smtClean="0"/>
              <a:t>wctx</a:t>
            </a:r>
            <a:r>
              <a:rPr lang="en-US" sz="2400" dirty="0" smtClean="0"/>
              <a:t> = &lt;opaque&gt; (req. context)</a:t>
            </a:r>
          </a:p>
          <a:p>
            <a:pPr lvl="1"/>
            <a:r>
              <a:rPr lang="en-US" sz="2400" b="1" dirty="0" smtClean="0"/>
              <a:t>wresult</a:t>
            </a:r>
            <a:r>
              <a:rPr lang="en-US" sz="2400" dirty="0" smtClean="0"/>
              <a:t> = &lt; </a:t>
            </a:r>
            <a:r>
              <a:rPr lang="en-US" sz="2400" b="1" dirty="0" smtClean="0"/>
              <a:t>RequestSecurityTokenResponse</a:t>
            </a:r>
            <a:r>
              <a:rPr lang="en-US" sz="2400" dirty="0" smtClean="0"/>
              <a:t> XML elem.&gt;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91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RequestSecurityTokenResponse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&lt;RequestSecurityTokenResponse Context = “req. ctx”&gt;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&lt;Lifetime&gt;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&lt;Created&gt; … </a:t>
            </a:r>
          </a:p>
          <a:p>
            <a:pPr marL="0" indent="0">
              <a:buNone/>
            </a:pPr>
            <a:r>
              <a:rPr lang="en-US" sz="2000" dirty="0" smtClean="0"/>
              <a:t>        &lt;Expires&gt; …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&lt;AppliesTo&gt;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&lt;EndpointReference&gt;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&lt;Address&gt; https://www.rp.ciws:8443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&lt;RequestedSecurityToken&gt;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C00000"/>
                </a:solidFill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</a:rPr>
              <a:t>           [SAML assertion, incl. signature]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&lt;TokenType&gt; urn:oasis:names:tc:SAML:2.0:assertion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&lt;RequestType&gt;  Issue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&lt;KeyType&gt; NoProofKey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42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Day 1</a:t>
            </a:r>
          </a:p>
          <a:p>
            <a:pPr lvl="1"/>
            <a:r>
              <a:rPr lang="en-US" sz="2000" dirty="0" smtClean="0"/>
              <a:t>The claims-based model and specifications</a:t>
            </a:r>
          </a:p>
          <a:p>
            <a:pPr lvl="1"/>
            <a:r>
              <a:rPr lang="en-US" sz="2000" dirty="0" smtClean="0"/>
              <a:t>Windows Identity Foundation (WIF)</a:t>
            </a:r>
          </a:p>
          <a:p>
            <a:pPr lvl="1"/>
            <a:r>
              <a:rPr lang="en-US" sz="2000" dirty="0" smtClean="0"/>
              <a:t>The Azure </a:t>
            </a:r>
            <a:r>
              <a:rPr lang="en-US" sz="2000" dirty="0" err="1" smtClean="0"/>
              <a:t>AppFabric</a:t>
            </a:r>
            <a:r>
              <a:rPr lang="en-US" sz="2000" dirty="0" smtClean="0"/>
              <a:t> Access Control Service</a:t>
            </a:r>
          </a:p>
          <a:p>
            <a:pPr lvl="1"/>
            <a:r>
              <a:rPr lang="en-US" sz="2000" dirty="0" smtClean="0"/>
              <a:t>Building ASP.NET based identity consumers (web apps) using WIF</a:t>
            </a:r>
          </a:p>
          <a:p>
            <a:pPr lvl="1"/>
            <a:r>
              <a:rPr lang="en-US" sz="2000" dirty="0" smtClean="0"/>
              <a:t>WIF and ASP.NET on Windows Azure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Day 2</a:t>
            </a:r>
          </a:p>
          <a:p>
            <a:pPr lvl="1"/>
            <a:r>
              <a:rPr lang="en-US" sz="2000" dirty="0" smtClean="0"/>
              <a:t>Building WCF based identity consumers (web services) using WIF</a:t>
            </a:r>
          </a:p>
          <a:p>
            <a:pPr lvl="1"/>
            <a:r>
              <a:rPr lang="en-US" sz="2000" dirty="0" smtClean="0"/>
              <a:t>WIF and WCF on Windows Azure</a:t>
            </a:r>
          </a:p>
          <a:p>
            <a:pPr lvl="1"/>
            <a:r>
              <a:rPr lang="en-US" sz="2000" dirty="0" smtClean="0"/>
              <a:t>Building identity providers (web apps and services) using WIF</a:t>
            </a:r>
          </a:p>
          <a:p>
            <a:pPr lvl="1"/>
            <a:r>
              <a:rPr lang="en-US" sz="2000" dirty="0" smtClean="0"/>
              <a:t>Active Directory Federation Services 2 (ADFS 2)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01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SAML Assertion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&lt;Assertion ID = “…” IssueInstant = “…” Version = “2.0”&gt;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&lt;Issuer&gt; </a:t>
            </a:r>
            <a:r>
              <a:rPr lang="en-US" sz="1800" dirty="0" smtClean="0">
                <a:hlinkClick r:id="rId2"/>
              </a:rPr>
              <a:t>https://demos-ciws.accesscontrol.appfabriclabs.com/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&lt;Signature&gt; </a:t>
            </a:r>
            <a:r>
              <a:rPr lang="en-US" sz="1800" b="1" dirty="0" smtClean="0">
                <a:solidFill>
                  <a:srgbClr val="C00000"/>
                </a:solidFill>
              </a:rPr>
              <a:t>[XML DSIG signature, incl. certificate(s)]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&lt;Subject&gt;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&lt;NameID&gt;https://www.google.com/accounts/08/id? id = xxxxx</a:t>
            </a: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        &lt;SubjectConfirmation Method=“</a:t>
            </a:r>
            <a:r>
              <a:rPr lang="en-US" sz="1800" b="1" dirty="0" smtClean="0"/>
              <a:t>Bearer</a:t>
            </a:r>
            <a:r>
              <a:rPr lang="en-US" sz="1800" dirty="0" smtClean="0"/>
              <a:t>”&gt;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&lt;Conditions NotBefore=“…” NotAfter=“…” &gt;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&lt;AudienceRestriction&gt;&lt;Audience&gt;https://www.rp.ciws:8443</a:t>
            </a:r>
          </a:p>
          <a:p>
            <a:pPr marL="0" indent="0">
              <a:buNone/>
            </a:pPr>
            <a:r>
              <a:rPr lang="en-US" sz="1800" b="1" dirty="0"/>
              <a:t> </a:t>
            </a:r>
            <a:r>
              <a:rPr lang="en-US" sz="1800" b="1" dirty="0" smtClean="0"/>
              <a:t>   &lt;AttributeStatement&gt;</a:t>
            </a:r>
          </a:p>
          <a:p>
            <a:pPr marL="0" indent="0">
              <a:buNone/>
            </a:pPr>
            <a:r>
              <a:rPr lang="en-US" sz="1800" b="1" dirty="0"/>
              <a:t> </a:t>
            </a:r>
            <a:r>
              <a:rPr lang="en-US" sz="1800" b="1" dirty="0" smtClean="0"/>
              <a:t>       &lt;Attribute Name = “emailaddress”&gt;</a:t>
            </a:r>
          </a:p>
          <a:p>
            <a:pPr marL="0" indent="0">
              <a:buNone/>
            </a:pPr>
            <a:r>
              <a:rPr lang="en-US" sz="1800" b="1" dirty="0"/>
              <a:t> </a:t>
            </a:r>
            <a:r>
              <a:rPr lang="en-US" sz="1800" b="1" dirty="0" smtClean="0"/>
              <a:t>           &lt;AttributeValue&gt;alice4demos@gmail.com</a:t>
            </a:r>
          </a:p>
          <a:p>
            <a:pPr marL="0" indent="0">
              <a:buNone/>
            </a:pPr>
            <a:r>
              <a:rPr lang="en-US" sz="1800" b="1" dirty="0" smtClean="0"/>
              <a:t>     </a:t>
            </a:r>
            <a:r>
              <a:rPr lang="en-US" sz="1800" b="1" dirty="0"/>
              <a:t>&lt;Attribute Name = </a:t>
            </a:r>
            <a:r>
              <a:rPr lang="en-US" sz="1800" b="1" dirty="0" smtClean="0"/>
              <a:t>“name”&gt;</a:t>
            </a:r>
            <a:endParaRPr lang="en-US" sz="1800" b="1" dirty="0"/>
          </a:p>
          <a:p>
            <a:pPr marL="0" indent="0">
              <a:buNone/>
            </a:pPr>
            <a:r>
              <a:rPr lang="en-US" sz="1800" b="1" dirty="0"/>
              <a:t>            &lt;</a:t>
            </a:r>
            <a:r>
              <a:rPr lang="en-US" sz="1800" b="1" dirty="0" smtClean="0"/>
              <a:t>AttributeValue&gt;Alice Demos</a:t>
            </a:r>
          </a:p>
          <a:p>
            <a:pPr marL="0" indent="0">
              <a:buNone/>
            </a:pPr>
            <a:r>
              <a:rPr lang="en-US" sz="1800" b="1" dirty="0" smtClean="0"/>
              <a:t>     </a:t>
            </a:r>
            <a:r>
              <a:rPr lang="en-US" sz="1800" b="1" dirty="0"/>
              <a:t>&lt;Attribute Name = </a:t>
            </a:r>
            <a:r>
              <a:rPr lang="en-US" sz="1800" b="1" dirty="0" smtClean="0"/>
              <a:t>“identityprovider”&gt;</a:t>
            </a:r>
            <a:endParaRPr lang="en-US" sz="1800" b="1" dirty="0"/>
          </a:p>
          <a:p>
            <a:pPr marL="0" indent="0">
              <a:buNone/>
            </a:pPr>
            <a:r>
              <a:rPr lang="en-US" sz="1800" b="1" dirty="0"/>
              <a:t>            &lt;</a:t>
            </a:r>
            <a:r>
              <a:rPr lang="en-US" sz="1800" b="1" dirty="0" smtClean="0"/>
              <a:t>AttributeValue&gt;Google</a:t>
            </a:r>
            <a:endParaRPr lang="en-US" sz="1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75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Cloud 5"/>
          <p:cNvSpPr/>
          <p:nvPr/>
        </p:nvSpPr>
        <p:spPr>
          <a:xfrm>
            <a:off x="3765079" y="914400"/>
            <a:ext cx="1928826" cy="1781970"/>
          </a:xfrm>
          <a:prstGeom prst="cloud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138928" y="1445933"/>
            <a:ext cx="1181128" cy="676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atin typeface="Calibri" pitchFamily="34" charset="0"/>
              </a:rPr>
              <a:t>w</a:t>
            </a:r>
            <a:r>
              <a:rPr lang="en-US" dirty="0" err="1" smtClean="0">
                <a:latin typeface="Calibri" pitchFamily="34" charset="0"/>
              </a:rPr>
              <a:t>ebapp</a:t>
            </a:r>
            <a:r>
              <a:rPr lang="en-US" dirty="0" smtClean="0">
                <a:latin typeface="Calibri" pitchFamily="34" charset="0"/>
              </a:rPr>
              <a:t> 3</a:t>
            </a:r>
            <a:endParaRPr lang="en-US" sz="1600" b="1" dirty="0">
              <a:latin typeface="Calibri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57200" y="2820186"/>
            <a:ext cx="3593332" cy="33242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11" descr="E:\RESOURCES\DVD_ART36\Artwork_Imagery\Icons - Illustrations\_ XML ICONS\user business user woman people pers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959651" y="4950038"/>
            <a:ext cx="533400" cy="720624"/>
          </a:xfrm>
          <a:prstGeom prst="rect">
            <a:avLst/>
          </a:prstGeom>
          <a:noFill/>
        </p:spPr>
      </p:pic>
      <p:sp>
        <p:nvSpPr>
          <p:cNvPr id="18" name="Isosceles Triangle 17"/>
          <p:cNvSpPr/>
          <p:nvPr/>
        </p:nvSpPr>
        <p:spPr>
          <a:xfrm>
            <a:off x="547690" y="2953533"/>
            <a:ext cx="1357322" cy="76200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/>
              <a:t>AD</a:t>
            </a:r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5257800" y="2820186"/>
            <a:ext cx="3593332" cy="332424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543800" y="4115586"/>
            <a:ext cx="1181128" cy="6667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atin typeface="Calibri" pitchFamily="34" charset="0"/>
              </a:rPr>
              <a:t>webapp</a:t>
            </a:r>
            <a:r>
              <a:rPr lang="en-US" dirty="0" smtClean="0">
                <a:latin typeface="Calibri" pitchFamily="34" charset="0"/>
              </a:rPr>
              <a:t> 1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1426521" y="3200399"/>
            <a:ext cx="1366846" cy="66596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latin typeface="Calibri" pitchFamily="34" charset="0"/>
              </a:rPr>
              <a:t>IdP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5687620" y="3200399"/>
            <a:ext cx="1366846" cy="66596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latin typeface="Calibri" pitchFamily="34" charset="0"/>
              </a:rPr>
              <a:t>IdP</a:t>
            </a:r>
            <a:endParaRPr lang="en-US" dirty="0">
              <a:latin typeface="Calibri" pitchFamily="34" charset="0"/>
            </a:endParaRPr>
          </a:p>
        </p:txBody>
      </p:sp>
      <p:cxnSp>
        <p:nvCxnSpPr>
          <p:cNvPr id="39" name="Straight Arrow Connector 38"/>
          <p:cNvCxnSpPr>
            <a:stCxn id="9" idx="0"/>
            <a:endCxn id="24" idx="3"/>
          </p:cNvCxnSpPr>
          <p:nvPr/>
        </p:nvCxnSpPr>
        <p:spPr>
          <a:xfrm flipV="1">
            <a:off x="1226351" y="3768839"/>
            <a:ext cx="400340" cy="1181199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24" idx="0"/>
            <a:endCxn id="7" idx="1"/>
          </p:cNvCxnSpPr>
          <p:nvPr/>
        </p:nvCxnSpPr>
        <p:spPr>
          <a:xfrm flipV="1">
            <a:off x="2109944" y="1784073"/>
            <a:ext cx="2028984" cy="1416326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4" idx="6"/>
            <a:endCxn id="25" idx="2"/>
          </p:cNvCxnSpPr>
          <p:nvPr/>
        </p:nvCxnSpPr>
        <p:spPr>
          <a:xfrm>
            <a:off x="2793367" y="3533384"/>
            <a:ext cx="2894253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25" idx="5"/>
            <a:endCxn id="23" idx="1"/>
          </p:cNvCxnSpPr>
          <p:nvPr/>
        </p:nvCxnSpPr>
        <p:spPr>
          <a:xfrm>
            <a:off x="6854296" y="3768839"/>
            <a:ext cx="689504" cy="680125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9" idx="1"/>
            <a:endCxn id="24" idx="4"/>
          </p:cNvCxnSpPr>
          <p:nvPr/>
        </p:nvCxnSpPr>
        <p:spPr>
          <a:xfrm flipV="1">
            <a:off x="1493051" y="3866368"/>
            <a:ext cx="616893" cy="14439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9" idx="1"/>
            <a:endCxn id="7" idx="2"/>
          </p:cNvCxnSpPr>
          <p:nvPr/>
        </p:nvCxnSpPr>
        <p:spPr>
          <a:xfrm flipV="1">
            <a:off x="1493051" y="2122213"/>
            <a:ext cx="3236441" cy="31881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9" idx="1"/>
            <a:endCxn id="25" idx="3"/>
          </p:cNvCxnSpPr>
          <p:nvPr/>
        </p:nvCxnSpPr>
        <p:spPr>
          <a:xfrm flipV="1">
            <a:off x="1493051" y="3768839"/>
            <a:ext cx="4394739" cy="15415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23" idx="1"/>
          </p:cNvCxnSpPr>
          <p:nvPr/>
        </p:nvCxnSpPr>
        <p:spPr>
          <a:xfrm flipV="1">
            <a:off x="1493051" y="4448964"/>
            <a:ext cx="6050749" cy="8613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0412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Cloud 5"/>
          <p:cNvSpPr/>
          <p:nvPr/>
        </p:nvSpPr>
        <p:spPr>
          <a:xfrm>
            <a:off x="3765079" y="914400"/>
            <a:ext cx="1928826" cy="1781970"/>
          </a:xfrm>
          <a:prstGeom prst="cloud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138928" y="1445933"/>
            <a:ext cx="1181128" cy="676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atin typeface="Calibri" pitchFamily="34" charset="0"/>
              </a:rPr>
              <a:t>w</a:t>
            </a:r>
            <a:r>
              <a:rPr lang="en-US" dirty="0" err="1" smtClean="0">
                <a:latin typeface="Calibri" pitchFamily="34" charset="0"/>
              </a:rPr>
              <a:t>ebapp</a:t>
            </a:r>
            <a:r>
              <a:rPr lang="en-US" dirty="0" smtClean="0">
                <a:latin typeface="Calibri" pitchFamily="34" charset="0"/>
              </a:rPr>
              <a:t> 3</a:t>
            </a:r>
            <a:endParaRPr lang="en-US" sz="1600" b="1" dirty="0">
              <a:latin typeface="Calibri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57200" y="2820186"/>
            <a:ext cx="3593332" cy="33242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11" descr="E:\RESOURCES\DVD_ART36\Artwork_Imagery\Icons - Illustrations\_ XML ICONS\user business user woman people pers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959651" y="4950038"/>
            <a:ext cx="533400" cy="720624"/>
          </a:xfrm>
          <a:prstGeom prst="rect">
            <a:avLst/>
          </a:prstGeom>
          <a:noFill/>
        </p:spPr>
      </p:pic>
      <p:sp>
        <p:nvSpPr>
          <p:cNvPr id="18" name="Isosceles Triangle 17"/>
          <p:cNvSpPr/>
          <p:nvPr/>
        </p:nvSpPr>
        <p:spPr>
          <a:xfrm>
            <a:off x="547690" y="2953533"/>
            <a:ext cx="1357322" cy="76200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/>
              <a:t>AD</a:t>
            </a:r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5257800" y="2820186"/>
            <a:ext cx="3593332" cy="332424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543800" y="4115586"/>
            <a:ext cx="1181128" cy="6667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atin typeface="Calibri" pitchFamily="34" charset="0"/>
              </a:rPr>
              <a:t>webapp</a:t>
            </a:r>
            <a:r>
              <a:rPr lang="en-US" dirty="0" smtClean="0">
                <a:latin typeface="Calibri" pitchFamily="34" charset="0"/>
              </a:rPr>
              <a:t> 1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1426521" y="3200399"/>
            <a:ext cx="1366846" cy="66596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latin typeface="Calibri" pitchFamily="34" charset="0"/>
              </a:rPr>
              <a:t>IdP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5687620" y="3200399"/>
            <a:ext cx="1366846" cy="66596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latin typeface="Calibri" pitchFamily="34" charset="0"/>
              </a:rPr>
              <a:t>IdP</a:t>
            </a:r>
            <a:endParaRPr lang="en-US" dirty="0">
              <a:latin typeface="Calibri" pitchFamily="34" charset="0"/>
            </a:endParaRPr>
          </a:p>
        </p:txBody>
      </p:sp>
      <p:cxnSp>
        <p:nvCxnSpPr>
          <p:cNvPr id="39" name="Straight Arrow Connector 38"/>
          <p:cNvCxnSpPr>
            <a:stCxn id="9" idx="0"/>
            <a:endCxn id="24" idx="3"/>
          </p:cNvCxnSpPr>
          <p:nvPr/>
        </p:nvCxnSpPr>
        <p:spPr>
          <a:xfrm flipV="1">
            <a:off x="1226351" y="3768839"/>
            <a:ext cx="400340" cy="1181199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24" idx="0"/>
            <a:endCxn id="7" idx="1"/>
          </p:cNvCxnSpPr>
          <p:nvPr/>
        </p:nvCxnSpPr>
        <p:spPr>
          <a:xfrm flipV="1">
            <a:off x="2109944" y="1784073"/>
            <a:ext cx="2028984" cy="1416326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4" idx="6"/>
            <a:endCxn id="25" idx="2"/>
          </p:cNvCxnSpPr>
          <p:nvPr/>
        </p:nvCxnSpPr>
        <p:spPr>
          <a:xfrm>
            <a:off x="2793367" y="3533384"/>
            <a:ext cx="2894253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25" idx="5"/>
            <a:endCxn id="23" idx="1"/>
          </p:cNvCxnSpPr>
          <p:nvPr/>
        </p:nvCxnSpPr>
        <p:spPr>
          <a:xfrm>
            <a:off x="6854296" y="3768839"/>
            <a:ext cx="689504" cy="680125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9" idx="1"/>
            <a:endCxn id="24" idx="4"/>
          </p:cNvCxnSpPr>
          <p:nvPr/>
        </p:nvCxnSpPr>
        <p:spPr>
          <a:xfrm flipV="1">
            <a:off x="1493051" y="3866368"/>
            <a:ext cx="616893" cy="14439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9" idx="1"/>
            <a:endCxn id="7" idx="2"/>
          </p:cNvCxnSpPr>
          <p:nvPr/>
        </p:nvCxnSpPr>
        <p:spPr>
          <a:xfrm flipV="1">
            <a:off x="1493051" y="2122213"/>
            <a:ext cx="3236441" cy="31881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9" idx="1"/>
            <a:endCxn id="25" idx="3"/>
          </p:cNvCxnSpPr>
          <p:nvPr/>
        </p:nvCxnSpPr>
        <p:spPr>
          <a:xfrm flipV="1">
            <a:off x="1493051" y="3768839"/>
            <a:ext cx="4394739" cy="15415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23" idx="1"/>
          </p:cNvCxnSpPr>
          <p:nvPr/>
        </p:nvCxnSpPr>
        <p:spPr>
          <a:xfrm flipV="1">
            <a:off x="1493051" y="4448964"/>
            <a:ext cx="6050749" cy="8613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 rot="3381220">
            <a:off x="2837798" y="1114091"/>
            <a:ext cx="633256" cy="2774285"/>
          </a:xfrm>
          <a:prstGeom prst="ellipse">
            <a:avLst/>
          </a:prstGeom>
          <a:solidFill>
            <a:schemeClr val="accent2">
              <a:alpha val="2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 rot="5400000">
            <a:off x="3928627" y="1842791"/>
            <a:ext cx="633256" cy="3285068"/>
          </a:xfrm>
          <a:prstGeom prst="ellipse">
            <a:avLst/>
          </a:prstGeom>
          <a:solidFill>
            <a:schemeClr val="accent2">
              <a:alpha val="2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 rot="7988313">
            <a:off x="6985787" y="3509320"/>
            <a:ext cx="544035" cy="1304960"/>
          </a:xfrm>
          <a:prstGeom prst="ellipse">
            <a:avLst/>
          </a:prstGeom>
          <a:solidFill>
            <a:schemeClr val="accent2">
              <a:alpha val="2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 rot="1374621">
            <a:off x="1574342" y="3784597"/>
            <a:ext cx="544035" cy="1606289"/>
          </a:xfrm>
          <a:prstGeom prst="ellipse">
            <a:avLst/>
          </a:prstGeom>
          <a:solidFill>
            <a:schemeClr val="accent2">
              <a:alpha val="2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07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 - keys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13316" y="2450998"/>
            <a:ext cx="1647140" cy="123825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Claims</a:t>
            </a:r>
          </a:p>
          <a:p>
            <a:pPr algn="ctr"/>
            <a:r>
              <a:rPr lang="en-US" dirty="0" smtClean="0"/>
              <a:t>Producer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7391400" y="2450998"/>
            <a:ext cx="1647141" cy="123825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Claims</a:t>
            </a:r>
          </a:p>
          <a:p>
            <a:pPr algn="ctr"/>
            <a:r>
              <a:rPr lang="en-US" dirty="0" smtClean="0"/>
              <a:t>Consumer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3886200" y="2689127"/>
            <a:ext cx="1295400" cy="762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Token</a:t>
            </a:r>
            <a:endParaRPr lang="en-US" b="1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82104" y="3757281"/>
            <a:ext cx="122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Private Key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22111" y="4282678"/>
            <a:ext cx="115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Certificate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2453" y="1956495"/>
            <a:ext cx="122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Private Key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8168" y="1587163"/>
            <a:ext cx="115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Certificate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2107404" y="2841527"/>
            <a:ext cx="609600" cy="4572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2971800" y="2841527"/>
            <a:ext cx="609600" cy="457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27" name="Rounded Rectangle 26"/>
          <p:cNvSpPr/>
          <p:nvPr/>
        </p:nvSpPr>
        <p:spPr>
          <a:xfrm>
            <a:off x="5638800" y="2841527"/>
            <a:ext cx="609600" cy="457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6466694" y="2841527"/>
            <a:ext cx="609600" cy="4572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7635101" y="2056031"/>
            <a:ext cx="115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Certificate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35" name="Elbow Connector 34"/>
          <p:cNvCxnSpPr>
            <a:stCxn id="31" idx="1"/>
            <a:endCxn id="28" idx="0"/>
          </p:cNvCxnSpPr>
          <p:nvPr/>
        </p:nvCxnSpPr>
        <p:spPr>
          <a:xfrm rot="10800000" flipV="1">
            <a:off x="6771495" y="2240697"/>
            <a:ext cx="863607" cy="600830"/>
          </a:xfrm>
          <a:prstGeom prst="bentConnector2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18" idx="3"/>
            <a:endCxn id="31" idx="0"/>
          </p:cNvCxnSpPr>
          <p:nvPr/>
        </p:nvCxnSpPr>
        <p:spPr>
          <a:xfrm>
            <a:off x="1509317" y="1771829"/>
            <a:ext cx="6701359" cy="284202"/>
          </a:xfrm>
          <a:prstGeom prst="bentConnector2">
            <a:avLst/>
          </a:prstGeom>
          <a:ln w="19050">
            <a:prstDash val="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15" idx="1"/>
            <a:endCxn id="27" idx="2"/>
          </p:cNvCxnSpPr>
          <p:nvPr/>
        </p:nvCxnSpPr>
        <p:spPr>
          <a:xfrm rot="10800000">
            <a:off x="5943600" y="3298727"/>
            <a:ext cx="1638504" cy="643220"/>
          </a:xfrm>
          <a:prstGeom prst="bentConnector2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44027" y="3771421"/>
            <a:ext cx="115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Certificate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44" name="Elbow Connector 43"/>
          <p:cNvCxnSpPr>
            <a:stCxn id="42" idx="3"/>
            <a:endCxn id="24" idx="2"/>
          </p:cNvCxnSpPr>
          <p:nvPr/>
        </p:nvCxnSpPr>
        <p:spPr>
          <a:xfrm flipV="1">
            <a:off x="1495176" y="3298727"/>
            <a:ext cx="1781424" cy="657360"/>
          </a:xfrm>
          <a:prstGeom prst="bentConnector2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16" idx="1"/>
            <a:endCxn id="42" idx="2"/>
          </p:cNvCxnSpPr>
          <p:nvPr/>
        </p:nvCxnSpPr>
        <p:spPr>
          <a:xfrm rot="10800000">
            <a:off x="919603" y="4140754"/>
            <a:ext cx="6702509" cy="326591"/>
          </a:xfrm>
          <a:prstGeom prst="bentConnector2">
            <a:avLst/>
          </a:prstGeom>
          <a:ln w="19050">
            <a:solidFill>
              <a:srgbClr val="00B05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17" idx="3"/>
            <a:endCxn id="23" idx="0"/>
          </p:cNvCxnSpPr>
          <p:nvPr/>
        </p:nvCxnSpPr>
        <p:spPr>
          <a:xfrm>
            <a:off x="1545032" y="2141161"/>
            <a:ext cx="867172" cy="700366"/>
          </a:xfrm>
          <a:prstGeom prst="bentConnector2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6" idx="6"/>
            <a:endCxn id="23" idx="1"/>
          </p:cNvCxnSpPr>
          <p:nvPr/>
        </p:nvCxnSpPr>
        <p:spPr>
          <a:xfrm flipV="1">
            <a:off x="1760456" y="3070127"/>
            <a:ext cx="34694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23" idx="3"/>
            <a:endCxn id="24" idx="1"/>
          </p:cNvCxnSpPr>
          <p:nvPr/>
        </p:nvCxnSpPr>
        <p:spPr>
          <a:xfrm>
            <a:off x="2717004" y="3070127"/>
            <a:ext cx="2547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24" idx="3"/>
            <a:endCxn id="8" idx="1"/>
          </p:cNvCxnSpPr>
          <p:nvPr/>
        </p:nvCxnSpPr>
        <p:spPr>
          <a:xfrm>
            <a:off x="3581400" y="3070127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8" idx="3"/>
            <a:endCxn id="27" idx="1"/>
          </p:cNvCxnSpPr>
          <p:nvPr/>
        </p:nvCxnSpPr>
        <p:spPr>
          <a:xfrm>
            <a:off x="5181600" y="3070127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stCxn id="27" idx="3"/>
            <a:endCxn id="28" idx="1"/>
          </p:cNvCxnSpPr>
          <p:nvPr/>
        </p:nvCxnSpPr>
        <p:spPr>
          <a:xfrm>
            <a:off x="6248400" y="3070127"/>
            <a:ext cx="21829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>
            <a:stCxn id="28" idx="3"/>
            <a:endCxn id="7" idx="2"/>
          </p:cNvCxnSpPr>
          <p:nvPr/>
        </p:nvCxnSpPr>
        <p:spPr>
          <a:xfrm>
            <a:off x="7076294" y="3070127"/>
            <a:ext cx="315106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ounded Rectangle 95"/>
          <p:cNvSpPr/>
          <p:nvPr/>
        </p:nvSpPr>
        <p:spPr>
          <a:xfrm>
            <a:off x="228600" y="1447800"/>
            <a:ext cx="1447800" cy="977563"/>
          </a:xfrm>
          <a:prstGeom prst="roundRect">
            <a:avLst/>
          </a:prstGeom>
          <a:noFill/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689094" y="1025835"/>
            <a:ext cx="526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PFX</a:t>
            </a:r>
            <a:endParaRPr lang="en-US" dirty="0"/>
          </a:p>
        </p:txBody>
      </p:sp>
      <p:sp>
        <p:nvSpPr>
          <p:cNvPr id="99" name="Rounded Rectangle 98"/>
          <p:cNvSpPr/>
          <p:nvPr/>
        </p:nvSpPr>
        <p:spPr>
          <a:xfrm>
            <a:off x="7473785" y="3757281"/>
            <a:ext cx="1447800" cy="977563"/>
          </a:xfrm>
          <a:prstGeom prst="roundRect">
            <a:avLst/>
          </a:prstGeom>
          <a:noFill/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/>
          <p:cNvSpPr txBox="1"/>
          <p:nvPr/>
        </p:nvSpPr>
        <p:spPr>
          <a:xfrm>
            <a:off x="7951564" y="4742584"/>
            <a:ext cx="526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PFX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25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 - endpoints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13316" y="2450998"/>
            <a:ext cx="1647140" cy="123825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Claims</a:t>
            </a:r>
          </a:p>
          <a:p>
            <a:pPr algn="ctr"/>
            <a:r>
              <a:rPr lang="en-US" dirty="0" smtClean="0"/>
              <a:t>Producer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7391400" y="2450998"/>
            <a:ext cx="1647141" cy="123825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Claims</a:t>
            </a:r>
          </a:p>
          <a:p>
            <a:pPr algn="ctr"/>
            <a:r>
              <a:rPr lang="en-US" dirty="0" smtClean="0"/>
              <a:t>Consumer</a:t>
            </a:r>
            <a:endParaRPr lang="en-US" dirty="0"/>
          </a:p>
        </p:txBody>
      </p:sp>
      <p:cxnSp>
        <p:nvCxnSpPr>
          <p:cNvPr id="9" name="Straight Connector 8"/>
          <p:cNvCxnSpPr>
            <a:stCxn id="6" idx="6"/>
            <a:endCxn id="10" idx="2"/>
          </p:cNvCxnSpPr>
          <p:nvPr/>
        </p:nvCxnSpPr>
        <p:spPr>
          <a:xfrm>
            <a:off x="1760456" y="3070128"/>
            <a:ext cx="296944" cy="0"/>
          </a:xfrm>
          <a:prstGeom prst="lin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sp>
        <p:nvSpPr>
          <p:cNvPr id="10" name="Oval 9"/>
          <p:cNvSpPr/>
          <p:nvPr/>
        </p:nvSpPr>
        <p:spPr>
          <a:xfrm>
            <a:off x="2057400" y="2917728"/>
            <a:ext cx="304800" cy="304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13" idx="6"/>
            <a:endCxn id="7" idx="2"/>
          </p:cNvCxnSpPr>
          <p:nvPr/>
        </p:nvCxnSpPr>
        <p:spPr>
          <a:xfrm>
            <a:off x="7061855" y="3069085"/>
            <a:ext cx="329545" cy="1043"/>
          </a:xfrm>
          <a:prstGeom prst="lin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sp>
        <p:nvSpPr>
          <p:cNvPr id="13" name="Oval 12"/>
          <p:cNvSpPr/>
          <p:nvPr/>
        </p:nvSpPr>
        <p:spPr>
          <a:xfrm>
            <a:off x="6757055" y="2916685"/>
            <a:ext cx="304800" cy="3048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Elbow Connector 17"/>
          <p:cNvCxnSpPr>
            <a:stCxn id="13" idx="4"/>
            <a:endCxn id="6" idx="4"/>
          </p:cNvCxnSpPr>
          <p:nvPr/>
        </p:nvCxnSpPr>
        <p:spPr>
          <a:xfrm rot="5400000">
            <a:off x="3689285" y="469087"/>
            <a:ext cx="467772" cy="5972569"/>
          </a:xfrm>
          <a:prstGeom prst="bentConnector3">
            <a:avLst>
              <a:gd name="adj1" fmla="val 148870"/>
            </a:avLst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10" idx="0"/>
            <a:endCxn id="7" idx="0"/>
          </p:cNvCxnSpPr>
          <p:nvPr/>
        </p:nvCxnSpPr>
        <p:spPr>
          <a:xfrm rot="5400000" flipH="1" flipV="1">
            <a:off x="4979020" y="-318222"/>
            <a:ext cx="466730" cy="6005171"/>
          </a:xfrm>
          <a:prstGeom prst="bentConnector3">
            <a:avLst>
              <a:gd name="adj1" fmla="val 148979"/>
            </a:avLst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urved Connector 21"/>
          <p:cNvCxnSpPr>
            <a:stCxn id="13" idx="1"/>
            <a:endCxn id="10" idx="7"/>
          </p:cNvCxnSpPr>
          <p:nvPr/>
        </p:nvCxnSpPr>
        <p:spPr>
          <a:xfrm rot="16200000" flipH="1" flipV="1">
            <a:off x="4559106" y="719778"/>
            <a:ext cx="1043" cy="4484129"/>
          </a:xfrm>
          <a:prstGeom prst="curvedConnector3">
            <a:avLst>
              <a:gd name="adj1" fmla="val -55119367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Curved Connector 23"/>
          <p:cNvCxnSpPr>
            <a:stCxn id="10" idx="5"/>
            <a:endCxn id="13" idx="3"/>
          </p:cNvCxnSpPr>
          <p:nvPr/>
        </p:nvCxnSpPr>
        <p:spPr>
          <a:xfrm rot="5400000" flipH="1" flipV="1">
            <a:off x="4559105" y="935305"/>
            <a:ext cx="1043" cy="4484129"/>
          </a:xfrm>
          <a:prstGeom prst="curvedConnector3">
            <a:avLst>
              <a:gd name="adj1" fmla="val -60542186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62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Metadata – Identity Provider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1200" dirty="0" smtClean="0"/>
              <a:t>[https</a:t>
            </a:r>
            <a:r>
              <a:rPr lang="pt-PT" sz="1200" dirty="0"/>
              <a:t>://</a:t>
            </a:r>
            <a:r>
              <a:rPr lang="pt-PT" sz="1200" dirty="0" smtClean="0"/>
              <a:t>demos-ciws.accesscontrol.appfabriclabs.com/FederationMetadata/2007-06/FederationMetadata.xml]</a:t>
            </a:r>
            <a:endParaRPr lang="pt-PT" sz="1200" dirty="0"/>
          </a:p>
          <a:p>
            <a:pPr marL="0" indent="0">
              <a:buNone/>
            </a:pPr>
            <a:r>
              <a:rPr lang="pt-PT" sz="1800" dirty="0" smtClean="0"/>
              <a:t>&lt;EntityDescriptor&gt;    </a:t>
            </a:r>
          </a:p>
          <a:p>
            <a:pPr marL="0" indent="0">
              <a:buNone/>
            </a:pPr>
            <a:r>
              <a:rPr lang="pt-PT" sz="1800" dirty="0" smtClean="0"/>
              <a:t>    &lt;Signature&gt; </a:t>
            </a:r>
            <a:r>
              <a:rPr lang="en-US" sz="1800" dirty="0"/>
              <a:t>[XML DSIG </a:t>
            </a:r>
            <a:r>
              <a:rPr lang="en-US" sz="1800" dirty="0" smtClean="0"/>
              <a:t>signature]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&lt;</a:t>
            </a:r>
            <a:r>
              <a:rPr lang="en-US" sz="1800" b="1" dirty="0" smtClean="0">
                <a:solidFill>
                  <a:srgbClr val="C00000"/>
                </a:solidFill>
              </a:rPr>
              <a:t>RoleDescriptor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dirty="0" smtClean="0"/>
              <a:t>type=“</a:t>
            </a:r>
            <a:r>
              <a:rPr lang="en-US" sz="1800" b="1" dirty="0" smtClean="0">
                <a:solidFill>
                  <a:srgbClr val="C00000"/>
                </a:solidFill>
              </a:rPr>
              <a:t>SecurityTokenService</a:t>
            </a:r>
            <a:r>
              <a:rPr lang="en-US" sz="1800" dirty="0" smtClean="0"/>
              <a:t>”&gt;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&lt;KeyDescriptor use=“signing”&gt;&lt;KeyInfo&gt; </a:t>
            </a:r>
            <a:r>
              <a:rPr lang="en-US" sz="1800" b="1" dirty="0" smtClean="0">
                <a:solidFill>
                  <a:srgbClr val="C00000"/>
                </a:solidFill>
              </a:rPr>
              <a:t>[X509Certificate] </a:t>
            </a:r>
            <a:r>
              <a:rPr lang="en-US" sz="1100" b="1" dirty="0" smtClean="0"/>
              <a:t>[copy to file]</a:t>
            </a:r>
            <a:endParaRPr lang="en-US" sz="1800" b="1" dirty="0" smtClean="0"/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&lt;ClaimTypesOffered&gt;…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&lt;SecurityTokenServiceEndpoint&gt;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   &lt;EndpointReference&gt; [WS-Addressing endpoint reference]</a:t>
            </a:r>
          </a:p>
          <a:p>
            <a:pPr marL="0" indent="0">
              <a:buNone/>
            </a:pPr>
            <a:r>
              <a:rPr lang="en-US" sz="1800" dirty="0" smtClean="0"/>
              <a:t>        &lt;</a:t>
            </a:r>
            <a:r>
              <a:rPr lang="en-US" sz="1800" dirty="0"/>
              <a:t>SecurityTokenServiceEndpoint&gt;</a:t>
            </a:r>
          </a:p>
          <a:p>
            <a:pPr marL="0" indent="0">
              <a:buNone/>
            </a:pPr>
            <a:r>
              <a:rPr lang="en-US" sz="1800" dirty="0"/>
              <a:t>        </a:t>
            </a:r>
            <a:r>
              <a:rPr lang="en-US" sz="1800" dirty="0" smtClean="0"/>
              <a:t>    </a:t>
            </a:r>
            <a:r>
              <a:rPr lang="en-US" sz="1800" dirty="0"/>
              <a:t>&lt;EndpointReference&gt; [WS-Addressing endpoint reference</a:t>
            </a:r>
            <a:r>
              <a:rPr lang="en-US" sz="1800" dirty="0" smtClean="0"/>
              <a:t>]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&lt;PassiveRequestorEndpoint&gt;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   &lt;EndpointReference&gt;&lt;</a:t>
            </a:r>
            <a:r>
              <a:rPr lang="en-US" sz="1800" dirty="0"/>
              <a:t>Address</a:t>
            </a:r>
            <a:r>
              <a:rPr lang="en-US" sz="1800" dirty="0" smtClean="0"/>
              <a:t>&gt;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C00000"/>
                </a:solidFill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</a:rPr>
              <a:t>               https</a:t>
            </a:r>
            <a:r>
              <a:rPr lang="en-US" sz="1800" b="1" dirty="0">
                <a:solidFill>
                  <a:srgbClr val="C00000"/>
                </a:solidFill>
              </a:rPr>
              <a:t>://demos-ciws.accesscontrol.appfabriclabs.com/v2/wsfederation</a:t>
            </a:r>
            <a:endParaRPr lang="en-US" sz="1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1800" dirty="0" smtClean="0"/>
              <a:t>    &lt;</a:t>
            </a:r>
            <a:r>
              <a:rPr lang="en-US" sz="1800" dirty="0"/>
              <a:t>RoleDescriptor type</a:t>
            </a:r>
            <a:r>
              <a:rPr lang="en-US" sz="1800" dirty="0" smtClean="0"/>
              <a:t>=“ApplicationServiceType”&gt;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(…)</a:t>
            </a:r>
          </a:p>
          <a:p>
            <a:pPr marL="0" indent="0">
              <a:buNone/>
            </a:pPr>
            <a:r>
              <a:rPr lang="en-US" sz="1800" dirty="0" smtClean="0"/>
              <a:t> </a:t>
            </a:r>
            <a:endParaRPr lang="pt-PT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68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Metadata – www.rp.ciws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1800" dirty="0" smtClean="0"/>
              <a:t>&lt;EntityDescriptor&gt;</a:t>
            </a:r>
          </a:p>
          <a:p>
            <a:pPr marL="0" indent="0">
              <a:buNone/>
            </a:pPr>
            <a:r>
              <a:rPr lang="pt-PT" sz="1800" dirty="0" smtClean="0"/>
              <a:t>    &lt;RoleDescriptor type=“ApplicationServiceType”&gt;</a:t>
            </a:r>
          </a:p>
          <a:p>
            <a:pPr marL="0" indent="0">
              <a:buNone/>
            </a:pPr>
            <a:r>
              <a:rPr lang="pt-PT" sz="1800" dirty="0"/>
              <a:t> </a:t>
            </a:r>
            <a:r>
              <a:rPr lang="pt-PT" sz="1800" dirty="0" smtClean="0"/>
              <a:t>       &lt;ClaimTypesRequested&gt;</a:t>
            </a:r>
          </a:p>
          <a:p>
            <a:pPr marL="0" indent="0">
              <a:buNone/>
            </a:pPr>
            <a:r>
              <a:rPr lang="pt-PT" sz="1800" dirty="0"/>
              <a:t> </a:t>
            </a:r>
            <a:r>
              <a:rPr lang="pt-PT" sz="1800" dirty="0" smtClean="0"/>
              <a:t>           &lt;ClaimType Uri=“.../name” Optional=“true” /&gt;</a:t>
            </a:r>
          </a:p>
          <a:p>
            <a:pPr marL="0" indent="0">
              <a:buNone/>
            </a:pPr>
            <a:r>
              <a:rPr lang="pt-PT" sz="1800" dirty="0"/>
              <a:t> </a:t>
            </a:r>
            <a:r>
              <a:rPr lang="pt-PT" sz="1800" dirty="0" smtClean="0"/>
              <a:t>           &lt;ClaimType Uri=“.../role” Optional=“true” /&gt;</a:t>
            </a:r>
          </a:p>
          <a:p>
            <a:pPr marL="0" indent="0">
              <a:buNone/>
            </a:pPr>
            <a:r>
              <a:rPr lang="pt-PT" sz="1800" dirty="0"/>
              <a:t> </a:t>
            </a:r>
            <a:r>
              <a:rPr lang="pt-PT" sz="1800" dirty="0" smtClean="0"/>
              <a:t>       &lt;TargetScopes&gt;</a:t>
            </a:r>
          </a:p>
          <a:p>
            <a:pPr marL="0" indent="0">
              <a:buNone/>
            </a:pPr>
            <a:r>
              <a:rPr lang="pt-PT" sz="1800" dirty="0"/>
              <a:t> </a:t>
            </a:r>
            <a:r>
              <a:rPr lang="pt-PT" sz="1800" dirty="0" smtClean="0"/>
              <a:t>           &lt;EndpointReference&gt;&lt;Address&gt;https://www.rp.ciws:8443/</a:t>
            </a:r>
          </a:p>
          <a:p>
            <a:pPr marL="0" indent="0">
              <a:buNone/>
            </a:pPr>
            <a:r>
              <a:rPr lang="pt-PT" sz="1800" dirty="0"/>
              <a:t> </a:t>
            </a:r>
            <a:r>
              <a:rPr lang="pt-PT" sz="1800" dirty="0" smtClean="0"/>
              <a:t>      &lt;PassiveRequestorEndpoint&gt;</a:t>
            </a:r>
          </a:p>
          <a:p>
            <a:pPr marL="0" indent="0">
              <a:buNone/>
            </a:pPr>
            <a:r>
              <a:rPr lang="pt-PT" sz="1800" dirty="0"/>
              <a:t> </a:t>
            </a:r>
            <a:r>
              <a:rPr lang="pt-PT" sz="1800" dirty="0" smtClean="0"/>
              <a:t>           &lt;EndpointReference&gt;&lt;Address&gt;</a:t>
            </a:r>
            <a:r>
              <a:rPr lang="pt-PT" sz="1800" dirty="0"/>
              <a:t>https://www.rp.ciws:8443/</a:t>
            </a:r>
          </a:p>
          <a:p>
            <a:pPr marL="0" indent="0">
              <a:buNone/>
            </a:pPr>
            <a:endParaRPr lang="pt-PT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93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Windows identity foundation</a:t>
            </a:r>
            <a:endParaRPr lang="pt-PT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04800" y="6477000"/>
            <a:ext cx="1905000" cy="244475"/>
          </a:xfrm>
        </p:spPr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620000" y="6477000"/>
            <a:ext cx="1295400" cy="24447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82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 model for identity representation</a:t>
            </a:r>
          </a:p>
          <a:p>
            <a:r>
              <a:rPr lang="en-US" dirty="0" smtClean="0"/>
              <a:t>Protocol and token handling</a:t>
            </a:r>
          </a:p>
          <a:p>
            <a:r>
              <a:rPr lang="en-US" dirty="0" smtClean="0"/>
              <a:t>Claims consumption pipeline</a:t>
            </a:r>
          </a:p>
          <a:p>
            <a:pPr lvl="1"/>
            <a:r>
              <a:rPr lang="en-US" dirty="0" smtClean="0"/>
              <a:t>Token validation</a:t>
            </a:r>
          </a:p>
          <a:p>
            <a:pPr lvl="1"/>
            <a:r>
              <a:rPr lang="en-US" dirty="0" smtClean="0"/>
              <a:t>Identity transformation</a:t>
            </a:r>
          </a:p>
          <a:p>
            <a:pPr lvl="1"/>
            <a:r>
              <a:rPr lang="en-US" dirty="0" smtClean="0"/>
              <a:t>Authorization decision</a:t>
            </a:r>
          </a:p>
          <a:p>
            <a:r>
              <a:rPr lang="en-US" dirty="0" smtClean="0"/>
              <a:t>Claims issuance pipeline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2305-FF02-455A-8E87-C53BD73059EB}" type="slidenum">
              <a:rPr lang="pt-PT" smtClean="0"/>
              <a:pPr/>
              <a:t>28</a:t>
            </a:fld>
            <a:endParaRPr lang="pt-PT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WIF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52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Claims object model</a:t>
            </a:r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8550443" cy="432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228600" y="3253819"/>
            <a:ext cx="8702843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553200" y="4114800"/>
            <a:ext cx="1143000" cy="2286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Rectangle 12"/>
          <p:cNvSpPr/>
          <p:nvPr/>
        </p:nvSpPr>
        <p:spPr>
          <a:xfrm>
            <a:off x="6553200" y="4876800"/>
            <a:ext cx="1143000" cy="2286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Rectangle 13"/>
          <p:cNvSpPr/>
          <p:nvPr/>
        </p:nvSpPr>
        <p:spPr>
          <a:xfrm>
            <a:off x="6553200" y="4343400"/>
            <a:ext cx="1143000" cy="2286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Rectangle 10"/>
          <p:cNvSpPr/>
          <p:nvPr/>
        </p:nvSpPr>
        <p:spPr>
          <a:xfrm>
            <a:off x="5257800" y="3810000"/>
            <a:ext cx="762000" cy="2286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Rectangle 11"/>
          <p:cNvSpPr/>
          <p:nvPr/>
        </p:nvSpPr>
        <p:spPr>
          <a:xfrm>
            <a:off x="403780" y="3352800"/>
            <a:ext cx="1272619" cy="2286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" name="Rectangle 14"/>
          <p:cNvSpPr/>
          <p:nvPr/>
        </p:nvSpPr>
        <p:spPr>
          <a:xfrm>
            <a:off x="3124200" y="3352800"/>
            <a:ext cx="1272619" cy="2286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170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HOL 1 – ASP.NET web app with Google and Facebook based authentication, using Access Control Service</a:t>
            </a:r>
          </a:p>
          <a:p>
            <a:r>
              <a:rPr lang="en-US" sz="2400" dirty="0" smtClean="0"/>
              <a:t>The claims based model, use cases and specifications</a:t>
            </a:r>
          </a:p>
          <a:p>
            <a:r>
              <a:rPr lang="en-US" sz="2400" dirty="0" smtClean="0"/>
              <a:t>The Windows Identity Foundation</a:t>
            </a:r>
          </a:p>
          <a:p>
            <a:r>
              <a:rPr lang="en-US" sz="2400" dirty="0" smtClean="0"/>
              <a:t>The Azure </a:t>
            </a:r>
            <a:r>
              <a:rPr lang="en-US" sz="2400" dirty="0" err="1" smtClean="0"/>
              <a:t>AppFabric</a:t>
            </a:r>
            <a:r>
              <a:rPr lang="en-US" sz="2400" dirty="0" smtClean="0"/>
              <a:t> Access Control Service (ACS)</a:t>
            </a:r>
          </a:p>
          <a:p>
            <a:r>
              <a:rPr lang="en-US" sz="2400" b="1" dirty="0" smtClean="0"/>
              <a:t>HOL 2 – creating and configuring an ACS tenant</a:t>
            </a:r>
          </a:p>
          <a:p>
            <a:r>
              <a:rPr lang="en-US" sz="2400" dirty="0" smtClean="0"/>
              <a:t>WIF and ASP.NET deep dive</a:t>
            </a:r>
          </a:p>
          <a:p>
            <a:r>
              <a:rPr lang="en-US" sz="2400" b="1" dirty="0" smtClean="0"/>
              <a:t>HOL 3 – exploring WIF and ASP.NET</a:t>
            </a:r>
          </a:p>
          <a:p>
            <a:r>
              <a:rPr lang="en-US" sz="2400" dirty="0" smtClean="0"/>
              <a:t>Brief intro to Windows Azure</a:t>
            </a:r>
          </a:p>
          <a:p>
            <a:r>
              <a:rPr lang="en-US" sz="2400" dirty="0" smtClean="0"/>
              <a:t>WIF and Windows Azure</a:t>
            </a:r>
          </a:p>
          <a:p>
            <a:r>
              <a:rPr lang="en-US" sz="2400" b="1" dirty="0" smtClean="0"/>
              <a:t>HOL 4 – moving a claims based ASP.NET web app to Windows Azure</a:t>
            </a:r>
            <a:endParaRPr lang="en-US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45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Claim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/>
              <a:t>public static class </a:t>
            </a:r>
            <a:r>
              <a:rPr lang="en-US" sz="1400" b="1" dirty="0" err="1" smtClean="0"/>
              <a:t>ClaimTypes</a:t>
            </a:r>
            <a:r>
              <a:rPr lang="en-US" sz="1400" b="1" dirty="0" smtClean="0"/>
              <a:t> </a:t>
            </a:r>
            <a:r>
              <a:rPr lang="en-US" sz="1400" dirty="0" smtClean="0"/>
              <a:t>{    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    public </a:t>
            </a:r>
            <a:r>
              <a:rPr lang="en-US" sz="1400" dirty="0" err="1"/>
              <a:t>const</a:t>
            </a:r>
            <a:r>
              <a:rPr lang="en-US" sz="1400" dirty="0"/>
              <a:t> string </a:t>
            </a:r>
            <a:r>
              <a:rPr lang="en-US" sz="1400" b="1" dirty="0" err="1"/>
              <a:t>AuthenticationInstant</a:t>
            </a:r>
            <a:r>
              <a:rPr lang="en-US" sz="1400" dirty="0"/>
              <a:t> = "...";</a:t>
            </a:r>
          </a:p>
          <a:p>
            <a:pPr marL="0" indent="0">
              <a:buNone/>
            </a:pPr>
            <a:r>
              <a:rPr lang="en-US" sz="1400" dirty="0"/>
              <a:t>    public </a:t>
            </a:r>
            <a:r>
              <a:rPr lang="en-US" sz="1400" dirty="0" err="1"/>
              <a:t>const</a:t>
            </a:r>
            <a:r>
              <a:rPr lang="en-US" sz="1400" dirty="0"/>
              <a:t> string </a:t>
            </a:r>
            <a:r>
              <a:rPr lang="en-US" sz="1400" b="1" dirty="0" err="1"/>
              <a:t>AuthenticationMethod</a:t>
            </a:r>
            <a:r>
              <a:rPr lang="en-US" sz="1400" dirty="0"/>
              <a:t> = "...";</a:t>
            </a:r>
          </a:p>
          <a:p>
            <a:pPr marL="0" indent="0">
              <a:buNone/>
            </a:pPr>
            <a:r>
              <a:rPr lang="en-US" sz="1400" dirty="0" smtClean="0"/>
              <a:t>    public </a:t>
            </a:r>
            <a:r>
              <a:rPr lang="en-US" sz="1400" dirty="0" err="1"/>
              <a:t>const</a:t>
            </a:r>
            <a:r>
              <a:rPr lang="en-US" sz="1400" dirty="0"/>
              <a:t> string </a:t>
            </a:r>
            <a:r>
              <a:rPr lang="en-US" sz="1400" b="1" dirty="0" err="1"/>
              <a:t>DateOfBirth</a:t>
            </a:r>
            <a:r>
              <a:rPr lang="en-US" sz="1400" dirty="0"/>
              <a:t> = "...";</a:t>
            </a:r>
          </a:p>
          <a:p>
            <a:pPr marL="0" indent="0">
              <a:buNone/>
            </a:pPr>
            <a:r>
              <a:rPr lang="en-US" sz="1400" dirty="0"/>
              <a:t>    public </a:t>
            </a:r>
            <a:r>
              <a:rPr lang="en-US" sz="1400" dirty="0" err="1"/>
              <a:t>const</a:t>
            </a:r>
            <a:r>
              <a:rPr lang="en-US" sz="1400" dirty="0"/>
              <a:t> string </a:t>
            </a:r>
            <a:r>
              <a:rPr lang="en-US" sz="1400" b="1" dirty="0" err="1"/>
              <a:t>Dns</a:t>
            </a:r>
            <a:r>
              <a:rPr lang="en-US" sz="1400" dirty="0"/>
              <a:t> = "...";</a:t>
            </a:r>
          </a:p>
          <a:p>
            <a:pPr marL="0" indent="0">
              <a:buNone/>
            </a:pPr>
            <a:r>
              <a:rPr lang="en-US" sz="1400" dirty="0" smtClean="0"/>
              <a:t>    public </a:t>
            </a:r>
            <a:r>
              <a:rPr lang="en-US" sz="1400" dirty="0" err="1"/>
              <a:t>const</a:t>
            </a:r>
            <a:r>
              <a:rPr lang="en-US" sz="1400" dirty="0"/>
              <a:t> string </a:t>
            </a:r>
            <a:r>
              <a:rPr lang="en-US" sz="1400" b="1" dirty="0"/>
              <a:t>Email</a:t>
            </a:r>
            <a:r>
              <a:rPr lang="en-US" sz="1400" dirty="0"/>
              <a:t> = "...";    </a:t>
            </a:r>
          </a:p>
          <a:p>
            <a:pPr marL="0" indent="0">
              <a:buNone/>
            </a:pPr>
            <a:r>
              <a:rPr lang="en-US" sz="1400" dirty="0"/>
              <a:t>    public </a:t>
            </a:r>
            <a:r>
              <a:rPr lang="en-US" sz="1400" dirty="0" err="1"/>
              <a:t>const</a:t>
            </a:r>
            <a:r>
              <a:rPr lang="en-US" sz="1400" dirty="0"/>
              <a:t> string </a:t>
            </a:r>
            <a:r>
              <a:rPr lang="en-US" sz="1400" b="1" dirty="0"/>
              <a:t>Gender</a:t>
            </a:r>
            <a:r>
              <a:rPr lang="en-US" sz="1400" dirty="0"/>
              <a:t> = "...";</a:t>
            </a:r>
          </a:p>
          <a:p>
            <a:pPr marL="0" indent="0">
              <a:buNone/>
            </a:pPr>
            <a:r>
              <a:rPr lang="en-US" sz="1400" dirty="0"/>
              <a:t>    public </a:t>
            </a:r>
            <a:r>
              <a:rPr lang="en-US" sz="1400" dirty="0" err="1"/>
              <a:t>const</a:t>
            </a:r>
            <a:r>
              <a:rPr lang="en-US" sz="1400" dirty="0"/>
              <a:t> string </a:t>
            </a:r>
            <a:r>
              <a:rPr lang="en-US" sz="1400" b="1" dirty="0" err="1"/>
              <a:t>GivenName</a:t>
            </a:r>
            <a:r>
              <a:rPr lang="en-US" sz="1400" dirty="0"/>
              <a:t> = "...";</a:t>
            </a:r>
          </a:p>
          <a:p>
            <a:pPr marL="0" indent="0">
              <a:buNone/>
            </a:pPr>
            <a:r>
              <a:rPr lang="en-US" sz="1400" dirty="0"/>
              <a:t>    public </a:t>
            </a:r>
            <a:r>
              <a:rPr lang="en-US" sz="1400" dirty="0" err="1"/>
              <a:t>const</a:t>
            </a:r>
            <a:r>
              <a:rPr lang="en-US" sz="1400" dirty="0"/>
              <a:t> string </a:t>
            </a:r>
            <a:r>
              <a:rPr lang="en-US" sz="1400" b="1" dirty="0" err="1"/>
              <a:t>GroupSid</a:t>
            </a:r>
            <a:r>
              <a:rPr lang="en-US" sz="1400" dirty="0"/>
              <a:t> = "...";</a:t>
            </a:r>
          </a:p>
          <a:p>
            <a:pPr marL="0" indent="0">
              <a:buNone/>
            </a:pPr>
            <a:r>
              <a:rPr lang="en-US" sz="1400" dirty="0"/>
              <a:t>    public </a:t>
            </a:r>
            <a:r>
              <a:rPr lang="en-US" sz="1400" dirty="0" err="1"/>
              <a:t>const</a:t>
            </a:r>
            <a:r>
              <a:rPr lang="en-US" sz="1400" dirty="0"/>
              <a:t> string </a:t>
            </a:r>
            <a:r>
              <a:rPr lang="en-US" sz="1400" b="1" dirty="0" err="1"/>
              <a:t>HomePhone</a:t>
            </a:r>
            <a:r>
              <a:rPr lang="en-US" sz="1400" dirty="0"/>
              <a:t> = "...";</a:t>
            </a:r>
          </a:p>
          <a:p>
            <a:pPr marL="0" indent="0">
              <a:buNone/>
            </a:pPr>
            <a:r>
              <a:rPr lang="en-US" sz="1400" dirty="0" smtClean="0"/>
              <a:t>    public </a:t>
            </a:r>
            <a:r>
              <a:rPr lang="en-US" sz="1400" dirty="0" err="1"/>
              <a:t>const</a:t>
            </a:r>
            <a:r>
              <a:rPr lang="en-US" sz="1400" dirty="0"/>
              <a:t> string </a:t>
            </a:r>
            <a:r>
              <a:rPr lang="en-US" sz="1400" b="1" dirty="0"/>
              <a:t>Name</a:t>
            </a:r>
            <a:r>
              <a:rPr lang="en-US" sz="1400" dirty="0"/>
              <a:t> = "...";        </a:t>
            </a:r>
          </a:p>
          <a:p>
            <a:pPr marL="0" indent="0">
              <a:buNone/>
            </a:pPr>
            <a:r>
              <a:rPr lang="en-US" sz="1400" dirty="0"/>
              <a:t>    public </a:t>
            </a:r>
            <a:r>
              <a:rPr lang="en-US" sz="1400" dirty="0" err="1"/>
              <a:t>const</a:t>
            </a:r>
            <a:r>
              <a:rPr lang="en-US" sz="1400" dirty="0"/>
              <a:t> string </a:t>
            </a:r>
            <a:r>
              <a:rPr lang="en-US" sz="1400" b="1" dirty="0" err="1"/>
              <a:t>PostalCode</a:t>
            </a:r>
            <a:r>
              <a:rPr lang="en-US" sz="1400" dirty="0"/>
              <a:t> = "...";</a:t>
            </a:r>
          </a:p>
          <a:p>
            <a:pPr marL="0" indent="0">
              <a:buNone/>
            </a:pPr>
            <a:r>
              <a:rPr lang="en-US" sz="1400" dirty="0"/>
              <a:t>    public </a:t>
            </a:r>
            <a:r>
              <a:rPr lang="en-US" sz="1400" dirty="0" err="1"/>
              <a:t>const</a:t>
            </a:r>
            <a:r>
              <a:rPr lang="en-US" sz="1400" dirty="0"/>
              <a:t> string </a:t>
            </a:r>
            <a:r>
              <a:rPr lang="en-US" sz="1400" b="1" dirty="0"/>
              <a:t>PPID</a:t>
            </a:r>
            <a:r>
              <a:rPr lang="en-US" sz="1400" dirty="0"/>
              <a:t> = "...";    </a:t>
            </a:r>
          </a:p>
          <a:p>
            <a:pPr marL="0" indent="0">
              <a:buNone/>
            </a:pPr>
            <a:r>
              <a:rPr lang="en-US" sz="1400" dirty="0"/>
              <a:t>    public </a:t>
            </a:r>
            <a:r>
              <a:rPr lang="en-US" sz="1400" dirty="0" err="1"/>
              <a:t>const</a:t>
            </a:r>
            <a:r>
              <a:rPr lang="en-US" sz="1400" dirty="0"/>
              <a:t> string </a:t>
            </a:r>
            <a:r>
              <a:rPr lang="en-US" sz="1400" b="1" dirty="0"/>
              <a:t>Role</a:t>
            </a:r>
            <a:r>
              <a:rPr lang="en-US" sz="1400" dirty="0"/>
              <a:t> = "...";</a:t>
            </a:r>
          </a:p>
          <a:p>
            <a:pPr marL="0" indent="0">
              <a:buNone/>
            </a:pPr>
            <a:r>
              <a:rPr lang="en-US" sz="1400" dirty="0"/>
              <a:t>    public </a:t>
            </a:r>
            <a:r>
              <a:rPr lang="en-US" sz="1400" dirty="0" err="1"/>
              <a:t>const</a:t>
            </a:r>
            <a:r>
              <a:rPr lang="en-US" sz="1400" dirty="0"/>
              <a:t> string </a:t>
            </a:r>
            <a:r>
              <a:rPr lang="en-US" sz="1400" b="1" dirty="0" err="1"/>
              <a:t>Rsa</a:t>
            </a:r>
            <a:r>
              <a:rPr lang="en-US" sz="1400" dirty="0"/>
              <a:t> = "...";</a:t>
            </a:r>
          </a:p>
          <a:p>
            <a:pPr marL="0" indent="0">
              <a:buNone/>
            </a:pPr>
            <a:r>
              <a:rPr lang="en-US" sz="1400" dirty="0" smtClean="0"/>
              <a:t>    public </a:t>
            </a:r>
            <a:r>
              <a:rPr lang="en-US" sz="1400" dirty="0" err="1"/>
              <a:t>const</a:t>
            </a:r>
            <a:r>
              <a:rPr lang="en-US" sz="1400" dirty="0"/>
              <a:t> string </a:t>
            </a:r>
            <a:r>
              <a:rPr lang="en-US" sz="1400" b="1" dirty="0" err="1"/>
              <a:t>StreetAddress</a:t>
            </a:r>
            <a:r>
              <a:rPr lang="en-US" sz="1400" dirty="0"/>
              <a:t> = "...";</a:t>
            </a:r>
          </a:p>
          <a:p>
            <a:pPr marL="0" indent="0">
              <a:buNone/>
            </a:pPr>
            <a:r>
              <a:rPr lang="en-US" sz="1400" dirty="0"/>
              <a:t>    public </a:t>
            </a:r>
            <a:r>
              <a:rPr lang="en-US" sz="1400" dirty="0" err="1"/>
              <a:t>const</a:t>
            </a:r>
            <a:r>
              <a:rPr lang="en-US" sz="1400" dirty="0"/>
              <a:t> string </a:t>
            </a:r>
            <a:r>
              <a:rPr lang="en-US" sz="1400" b="1" dirty="0"/>
              <a:t>Surname</a:t>
            </a:r>
            <a:r>
              <a:rPr lang="en-US" sz="1400" dirty="0"/>
              <a:t> = "...";    </a:t>
            </a:r>
          </a:p>
          <a:p>
            <a:pPr marL="0" indent="0">
              <a:buNone/>
            </a:pPr>
            <a:r>
              <a:rPr lang="en-US" sz="1400" dirty="0"/>
              <a:t>    public </a:t>
            </a:r>
            <a:r>
              <a:rPr lang="en-US" sz="1400" dirty="0" err="1"/>
              <a:t>const</a:t>
            </a:r>
            <a:r>
              <a:rPr lang="en-US" sz="1400" dirty="0"/>
              <a:t> string </a:t>
            </a:r>
            <a:r>
              <a:rPr lang="en-US" sz="1400" b="1" dirty="0" err="1"/>
              <a:t>WindowsAccountName</a:t>
            </a:r>
            <a:r>
              <a:rPr lang="en-US" sz="1400" dirty="0"/>
              <a:t> = "...";</a:t>
            </a:r>
          </a:p>
          <a:p>
            <a:pPr marL="0" indent="0">
              <a:buNone/>
            </a:pPr>
            <a:r>
              <a:rPr lang="en-US" sz="1400" dirty="0"/>
              <a:t>    public </a:t>
            </a:r>
            <a:r>
              <a:rPr lang="en-US" sz="1400" dirty="0" err="1"/>
              <a:t>const</a:t>
            </a:r>
            <a:r>
              <a:rPr lang="en-US" sz="1400" dirty="0"/>
              <a:t> string </a:t>
            </a:r>
            <a:r>
              <a:rPr lang="en-US" sz="1400" b="1" dirty="0"/>
              <a:t>X500DistinguishedName</a:t>
            </a:r>
            <a:r>
              <a:rPr lang="en-US" sz="1400" dirty="0"/>
              <a:t> = "..."; 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   (…)   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}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47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public static class </a:t>
            </a:r>
            <a:r>
              <a:rPr lang="en-US" sz="1600" b="1" dirty="0" err="1"/>
              <a:t>ClaimValueTypes</a:t>
            </a:r>
            <a:endParaRPr lang="en-US" sz="1600" b="1" dirty="0"/>
          </a:p>
          <a:p>
            <a:pPr marL="0" indent="0">
              <a:buNone/>
            </a:pPr>
            <a:r>
              <a:rPr lang="en-US" sz="1600" dirty="0"/>
              <a:t>{</a:t>
            </a:r>
          </a:p>
          <a:p>
            <a:pPr marL="0" indent="0">
              <a:buNone/>
            </a:pPr>
            <a:r>
              <a:rPr lang="en-US" sz="1600" dirty="0" smtClean="0"/>
              <a:t>    public </a:t>
            </a:r>
            <a:r>
              <a:rPr lang="en-US" sz="1600" dirty="0" err="1"/>
              <a:t>const</a:t>
            </a:r>
            <a:r>
              <a:rPr lang="en-US" sz="1600" dirty="0"/>
              <a:t> string </a:t>
            </a:r>
            <a:r>
              <a:rPr lang="en-US" sz="1600" b="1" dirty="0"/>
              <a:t>Base64Binary</a:t>
            </a:r>
            <a:r>
              <a:rPr lang="en-US" sz="1600" dirty="0"/>
              <a:t> = "http://www.w3.org/2001/XMLSchema#base64Binary";</a:t>
            </a:r>
          </a:p>
          <a:p>
            <a:pPr marL="0" indent="0">
              <a:buNone/>
            </a:pPr>
            <a:r>
              <a:rPr lang="en-US" sz="1600" dirty="0"/>
              <a:t>    public </a:t>
            </a:r>
            <a:r>
              <a:rPr lang="en-US" sz="1600" dirty="0" err="1"/>
              <a:t>const</a:t>
            </a:r>
            <a:r>
              <a:rPr lang="en-US" sz="1600" dirty="0"/>
              <a:t> string </a:t>
            </a:r>
            <a:r>
              <a:rPr lang="en-US" sz="1600" b="1" dirty="0"/>
              <a:t>Boolean</a:t>
            </a:r>
            <a:r>
              <a:rPr lang="en-US" sz="1600" dirty="0"/>
              <a:t> = "http://www.w3.org/2001/XMLSchema#boolean";</a:t>
            </a:r>
          </a:p>
          <a:p>
            <a:pPr marL="0" indent="0">
              <a:buNone/>
            </a:pPr>
            <a:r>
              <a:rPr lang="en-US" sz="1600" dirty="0"/>
              <a:t>    public </a:t>
            </a:r>
            <a:r>
              <a:rPr lang="en-US" sz="1600" dirty="0" err="1"/>
              <a:t>const</a:t>
            </a:r>
            <a:r>
              <a:rPr lang="en-US" sz="1600" dirty="0"/>
              <a:t> string </a:t>
            </a:r>
            <a:r>
              <a:rPr lang="en-US" sz="1600" b="1" dirty="0"/>
              <a:t>Date</a:t>
            </a:r>
            <a:r>
              <a:rPr lang="en-US" sz="1600" dirty="0"/>
              <a:t> = "http://www.w3.org/2001/XMLSchema#date";</a:t>
            </a:r>
          </a:p>
          <a:p>
            <a:pPr marL="0" indent="0">
              <a:buNone/>
            </a:pPr>
            <a:r>
              <a:rPr lang="en-US" sz="1600" dirty="0"/>
              <a:t>    public </a:t>
            </a:r>
            <a:r>
              <a:rPr lang="en-US" sz="1600" dirty="0" err="1"/>
              <a:t>const</a:t>
            </a:r>
            <a:r>
              <a:rPr lang="en-US" sz="1600" dirty="0"/>
              <a:t> string </a:t>
            </a:r>
            <a:r>
              <a:rPr lang="en-US" sz="1600" b="1" dirty="0" err="1"/>
              <a:t>Datetime</a:t>
            </a:r>
            <a:r>
              <a:rPr lang="en-US" sz="1600" dirty="0"/>
              <a:t> = "http://www.w3.org/2001/XMLSchema#dateTime";</a:t>
            </a:r>
          </a:p>
          <a:p>
            <a:pPr marL="0" indent="0">
              <a:buNone/>
            </a:pPr>
            <a:r>
              <a:rPr lang="en-US" sz="1600" dirty="0"/>
              <a:t>    public </a:t>
            </a:r>
            <a:r>
              <a:rPr lang="en-US" sz="1600" dirty="0" err="1"/>
              <a:t>const</a:t>
            </a:r>
            <a:r>
              <a:rPr lang="en-US" sz="1600" dirty="0"/>
              <a:t> string </a:t>
            </a:r>
            <a:r>
              <a:rPr lang="en-US" sz="1600" b="1" dirty="0" err="1"/>
              <a:t>DaytimeDuration</a:t>
            </a:r>
            <a:r>
              <a:rPr lang="en-US" sz="1600" dirty="0"/>
              <a:t> = </a:t>
            </a:r>
            <a:r>
              <a:rPr lang="en-US" sz="1600" dirty="0" smtClean="0"/>
              <a:t>“…./</a:t>
            </a:r>
            <a:r>
              <a:rPr lang="en-US" sz="1600" dirty="0"/>
              <a:t>WD-xquery-operators-20020816#dayTimeDuration";</a:t>
            </a:r>
          </a:p>
          <a:p>
            <a:pPr marL="0" indent="0">
              <a:buNone/>
            </a:pPr>
            <a:r>
              <a:rPr lang="en-US" sz="1600" dirty="0"/>
              <a:t>    public </a:t>
            </a:r>
            <a:r>
              <a:rPr lang="en-US" sz="1600" dirty="0" err="1"/>
              <a:t>const</a:t>
            </a:r>
            <a:r>
              <a:rPr lang="en-US" sz="1600" dirty="0"/>
              <a:t> string </a:t>
            </a:r>
            <a:r>
              <a:rPr lang="en-US" sz="1600" b="1" dirty="0"/>
              <a:t>Double</a:t>
            </a:r>
            <a:r>
              <a:rPr lang="en-US" sz="1600" dirty="0"/>
              <a:t> = "http://www.w3.org/2001/XMLSchema#double";</a:t>
            </a:r>
          </a:p>
          <a:p>
            <a:pPr marL="0" indent="0">
              <a:buNone/>
            </a:pPr>
            <a:r>
              <a:rPr lang="en-US" sz="1600" dirty="0" smtClean="0"/>
              <a:t>    public </a:t>
            </a:r>
            <a:r>
              <a:rPr lang="en-US" sz="1600" dirty="0" err="1"/>
              <a:t>const</a:t>
            </a:r>
            <a:r>
              <a:rPr lang="en-US" sz="1600" dirty="0"/>
              <a:t> string </a:t>
            </a:r>
            <a:r>
              <a:rPr lang="en-US" sz="1600" b="1" dirty="0" err="1"/>
              <a:t>HexBinary</a:t>
            </a:r>
            <a:r>
              <a:rPr lang="en-US" sz="1600" dirty="0"/>
              <a:t> = "http://www.w3.org/2001/XMLSchema#hexBinary";</a:t>
            </a:r>
          </a:p>
          <a:p>
            <a:pPr marL="0" indent="0">
              <a:buNone/>
            </a:pPr>
            <a:r>
              <a:rPr lang="en-US" sz="1600" dirty="0"/>
              <a:t>    public </a:t>
            </a:r>
            <a:r>
              <a:rPr lang="en-US" sz="1600" dirty="0" err="1"/>
              <a:t>const</a:t>
            </a:r>
            <a:r>
              <a:rPr lang="en-US" sz="1600" dirty="0"/>
              <a:t> string </a:t>
            </a:r>
            <a:r>
              <a:rPr lang="en-US" sz="1600" b="1" dirty="0"/>
              <a:t>Integer</a:t>
            </a:r>
            <a:r>
              <a:rPr lang="en-US" sz="1600" dirty="0"/>
              <a:t> = "http://www.w3.org/2001/XMLSchema#integer";</a:t>
            </a:r>
          </a:p>
          <a:p>
            <a:pPr marL="0" indent="0">
              <a:buNone/>
            </a:pPr>
            <a:r>
              <a:rPr lang="en-US" sz="1600" dirty="0"/>
              <a:t>    public </a:t>
            </a:r>
            <a:r>
              <a:rPr lang="en-US" sz="1600" dirty="0" err="1"/>
              <a:t>const</a:t>
            </a:r>
            <a:r>
              <a:rPr lang="en-US" sz="1600" dirty="0"/>
              <a:t> string </a:t>
            </a:r>
            <a:r>
              <a:rPr lang="en-US" sz="1600" b="1" dirty="0" err="1"/>
              <a:t>KeyInfo</a:t>
            </a:r>
            <a:r>
              <a:rPr lang="en-US" sz="1600" dirty="0"/>
              <a:t> = "http://www.w3.org/2000/09/xmldsig#KeyInfo";</a:t>
            </a:r>
          </a:p>
          <a:p>
            <a:pPr marL="0" indent="0">
              <a:buNone/>
            </a:pPr>
            <a:r>
              <a:rPr lang="en-US" sz="1600" dirty="0"/>
              <a:t>    public </a:t>
            </a:r>
            <a:r>
              <a:rPr lang="en-US" sz="1600" dirty="0" err="1"/>
              <a:t>const</a:t>
            </a:r>
            <a:r>
              <a:rPr lang="en-US" sz="1600" dirty="0"/>
              <a:t> string </a:t>
            </a:r>
            <a:r>
              <a:rPr lang="en-US" sz="1600" b="1" dirty="0"/>
              <a:t>Rfc822Name</a:t>
            </a:r>
            <a:r>
              <a:rPr lang="en-US" sz="1600" dirty="0"/>
              <a:t> = "urn:oasis:names:tc:xacml:1.0:data-type:rfc822Name";</a:t>
            </a:r>
          </a:p>
          <a:p>
            <a:pPr marL="0" indent="0">
              <a:buNone/>
            </a:pPr>
            <a:r>
              <a:rPr lang="en-US" sz="1600" dirty="0"/>
              <a:t>    public </a:t>
            </a:r>
            <a:r>
              <a:rPr lang="en-US" sz="1600" dirty="0" err="1"/>
              <a:t>const</a:t>
            </a:r>
            <a:r>
              <a:rPr lang="en-US" sz="1600" dirty="0"/>
              <a:t> string </a:t>
            </a:r>
            <a:r>
              <a:rPr lang="en-US" sz="1600" b="1" dirty="0" err="1"/>
              <a:t>RsaKeyValue</a:t>
            </a:r>
            <a:r>
              <a:rPr lang="en-US" sz="1600" dirty="0"/>
              <a:t> = "http://www.w3.org/2000/09/xmldsig#RSAKeyValue";</a:t>
            </a:r>
          </a:p>
          <a:p>
            <a:pPr marL="0" indent="0">
              <a:buNone/>
            </a:pPr>
            <a:r>
              <a:rPr lang="en-US" sz="1600" dirty="0"/>
              <a:t>    public </a:t>
            </a:r>
            <a:r>
              <a:rPr lang="en-US" sz="1600" dirty="0" err="1"/>
              <a:t>const</a:t>
            </a:r>
            <a:r>
              <a:rPr lang="en-US" sz="1600" dirty="0"/>
              <a:t> string </a:t>
            </a:r>
            <a:r>
              <a:rPr lang="en-US" sz="1600" b="1" dirty="0" err="1"/>
              <a:t>String</a:t>
            </a:r>
            <a:r>
              <a:rPr lang="en-US" sz="1600" dirty="0"/>
              <a:t> = "http://www.w3.org/2001/XMLSchema#string";</a:t>
            </a:r>
          </a:p>
          <a:p>
            <a:pPr marL="0" indent="0">
              <a:buNone/>
            </a:pPr>
            <a:r>
              <a:rPr lang="en-US" sz="1600" dirty="0"/>
              <a:t>    public </a:t>
            </a:r>
            <a:r>
              <a:rPr lang="en-US" sz="1600" dirty="0" err="1"/>
              <a:t>const</a:t>
            </a:r>
            <a:r>
              <a:rPr lang="en-US" sz="1600" dirty="0"/>
              <a:t> string </a:t>
            </a:r>
            <a:r>
              <a:rPr lang="en-US" sz="1600" b="1" dirty="0"/>
              <a:t>Time</a:t>
            </a:r>
            <a:r>
              <a:rPr lang="en-US" sz="1600" dirty="0"/>
              <a:t> = "http://www.w3.org/2001/XMLSchema#time";</a:t>
            </a:r>
          </a:p>
          <a:p>
            <a:pPr marL="0" indent="0">
              <a:buNone/>
            </a:pPr>
            <a:r>
              <a:rPr lang="en-US" sz="1600" dirty="0"/>
              <a:t>    public </a:t>
            </a:r>
            <a:r>
              <a:rPr lang="en-US" sz="1600" dirty="0" err="1"/>
              <a:t>const</a:t>
            </a:r>
            <a:r>
              <a:rPr lang="en-US" sz="1600" dirty="0"/>
              <a:t> string </a:t>
            </a:r>
            <a:r>
              <a:rPr lang="en-US" sz="1600" b="1" dirty="0"/>
              <a:t>X500Name</a:t>
            </a:r>
            <a:r>
              <a:rPr lang="en-US" sz="1600" dirty="0"/>
              <a:t> = "urn:oasis:names:tc:xacml:1.0:data-type:x500Name";</a:t>
            </a:r>
          </a:p>
          <a:p>
            <a:pPr marL="0" indent="0">
              <a:buNone/>
            </a:pPr>
            <a:r>
              <a:rPr lang="en-US" sz="1600" dirty="0" smtClean="0"/>
              <a:t>    public </a:t>
            </a:r>
            <a:r>
              <a:rPr lang="en-US" sz="1600" dirty="0" err="1"/>
              <a:t>const</a:t>
            </a:r>
            <a:r>
              <a:rPr lang="en-US" sz="1600" dirty="0"/>
              <a:t> string </a:t>
            </a:r>
            <a:r>
              <a:rPr lang="en-US" sz="1600" b="1" dirty="0" err="1"/>
              <a:t>YearMonthDuration</a:t>
            </a:r>
            <a:r>
              <a:rPr lang="en-US" sz="1600" dirty="0"/>
              <a:t> = "http</a:t>
            </a:r>
            <a:r>
              <a:rPr lang="en-US" sz="1600" dirty="0" smtClean="0"/>
              <a:t>://...20020816#yearMonthDuration</a:t>
            </a:r>
            <a:r>
              <a:rPr lang="en-US" sz="1600" dirty="0"/>
              <a:t>";</a:t>
            </a:r>
          </a:p>
          <a:p>
            <a:pPr marL="0" indent="0">
              <a:buNone/>
            </a:pPr>
            <a:r>
              <a:rPr lang="en-US" sz="1600" dirty="0" smtClean="0"/>
              <a:t>}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02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Protocol Handling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ASP.NET modules</a:t>
            </a:r>
          </a:p>
          <a:p>
            <a:pPr lvl="1"/>
            <a:r>
              <a:rPr lang="pt-PT" dirty="0" smtClean="0"/>
              <a:t>WSFederationAuthenticationModule (FAM)</a:t>
            </a:r>
            <a:endParaRPr lang="pt-PT" dirty="0"/>
          </a:p>
          <a:p>
            <a:pPr lvl="1"/>
            <a:r>
              <a:rPr lang="pt-PT" dirty="0" smtClean="0"/>
              <a:t>SessionAuthenticationModule (SAM)</a:t>
            </a:r>
          </a:p>
          <a:p>
            <a:pPr lvl="1"/>
            <a:endParaRPr lang="pt-PT" dirty="0"/>
          </a:p>
          <a:p>
            <a:pPr lvl="1"/>
            <a:endParaRPr lang="pt-PT" dirty="0"/>
          </a:p>
          <a:p>
            <a:pPr lvl="1"/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3733800"/>
            <a:ext cx="7391400" cy="1524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noAutofit/>
          </a:bodyPr>
          <a:lstStyle/>
          <a:p>
            <a:r>
              <a:rPr lang="pt-PT" sz="1400" dirty="0">
                <a:solidFill>
                  <a:srgbClr val="FFFFFF"/>
                </a:solidFill>
                <a:latin typeface="Consolas"/>
              </a:rPr>
              <a:t>&lt;</a:t>
            </a:r>
            <a:r>
              <a:rPr lang="pt-PT" sz="1400" dirty="0">
                <a:solidFill>
                  <a:srgbClr val="CC7832"/>
                </a:solidFill>
                <a:latin typeface="Consolas"/>
              </a:rPr>
              <a:t>system.webServer</a:t>
            </a:r>
            <a:r>
              <a:rPr lang="pt-PT" sz="1400" dirty="0">
                <a:solidFill>
                  <a:srgbClr val="FFFFFF"/>
                </a:solidFill>
                <a:latin typeface="Consolas"/>
              </a:rPr>
              <a:t>&gt;</a:t>
            </a:r>
          </a:p>
          <a:p>
            <a:r>
              <a:rPr lang="pt-PT" sz="1400" dirty="0" smtClean="0">
                <a:solidFill>
                  <a:srgbClr val="FFFFFF"/>
                </a:solidFill>
                <a:latin typeface="Consolas"/>
              </a:rPr>
              <a:t>  &lt;</a:t>
            </a:r>
            <a:r>
              <a:rPr lang="pt-PT" sz="1400" dirty="0">
                <a:solidFill>
                  <a:srgbClr val="CC7832"/>
                </a:solidFill>
                <a:latin typeface="Consolas"/>
              </a:rPr>
              <a:t>modules</a:t>
            </a:r>
            <a:r>
              <a:rPr lang="pt-PT" sz="1400" dirty="0">
                <a:solidFill>
                  <a:srgbClr val="FFFFFF"/>
                </a:solidFill>
                <a:latin typeface="Consolas"/>
              </a:rPr>
              <a:t> runAllManagedModulesForAllRequests=</a:t>
            </a:r>
            <a:r>
              <a:rPr lang="pt-PT" sz="1400" dirty="0">
                <a:solidFill>
                  <a:srgbClr val="C0C0C0"/>
                </a:solidFill>
                <a:latin typeface="Consolas"/>
              </a:rPr>
              <a:t>"</a:t>
            </a:r>
            <a:r>
              <a:rPr lang="pt-PT" sz="1400" dirty="0">
                <a:solidFill>
                  <a:srgbClr val="A5C250"/>
                </a:solidFill>
                <a:latin typeface="Consolas"/>
              </a:rPr>
              <a:t>true</a:t>
            </a:r>
            <a:r>
              <a:rPr lang="pt-PT" sz="1400" dirty="0">
                <a:solidFill>
                  <a:srgbClr val="C0C0C0"/>
                </a:solidFill>
                <a:latin typeface="Consolas"/>
              </a:rPr>
              <a:t>"</a:t>
            </a:r>
            <a:r>
              <a:rPr lang="pt-PT" sz="1400" dirty="0">
                <a:solidFill>
                  <a:srgbClr val="FFFFFF"/>
                </a:solidFill>
                <a:latin typeface="Consolas"/>
              </a:rPr>
              <a:t>&gt;</a:t>
            </a:r>
          </a:p>
          <a:p>
            <a:r>
              <a:rPr lang="pt-PT" sz="1400" dirty="0">
                <a:solidFill>
                  <a:srgbClr val="FFFFFF"/>
                </a:solidFill>
                <a:latin typeface="Consolas"/>
              </a:rPr>
              <a:t>  </a:t>
            </a:r>
            <a:r>
              <a:rPr lang="pt-PT" sz="1400" dirty="0" smtClean="0">
                <a:solidFill>
                  <a:srgbClr val="FFFFFF"/>
                </a:solidFill>
                <a:latin typeface="Consolas"/>
              </a:rPr>
              <a:t>  &lt;</a:t>
            </a:r>
            <a:r>
              <a:rPr lang="pt-PT" sz="1400" dirty="0">
                <a:solidFill>
                  <a:srgbClr val="CC7832"/>
                </a:solidFill>
                <a:latin typeface="Consolas"/>
              </a:rPr>
              <a:t>add</a:t>
            </a:r>
            <a:r>
              <a:rPr lang="pt-PT" sz="1400" dirty="0">
                <a:solidFill>
                  <a:srgbClr val="FFFFFF"/>
                </a:solidFill>
                <a:latin typeface="Consolas"/>
              </a:rPr>
              <a:t> name</a:t>
            </a:r>
            <a:r>
              <a:rPr lang="pt-PT" sz="1400" dirty="0" smtClean="0">
                <a:solidFill>
                  <a:srgbClr val="FFFFFF"/>
                </a:solidFill>
                <a:latin typeface="Consolas"/>
              </a:rPr>
              <a:t>=</a:t>
            </a:r>
            <a:r>
              <a:rPr lang="pt-PT" sz="1400" dirty="0" smtClean="0">
                <a:solidFill>
                  <a:srgbClr val="C0C0C0"/>
                </a:solidFill>
                <a:latin typeface="Consolas"/>
              </a:rPr>
              <a:t>“</a:t>
            </a:r>
            <a:r>
              <a:rPr lang="pt-PT" sz="1400" dirty="0" smtClean="0">
                <a:solidFill>
                  <a:srgbClr val="A5C250"/>
                </a:solidFill>
                <a:latin typeface="Consolas"/>
              </a:rPr>
              <a:t>...</a:t>
            </a:r>
            <a:r>
              <a:rPr lang="pt-PT" sz="1400" dirty="0" smtClean="0">
                <a:solidFill>
                  <a:srgbClr val="C0C0C0"/>
                </a:solidFill>
                <a:latin typeface="Consolas"/>
              </a:rPr>
              <a:t>”</a:t>
            </a:r>
            <a:r>
              <a:rPr lang="pt-PT" sz="1400" dirty="0" smtClean="0">
                <a:solidFill>
                  <a:srgbClr val="FFFFFF"/>
                </a:solidFill>
                <a:latin typeface="Consolas"/>
              </a:rPr>
              <a:t> </a:t>
            </a:r>
            <a:r>
              <a:rPr lang="pt-PT" sz="1400" dirty="0">
                <a:solidFill>
                  <a:srgbClr val="FFFFFF"/>
                </a:solidFill>
                <a:latin typeface="Consolas"/>
              </a:rPr>
              <a:t>type</a:t>
            </a:r>
            <a:r>
              <a:rPr lang="pt-PT" sz="1400" dirty="0" smtClean="0">
                <a:solidFill>
                  <a:srgbClr val="FFFFFF"/>
                </a:solidFill>
                <a:latin typeface="Consolas"/>
              </a:rPr>
              <a:t>=</a:t>
            </a:r>
            <a:r>
              <a:rPr lang="pt-PT" sz="1400" dirty="0" smtClean="0">
                <a:solidFill>
                  <a:srgbClr val="C0C0C0"/>
                </a:solidFill>
                <a:latin typeface="Consolas"/>
              </a:rPr>
              <a:t>"</a:t>
            </a:r>
            <a:r>
              <a:rPr lang="pt-PT" sz="1400" b="1" dirty="0" smtClean="0">
                <a:solidFill>
                  <a:srgbClr val="A5C250"/>
                </a:solidFill>
                <a:latin typeface="Consolas"/>
              </a:rPr>
              <a:t>WSFederationAuthenticationModule</a:t>
            </a:r>
            <a:r>
              <a:rPr lang="pt-PT" sz="1400" dirty="0">
                <a:solidFill>
                  <a:srgbClr val="A5C250"/>
                </a:solidFill>
                <a:latin typeface="Consolas"/>
              </a:rPr>
              <a:t>, </a:t>
            </a:r>
            <a:r>
              <a:rPr lang="pt-PT" sz="1400" dirty="0" smtClean="0">
                <a:solidFill>
                  <a:srgbClr val="A5C250"/>
                </a:solidFill>
                <a:latin typeface="Consolas"/>
              </a:rPr>
              <a:t>...</a:t>
            </a:r>
            <a:r>
              <a:rPr lang="pt-PT" sz="1400" dirty="0" smtClean="0">
                <a:solidFill>
                  <a:srgbClr val="C0C0C0"/>
                </a:solidFill>
                <a:latin typeface="Consolas"/>
              </a:rPr>
              <a:t>"</a:t>
            </a:r>
            <a:r>
              <a:rPr lang="pt-PT" sz="1400" dirty="0" smtClean="0">
                <a:solidFill>
                  <a:srgbClr val="FFFFFF"/>
                </a:solidFill>
                <a:latin typeface="Consolas"/>
              </a:rPr>
              <a:t> /&gt;</a:t>
            </a:r>
            <a:endParaRPr lang="pt-PT" sz="1400" dirty="0">
              <a:solidFill>
                <a:srgbClr val="FFFFFF"/>
              </a:solidFill>
              <a:latin typeface="Consolas"/>
            </a:endParaRPr>
          </a:p>
          <a:p>
            <a:r>
              <a:rPr lang="pt-PT" sz="1400" dirty="0">
                <a:solidFill>
                  <a:srgbClr val="FFFFFF"/>
                </a:solidFill>
                <a:latin typeface="Consolas"/>
              </a:rPr>
              <a:t>    </a:t>
            </a:r>
            <a:r>
              <a:rPr lang="pt-PT" sz="1400" dirty="0" smtClean="0">
                <a:solidFill>
                  <a:srgbClr val="FFFFFF"/>
                </a:solidFill>
                <a:latin typeface="Consolas"/>
              </a:rPr>
              <a:t>&lt;</a:t>
            </a:r>
            <a:r>
              <a:rPr lang="pt-PT" sz="1400" dirty="0">
                <a:solidFill>
                  <a:srgbClr val="CC7832"/>
                </a:solidFill>
                <a:latin typeface="Consolas"/>
              </a:rPr>
              <a:t>add</a:t>
            </a:r>
            <a:r>
              <a:rPr lang="pt-PT" sz="1400" dirty="0">
                <a:solidFill>
                  <a:srgbClr val="FFFFFF"/>
                </a:solidFill>
                <a:latin typeface="Consolas"/>
              </a:rPr>
              <a:t> name</a:t>
            </a:r>
            <a:r>
              <a:rPr lang="pt-PT" sz="1400" dirty="0" smtClean="0">
                <a:solidFill>
                  <a:srgbClr val="FFFFFF"/>
                </a:solidFill>
                <a:latin typeface="Consolas"/>
              </a:rPr>
              <a:t>=</a:t>
            </a:r>
            <a:r>
              <a:rPr lang="pt-PT" sz="1400" dirty="0" smtClean="0">
                <a:solidFill>
                  <a:srgbClr val="C0C0C0"/>
                </a:solidFill>
                <a:latin typeface="Consolas"/>
              </a:rPr>
              <a:t>“</a:t>
            </a:r>
            <a:r>
              <a:rPr lang="pt-PT" sz="1400" dirty="0" smtClean="0">
                <a:solidFill>
                  <a:srgbClr val="A5C250"/>
                </a:solidFill>
                <a:latin typeface="Consolas"/>
              </a:rPr>
              <a:t>...</a:t>
            </a:r>
            <a:r>
              <a:rPr lang="pt-PT" sz="1400" dirty="0" smtClean="0">
                <a:solidFill>
                  <a:srgbClr val="C0C0C0"/>
                </a:solidFill>
                <a:latin typeface="Consolas"/>
              </a:rPr>
              <a:t>”</a:t>
            </a:r>
            <a:r>
              <a:rPr lang="pt-PT" sz="1400" dirty="0" smtClean="0">
                <a:solidFill>
                  <a:srgbClr val="FFFFFF"/>
                </a:solidFill>
                <a:latin typeface="Consolas"/>
              </a:rPr>
              <a:t> </a:t>
            </a:r>
            <a:r>
              <a:rPr lang="pt-PT" sz="1400" dirty="0">
                <a:solidFill>
                  <a:srgbClr val="FFFFFF"/>
                </a:solidFill>
                <a:latin typeface="Consolas"/>
              </a:rPr>
              <a:t>type</a:t>
            </a:r>
            <a:r>
              <a:rPr lang="pt-PT" sz="1400" dirty="0" smtClean="0">
                <a:solidFill>
                  <a:srgbClr val="FFFFFF"/>
                </a:solidFill>
                <a:latin typeface="Consolas"/>
              </a:rPr>
              <a:t>=</a:t>
            </a:r>
            <a:r>
              <a:rPr lang="pt-PT" sz="1400" dirty="0" smtClean="0">
                <a:solidFill>
                  <a:srgbClr val="C0C0C0"/>
                </a:solidFill>
                <a:latin typeface="Consolas"/>
              </a:rPr>
              <a:t>"</a:t>
            </a:r>
            <a:r>
              <a:rPr lang="pt-PT" sz="1400" b="1" dirty="0" smtClean="0">
                <a:solidFill>
                  <a:srgbClr val="A5C250"/>
                </a:solidFill>
                <a:latin typeface="Consolas"/>
              </a:rPr>
              <a:t>SessionAuthenticationModule</a:t>
            </a:r>
            <a:r>
              <a:rPr lang="pt-PT" sz="1400" dirty="0">
                <a:solidFill>
                  <a:srgbClr val="A5C250"/>
                </a:solidFill>
                <a:latin typeface="Consolas"/>
              </a:rPr>
              <a:t>, </a:t>
            </a:r>
            <a:r>
              <a:rPr lang="pt-PT" sz="1400" dirty="0" smtClean="0">
                <a:solidFill>
                  <a:srgbClr val="A5C250"/>
                </a:solidFill>
                <a:latin typeface="Consolas"/>
              </a:rPr>
              <a:t>...</a:t>
            </a:r>
            <a:r>
              <a:rPr lang="pt-PT" sz="1400" dirty="0" smtClean="0">
                <a:solidFill>
                  <a:srgbClr val="C0C0C0"/>
                </a:solidFill>
                <a:latin typeface="Consolas"/>
              </a:rPr>
              <a:t>"</a:t>
            </a:r>
            <a:r>
              <a:rPr lang="pt-PT" sz="1400" dirty="0" smtClean="0">
                <a:solidFill>
                  <a:srgbClr val="FFFFFF"/>
                </a:solidFill>
                <a:latin typeface="Consolas"/>
              </a:rPr>
              <a:t> /&gt;</a:t>
            </a:r>
            <a:endParaRPr lang="pt-PT" sz="1400" dirty="0">
              <a:solidFill>
                <a:srgbClr val="FFFFFF"/>
              </a:solidFill>
              <a:latin typeface="Consolas"/>
            </a:endParaRPr>
          </a:p>
          <a:p>
            <a:r>
              <a:rPr lang="pt-PT" sz="1400" dirty="0">
                <a:solidFill>
                  <a:srgbClr val="FFFFFF"/>
                </a:solidFill>
                <a:latin typeface="Consolas"/>
              </a:rPr>
              <a:t>  </a:t>
            </a:r>
            <a:r>
              <a:rPr lang="pt-PT" sz="1400" dirty="0" smtClean="0">
                <a:solidFill>
                  <a:srgbClr val="FFFFFF"/>
                </a:solidFill>
                <a:latin typeface="Consolas"/>
              </a:rPr>
              <a:t>&lt;/</a:t>
            </a:r>
            <a:r>
              <a:rPr lang="pt-PT" sz="1400" dirty="0">
                <a:solidFill>
                  <a:srgbClr val="CC7832"/>
                </a:solidFill>
                <a:latin typeface="Consolas"/>
              </a:rPr>
              <a:t>modules</a:t>
            </a:r>
            <a:r>
              <a:rPr lang="pt-PT" sz="1400" dirty="0">
                <a:solidFill>
                  <a:srgbClr val="FFFFFF"/>
                </a:solidFill>
                <a:latin typeface="Consolas"/>
              </a:rPr>
              <a:t>&gt;</a:t>
            </a:r>
          </a:p>
          <a:p>
            <a:r>
              <a:rPr lang="pt-PT" sz="1400" dirty="0" smtClean="0">
                <a:solidFill>
                  <a:srgbClr val="FFFFFF"/>
                </a:solidFill>
                <a:latin typeface="Consolas"/>
              </a:rPr>
              <a:t>&lt;/</a:t>
            </a:r>
            <a:r>
              <a:rPr lang="pt-PT" sz="1400" dirty="0">
                <a:solidFill>
                  <a:srgbClr val="CC7832"/>
                </a:solidFill>
                <a:latin typeface="Consolas"/>
              </a:rPr>
              <a:t>system.webServer</a:t>
            </a:r>
            <a:r>
              <a:rPr lang="pt-PT" sz="1400" dirty="0">
                <a:solidFill>
                  <a:srgbClr val="FFFFFF"/>
                </a:solidFill>
                <a:latin typeface="Consolas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418549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WS-Federation </a:t>
            </a:r>
            <a:r>
              <a:rPr lang="en-US" dirty="0" err="1" smtClean="0"/>
              <a:t>Authn</a:t>
            </a:r>
            <a:r>
              <a:rPr lang="en-US" dirty="0" smtClean="0"/>
              <a:t> Module (FAM)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285720" y="3333750"/>
            <a:ext cx="7429552" cy="107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>
            <a:endCxn id="12" idx="1"/>
          </p:cNvCxnSpPr>
          <p:nvPr/>
        </p:nvCxnSpPr>
        <p:spPr bwMode="auto">
          <a:xfrm>
            <a:off x="285720" y="2476494"/>
            <a:ext cx="4224780" cy="33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4510500" y="2206473"/>
            <a:ext cx="1123122" cy="5466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CFEFE"/>
                </a:solidFill>
                <a:effectLst/>
                <a:latin typeface="Calibri" pitchFamily="34" charset="0"/>
              </a:rPr>
              <a:t>FAM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1200" b="1" dirty="0" err="1" smtClean="0">
                <a:solidFill>
                  <a:srgbClr val="FCFEFE"/>
                </a:solidFill>
                <a:latin typeface="Calibri" pitchFamily="34" charset="0"/>
              </a:rPr>
              <a:t>EndRequest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FCFEFE"/>
              </a:solidFill>
              <a:effectLst/>
              <a:latin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7715272" y="3071191"/>
            <a:ext cx="1123122" cy="110324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FCFEFE"/>
                </a:solidFill>
                <a:effectLst/>
                <a:latin typeface="Calibri" pitchFamily="34" charset="0"/>
              </a:rPr>
              <a:t>Provider</a:t>
            </a: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214282" y="3936220"/>
            <a:ext cx="7500990" cy="21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/>
          </a:ln>
          <a:effectLst/>
        </p:spPr>
      </p:cxnSp>
      <p:sp>
        <p:nvSpPr>
          <p:cNvPr id="24" name="Rectangle 23"/>
          <p:cNvSpPr/>
          <p:nvPr/>
        </p:nvSpPr>
        <p:spPr bwMode="auto">
          <a:xfrm>
            <a:off x="4510500" y="5009306"/>
            <a:ext cx="1123122" cy="5466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CFEFE"/>
                </a:solidFill>
                <a:effectLst/>
                <a:latin typeface="Calibri" pitchFamily="34" charset="0"/>
              </a:rPr>
              <a:t>FAM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1200" b="1" dirty="0" smtClean="0">
                <a:solidFill>
                  <a:srgbClr val="FCFEFE"/>
                </a:solidFill>
                <a:latin typeface="Calibri" pitchFamily="34" charset="0"/>
              </a:rPr>
              <a:t>Authenticate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FCFEFE"/>
              </a:solidFill>
              <a:effectLst/>
              <a:latin typeface="Calibri" pitchFamily="34" charset="0"/>
            </a:endParaRPr>
          </a:p>
        </p:txBody>
      </p:sp>
      <p:cxnSp>
        <p:nvCxnSpPr>
          <p:cNvPr id="25" name="Straight Arrow Connector 24"/>
          <p:cNvCxnSpPr>
            <a:endCxn id="24" idx="1"/>
          </p:cNvCxnSpPr>
          <p:nvPr/>
        </p:nvCxnSpPr>
        <p:spPr bwMode="auto">
          <a:xfrm>
            <a:off x="357158" y="5240221"/>
            <a:ext cx="4153342" cy="424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285721" y="1428736"/>
            <a:ext cx="1302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HTTP request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85721" y="2952747"/>
            <a:ext cx="40822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HTTP request with federation request message</a:t>
            </a:r>
          </a:p>
        </p:txBody>
      </p:sp>
      <p:cxnSp>
        <p:nvCxnSpPr>
          <p:cNvPr id="38" name="Straight Arrow Connector 37"/>
          <p:cNvCxnSpPr/>
          <p:nvPr/>
        </p:nvCxnSpPr>
        <p:spPr bwMode="auto">
          <a:xfrm rot="16200000" flipH="1">
            <a:off x="-293205" y="2897256"/>
            <a:ext cx="954157" cy="993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285721" y="3524251"/>
            <a:ext cx="4221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HTTP redirect with federation response message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48479" y="2067340"/>
            <a:ext cx="41459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HTTP redirect with federation  request message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48480" y="4860236"/>
            <a:ext cx="42047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HTTP request with federation response message</a:t>
            </a:r>
          </a:p>
        </p:txBody>
      </p:sp>
      <p:cxnSp>
        <p:nvCxnSpPr>
          <p:cNvPr id="42" name="Straight Arrow Connector 41"/>
          <p:cNvCxnSpPr/>
          <p:nvPr/>
        </p:nvCxnSpPr>
        <p:spPr bwMode="auto">
          <a:xfrm rot="16200000" flipH="1">
            <a:off x="-452232" y="4576969"/>
            <a:ext cx="1252332" cy="993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Rectangle 44"/>
          <p:cNvSpPr/>
          <p:nvPr/>
        </p:nvSpPr>
        <p:spPr bwMode="auto">
          <a:xfrm>
            <a:off x="4510500" y="1620063"/>
            <a:ext cx="1123122" cy="54665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?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Authorize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5653500" y="5009307"/>
            <a:ext cx="1123122" cy="54665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?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Authorize</a:t>
            </a:r>
          </a:p>
        </p:txBody>
      </p:sp>
      <p:cxnSp>
        <p:nvCxnSpPr>
          <p:cNvPr id="50" name="Straight Arrow Connector 49"/>
          <p:cNvCxnSpPr>
            <a:endCxn id="45" idx="1"/>
          </p:cNvCxnSpPr>
          <p:nvPr/>
        </p:nvCxnSpPr>
        <p:spPr bwMode="auto">
          <a:xfrm flipV="1">
            <a:off x="214282" y="1893389"/>
            <a:ext cx="4296218" cy="11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8" name="TextBox 57"/>
          <p:cNvSpPr txBox="1"/>
          <p:nvPr/>
        </p:nvSpPr>
        <p:spPr>
          <a:xfrm>
            <a:off x="4500562" y="1142984"/>
            <a:ext cx="114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alibri" pitchFamily="34" charset="0"/>
              </a:rPr>
              <a:t>RP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017397" y="4552107"/>
            <a:ext cx="114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alibri" pitchFamily="34" charset="0"/>
              </a:rPr>
              <a:t>RP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28860" y="3905254"/>
            <a:ext cx="1285884" cy="76200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en-US" sz="1600" dirty="0" smtClean="0"/>
              <a:t>Security Token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 bwMode="auto">
          <a:xfrm>
            <a:off x="6786578" y="5009307"/>
            <a:ext cx="1123122" cy="54665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Handler</a:t>
            </a: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2305-FF02-455A-8E87-C53BD73059EB}" type="slidenum">
              <a:rPr lang="pt-PT" smtClean="0"/>
              <a:pPr/>
              <a:t>33</a:t>
            </a:fld>
            <a:endParaRPr lang="pt-PT"/>
          </a:p>
        </p:txBody>
      </p:sp>
      <p:cxnSp>
        <p:nvCxnSpPr>
          <p:cNvPr id="5" name="Curved Connector 4"/>
          <p:cNvCxnSpPr>
            <a:stCxn id="45" idx="3"/>
            <a:endCxn id="12" idx="3"/>
          </p:cNvCxnSpPr>
          <p:nvPr/>
        </p:nvCxnSpPr>
        <p:spPr>
          <a:xfrm>
            <a:off x="5633622" y="1893389"/>
            <a:ext cx="12700" cy="586410"/>
          </a:xfrm>
          <a:prstGeom prst="curvedConnector3">
            <a:avLst>
              <a:gd name="adj1" fmla="val 180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428860" y="5167570"/>
            <a:ext cx="1285884" cy="76200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en-US" sz="1600" dirty="0" smtClean="0"/>
              <a:t>Security Token</a:t>
            </a:r>
            <a:endParaRPr lang="en-US" sz="1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624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  <p:bldP spid="24" grpId="0" animBg="1"/>
      <p:bldP spid="34" grpId="0"/>
      <p:bldP spid="39" grpId="0"/>
      <p:bldP spid="40" grpId="0"/>
      <p:bldP spid="41" grpId="0"/>
      <p:bldP spid="48" grpId="0" animBg="1"/>
      <p:bldP spid="59" grpId="0"/>
      <p:bldP spid="27" grpId="0" animBg="1"/>
      <p:bldP spid="30" grpId="0" animBg="1"/>
      <p:bldP spid="3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ASP.NET Integration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2305-FF02-455A-8E87-C53BD73059EB}" type="slidenum">
              <a:rPr lang="pt-PT" smtClean="0"/>
              <a:pPr/>
              <a:t>34</a:t>
            </a:fld>
            <a:endParaRPr lang="pt-PT"/>
          </a:p>
        </p:txBody>
      </p:sp>
      <p:sp>
        <p:nvSpPr>
          <p:cNvPr id="6" name="TextBox 5"/>
          <p:cNvSpPr txBox="1"/>
          <p:nvPr/>
        </p:nvSpPr>
        <p:spPr>
          <a:xfrm>
            <a:off x="387662" y="2032699"/>
            <a:ext cx="1958009" cy="85476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 anchor="ctr" anchorCtr="0">
            <a:noAutofit/>
          </a:bodyPr>
          <a:lstStyle/>
          <a:p>
            <a:pPr algn="ctr"/>
            <a:r>
              <a:rPr lang="en-US" sz="1400" b="1" dirty="0" err="1" smtClean="0">
                <a:latin typeface="Calibri" pitchFamily="34" charset="0"/>
              </a:rPr>
              <a:t>AuthenticateRequest</a:t>
            </a:r>
            <a:endParaRPr lang="en-US" sz="1400" b="1" dirty="0" smtClean="0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5244" y="2032699"/>
            <a:ext cx="1967948" cy="85476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 anchor="ctr" anchorCtr="0">
            <a:noAutofit/>
          </a:bodyPr>
          <a:lstStyle/>
          <a:p>
            <a:pPr algn="ctr"/>
            <a:r>
              <a:rPr lang="en-US" sz="1400" b="1" dirty="0" smtClean="0">
                <a:latin typeface="Calibri" pitchFamily="34" charset="0"/>
              </a:rPr>
              <a:t>Post</a:t>
            </a:r>
          </a:p>
          <a:p>
            <a:pPr algn="ctr"/>
            <a:r>
              <a:rPr lang="en-US" sz="1400" b="1" dirty="0" err="1" smtClean="0">
                <a:latin typeface="Calibri" pitchFamily="34" charset="0"/>
              </a:rPr>
              <a:t>AuthenticateRequest</a:t>
            </a:r>
            <a:endParaRPr lang="en-US" sz="1400" b="1" dirty="0" smtClean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32888" y="2032699"/>
            <a:ext cx="1977887" cy="85476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 anchor="ctr" anchorCtr="0">
            <a:noAutofit/>
          </a:bodyPr>
          <a:lstStyle/>
          <a:p>
            <a:pPr algn="ctr"/>
            <a:r>
              <a:rPr lang="en-US" sz="1400" b="1" dirty="0" err="1" smtClean="0">
                <a:latin typeface="Calibri" pitchFamily="34" charset="0"/>
              </a:rPr>
              <a:t>AuthorizeRequest</a:t>
            </a:r>
            <a:endParaRPr lang="en-US" sz="1400" b="1" dirty="0" smtClean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28826" y="2032699"/>
            <a:ext cx="1977887" cy="85476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 anchor="ctr" anchorCtr="0">
            <a:noAutofit/>
          </a:bodyPr>
          <a:lstStyle/>
          <a:p>
            <a:pPr algn="ctr"/>
            <a:r>
              <a:rPr lang="en-US" sz="1400" b="1" dirty="0" err="1" smtClean="0">
                <a:latin typeface="Calibri" pitchFamily="34" charset="0"/>
              </a:rPr>
              <a:t>EndRequest</a:t>
            </a:r>
            <a:endParaRPr lang="en-US" sz="1400" b="1" dirty="0" smtClean="0"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2405306" y="2887465"/>
            <a:ext cx="1977887" cy="844827"/>
          </a:xfrm>
          <a:prstGeom prst="rect">
            <a:avLst/>
          </a:prstGeom>
          <a:solidFill>
            <a:schemeClr val="accent2">
              <a:alpha val="40000"/>
            </a:schemeClr>
          </a:solidFill>
          <a:ln>
            <a:solidFill>
              <a:schemeClr val="accent2">
                <a:shade val="50000"/>
                <a:alpha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b="1" dirty="0" err="1" smtClean="0">
                <a:solidFill>
                  <a:srgbClr val="FCFEFE"/>
                </a:solidFill>
                <a:latin typeface="Calibri" pitchFamily="34" charset="0"/>
              </a:rPr>
              <a:t>WSFedAuthentication</a:t>
            </a:r>
            <a:endParaRPr lang="en-US" sz="1400" b="1" dirty="0" smtClean="0">
              <a:solidFill>
                <a:srgbClr val="FCFEFE"/>
              </a:solidFill>
              <a:latin typeface="Calibri" pitchFamily="34" charset="0"/>
            </a:endParaRP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400" b="1" u="none" strike="noStrike" cap="none" normalizeH="0" baseline="0" dirty="0" smtClean="0">
                <a:ln>
                  <a:noFill/>
                </a:ln>
                <a:solidFill>
                  <a:srgbClr val="FCFEFE"/>
                </a:solidFill>
                <a:effectLst/>
                <a:latin typeface="Calibri" pitchFamily="34" charset="0"/>
              </a:rPr>
              <a:t>Module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4432888" y="2887465"/>
            <a:ext cx="1977887" cy="84482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Authorization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Module</a:t>
            </a:r>
            <a:endParaRPr kumimoji="0" lang="en-US" sz="1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67784" y="2887465"/>
            <a:ext cx="1977887" cy="84482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b="1" dirty="0" err="1" smtClean="0">
                <a:solidFill>
                  <a:srgbClr val="FCFEFE"/>
                </a:solidFill>
                <a:latin typeface="Calibri" pitchFamily="34" charset="0"/>
              </a:rPr>
              <a:t>WSFedAuthentication</a:t>
            </a:r>
            <a:endParaRPr lang="en-US" sz="1400" b="1" dirty="0" smtClean="0">
              <a:solidFill>
                <a:srgbClr val="FCFEFE"/>
              </a:solidFill>
              <a:latin typeface="Calibri" pitchFamily="34" charset="0"/>
            </a:endParaRP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400" b="1" u="none" strike="noStrike" cap="none" normalizeH="0" baseline="0" dirty="0" smtClean="0">
                <a:ln>
                  <a:noFill/>
                </a:ln>
                <a:solidFill>
                  <a:srgbClr val="FCFEFE"/>
                </a:solidFill>
                <a:effectLst/>
                <a:latin typeface="Calibri" pitchFamily="34" charset="0"/>
              </a:rPr>
              <a:t>Module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6728826" y="2887465"/>
            <a:ext cx="1977887" cy="84482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b="1" dirty="0" err="1" smtClean="0">
                <a:solidFill>
                  <a:srgbClr val="FCFEFE"/>
                </a:solidFill>
                <a:latin typeface="Calibri" pitchFamily="34" charset="0"/>
              </a:rPr>
              <a:t>WSFedAuthentication</a:t>
            </a:r>
            <a:endParaRPr lang="en-US" sz="1400" b="1" dirty="0" smtClean="0">
              <a:solidFill>
                <a:srgbClr val="FCFEFE"/>
              </a:solidFill>
              <a:latin typeface="Calibri" pitchFamily="34" charset="0"/>
            </a:endParaRP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400" b="1" u="none" strike="noStrike" cap="none" normalizeH="0" baseline="0" dirty="0" smtClean="0">
                <a:ln>
                  <a:noFill/>
                </a:ln>
                <a:solidFill>
                  <a:srgbClr val="FCFEFE"/>
                </a:solidFill>
                <a:effectLst/>
                <a:latin typeface="Calibri" pitchFamily="34" charset="0"/>
              </a:rPr>
              <a:t>Module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367784" y="3870614"/>
            <a:ext cx="1977887" cy="84482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b="1" dirty="0" err="1" smtClean="0">
                <a:solidFill>
                  <a:srgbClr val="FCFEFE"/>
                </a:solidFill>
                <a:latin typeface="Calibri" pitchFamily="34" charset="0"/>
              </a:rPr>
              <a:t>SessionAuthentication</a:t>
            </a:r>
            <a:endParaRPr lang="en-US" sz="1400" b="1" dirty="0" smtClean="0">
              <a:solidFill>
                <a:srgbClr val="FCFEFE"/>
              </a:solidFill>
              <a:latin typeface="Calibri" pitchFamily="34" charset="0"/>
            </a:endParaRP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400" b="1" u="none" strike="noStrike" cap="none" normalizeH="0" baseline="0" dirty="0" smtClean="0">
                <a:ln>
                  <a:noFill/>
                </a:ln>
                <a:solidFill>
                  <a:srgbClr val="FCFEFE"/>
                </a:solidFill>
                <a:effectLst/>
                <a:latin typeface="Calibri" pitchFamily="34" charset="0"/>
              </a:rPr>
              <a:t>Module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2405306" y="3870614"/>
            <a:ext cx="1977887" cy="844827"/>
          </a:xfrm>
          <a:prstGeom prst="rect">
            <a:avLst/>
          </a:prstGeom>
          <a:solidFill>
            <a:schemeClr val="accent2">
              <a:alpha val="40000"/>
            </a:schemeClr>
          </a:solidFill>
          <a:ln>
            <a:solidFill>
              <a:schemeClr val="accent2">
                <a:shade val="50000"/>
                <a:alpha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b="1" dirty="0" err="1" smtClean="0">
                <a:solidFill>
                  <a:srgbClr val="FCFEFE"/>
                </a:solidFill>
                <a:latin typeface="Calibri" pitchFamily="34" charset="0"/>
              </a:rPr>
              <a:t>SessionAuthentication</a:t>
            </a:r>
            <a:endParaRPr lang="en-US" sz="1400" b="1" dirty="0" smtClean="0">
              <a:solidFill>
                <a:srgbClr val="FCFEFE"/>
              </a:solidFill>
              <a:latin typeface="Calibri" pitchFamily="34" charset="0"/>
            </a:endParaRP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400" b="1" u="none" strike="noStrike" cap="none" normalizeH="0" baseline="0" dirty="0" smtClean="0">
                <a:ln>
                  <a:noFill/>
                </a:ln>
                <a:solidFill>
                  <a:srgbClr val="FCFEFE"/>
                </a:solidFill>
                <a:effectLst/>
                <a:latin typeface="Calibri" pitchFamily="34" charset="0"/>
              </a:rPr>
              <a:t>Module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36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ASP.NET Integration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7932" y="2857497"/>
            <a:ext cx="1958009" cy="85476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 anchor="ctr" anchorCtr="0">
            <a:noAutofit/>
          </a:bodyPr>
          <a:lstStyle/>
          <a:p>
            <a:pPr algn="ctr"/>
            <a:r>
              <a:rPr lang="en-US" sz="1400" b="1" dirty="0" err="1" smtClean="0">
                <a:latin typeface="Calibri" pitchFamily="34" charset="0"/>
              </a:rPr>
              <a:t>AuthenticateRequest</a:t>
            </a:r>
            <a:endParaRPr lang="en-US" sz="1400" b="1" dirty="0" smtClean="0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65514" y="2857497"/>
            <a:ext cx="1967948" cy="85476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 anchor="ctr" anchorCtr="0">
            <a:noAutofit/>
          </a:bodyPr>
          <a:lstStyle/>
          <a:p>
            <a:pPr algn="ctr"/>
            <a:r>
              <a:rPr lang="en-US" sz="1400" b="1" dirty="0" smtClean="0">
                <a:latin typeface="Calibri" pitchFamily="34" charset="0"/>
              </a:rPr>
              <a:t>Post</a:t>
            </a:r>
          </a:p>
          <a:p>
            <a:pPr algn="ctr"/>
            <a:r>
              <a:rPr lang="en-US" sz="1400" b="1" dirty="0" err="1" smtClean="0">
                <a:latin typeface="Calibri" pitchFamily="34" charset="0"/>
              </a:rPr>
              <a:t>AuthenticateRequest</a:t>
            </a:r>
            <a:endParaRPr lang="en-US" sz="1400" b="1" dirty="0" smtClean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83158" y="2857497"/>
            <a:ext cx="1977887" cy="85476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 anchor="ctr" anchorCtr="0">
            <a:noAutofit/>
          </a:bodyPr>
          <a:lstStyle/>
          <a:p>
            <a:pPr algn="ctr"/>
            <a:r>
              <a:rPr lang="en-US" sz="1400" b="1" dirty="0" err="1" smtClean="0">
                <a:latin typeface="Calibri" pitchFamily="34" charset="0"/>
              </a:rPr>
              <a:t>AuthorizeRequest</a:t>
            </a:r>
            <a:endParaRPr lang="en-US" sz="1400" b="1" dirty="0" smtClean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09524" y="2857497"/>
            <a:ext cx="1977887" cy="85476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none" rtlCol="0" anchor="ctr" anchorCtr="0">
            <a:noAutofit/>
          </a:bodyPr>
          <a:lstStyle/>
          <a:p>
            <a:pPr algn="ctr"/>
            <a:r>
              <a:rPr lang="en-US" sz="1400" b="1" dirty="0" err="1" smtClean="0">
                <a:latin typeface="Calibri" pitchFamily="34" charset="0"/>
              </a:rPr>
              <a:t>EndRequest</a:t>
            </a:r>
            <a:endParaRPr lang="en-US" sz="1400" b="1" dirty="0" smtClean="0">
              <a:latin typeface="Calibri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27993" y="3712263"/>
            <a:ext cx="1977887" cy="84482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b="1" i="1" dirty="0" smtClean="0">
                <a:solidFill>
                  <a:srgbClr val="002060"/>
                </a:solidFill>
                <a:latin typeface="Calibri" pitchFamily="34" charset="0"/>
              </a:rPr>
              <a:t>Any Authentication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b="1" i="1" dirty="0" smtClean="0">
                <a:solidFill>
                  <a:srgbClr val="002060"/>
                </a:solidFill>
                <a:latin typeface="Calibri" pitchFamily="34" charset="0"/>
              </a:rPr>
              <a:t>Module</a:t>
            </a:r>
            <a:endParaRPr kumimoji="0" lang="en-US" sz="1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2355576" y="3712263"/>
            <a:ext cx="1977887" cy="84482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b="1" dirty="0" err="1" smtClean="0">
                <a:solidFill>
                  <a:srgbClr val="FFFFFF"/>
                </a:solidFill>
                <a:latin typeface="Calibri" pitchFamily="34" charset="0"/>
              </a:rPr>
              <a:t>ClaimsPrincipal</a:t>
            </a:r>
            <a:endParaRPr lang="en-US" sz="1400" b="1" dirty="0" smtClean="0">
              <a:solidFill>
                <a:srgbClr val="FFFFFF"/>
              </a:solidFill>
              <a:latin typeface="Calibri" pitchFamily="34" charset="0"/>
            </a:endParaRP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400" b="1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HttpModule</a:t>
            </a:r>
            <a:endParaRPr kumimoji="0" lang="en-US" sz="1400" b="1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4383158" y="3712263"/>
            <a:ext cx="1977887" cy="84482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b="1" dirty="0" err="1" smtClean="0">
                <a:solidFill>
                  <a:srgbClr val="FFFFFF"/>
                </a:solidFill>
                <a:latin typeface="Calibri" pitchFamily="34" charset="0"/>
              </a:rPr>
              <a:t>ClaimsAuthorization</a:t>
            </a:r>
            <a:endParaRPr lang="en-US" sz="1400" b="1" dirty="0" smtClean="0">
              <a:solidFill>
                <a:srgbClr val="FFFFFF"/>
              </a:solidFill>
              <a:latin typeface="Calibri" pitchFamily="34" charset="0"/>
            </a:endParaRP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b="1" dirty="0" smtClean="0">
                <a:solidFill>
                  <a:srgbClr val="FFFFFF"/>
                </a:solidFill>
                <a:latin typeface="Calibri" pitchFamily="34" charset="0"/>
              </a:rPr>
              <a:t>Module</a:t>
            </a:r>
            <a:endParaRPr kumimoji="0" lang="en-US" sz="1400" b="1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6609524" y="3712263"/>
            <a:ext cx="1977887" cy="84482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b="1" i="1" dirty="0" smtClean="0">
                <a:solidFill>
                  <a:srgbClr val="002060"/>
                </a:solidFill>
                <a:latin typeface="Calibri" pitchFamily="34" charset="0"/>
              </a:rPr>
              <a:t>Any Authentication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b="1" i="1" dirty="0" smtClean="0">
                <a:solidFill>
                  <a:srgbClr val="002060"/>
                </a:solidFill>
                <a:latin typeface="Calibri" pitchFamily="34" charset="0"/>
              </a:rPr>
              <a:t>Module</a:t>
            </a:r>
            <a:endParaRPr kumimoji="0" lang="en-US" sz="1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27994" y="4656479"/>
            <a:ext cx="1977887" cy="84482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b="1" dirty="0" err="1" smtClean="0">
                <a:solidFill>
                  <a:srgbClr val="FFFFFF"/>
                </a:solidFill>
                <a:latin typeface="Calibri" pitchFamily="34" charset="0"/>
              </a:rPr>
              <a:t>Session</a:t>
            </a:r>
            <a:r>
              <a:rPr kumimoji="0" lang="en-US" sz="1400" b="1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Authentication</a:t>
            </a:r>
            <a:endParaRPr kumimoji="0" lang="en-US" sz="1400" b="1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b="1" dirty="0" smtClean="0">
                <a:solidFill>
                  <a:srgbClr val="FFFFFF"/>
                </a:solidFill>
                <a:latin typeface="Calibri" pitchFamily="34" charset="0"/>
              </a:rPr>
              <a:t>Module</a:t>
            </a:r>
            <a:endParaRPr kumimoji="0" lang="en-US" sz="1400" b="1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323850" y="1523989"/>
            <a:ext cx="8362950" cy="1143007"/>
          </a:xfrm>
        </p:spPr>
        <p:txBody>
          <a:bodyPr>
            <a:normAutofit/>
          </a:bodyPr>
          <a:lstStyle/>
          <a:p>
            <a:r>
              <a:rPr lang="en-US" dirty="0" smtClean="0"/>
              <a:t>Using a </a:t>
            </a:r>
            <a:r>
              <a:rPr lang="en-US" i="1" dirty="0" smtClean="0"/>
              <a:t>legacy</a:t>
            </a:r>
            <a:r>
              <a:rPr lang="en-US" dirty="0" smtClean="0"/>
              <a:t> authentication mechanism</a:t>
            </a:r>
          </a:p>
          <a:p>
            <a:pPr lvl="1"/>
            <a:r>
              <a:rPr lang="en-US" dirty="0" smtClean="0"/>
              <a:t>e.g. Forms authentication, MVC filters</a:t>
            </a:r>
          </a:p>
          <a:p>
            <a:pPr lvl="1"/>
            <a:endParaRPr lang="en-US" b="1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2305-FF02-455A-8E87-C53BD73059EB}" type="slidenum">
              <a:rPr lang="pt-PT" smtClean="0"/>
              <a:pPr/>
              <a:t>35</a:t>
            </a:fld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93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Configuration (web.config)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pt-PT" sz="5500" b="1" dirty="0" smtClean="0"/>
              <a:t>&lt;</a:t>
            </a:r>
            <a:r>
              <a:rPr lang="pt-PT" sz="5500" b="1" dirty="0"/>
              <a:t>microsoft.identityModel&gt;</a:t>
            </a:r>
          </a:p>
          <a:p>
            <a:pPr marL="0" indent="0">
              <a:buNone/>
            </a:pPr>
            <a:r>
              <a:rPr lang="pt-PT" sz="5500" dirty="0"/>
              <a:t>    &lt;service&gt;</a:t>
            </a:r>
          </a:p>
          <a:p>
            <a:pPr marL="0" indent="0">
              <a:buNone/>
            </a:pPr>
            <a:r>
              <a:rPr lang="pt-PT" sz="5500" b="1" dirty="0"/>
              <a:t>    </a:t>
            </a:r>
            <a:r>
              <a:rPr lang="pt-PT" sz="5500" b="1" dirty="0" smtClean="0"/>
              <a:t>    &lt;</a:t>
            </a:r>
            <a:r>
              <a:rPr lang="pt-PT" sz="5500" b="1" dirty="0"/>
              <a:t>audienceUris</a:t>
            </a:r>
            <a:r>
              <a:rPr lang="pt-PT" sz="5500" b="1" dirty="0" smtClean="0"/>
              <a:t>&gt;&lt;</a:t>
            </a:r>
            <a:r>
              <a:rPr lang="pt-PT" sz="5500" b="1" dirty="0"/>
              <a:t>add value="</a:t>
            </a:r>
            <a:r>
              <a:rPr lang="pt-PT" sz="5500" b="1" dirty="0">
                <a:solidFill>
                  <a:srgbClr val="C00000"/>
                </a:solidFill>
              </a:rPr>
              <a:t>https://www.rp.ciws:8443/</a:t>
            </a:r>
            <a:r>
              <a:rPr lang="pt-PT" sz="5500" b="1" dirty="0"/>
              <a:t>" /&gt;</a:t>
            </a:r>
          </a:p>
          <a:p>
            <a:pPr marL="0" indent="0">
              <a:buNone/>
            </a:pPr>
            <a:r>
              <a:rPr lang="pt-PT" sz="5500" dirty="0" smtClean="0"/>
              <a:t>        &lt;</a:t>
            </a:r>
            <a:r>
              <a:rPr lang="pt-PT" sz="5500" dirty="0"/>
              <a:t>federatedAuthentication&gt;</a:t>
            </a:r>
          </a:p>
          <a:p>
            <a:pPr marL="0" indent="0">
              <a:buNone/>
            </a:pPr>
            <a:r>
              <a:rPr lang="en-US" sz="5500" dirty="0"/>
              <a:t>        </a:t>
            </a:r>
            <a:r>
              <a:rPr lang="en-US" sz="5500" dirty="0" smtClean="0"/>
              <a:t>    &lt;</a:t>
            </a:r>
            <a:r>
              <a:rPr lang="en-US" sz="5500" dirty="0"/>
              <a:t>wsFederation passiveRedirectEnabled="true" </a:t>
            </a:r>
            <a:endParaRPr lang="en-US" sz="5500" dirty="0" smtClean="0"/>
          </a:p>
          <a:p>
            <a:pPr marL="0" indent="0">
              <a:buNone/>
            </a:pPr>
            <a:r>
              <a:rPr lang="en-US" sz="5500" dirty="0"/>
              <a:t> </a:t>
            </a:r>
            <a:r>
              <a:rPr lang="en-US" sz="5500" dirty="0" smtClean="0"/>
              <a:t>                issuer</a:t>
            </a:r>
            <a:r>
              <a:rPr lang="en-US" sz="5500" dirty="0"/>
              <a:t>="</a:t>
            </a:r>
            <a:r>
              <a:rPr lang="en-US" sz="5500" b="1" dirty="0">
                <a:solidFill>
                  <a:srgbClr val="C00000"/>
                </a:solidFill>
              </a:rPr>
              <a:t>https://demos-ciws.accesscontrol.appfabriclabs.com/v2/wsfederation</a:t>
            </a:r>
            <a:r>
              <a:rPr lang="en-US" sz="5500" dirty="0"/>
              <a:t>" </a:t>
            </a:r>
            <a:endParaRPr lang="en-US" sz="5500" dirty="0" smtClean="0"/>
          </a:p>
          <a:p>
            <a:pPr marL="0" indent="0">
              <a:buNone/>
            </a:pPr>
            <a:r>
              <a:rPr lang="en-US" sz="5500" dirty="0"/>
              <a:t> </a:t>
            </a:r>
            <a:r>
              <a:rPr lang="en-US" sz="5500" dirty="0" smtClean="0"/>
              <a:t>                realm</a:t>
            </a:r>
            <a:r>
              <a:rPr lang="en-US" sz="5500" dirty="0"/>
              <a:t>="</a:t>
            </a:r>
            <a:r>
              <a:rPr lang="en-US" sz="5500" b="1" dirty="0">
                <a:solidFill>
                  <a:srgbClr val="C00000"/>
                </a:solidFill>
              </a:rPr>
              <a:t>https://www.rp.ciws:8443</a:t>
            </a:r>
            <a:r>
              <a:rPr lang="en-US" sz="5500" dirty="0"/>
              <a:t>" requireHttps="true" /&gt;</a:t>
            </a:r>
          </a:p>
          <a:p>
            <a:pPr marL="0" indent="0">
              <a:buNone/>
            </a:pPr>
            <a:r>
              <a:rPr lang="pt-PT" sz="5500" dirty="0"/>
              <a:t>        </a:t>
            </a:r>
            <a:r>
              <a:rPr lang="pt-PT" sz="5500" dirty="0" smtClean="0"/>
              <a:t>    &lt;</a:t>
            </a:r>
            <a:r>
              <a:rPr lang="pt-PT" sz="5500" dirty="0"/>
              <a:t>cookieHandler requireSsl="true" /&gt;</a:t>
            </a:r>
          </a:p>
          <a:p>
            <a:pPr marL="0" indent="0">
              <a:buNone/>
            </a:pPr>
            <a:r>
              <a:rPr lang="pt-PT" sz="5500" dirty="0" smtClean="0"/>
              <a:t>        &lt;</a:t>
            </a:r>
            <a:r>
              <a:rPr lang="pt-PT" sz="5500" dirty="0"/>
              <a:t>applicationService</a:t>
            </a:r>
            <a:r>
              <a:rPr lang="pt-PT" sz="5500" dirty="0" smtClean="0"/>
              <a:t>&gt;&lt;</a:t>
            </a:r>
            <a:r>
              <a:rPr lang="pt-PT" sz="5500" dirty="0"/>
              <a:t>claimTypeRequired&gt;</a:t>
            </a:r>
          </a:p>
          <a:p>
            <a:pPr marL="0" indent="0">
              <a:buNone/>
            </a:pPr>
            <a:r>
              <a:rPr lang="en-US" sz="5500" dirty="0" smtClean="0"/>
              <a:t>               &lt;</a:t>
            </a:r>
            <a:r>
              <a:rPr lang="en-US" sz="5500" dirty="0"/>
              <a:t>claimType type</a:t>
            </a:r>
            <a:r>
              <a:rPr lang="en-US" sz="5500" dirty="0" smtClean="0"/>
              <a:t>=“…/</a:t>
            </a:r>
            <a:r>
              <a:rPr lang="en-US" sz="5500" dirty="0"/>
              <a:t>name" optional="true" /&gt;</a:t>
            </a:r>
          </a:p>
          <a:p>
            <a:pPr marL="0" indent="0">
              <a:buNone/>
            </a:pPr>
            <a:r>
              <a:rPr lang="en-US" sz="5500" dirty="0"/>
              <a:t>          </a:t>
            </a:r>
            <a:r>
              <a:rPr lang="en-US" sz="5500" dirty="0" smtClean="0"/>
              <a:t>     &lt;</a:t>
            </a:r>
            <a:r>
              <a:rPr lang="en-US" sz="5500" dirty="0"/>
              <a:t>claimType type</a:t>
            </a:r>
            <a:r>
              <a:rPr lang="en-US" sz="5500" dirty="0" smtClean="0"/>
              <a:t>=“…/</a:t>
            </a:r>
            <a:r>
              <a:rPr lang="en-US" sz="5500" dirty="0"/>
              <a:t>role" optional="true" /&gt;</a:t>
            </a:r>
          </a:p>
          <a:p>
            <a:pPr marL="0" indent="0">
              <a:buNone/>
            </a:pPr>
            <a:r>
              <a:rPr lang="en-US" sz="5500" dirty="0"/>
              <a:t>          </a:t>
            </a:r>
            <a:r>
              <a:rPr lang="en-US" sz="5500" dirty="0" smtClean="0"/>
              <a:t>     &lt;!--&lt;</a:t>
            </a:r>
            <a:r>
              <a:rPr lang="en-US" sz="5500" dirty="0"/>
              <a:t>claimType type</a:t>
            </a:r>
            <a:r>
              <a:rPr lang="en-US" sz="5500" dirty="0" smtClean="0"/>
              <a:t>=“…/</a:t>
            </a:r>
            <a:r>
              <a:rPr lang="en-US" sz="5500" dirty="0"/>
              <a:t>nameidentifier" optional="true" /&gt;--&gt;</a:t>
            </a:r>
          </a:p>
          <a:p>
            <a:pPr marL="0" indent="0">
              <a:buNone/>
            </a:pPr>
            <a:r>
              <a:rPr lang="en-US" sz="5500" dirty="0"/>
              <a:t>          </a:t>
            </a:r>
            <a:r>
              <a:rPr lang="en-US" sz="5500" dirty="0" smtClean="0"/>
              <a:t>     &lt;!--&lt;</a:t>
            </a:r>
            <a:r>
              <a:rPr lang="en-US" sz="5500" dirty="0"/>
              <a:t>claimType type</a:t>
            </a:r>
            <a:r>
              <a:rPr lang="en-US" sz="5500" dirty="0" smtClean="0"/>
              <a:t>=“…/</a:t>
            </a:r>
            <a:r>
              <a:rPr lang="en-US" sz="5500" dirty="0"/>
              <a:t>identityprovider" optional="true" /&gt;--&gt;</a:t>
            </a:r>
          </a:p>
          <a:p>
            <a:pPr marL="0" indent="0">
              <a:buNone/>
            </a:pPr>
            <a:r>
              <a:rPr lang="pt-PT" sz="5500" dirty="0" smtClean="0"/>
              <a:t>        &lt;</a:t>
            </a:r>
            <a:r>
              <a:rPr lang="pt-PT" sz="5500" dirty="0"/>
              <a:t>issuerNameRegistry type</a:t>
            </a:r>
            <a:r>
              <a:rPr lang="pt-PT" sz="5500" dirty="0" smtClean="0"/>
              <a:t>=“...ConfigurationBasedIssuerNameRegistry&gt;</a:t>
            </a:r>
            <a:endParaRPr lang="pt-PT" sz="5500" dirty="0"/>
          </a:p>
          <a:p>
            <a:pPr marL="0" indent="0">
              <a:buNone/>
            </a:pPr>
            <a:r>
              <a:rPr lang="pt-PT" sz="5500" dirty="0"/>
              <a:t>        </a:t>
            </a:r>
            <a:r>
              <a:rPr lang="pt-PT" sz="5500" dirty="0" smtClean="0"/>
              <a:t>    &lt;</a:t>
            </a:r>
            <a:r>
              <a:rPr lang="pt-PT" sz="5500" dirty="0"/>
              <a:t>trustedIssuers&gt;</a:t>
            </a:r>
          </a:p>
          <a:p>
            <a:pPr marL="0" indent="0">
              <a:buNone/>
            </a:pPr>
            <a:r>
              <a:rPr lang="pt-PT" sz="5500" dirty="0"/>
              <a:t>          </a:t>
            </a:r>
            <a:r>
              <a:rPr lang="pt-PT" sz="5500" dirty="0" smtClean="0"/>
              <a:t>      &lt;</a:t>
            </a:r>
            <a:r>
              <a:rPr lang="pt-PT" sz="5500" dirty="0"/>
              <a:t>add thumbprint="</a:t>
            </a:r>
            <a:r>
              <a:rPr lang="pt-PT" sz="5500" b="1" dirty="0">
                <a:solidFill>
                  <a:srgbClr val="C00000"/>
                </a:solidFill>
              </a:rPr>
              <a:t>67F6E7E72A93776D3AEA5EB73537077626B90FDF</a:t>
            </a:r>
            <a:r>
              <a:rPr lang="pt-PT" sz="5500" dirty="0"/>
              <a:t>" </a:t>
            </a:r>
            <a:endParaRPr lang="pt-PT" sz="5500" dirty="0" smtClean="0"/>
          </a:p>
          <a:p>
            <a:pPr marL="0" indent="0">
              <a:buNone/>
            </a:pPr>
            <a:r>
              <a:rPr lang="pt-PT" sz="5500" dirty="0"/>
              <a:t> </a:t>
            </a:r>
            <a:r>
              <a:rPr lang="pt-PT" sz="5500" dirty="0" smtClean="0"/>
              <a:t>                         name</a:t>
            </a:r>
            <a:r>
              <a:rPr lang="pt-PT" sz="5500" dirty="0"/>
              <a:t>="</a:t>
            </a:r>
            <a:r>
              <a:rPr lang="pt-PT" sz="5500" b="1" dirty="0">
                <a:solidFill>
                  <a:srgbClr val="FF0000"/>
                </a:solidFill>
              </a:rPr>
              <a:t>https://demos-ciws.accesscontrol.appfabriclabs.com</a:t>
            </a:r>
            <a:r>
              <a:rPr lang="pt-PT" sz="5500" dirty="0">
                <a:solidFill>
                  <a:srgbClr val="FF0000"/>
                </a:solidFill>
              </a:rPr>
              <a:t>/</a:t>
            </a:r>
            <a:r>
              <a:rPr lang="pt-PT" sz="5500" dirty="0"/>
              <a:t>" /&gt;</a:t>
            </a:r>
          </a:p>
          <a:p>
            <a:pPr marL="0" indent="0">
              <a:buNone/>
            </a:pPr>
            <a:r>
              <a:rPr lang="pt-PT" sz="5500" dirty="0" smtClean="0"/>
              <a:t>        &lt;</a:t>
            </a:r>
            <a:r>
              <a:rPr lang="pt-PT" sz="5500" dirty="0"/>
              <a:t>certificateValidation certificateValidationMode="</a:t>
            </a:r>
            <a:r>
              <a:rPr lang="pt-PT" sz="5500" b="1" dirty="0">
                <a:solidFill>
                  <a:srgbClr val="C00000"/>
                </a:solidFill>
              </a:rPr>
              <a:t>None</a:t>
            </a:r>
            <a:r>
              <a:rPr lang="pt-PT" sz="5500" dirty="0"/>
              <a:t>" /&gt;</a:t>
            </a:r>
          </a:p>
          <a:p>
            <a:pPr marL="0" indent="0">
              <a:buNone/>
            </a:pPr>
            <a:r>
              <a:rPr lang="pt-PT" dirty="0"/>
              <a:t>  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34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Configuration (web.config)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Additional changes introduced by </a:t>
            </a:r>
            <a:r>
              <a:rPr lang="en-US" dirty="0" err="1" smtClean="0"/>
              <a:t>fedutil</a:t>
            </a:r>
            <a:endParaRPr lang="en-US" dirty="0" smtClean="0"/>
          </a:p>
          <a:p>
            <a:pPr lvl="1"/>
            <a:r>
              <a:rPr lang="en-US" dirty="0" smtClean="0"/>
              <a:t>&lt;authorization&gt;&lt;deny users=“?”/&gt;</a:t>
            </a:r>
          </a:p>
          <a:p>
            <a:pPr lvl="1"/>
            <a:r>
              <a:rPr lang="en-US" dirty="0" smtClean="0"/>
              <a:t>&lt;authentication mode=“None” /&gt;</a:t>
            </a:r>
          </a:p>
          <a:p>
            <a:pPr lvl="1"/>
            <a:r>
              <a:rPr lang="en-US" dirty="0" smtClean="0"/>
              <a:t>Allow users=“*” to path=“</a:t>
            </a:r>
            <a:r>
              <a:rPr lang="en-US" dirty="0" err="1" smtClean="0"/>
              <a:t>FederationMetadata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55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Control Service (ACS)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3124200"/>
          </a:xfrm>
        </p:spPr>
        <p:txBody>
          <a:bodyPr>
            <a:normAutofit/>
          </a:bodyPr>
          <a:lstStyle/>
          <a:p>
            <a:r>
              <a:rPr lang="en-US" dirty="0" smtClean="0"/>
              <a:t>Part of Azure </a:t>
            </a:r>
            <a:r>
              <a:rPr lang="en-US" dirty="0" err="1" smtClean="0"/>
              <a:t>AppFabric</a:t>
            </a:r>
            <a:endParaRPr lang="en-US" dirty="0" smtClean="0"/>
          </a:p>
          <a:p>
            <a:r>
              <a:rPr lang="en-US" dirty="0" smtClean="0"/>
              <a:t>Version 1 in production, version 2 in “labs”</a:t>
            </a:r>
          </a:p>
          <a:p>
            <a:r>
              <a:rPr lang="en-US" dirty="0" err="1"/>
              <a:t>SaaS</a:t>
            </a:r>
            <a:r>
              <a:rPr lang="en-US" dirty="0"/>
              <a:t> – Software as a Service</a:t>
            </a:r>
          </a:p>
          <a:p>
            <a:pPr lvl="1"/>
            <a:r>
              <a:rPr lang="en-US" dirty="0"/>
              <a:t>Service namespace </a:t>
            </a:r>
            <a:r>
              <a:rPr lang="en-US" dirty="0">
                <a:sym typeface="Symbol"/>
              </a:rPr>
              <a:t> </a:t>
            </a:r>
            <a:r>
              <a:rPr lang="en-US" dirty="0" smtClean="0"/>
              <a:t>tenant</a:t>
            </a:r>
          </a:p>
          <a:p>
            <a:r>
              <a:rPr lang="en-US" dirty="0" smtClean="0"/>
              <a:t>Claims transformer</a:t>
            </a:r>
          </a:p>
          <a:p>
            <a:pPr lvl="2"/>
            <a:endParaRPr lang="en-US" dirty="0" smtClean="0"/>
          </a:p>
        </p:txBody>
      </p:sp>
      <p:sp>
        <p:nvSpPr>
          <p:cNvPr id="2" name="Oval 1"/>
          <p:cNvSpPr/>
          <p:nvPr/>
        </p:nvSpPr>
        <p:spPr>
          <a:xfrm>
            <a:off x="3581400" y="4539792"/>
            <a:ext cx="1981200" cy="10668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ACS</a:t>
            </a:r>
            <a:endParaRPr lang="en-US" sz="3200" dirty="0"/>
          </a:p>
        </p:txBody>
      </p:sp>
      <p:sp>
        <p:nvSpPr>
          <p:cNvPr id="3" name="Right Arrow 2"/>
          <p:cNvSpPr/>
          <p:nvPr/>
        </p:nvSpPr>
        <p:spPr>
          <a:xfrm>
            <a:off x="2895600" y="4929041"/>
            <a:ext cx="609600" cy="27259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5638800" y="4936896"/>
            <a:ext cx="609600" cy="27259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4485588"/>
            <a:ext cx="2286000" cy="190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Input Claims</a:t>
            </a:r>
          </a:p>
          <a:p>
            <a:pPr marL="0" indent="0">
              <a:buNone/>
            </a:pPr>
            <a:r>
              <a:rPr lang="en-US" sz="2400" dirty="0" smtClean="0"/>
              <a:t>Input Protocols</a:t>
            </a:r>
          </a:p>
          <a:p>
            <a:pPr marL="0" indent="0">
              <a:buNone/>
            </a:pPr>
            <a:r>
              <a:rPr lang="en-US" sz="2000" dirty="0" smtClean="0"/>
              <a:t>WS-*, </a:t>
            </a:r>
            <a:r>
              <a:rPr lang="en-US" sz="2000" dirty="0" err="1" smtClean="0"/>
              <a:t>Oauth</a:t>
            </a:r>
            <a:r>
              <a:rPr lang="en-US" sz="2000" dirty="0" smtClean="0"/>
              <a:t>, </a:t>
            </a:r>
          </a:p>
          <a:p>
            <a:pPr marL="0" indent="0">
              <a:buNone/>
            </a:pPr>
            <a:r>
              <a:rPr lang="en-US" sz="2000" dirty="0" err="1" smtClean="0"/>
              <a:t>IdP</a:t>
            </a:r>
            <a:r>
              <a:rPr lang="en-US" sz="2000" dirty="0" smtClean="0"/>
              <a:t> specific</a:t>
            </a:r>
            <a:endParaRPr lang="en-US" sz="20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477000" y="4495800"/>
            <a:ext cx="2384196" cy="190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Output Claims</a:t>
            </a:r>
          </a:p>
          <a:p>
            <a:pPr marL="0" indent="0">
              <a:buNone/>
            </a:pPr>
            <a:r>
              <a:rPr lang="en-US" sz="2400" dirty="0" smtClean="0"/>
              <a:t>Output Protocols</a:t>
            </a:r>
          </a:p>
          <a:p>
            <a:pPr marL="0" indent="0">
              <a:buNone/>
            </a:pPr>
            <a:r>
              <a:rPr lang="en-US" sz="2000" dirty="0" smtClean="0"/>
              <a:t>WS-*, </a:t>
            </a:r>
            <a:r>
              <a:rPr lang="en-US" sz="2000" dirty="0" err="1" smtClean="0"/>
              <a:t>Oauth</a:t>
            </a:r>
            <a:r>
              <a:rPr lang="en-US" sz="2000" dirty="0" smtClean="0"/>
              <a:t>, 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11" name="Can 10"/>
          <p:cNvSpPr/>
          <p:nvPr/>
        </p:nvSpPr>
        <p:spPr>
          <a:xfrm>
            <a:off x="3886200" y="5734640"/>
            <a:ext cx="1447800" cy="609600"/>
          </a:xfrm>
          <a:prstGeom prst="ca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38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ACS configuration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3810000" y="990600"/>
            <a:ext cx="5105400" cy="5486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Identity Providers</a:t>
            </a:r>
          </a:p>
          <a:p>
            <a:pPr lvl="1"/>
            <a:r>
              <a:rPr lang="en-US" dirty="0" smtClean="0"/>
              <a:t>Relation with </a:t>
            </a:r>
            <a:r>
              <a:rPr lang="en-US" i="1" dirty="0" smtClean="0"/>
              <a:t>upstream</a:t>
            </a:r>
            <a:r>
              <a:rPr lang="en-US" dirty="0" smtClean="0"/>
              <a:t> </a:t>
            </a:r>
            <a:r>
              <a:rPr lang="en-US" dirty="0" err="1" smtClean="0"/>
              <a:t>IdPs</a:t>
            </a:r>
            <a:endParaRPr lang="en-US" dirty="0" smtClean="0"/>
          </a:p>
          <a:p>
            <a:r>
              <a:rPr lang="en-US" dirty="0" smtClean="0"/>
              <a:t>Relying Parties</a:t>
            </a:r>
          </a:p>
          <a:p>
            <a:pPr lvl="1"/>
            <a:r>
              <a:rPr lang="en-US" dirty="0" smtClean="0"/>
              <a:t>Relation with downstream RPs</a:t>
            </a:r>
          </a:p>
          <a:p>
            <a:r>
              <a:rPr lang="en-US" dirty="0" smtClean="0"/>
              <a:t>Rule groups</a:t>
            </a:r>
          </a:p>
          <a:p>
            <a:pPr lvl="1"/>
            <a:r>
              <a:rPr lang="en-US" dirty="0" smtClean="0"/>
              <a:t>Claims transformation rules</a:t>
            </a:r>
          </a:p>
          <a:p>
            <a:pPr lvl="1"/>
            <a:endParaRPr lang="en-US" dirty="0"/>
          </a:p>
          <a:p>
            <a:r>
              <a:rPr lang="en-US" dirty="0" smtClean="0"/>
              <a:t>Certificates and keys</a:t>
            </a:r>
          </a:p>
          <a:p>
            <a:r>
              <a:rPr lang="en-US" dirty="0" smtClean="0"/>
              <a:t>Service identities</a:t>
            </a:r>
          </a:p>
          <a:p>
            <a:pPr lvl="1"/>
            <a:r>
              <a:rPr lang="en-US" dirty="0" smtClean="0"/>
              <a:t>Direct identities and credentials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Application integration</a:t>
            </a:r>
          </a:p>
          <a:p>
            <a:pPr lvl="1"/>
            <a:r>
              <a:rPr lang="en-US" dirty="0" smtClean="0"/>
              <a:t>Addresses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0600"/>
            <a:ext cx="3310304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448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Hands-On-Lab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default ASP.NET project</a:t>
            </a:r>
          </a:p>
          <a:p>
            <a:r>
              <a:rPr lang="en-US" dirty="0" smtClean="0"/>
              <a:t>Create and configure IIS site with HTTPS support</a:t>
            </a:r>
          </a:p>
          <a:p>
            <a:r>
              <a:rPr lang="en-US" dirty="0" smtClean="0"/>
              <a:t>Check behavior</a:t>
            </a:r>
          </a:p>
          <a:p>
            <a:r>
              <a:rPr lang="en-US" dirty="0" smtClean="0"/>
              <a:t>“Add STS reference”</a:t>
            </a:r>
          </a:p>
          <a:p>
            <a:pPr lvl="1"/>
            <a:r>
              <a:rPr lang="en-US" sz="1200" dirty="0">
                <a:hlinkClick r:id="rId2"/>
              </a:rPr>
              <a:t>https://</a:t>
            </a:r>
            <a:r>
              <a:rPr lang="en-US" sz="1200" dirty="0" smtClean="0">
                <a:hlinkClick r:id="rId2"/>
              </a:rPr>
              <a:t>demos-ciws.accesscontrol.appfabriclabs.com/FederationMetadata/2007-06/FederationMetadata.xml</a:t>
            </a:r>
            <a:endParaRPr lang="en-US" sz="1200" dirty="0" smtClean="0"/>
          </a:p>
          <a:p>
            <a:r>
              <a:rPr lang="en-US" dirty="0" smtClean="0"/>
              <a:t>Check behavior</a:t>
            </a:r>
          </a:p>
          <a:p>
            <a:r>
              <a:rPr lang="en-US" dirty="0" smtClean="0"/>
              <a:t>Minor “hacks”</a:t>
            </a:r>
          </a:p>
          <a:p>
            <a:r>
              <a:rPr lang="en-US" dirty="0" smtClean="0"/>
              <a:t>Check behavior</a:t>
            </a:r>
          </a:p>
          <a:p>
            <a:r>
              <a:rPr lang="en-US" dirty="0" smtClean="0"/>
              <a:t>Add code to show claims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67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Hands-On-Lab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new ACS tenant</a:t>
            </a:r>
          </a:p>
          <a:p>
            <a:r>
              <a:rPr lang="en-US" dirty="0" smtClean="0"/>
              <a:t>Configure a new RP</a:t>
            </a:r>
          </a:p>
          <a:p>
            <a:r>
              <a:rPr lang="en-US" dirty="0" smtClean="0"/>
              <a:t>Activate support for Google </a:t>
            </a:r>
            <a:r>
              <a:rPr lang="en-US" dirty="0" err="1" smtClean="0"/>
              <a:t>IdP</a:t>
            </a:r>
            <a:endParaRPr lang="en-US" dirty="0" smtClean="0"/>
          </a:p>
          <a:p>
            <a:r>
              <a:rPr lang="en-US" dirty="0" smtClean="0"/>
              <a:t>Define some rules</a:t>
            </a:r>
          </a:p>
          <a:p>
            <a:r>
              <a:rPr lang="en-US" dirty="0" smtClean="0"/>
              <a:t>Change relying party to use this new tenant</a:t>
            </a:r>
          </a:p>
          <a:p>
            <a:endParaRPr lang="en-US" dirty="0"/>
          </a:p>
          <a:p>
            <a:r>
              <a:rPr lang="en-US" dirty="0" smtClean="0"/>
              <a:t>Start at </a:t>
            </a:r>
            <a:r>
              <a:rPr lang="en-US" dirty="0">
                <a:hlinkClick r:id="rId2"/>
              </a:rPr>
              <a:t>https://portal.appfabriclabs.com/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11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WIF Consumer Pipeline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26167" y="5555976"/>
            <a:ext cx="8239539" cy="58640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Host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(e.g. ASP.NET, WCF)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26167" y="4762509"/>
            <a:ext cx="8239539" cy="634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Host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</a:t>
            </a:r>
            <a:r>
              <a:rPr lang="pt-PT" sz="1400" b="1" dirty="0" err="1" smtClean="0">
                <a:solidFill>
                  <a:srgbClr val="000066"/>
                </a:solidFill>
                <a:latin typeface="Calibri" pitchFamily="34" charset="0"/>
              </a:rPr>
              <a:t>A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daptation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Layer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Calibri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2305-FF02-455A-8E87-C53BD73059EB}" type="slidenum">
              <a:rPr lang="pt-PT" smtClean="0"/>
              <a:pPr/>
              <a:t>41</a:t>
            </a:fld>
            <a:endParaRPr lang="pt-PT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70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WIF Consumer Pipeline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26167" y="5555976"/>
            <a:ext cx="8239539" cy="58640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Host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(e.g. ASP.NET, WCF)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26167" y="4762509"/>
            <a:ext cx="8239539" cy="634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Host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</a:t>
            </a:r>
            <a:r>
              <a:rPr lang="pt-PT" sz="1400" b="1" dirty="0" err="1" smtClean="0">
                <a:solidFill>
                  <a:srgbClr val="000066"/>
                </a:solidFill>
                <a:latin typeface="Calibri" pitchFamily="34" charset="0"/>
              </a:rPr>
              <a:t>A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daptation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Layer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8">
            <a:hlinkClick r:id="rId2" action="ppaction://hlinkfile"/>
          </p:cNvPr>
          <p:cNvSpPr/>
          <p:nvPr/>
        </p:nvSpPr>
        <p:spPr bwMode="auto">
          <a:xfrm>
            <a:off x="606921" y="2952747"/>
            <a:ext cx="2961861" cy="11231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Token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Handler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96982" y="1263095"/>
            <a:ext cx="1421296" cy="93427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Token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Resolver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2910" y="4095755"/>
            <a:ext cx="1282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Serialized</a:t>
            </a:r>
            <a:endParaRPr lang="pt-PT" sz="1400" dirty="0" smtClean="0">
              <a:latin typeface="Calibri" pitchFamily="34" charset="0"/>
            </a:endParaRPr>
          </a:p>
          <a:p>
            <a:pPr algn="ctr"/>
            <a:r>
              <a:rPr lang="pt-PT" sz="1400" dirty="0" err="1" smtClean="0">
                <a:latin typeface="Calibri" pitchFamily="34" charset="0"/>
              </a:rPr>
              <a:t>Token</a:t>
            </a:r>
            <a:endParaRPr lang="pt-PT" sz="1400" dirty="0" smtClean="0">
              <a:latin typeface="Calibri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rot="16200000" flipV="1">
            <a:off x="1720108" y="4423742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rot="5400000">
            <a:off x="1968583" y="4463501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2357422" y="4095755"/>
            <a:ext cx="1232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Claims</a:t>
            </a:r>
            <a:r>
              <a:rPr lang="pt-PT" sz="1400" dirty="0" smtClean="0">
                <a:latin typeface="Calibri" pitchFamily="34" charset="0"/>
              </a:rPr>
              <a:t> </a:t>
            </a:r>
          </a:p>
          <a:p>
            <a:pPr algn="ctr"/>
            <a:r>
              <a:rPr lang="pt-PT" sz="1400" dirty="0" err="1" smtClean="0">
                <a:latin typeface="Calibri" pitchFamily="34" charset="0"/>
              </a:rPr>
              <a:t>Identities</a:t>
            </a:r>
            <a:endParaRPr lang="pt-PT" sz="1400" dirty="0" smtClean="0">
              <a:latin typeface="Calibri" pitchFamily="34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 bwMode="auto">
          <a:xfrm rot="16200000" flipV="1">
            <a:off x="1004491" y="2545247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 rot="5400000">
            <a:off x="1133696" y="2594946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1411993" y="2346462"/>
            <a:ext cx="66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Token</a:t>
            </a:r>
            <a:endParaRPr lang="pt-PT" sz="1200" dirty="0" smtClean="0">
              <a:latin typeface="Calibri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7532" y="2190742"/>
            <a:ext cx="665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Token</a:t>
            </a:r>
            <a:endParaRPr lang="pt-PT" sz="1200" dirty="0" smtClean="0">
              <a:latin typeface="Calibri" pitchFamily="34" charset="0"/>
            </a:endParaRPr>
          </a:p>
          <a:p>
            <a:pPr algn="ctr"/>
            <a:r>
              <a:rPr lang="pt-PT" sz="1200" dirty="0" err="1" smtClean="0">
                <a:latin typeface="Calibri" pitchFamily="34" charset="0"/>
              </a:rPr>
              <a:t>ref</a:t>
            </a:r>
            <a:endParaRPr lang="pt-PT" sz="1200" dirty="0" smtClean="0">
              <a:latin typeface="Calibri" pitchFamily="34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2305-FF02-455A-8E87-C53BD73059EB}" type="slidenum">
              <a:rPr lang="pt-PT" smtClean="0"/>
              <a:pPr/>
              <a:t>42</a:t>
            </a:fld>
            <a:endParaRPr lang="pt-PT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68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WIF Consumer Pipeline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26167" y="5555976"/>
            <a:ext cx="8239539" cy="58640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Host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(e.g. ASP.NET, WCF)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26167" y="4762509"/>
            <a:ext cx="8239539" cy="634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Host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</a:t>
            </a:r>
            <a:r>
              <a:rPr lang="pt-PT" sz="1400" b="1" dirty="0" err="1" smtClean="0">
                <a:solidFill>
                  <a:srgbClr val="000066"/>
                </a:solidFill>
                <a:latin typeface="Calibri" pitchFamily="34" charset="0"/>
              </a:rPr>
              <a:t>A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daptation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Layer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8">
            <a:hlinkClick r:id="rId2" action="ppaction://hlinkfile"/>
          </p:cNvPr>
          <p:cNvSpPr/>
          <p:nvPr/>
        </p:nvSpPr>
        <p:spPr bwMode="auto">
          <a:xfrm>
            <a:off x="606921" y="2952747"/>
            <a:ext cx="2961861" cy="11231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Token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Handler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96982" y="1263095"/>
            <a:ext cx="1421296" cy="93427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Token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Resolver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2910" y="4095755"/>
            <a:ext cx="1282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Serialized</a:t>
            </a:r>
            <a:endParaRPr lang="pt-PT" sz="1400" dirty="0" smtClean="0">
              <a:latin typeface="Calibri" pitchFamily="34" charset="0"/>
            </a:endParaRPr>
          </a:p>
          <a:p>
            <a:pPr algn="ctr"/>
            <a:r>
              <a:rPr lang="pt-PT" sz="1400" dirty="0" err="1" smtClean="0">
                <a:latin typeface="Calibri" pitchFamily="34" charset="0"/>
              </a:rPr>
              <a:t>Token</a:t>
            </a:r>
            <a:endParaRPr lang="pt-PT" sz="1400" dirty="0" smtClean="0">
              <a:latin typeface="Calibri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rot="16200000" flipV="1">
            <a:off x="1720108" y="4423742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rot="5400000">
            <a:off x="1968583" y="4463501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2357422" y="4095755"/>
            <a:ext cx="1232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Claims</a:t>
            </a:r>
            <a:r>
              <a:rPr lang="pt-PT" sz="1400" dirty="0" smtClean="0">
                <a:latin typeface="Calibri" pitchFamily="34" charset="0"/>
              </a:rPr>
              <a:t> </a:t>
            </a:r>
          </a:p>
          <a:p>
            <a:pPr algn="ctr"/>
            <a:r>
              <a:rPr lang="pt-PT" sz="1400" dirty="0" err="1" smtClean="0">
                <a:latin typeface="Calibri" pitchFamily="34" charset="0"/>
              </a:rPr>
              <a:t>Identities</a:t>
            </a:r>
            <a:endParaRPr lang="pt-PT" sz="1400" dirty="0" smtClean="0">
              <a:latin typeface="Calibri" pitchFamily="34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 bwMode="auto">
          <a:xfrm rot="16200000" flipV="1">
            <a:off x="1004491" y="2545247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 rot="5400000">
            <a:off x="1133696" y="2594946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1411993" y="2346462"/>
            <a:ext cx="66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Token</a:t>
            </a:r>
            <a:endParaRPr lang="pt-PT" sz="1200" dirty="0" smtClean="0">
              <a:latin typeface="Calibri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7532" y="2190742"/>
            <a:ext cx="665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Token</a:t>
            </a:r>
            <a:endParaRPr lang="pt-PT" sz="1200" dirty="0" smtClean="0">
              <a:latin typeface="Calibri" pitchFamily="34" charset="0"/>
            </a:endParaRPr>
          </a:p>
          <a:p>
            <a:pPr algn="ctr"/>
            <a:r>
              <a:rPr lang="pt-PT" sz="1200" dirty="0" err="1" smtClean="0">
                <a:latin typeface="Calibri" pitchFamily="34" charset="0"/>
              </a:rPr>
              <a:t>ref</a:t>
            </a:r>
            <a:endParaRPr lang="pt-PT" sz="1200" dirty="0" smtClean="0"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57686" y="1238235"/>
            <a:ext cx="4357718" cy="29956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noAutofit/>
          </a:bodyPr>
          <a:lstStyle/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&lt;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microsoft.identityModel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&gt;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&lt;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service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&gt;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    </a:t>
            </a:r>
            <a:r>
              <a:rPr lang="pt-PT" sz="1400" b="1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&lt;</a:t>
            </a:r>
            <a:r>
              <a:rPr lang="pt-PT" sz="1400" b="1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securityTokenHandlers</a:t>
            </a:r>
            <a:r>
              <a:rPr lang="pt-PT" sz="1400" b="1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&gt;</a:t>
            </a:r>
          </a:p>
          <a:p>
            <a:r>
              <a:rPr lang="pt-PT" sz="1400" b="1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      &lt;remove </a:t>
            </a:r>
            <a:r>
              <a:rPr lang="pt-PT" sz="1400" b="1" dirty="0" err="1" smtClean="0">
                <a:solidFill>
                  <a:srgbClr val="FF8000"/>
                </a:solidFill>
                <a:highlight>
                  <a:srgbClr val="000000"/>
                </a:highlight>
                <a:latin typeface="Consolas" pitchFamily="49" charset="0"/>
              </a:rPr>
              <a:t>type</a:t>
            </a:r>
            <a:r>
              <a:rPr lang="pt-PT" sz="1400" b="1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=“</a:t>
            </a:r>
            <a:r>
              <a:rPr lang="pt-PT" sz="1400" b="1" dirty="0" smtClean="0">
                <a:solidFill>
                  <a:srgbClr val="00FF00"/>
                </a:solidFill>
                <a:highlight>
                  <a:srgbClr val="000000"/>
                </a:highlight>
                <a:latin typeface="Consolas" pitchFamily="49" charset="0"/>
              </a:rPr>
              <a:t>…</a:t>
            </a:r>
            <a:r>
              <a:rPr lang="pt-PT" sz="1400" b="1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” /&gt;</a:t>
            </a:r>
          </a:p>
          <a:p>
            <a:r>
              <a:rPr lang="pt-PT" sz="1400" b="1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      &lt;</a:t>
            </a:r>
            <a:r>
              <a:rPr lang="pt-PT" sz="1400" b="1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add</a:t>
            </a:r>
            <a:r>
              <a:rPr lang="pt-PT" sz="1400" b="1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</a:t>
            </a:r>
            <a:r>
              <a:rPr lang="pt-PT" sz="1400" b="1" dirty="0" err="1" smtClean="0">
                <a:solidFill>
                  <a:srgbClr val="FF8000"/>
                </a:solidFill>
                <a:highlight>
                  <a:srgbClr val="000000"/>
                </a:highlight>
                <a:latin typeface="Consolas" pitchFamily="49" charset="0"/>
              </a:rPr>
              <a:t>type</a:t>
            </a:r>
            <a:r>
              <a:rPr lang="pt-PT" sz="1400" b="1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=“</a:t>
            </a:r>
            <a:r>
              <a:rPr lang="pt-PT" sz="1400" b="1" dirty="0" smtClean="0">
                <a:solidFill>
                  <a:srgbClr val="00FF00"/>
                </a:solidFill>
                <a:highlight>
                  <a:srgbClr val="000000"/>
                </a:highlight>
                <a:latin typeface="Consolas" pitchFamily="49" charset="0"/>
              </a:rPr>
              <a:t>…</a:t>
            </a:r>
            <a:r>
              <a:rPr lang="pt-PT" sz="1400" b="1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” /&gt;</a:t>
            </a:r>
          </a:p>
          <a:p>
            <a:r>
              <a:rPr lang="en-US" sz="1400" b="1" dirty="0" smtClean="0">
                <a:latin typeface="Consolas" pitchFamily="49" charset="0"/>
              </a:rPr>
              <a:t>      </a:t>
            </a:r>
            <a:r>
              <a:rPr lang="en-US" sz="1400" b="1" dirty="0" smtClean="0">
                <a:solidFill>
                  <a:schemeClr val="bg1"/>
                </a:solidFill>
                <a:latin typeface="Consolas" pitchFamily="49" charset="0"/>
              </a:rPr>
              <a:t>&lt;/</a:t>
            </a:r>
            <a:r>
              <a:rPr lang="en-US" sz="1400" b="1" dirty="0" err="1" smtClean="0">
                <a:solidFill>
                  <a:schemeClr val="bg1"/>
                </a:solidFill>
                <a:latin typeface="Consolas" pitchFamily="49" charset="0"/>
              </a:rPr>
              <a:t>securityTokenHandlers</a:t>
            </a:r>
            <a:r>
              <a:rPr lang="en-US" sz="1400" b="1" dirty="0" smtClean="0">
                <a:solidFill>
                  <a:schemeClr val="bg1"/>
                </a:solidFill>
                <a:latin typeface="Consolas" pitchFamily="49" charset="0"/>
              </a:rPr>
              <a:t>&gt;</a:t>
            </a:r>
          </a:p>
          <a:p>
            <a:endParaRPr lang="en-US" sz="1400" dirty="0" smtClean="0">
              <a:solidFill>
                <a:schemeClr val="bg1"/>
              </a:solidFill>
              <a:latin typeface="Consolas" pitchFamily="49" charset="0"/>
            </a:endParaRPr>
          </a:p>
          <a:p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</a:rPr>
              <a:t>  &lt;/service&gt;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</a:rPr>
              <a:t>&lt;/</a:t>
            </a:r>
            <a:r>
              <a:rPr lang="en-US" sz="1400" dirty="0" err="1" smtClean="0">
                <a:solidFill>
                  <a:schemeClr val="bg1"/>
                </a:solidFill>
                <a:latin typeface="Consolas" pitchFamily="49" charset="0"/>
              </a:rPr>
              <a:t>microsoft.identityModel</a:t>
            </a:r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</a:rPr>
              <a:t>&gt;</a:t>
            </a:r>
            <a:endParaRPr lang="en-US" sz="1400" dirty="0">
              <a:solidFill>
                <a:schemeClr val="bg1"/>
              </a:solidFill>
              <a:latin typeface="Consolas" pitchFamily="49" charset="0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2305-FF02-455A-8E87-C53BD73059EB}" type="slidenum">
              <a:rPr lang="pt-PT" smtClean="0"/>
              <a:pPr/>
              <a:t>43</a:t>
            </a:fld>
            <a:endParaRPr lang="pt-PT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54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WIF Consumer Pipeline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26167" y="5555976"/>
            <a:ext cx="8239539" cy="58640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Host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(e.g. ASP.NET, WCF)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26167" y="4762509"/>
            <a:ext cx="8239539" cy="634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Host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</a:t>
            </a:r>
            <a:r>
              <a:rPr lang="pt-PT" sz="1400" b="1" dirty="0" err="1" smtClean="0">
                <a:solidFill>
                  <a:srgbClr val="000066"/>
                </a:solidFill>
                <a:latin typeface="Calibri" pitchFamily="34" charset="0"/>
              </a:rPr>
              <a:t>A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daptation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Layer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8">
            <a:hlinkClick r:id="rId2" action="ppaction://hlinkfile"/>
          </p:cNvPr>
          <p:cNvSpPr/>
          <p:nvPr/>
        </p:nvSpPr>
        <p:spPr bwMode="auto">
          <a:xfrm>
            <a:off x="606921" y="2952747"/>
            <a:ext cx="2961861" cy="11231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Token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Handler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96982" y="1263095"/>
            <a:ext cx="1421296" cy="93427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Token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Resolver</a:t>
            </a:r>
          </a:p>
        </p:txBody>
      </p:sp>
      <p:sp>
        <p:nvSpPr>
          <p:cNvPr id="11" name="Rectangle 10">
            <a:hlinkClick r:id="rId3" action="ppaction://hlinkfile"/>
          </p:cNvPr>
          <p:cNvSpPr/>
          <p:nvPr/>
        </p:nvSpPr>
        <p:spPr bwMode="auto">
          <a:xfrm>
            <a:off x="2157426" y="1263095"/>
            <a:ext cx="1403305" cy="93427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Issuer</a:t>
            </a:r>
            <a:r>
              <a:rPr kumimoji="0" lang="pt-PT" sz="14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Name</a:t>
            </a:r>
            <a:endParaRPr kumimoji="0" lang="pt-PT" sz="1400" b="1" i="0" u="none" strike="noStrike" cap="none" normalizeH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pt-PT" sz="1400" b="1" baseline="0" dirty="0" smtClean="0">
                <a:solidFill>
                  <a:srgbClr val="FFFFFF"/>
                </a:solidFill>
                <a:latin typeface="Calibri" pitchFamily="34" charset="0"/>
              </a:rPr>
              <a:t>Registry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2910" y="4095755"/>
            <a:ext cx="1282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Serialized</a:t>
            </a:r>
            <a:endParaRPr lang="pt-PT" sz="1400" dirty="0" smtClean="0">
              <a:latin typeface="Calibri" pitchFamily="34" charset="0"/>
            </a:endParaRPr>
          </a:p>
          <a:p>
            <a:pPr algn="ctr"/>
            <a:r>
              <a:rPr lang="pt-PT" sz="1400" dirty="0" err="1" smtClean="0">
                <a:latin typeface="Calibri" pitchFamily="34" charset="0"/>
              </a:rPr>
              <a:t>Token</a:t>
            </a:r>
            <a:endParaRPr lang="pt-PT" sz="1400" dirty="0" smtClean="0">
              <a:latin typeface="Calibri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rot="16200000" flipV="1">
            <a:off x="1720108" y="4423742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rot="5400000">
            <a:off x="1968583" y="4463501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2357422" y="4095755"/>
            <a:ext cx="1232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Claims</a:t>
            </a:r>
            <a:r>
              <a:rPr lang="pt-PT" sz="1400" dirty="0" smtClean="0">
                <a:latin typeface="Calibri" pitchFamily="34" charset="0"/>
              </a:rPr>
              <a:t> </a:t>
            </a:r>
          </a:p>
          <a:p>
            <a:pPr algn="ctr"/>
            <a:r>
              <a:rPr lang="pt-PT" sz="1400" dirty="0" err="1" smtClean="0">
                <a:latin typeface="Calibri" pitchFamily="34" charset="0"/>
              </a:rPr>
              <a:t>Identities</a:t>
            </a:r>
            <a:endParaRPr lang="pt-PT" sz="1400" dirty="0" smtClean="0">
              <a:latin typeface="Calibri" pitchFamily="34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 bwMode="auto">
          <a:xfrm rot="16200000" flipV="1">
            <a:off x="1004491" y="2545247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 rot="5400000">
            <a:off x="1133696" y="2594946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1411993" y="2346462"/>
            <a:ext cx="66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Token</a:t>
            </a:r>
            <a:endParaRPr lang="pt-PT" sz="1200" dirty="0" smtClean="0">
              <a:latin typeface="Calibri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067973" y="2190742"/>
            <a:ext cx="665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Issuer</a:t>
            </a:r>
            <a:endParaRPr lang="pt-PT" sz="1200" dirty="0" smtClean="0">
              <a:latin typeface="Calibri" pitchFamily="34" charset="0"/>
            </a:endParaRPr>
          </a:p>
          <a:p>
            <a:pPr algn="ctr"/>
            <a:r>
              <a:rPr lang="pt-PT" sz="1200" dirty="0" err="1" smtClean="0">
                <a:latin typeface="Calibri" pitchFamily="34" charset="0"/>
              </a:rPr>
              <a:t>Token</a:t>
            </a:r>
            <a:endParaRPr lang="pt-PT" sz="1200" dirty="0" smtClean="0">
              <a:latin typeface="Calibri" pitchFamily="34" charset="0"/>
            </a:endParaRPr>
          </a:p>
        </p:txBody>
      </p:sp>
      <p:cxnSp>
        <p:nvCxnSpPr>
          <p:cNvPr id="61" name="Straight Arrow Connector 60"/>
          <p:cNvCxnSpPr/>
          <p:nvPr/>
        </p:nvCxnSpPr>
        <p:spPr bwMode="auto">
          <a:xfrm rot="16200000" flipV="1">
            <a:off x="2574874" y="2545249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/>
          <p:nvPr/>
        </p:nvCxnSpPr>
        <p:spPr bwMode="auto">
          <a:xfrm rot="5400000">
            <a:off x="2704079" y="2594948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TextBox 62"/>
          <p:cNvSpPr txBox="1"/>
          <p:nvPr/>
        </p:nvSpPr>
        <p:spPr>
          <a:xfrm>
            <a:off x="2982376" y="2190742"/>
            <a:ext cx="665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Issuer</a:t>
            </a:r>
            <a:endParaRPr lang="pt-PT" sz="1200" dirty="0" smtClean="0">
              <a:latin typeface="Calibri" pitchFamily="34" charset="0"/>
            </a:endParaRPr>
          </a:p>
          <a:p>
            <a:pPr algn="ctr"/>
            <a:r>
              <a:rPr lang="pt-PT" sz="1200" dirty="0" err="1" smtClean="0">
                <a:latin typeface="Calibri" pitchFamily="34" charset="0"/>
              </a:rPr>
              <a:t>Name</a:t>
            </a:r>
            <a:endParaRPr lang="pt-PT" sz="1200" dirty="0" smtClean="0">
              <a:latin typeface="Calibri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7532" y="2190742"/>
            <a:ext cx="665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Token</a:t>
            </a:r>
            <a:endParaRPr lang="pt-PT" sz="1200" dirty="0" smtClean="0">
              <a:latin typeface="Calibri" pitchFamily="34" charset="0"/>
            </a:endParaRPr>
          </a:p>
          <a:p>
            <a:pPr algn="ctr"/>
            <a:r>
              <a:rPr lang="pt-PT" sz="1200" dirty="0" err="1" smtClean="0">
                <a:latin typeface="Calibri" pitchFamily="34" charset="0"/>
              </a:rPr>
              <a:t>ref</a:t>
            </a:r>
            <a:endParaRPr lang="pt-PT" sz="1200" dirty="0" smtClean="0">
              <a:latin typeface="Calibri" pitchFamily="34" charset="0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2305-FF02-455A-8E87-C53BD73059EB}" type="slidenum">
              <a:rPr lang="pt-PT" smtClean="0"/>
              <a:pPr/>
              <a:t>44</a:t>
            </a:fld>
            <a:endParaRPr lang="pt-PT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5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WIF Consumer Pipeline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26167" y="5555976"/>
            <a:ext cx="8239539" cy="58640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Host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(e.g. ASP.NET, WCF)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26167" y="4762509"/>
            <a:ext cx="8239539" cy="634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Host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</a:t>
            </a:r>
            <a:r>
              <a:rPr lang="pt-PT" sz="1400" b="1" dirty="0" err="1" smtClean="0">
                <a:solidFill>
                  <a:srgbClr val="000066"/>
                </a:solidFill>
                <a:latin typeface="Calibri" pitchFamily="34" charset="0"/>
              </a:rPr>
              <a:t>A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daptation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Layer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8">
            <a:hlinkClick r:id="rId2" action="ppaction://hlinkfile"/>
          </p:cNvPr>
          <p:cNvSpPr/>
          <p:nvPr/>
        </p:nvSpPr>
        <p:spPr bwMode="auto">
          <a:xfrm>
            <a:off x="606921" y="2952747"/>
            <a:ext cx="2961861" cy="11231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Token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Handler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96982" y="1263095"/>
            <a:ext cx="1421296" cy="93427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Token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Resolver</a:t>
            </a:r>
          </a:p>
        </p:txBody>
      </p:sp>
      <p:sp>
        <p:nvSpPr>
          <p:cNvPr id="11" name="Rectangle 10">
            <a:hlinkClick r:id="rId3" action="ppaction://hlinkfile"/>
          </p:cNvPr>
          <p:cNvSpPr/>
          <p:nvPr/>
        </p:nvSpPr>
        <p:spPr bwMode="auto">
          <a:xfrm>
            <a:off x="2157426" y="1263095"/>
            <a:ext cx="1403305" cy="93427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Issuer</a:t>
            </a:r>
            <a:r>
              <a:rPr kumimoji="0" lang="pt-PT" sz="14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Name</a:t>
            </a:r>
            <a:endParaRPr kumimoji="0" lang="pt-PT" sz="1400" b="1" i="0" u="none" strike="noStrike" cap="none" normalizeH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pt-PT" sz="1400" b="1" baseline="0" dirty="0" smtClean="0">
                <a:solidFill>
                  <a:srgbClr val="FFFFFF"/>
                </a:solidFill>
                <a:latin typeface="Calibri" pitchFamily="34" charset="0"/>
              </a:rPr>
              <a:t>Registry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2910" y="4095755"/>
            <a:ext cx="1282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Serialized</a:t>
            </a:r>
            <a:endParaRPr lang="pt-PT" sz="1400" dirty="0" smtClean="0">
              <a:latin typeface="Calibri" pitchFamily="34" charset="0"/>
            </a:endParaRPr>
          </a:p>
          <a:p>
            <a:pPr algn="ctr"/>
            <a:r>
              <a:rPr lang="pt-PT" sz="1400" dirty="0" err="1" smtClean="0">
                <a:latin typeface="Calibri" pitchFamily="34" charset="0"/>
              </a:rPr>
              <a:t>Token</a:t>
            </a:r>
            <a:endParaRPr lang="pt-PT" sz="1400" dirty="0" smtClean="0">
              <a:latin typeface="Calibri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rot="16200000" flipV="1">
            <a:off x="1720108" y="4423742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rot="5400000">
            <a:off x="1968583" y="4463501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2357422" y="4095755"/>
            <a:ext cx="1232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Claims</a:t>
            </a:r>
            <a:r>
              <a:rPr lang="pt-PT" sz="1400" dirty="0" smtClean="0">
                <a:latin typeface="Calibri" pitchFamily="34" charset="0"/>
              </a:rPr>
              <a:t> </a:t>
            </a:r>
          </a:p>
          <a:p>
            <a:pPr algn="ctr"/>
            <a:r>
              <a:rPr lang="pt-PT" sz="1400" dirty="0" err="1" smtClean="0">
                <a:latin typeface="Calibri" pitchFamily="34" charset="0"/>
              </a:rPr>
              <a:t>Identities</a:t>
            </a:r>
            <a:endParaRPr lang="pt-PT" sz="1400" dirty="0" smtClean="0">
              <a:latin typeface="Calibri" pitchFamily="34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 bwMode="auto">
          <a:xfrm rot="16200000" flipV="1">
            <a:off x="1004491" y="2545247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 rot="5400000">
            <a:off x="1133696" y="2594946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1411993" y="2346462"/>
            <a:ext cx="66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Token</a:t>
            </a:r>
            <a:endParaRPr lang="pt-PT" sz="1200" dirty="0" smtClean="0">
              <a:latin typeface="Calibri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067973" y="2190742"/>
            <a:ext cx="665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Issuer</a:t>
            </a:r>
            <a:endParaRPr lang="pt-PT" sz="1200" dirty="0" smtClean="0">
              <a:latin typeface="Calibri" pitchFamily="34" charset="0"/>
            </a:endParaRPr>
          </a:p>
          <a:p>
            <a:pPr algn="ctr"/>
            <a:r>
              <a:rPr lang="pt-PT" sz="1200" dirty="0" err="1" smtClean="0">
                <a:latin typeface="Calibri" pitchFamily="34" charset="0"/>
              </a:rPr>
              <a:t>Token</a:t>
            </a:r>
            <a:endParaRPr lang="pt-PT" sz="1200" dirty="0" smtClean="0">
              <a:latin typeface="Calibri" pitchFamily="34" charset="0"/>
            </a:endParaRPr>
          </a:p>
        </p:txBody>
      </p:sp>
      <p:cxnSp>
        <p:nvCxnSpPr>
          <p:cNvPr id="61" name="Straight Arrow Connector 60"/>
          <p:cNvCxnSpPr/>
          <p:nvPr/>
        </p:nvCxnSpPr>
        <p:spPr bwMode="auto">
          <a:xfrm rot="16200000" flipV="1">
            <a:off x="2574874" y="2545249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/>
          <p:nvPr/>
        </p:nvCxnSpPr>
        <p:spPr bwMode="auto">
          <a:xfrm rot="5400000">
            <a:off x="2704079" y="2594948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TextBox 62"/>
          <p:cNvSpPr txBox="1"/>
          <p:nvPr/>
        </p:nvSpPr>
        <p:spPr>
          <a:xfrm>
            <a:off x="2982376" y="2190742"/>
            <a:ext cx="665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Issuer</a:t>
            </a:r>
            <a:endParaRPr lang="pt-PT" sz="1200" dirty="0" smtClean="0">
              <a:latin typeface="Calibri" pitchFamily="34" charset="0"/>
            </a:endParaRPr>
          </a:p>
          <a:p>
            <a:pPr algn="ctr"/>
            <a:r>
              <a:rPr lang="pt-PT" sz="1200" dirty="0" err="1" smtClean="0">
                <a:latin typeface="Calibri" pitchFamily="34" charset="0"/>
              </a:rPr>
              <a:t>Name</a:t>
            </a:r>
            <a:endParaRPr lang="pt-PT" sz="1200" dirty="0" smtClean="0">
              <a:latin typeface="Calibri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7532" y="2190742"/>
            <a:ext cx="665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Token</a:t>
            </a:r>
            <a:endParaRPr lang="pt-PT" sz="1200" dirty="0" smtClean="0">
              <a:latin typeface="Calibri" pitchFamily="34" charset="0"/>
            </a:endParaRPr>
          </a:p>
          <a:p>
            <a:pPr algn="ctr"/>
            <a:r>
              <a:rPr lang="pt-PT" sz="1200" dirty="0" err="1" smtClean="0">
                <a:latin typeface="Calibri" pitchFamily="34" charset="0"/>
              </a:rPr>
              <a:t>ref</a:t>
            </a:r>
            <a:endParaRPr lang="pt-PT" sz="1200" dirty="0" smtClean="0">
              <a:latin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00496" y="1238235"/>
            <a:ext cx="4929222" cy="29956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noAutofit/>
          </a:bodyPr>
          <a:lstStyle/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&lt;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issuerNameRegistry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</a:t>
            </a:r>
            <a:r>
              <a:rPr lang="pt-PT" sz="1400" dirty="0" err="1" smtClean="0">
                <a:solidFill>
                  <a:srgbClr val="FF8000"/>
                </a:solidFill>
                <a:highlight>
                  <a:srgbClr val="000000"/>
                </a:highlight>
                <a:latin typeface="Consolas" pitchFamily="49" charset="0"/>
              </a:rPr>
              <a:t>type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=“</a:t>
            </a:r>
            <a:r>
              <a:rPr lang="pt-PT" sz="1400" dirty="0" smtClean="0">
                <a:solidFill>
                  <a:srgbClr val="00FF00"/>
                </a:solidFill>
                <a:highlight>
                  <a:srgbClr val="000000"/>
                </a:highlight>
                <a:latin typeface="Consolas" pitchFamily="49" charset="0"/>
              </a:rPr>
              <a:t>…</a:t>
            </a:r>
            <a:r>
              <a:rPr lang="pt-PT" sz="1400" dirty="0" err="1" smtClean="0">
                <a:solidFill>
                  <a:srgbClr val="00FF00"/>
                </a:solidFill>
                <a:highlight>
                  <a:srgbClr val="000000"/>
                </a:highlight>
                <a:latin typeface="Consolas" pitchFamily="49" charset="0"/>
              </a:rPr>
              <a:t>ConfigurationBasedIssuerNameRegistry</a:t>
            </a:r>
            <a:r>
              <a:rPr lang="pt-PT" sz="1400" dirty="0" smtClean="0">
                <a:solidFill>
                  <a:srgbClr val="00FF00"/>
                </a:solidFill>
                <a:highlight>
                  <a:srgbClr val="000000"/>
                </a:highlight>
                <a:latin typeface="Consolas" pitchFamily="49" charset="0"/>
              </a:rPr>
              <a:t>…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"&gt;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&lt;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trustedIssuers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&gt;</a:t>
            </a:r>
          </a:p>
          <a:p>
            <a:endParaRPr lang="pt-PT" sz="1400" dirty="0" smtClean="0">
              <a:solidFill>
                <a:srgbClr val="FFFFFF"/>
              </a:solidFill>
              <a:highlight>
                <a:srgbClr val="000000"/>
              </a:highlight>
              <a:latin typeface="Consolas" pitchFamily="49" charset="0"/>
            </a:endParaRP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  </a:t>
            </a:r>
            <a:r>
              <a:rPr lang="pt-PT" sz="1400" b="1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&lt;add </a:t>
            </a:r>
            <a:r>
              <a:rPr lang="pt-PT" sz="1400" b="1" dirty="0" smtClean="0">
                <a:solidFill>
                  <a:srgbClr val="FF8000"/>
                </a:solidFill>
                <a:highlight>
                  <a:srgbClr val="000000"/>
                </a:highlight>
                <a:latin typeface="Consolas" pitchFamily="49" charset="0"/>
              </a:rPr>
              <a:t>name</a:t>
            </a:r>
            <a:r>
              <a:rPr lang="pt-PT" sz="1400" b="1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=“</a:t>
            </a:r>
            <a:r>
              <a:rPr lang="pt-PT" sz="1400" b="1" dirty="0" smtClean="0">
                <a:solidFill>
                  <a:srgbClr val="00FF00"/>
                </a:solidFill>
                <a:highlight>
                  <a:srgbClr val="000000"/>
                </a:highlight>
                <a:latin typeface="Consolas" pitchFamily="49" charset="0"/>
              </a:rPr>
              <a:t>demos-ciws</a:t>
            </a:r>
            <a:r>
              <a:rPr lang="pt-PT" sz="1400" b="1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" </a:t>
            </a:r>
            <a:r>
              <a:rPr lang="pt-PT" sz="1400" b="1" dirty="0" smtClean="0">
                <a:solidFill>
                  <a:srgbClr val="FF8000"/>
                </a:solidFill>
                <a:highlight>
                  <a:srgbClr val="000000"/>
                </a:highlight>
                <a:latin typeface="Consolas" pitchFamily="49" charset="0"/>
              </a:rPr>
              <a:t>thumbprint</a:t>
            </a:r>
            <a:r>
              <a:rPr lang="pt-PT" sz="1400" b="1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="</a:t>
            </a:r>
            <a:r>
              <a:rPr lang="pt-PT" sz="1400" b="1" dirty="0" smtClean="0">
                <a:solidFill>
                  <a:srgbClr val="00FF00"/>
                </a:solidFill>
                <a:highlight>
                  <a:srgbClr val="000000"/>
                </a:highlight>
                <a:latin typeface="Consolas" pitchFamily="49" charset="0"/>
              </a:rPr>
              <a:t>a1…74</a:t>
            </a:r>
            <a:r>
              <a:rPr lang="pt-PT" sz="1400" b="1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"/&gt;</a:t>
            </a:r>
          </a:p>
          <a:p>
            <a:r>
              <a:rPr lang="pt-PT" sz="1400" b="1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  &lt;add </a:t>
            </a:r>
            <a:r>
              <a:rPr lang="pt-PT" sz="1400" b="1" dirty="0" smtClean="0">
                <a:solidFill>
                  <a:srgbClr val="FF8000"/>
                </a:solidFill>
                <a:highlight>
                  <a:srgbClr val="000000"/>
                </a:highlight>
                <a:latin typeface="Consolas" pitchFamily="49" charset="0"/>
              </a:rPr>
              <a:t>name</a:t>
            </a:r>
            <a:r>
              <a:rPr lang="pt-PT" sz="1400" b="1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=“</a:t>
            </a:r>
            <a:r>
              <a:rPr lang="pt-PT" sz="1400" b="1" dirty="0" smtClean="0">
                <a:solidFill>
                  <a:srgbClr val="00FF00"/>
                </a:solidFill>
                <a:highlight>
                  <a:srgbClr val="000000"/>
                </a:highlight>
                <a:latin typeface="Consolas" pitchFamily="49" charset="0"/>
              </a:rPr>
              <a:t>other-issuer</a:t>
            </a:r>
            <a:r>
              <a:rPr lang="pt-PT" sz="1400" b="1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" </a:t>
            </a:r>
            <a:r>
              <a:rPr lang="pt-PT" sz="1400" b="1" dirty="0" smtClean="0">
                <a:solidFill>
                  <a:srgbClr val="FF8000"/>
                </a:solidFill>
                <a:highlight>
                  <a:srgbClr val="000000"/>
                </a:highlight>
                <a:latin typeface="Consolas" pitchFamily="49" charset="0"/>
              </a:rPr>
              <a:t>thumbprint</a:t>
            </a:r>
            <a:r>
              <a:rPr lang="pt-PT" sz="1400" b="1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="</a:t>
            </a:r>
            <a:r>
              <a:rPr lang="pt-PT" sz="1400" b="1" dirty="0" smtClean="0">
                <a:solidFill>
                  <a:srgbClr val="00FF00"/>
                </a:solidFill>
                <a:highlight>
                  <a:srgbClr val="000000"/>
                </a:highlight>
                <a:latin typeface="Consolas" pitchFamily="49" charset="0"/>
              </a:rPr>
              <a:t>72…8e</a:t>
            </a:r>
            <a:r>
              <a:rPr lang="pt-PT" sz="1400" b="1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"/&gt;</a:t>
            </a:r>
          </a:p>
          <a:p>
            <a:endParaRPr lang="pt-PT" sz="1400" dirty="0" smtClean="0">
              <a:solidFill>
                <a:srgbClr val="FFFFFF"/>
              </a:solidFill>
              <a:highlight>
                <a:srgbClr val="000000"/>
              </a:highlight>
              <a:latin typeface="Consolas" pitchFamily="49" charset="0"/>
            </a:endParaRP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  &lt;/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trustedIssuers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&gt;</a:t>
            </a:r>
          </a:p>
          <a:p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&lt;/</a:t>
            </a:r>
            <a:r>
              <a:rPr lang="pt-PT" sz="1400" dirty="0" err="1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issuerNameRegistry</a:t>
            </a:r>
            <a:r>
              <a:rPr lang="pt-PT" sz="1400" dirty="0" smtClean="0">
                <a:solidFill>
                  <a:srgbClr val="FFFFFF"/>
                </a:solidFill>
                <a:highlight>
                  <a:srgbClr val="000000"/>
                </a:highlight>
                <a:latin typeface="Consolas" pitchFamily="49" charset="0"/>
              </a:rPr>
              <a:t>&gt;</a:t>
            </a:r>
            <a:endParaRPr lang="en-US" sz="1400" dirty="0" smtClean="0">
              <a:solidFill>
                <a:schemeClr val="bg1"/>
              </a:solidFill>
              <a:latin typeface="Consolas" pitchFamily="49" charset="0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2305-FF02-455A-8E87-C53BD73059EB}" type="slidenum">
              <a:rPr lang="pt-PT" smtClean="0"/>
              <a:pPr/>
              <a:t>45</a:t>
            </a:fld>
            <a:endParaRPr lang="pt-PT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11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WIF Consumer Pipeline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26167" y="5555976"/>
            <a:ext cx="8239539" cy="58640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Host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(e.g. ASP.NET, WCF)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26167" y="4762509"/>
            <a:ext cx="8239539" cy="634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Host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</a:t>
            </a:r>
            <a:r>
              <a:rPr lang="pt-PT" sz="1400" b="1" dirty="0" err="1" smtClean="0">
                <a:solidFill>
                  <a:srgbClr val="000066"/>
                </a:solidFill>
                <a:latin typeface="Calibri" pitchFamily="34" charset="0"/>
              </a:rPr>
              <a:t>A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daptation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Layer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8">
            <a:hlinkClick r:id="rId2" action="ppaction://hlinkfile"/>
          </p:cNvPr>
          <p:cNvSpPr/>
          <p:nvPr/>
        </p:nvSpPr>
        <p:spPr bwMode="auto">
          <a:xfrm>
            <a:off x="606921" y="2952747"/>
            <a:ext cx="2961861" cy="11231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Token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Handler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96982" y="1263095"/>
            <a:ext cx="1421296" cy="93427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Token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Resolver</a:t>
            </a:r>
          </a:p>
        </p:txBody>
      </p:sp>
      <p:sp>
        <p:nvSpPr>
          <p:cNvPr id="11" name="Rectangle 10">
            <a:hlinkClick r:id="rId3" action="ppaction://hlinkfile"/>
          </p:cNvPr>
          <p:cNvSpPr/>
          <p:nvPr/>
        </p:nvSpPr>
        <p:spPr bwMode="auto">
          <a:xfrm>
            <a:off x="2157426" y="1263095"/>
            <a:ext cx="1403305" cy="93427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Issuer</a:t>
            </a:r>
            <a:r>
              <a:rPr kumimoji="0" lang="pt-PT" sz="14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Name</a:t>
            </a:r>
            <a:endParaRPr kumimoji="0" lang="pt-PT" sz="1400" b="1" i="0" u="none" strike="noStrike" cap="none" normalizeH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pt-PT" sz="1400" b="1" baseline="0" dirty="0" smtClean="0">
                <a:solidFill>
                  <a:srgbClr val="FFFFFF"/>
                </a:solidFill>
                <a:latin typeface="Calibri" pitchFamily="34" charset="0"/>
              </a:rPr>
              <a:t>Registry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2910" y="4095755"/>
            <a:ext cx="1282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Serialized</a:t>
            </a:r>
            <a:endParaRPr lang="pt-PT" sz="1400" dirty="0" smtClean="0">
              <a:latin typeface="Calibri" pitchFamily="34" charset="0"/>
            </a:endParaRPr>
          </a:p>
          <a:p>
            <a:pPr algn="ctr"/>
            <a:r>
              <a:rPr lang="pt-PT" sz="1400" dirty="0" err="1" smtClean="0">
                <a:latin typeface="Calibri" pitchFamily="34" charset="0"/>
              </a:rPr>
              <a:t>Token</a:t>
            </a:r>
            <a:endParaRPr lang="pt-PT" sz="1400" dirty="0" smtClean="0">
              <a:latin typeface="Calibri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rot="16200000" flipV="1">
            <a:off x="1720108" y="4423742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rot="5400000">
            <a:off x="1968583" y="4463501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2357422" y="4095755"/>
            <a:ext cx="1232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Claims</a:t>
            </a:r>
            <a:r>
              <a:rPr lang="pt-PT" sz="1400" dirty="0" smtClean="0">
                <a:latin typeface="Calibri" pitchFamily="34" charset="0"/>
              </a:rPr>
              <a:t> </a:t>
            </a:r>
          </a:p>
          <a:p>
            <a:pPr algn="ctr"/>
            <a:r>
              <a:rPr lang="pt-PT" sz="1400" dirty="0" err="1" smtClean="0">
                <a:latin typeface="Calibri" pitchFamily="34" charset="0"/>
              </a:rPr>
              <a:t>Identities</a:t>
            </a:r>
            <a:endParaRPr lang="pt-PT" sz="1400" dirty="0" smtClean="0">
              <a:latin typeface="Calibri" pitchFamily="34" charset="0"/>
            </a:endParaRPr>
          </a:p>
        </p:txBody>
      </p:sp>
      <p:sp>
        <p:nvSpPr>
          <p:cNvPr id="32" name="Rectangle 31">
            <a:hlinkClick r:id="rId4" action="ppaction://hlinkfile"/>
          </p:cNvPr>
          <p:cNvSpPr/>
          <p:nvPr/>
        </p:nvSpPr>
        <p:spPr bwMode="auto">
          <a:xfrm>
            <a:off x="3807323" y="2952747"/>
            <a:ext cx="2335695" cy="11231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Claims</a:t>
            </a:r>
            <a:r>
              <a:rPr kumimoji="0" lang="pt-PT" sz="140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6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Authentication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Manager</a:t>
            </a:r>
            <a:endParaRPr kumimoji="0" lang="pt-PT" sz="140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42105" y="4082507"/>
            <a:ext cx="983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Claims</a:t>
            </a:r>
            <a:endParaRPr lang="pt-PT" sz="1400" dirty="0" smtClean="0">
              <a:latin typeface="Calibri" pitchFamily="34" charset="0"/>
            </a:endParaRPr>
          </a:p>
          <a:p>
            <a:pPr algn="ctr"/>
            <a:r>
              <a:rPr lang="pt-PT" sz="1400" dirty="0" smtClean="0">
                <a:latin typeface="Calibri" pitchFamily="34" charset="0"/>
              </a:rPr>
              <a:t>Principal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253462" y="4082507"/>
            <a:ext cx="934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Claims</a:t>
            </a:r>
            <a:endParaRPr lang="pt-PT" sz="1400" dirty="0" smtClean="0">
              <a:latin typeface="Calibri" pitchFamily="34" charset="0"/>
            </a:endParaRPr>
          </a:p>
          <a:p>
            <a:pPr algn="ctr"/>
            <a:r>
              <a:rPr lang="pt-PT" sz="1400" dirty="0" smtClean="0">
                <a:latin typeface="Calibri" pitchFamily="34" charset="0"/>
              </a:rPr>
              <a:t>Principal</a:t>
            </a:r>
          </a:p>
        </p:txBody>
      </p:sp>
      <p:cxnSp>
        <p:nvCxnSpPr>
          <p:cNvPr id="45" name="Straight Arrow Connector 44"/>
          <p:cNvCxnSpPr/>
          <p:nvPr/>
        </p:nvCxnSpPr>
        <p:spPr bwMode="auto">
          <a:xfrm rot="16200000" flipV="1">
            <a:off x="4670776" y="4449419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/>
          <p:nvPr/>
        </p:nvCxnSpPr>
        <p:spPr bwMode="auto">
          <a:xfrm rot="5400000">
            <a:off x="4895027" y="4439484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 rot="16200000" flipV="1">
            <a:off x="1004491" y="2545247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 rot="5400000">
            <a:off x="1133696" y="2594946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1411993" y="2346462"/>
            <a:ext cx="66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Token</a:t>
            </a:r>
            <a:endParaRPr lang="pt-PT" sz="1200" dirty="0" smtClean="0">
              <a:latin typeface="Calibri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067973" y="2190742"/>
            <a:ext cx="665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Issuer</a:t>
            </a:r>
            <a:endParaRPr lang="pt-PT" sz="1200" dirty="0" smtClean="0">
              <a:latin typeface="Calibri" pitchFamily="34" charset="0"/>
            </a:endParaRPr>
          </a:p>
          <a:p>
            <a:pPr algn="ctr"/>
            <a:r>
              <a:rPr lang="pt-PT" sz="1200" dirty="0" err="1" smtClean="0">
                <a:latin typeface="Calibri" pitchFamily="34" charset="0"/>
              </a:rPr>
              <a:t>Token</a:t>
            </a:r>
            <a:endParaRPr lang="pt-PT" sz="1200" dirty="0" smtClean="0">
              <a:latin typeface="Calibri" pitchFamily="34" charset="0"/>
            </a:endParaRPr>
          </a:p>
        </p:txBody>
      </p:sp>
      <p:cxnSp>
        <p:nvCxnSpPr>
          <p:cNvPr id="61" name="Straight Arrow Connector 60"/>
          <p:cNvCxnSpPr/>
          <p:nvPr/>
        </p:nvCxnSpPr>
        <p:spPr bwMode="auto">
          <a:xfrm rot="16200000" flipV="1">
            <a:off x="2574874" y="2545249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/>
          <p:nvPr/>
        </p:nvCxnSpPr>
        <p:spPr bwMode="auto">
          <a:xfrm rot="5400000">
            <a:off x="2704079" y="2594948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TextBox 62"/>
          <p:cNvSpPr txBox="1"/>
          <p:nvPr/>
        </p:nvSpPr>
        <p:spPr>
          <a:xfrm>
            <a:off x="2982376" y="2190742"/>
            <a:ext cx="665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Issuer</a:t>
            </a:r>
            <a:endParaRPr lang="pt-PT" sz="1200" dirty="0" smtClean="0">
              <a:latin typeface="Calibri" pitchFamily="34" charset="0"/>
            </a:endParaRPr>
          </a:p>
          <a:p>
            <a:pPr algn="ctr"/>
            <a:r>
              <a:rPr lang="pt-PT" sz="1200" dirty="0" err="1" smtClean="0">
                <a:latin typeface="Calibri" pitchFamily="34" charset="0"/>
              </a:rPr>
              <a:t>Name</a:t>
            </a:r>
            <a:endParaRPr lang="pt-PT" sz="1200" dirty="0" smtClean="0">
              <a:latin typeface="Calibri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7532" y="2190742"/>
            <a:ext cx="665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Token</a:t>
            </a:r>
            <a:endParaRPr lang="pt-PT" sz="1200" dirty="0" smtClean="0">
              <a:latin typeface="Calibri" pitchFamily="34" charset="0"/>
            </a:endParaRPr>
          </a:p>
          <a:p>
            <a:pPr algn="ctr"/>
            <a:r>
              <a:rPr lang="pt-PT" sz="1200" dirty="0" err="1" smtClean="0">
                <a:latin typeface="Calibri" pitchFamily="34" charset="0"/>
              </a:rPr>
              <a:t>ref</a:t>
            </a:r>
            <a:endParaRPr lang="pt-PT" sz="1200" dirty="0" smtClean="0">
              <a:latin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7158" y="1523988"/>
            <a:ext cx="8710642" cy="428627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noAutofit/>
          </a:bodyPr>
          <a:lstStyle/>
          <a:p>
            <a:r>
              <a:rPr lang="en-US" sz="1400" dirty="0">
                <a:solidFill>
                  <a:srgbClr val="CC7832"/>
                </a:solidFill>
                <a:latin typeface="Consolas"/>
              </a:rPr>
              <a:t>public</a:t>
            </a:r>
            <a:r>
              <a:rPr lang="en-US" sz="1400" dirty="0">
                <a:solidFill>
                  <a:srgbClr val="FFFFFF"/>
                </a:solidFill>
                <a:latin typeface="Consolas"/>
              </a:rPr>
              <a:t> </a:t>
            </a:r>
            <a:r>
              <a:rPr lang="en-US" sz="1400" dirty="0">
                <a:solidFill>
                  <a:srgbClr val="CC7832"/>
                </a:solidFill>
                <a:latin typeface="Consolas"/>
              </a:rPr>
              <a:t>override</a:t>
            </a:r>
            <a:r>
              <a:rPr lang="en-US" sz="1400" dirty="0">
                <a:solidFill>
                  <a:srgbClr val="FFFFFF"/>
                </a:solidFill>
                <a:latin typeface="Consolas"/>
              </a:rPr>
              <a:t> </a:t>
            </a:r>
            <a:r>
              <a:rPr lang="en-US" sz="1400" dirty="0" err="1" smtClean="0">
                <a:solidFill>
                  <a:srgbClr val="2B91AF"/>
                </a:solidFill>
                <a:latin typeface="Consolas"/>
              </a:rPr>
              <a:t>IClaimsPrincipal</a:t>
            </a:r>
            <a:r>
              <a:rPr lang="en-US" sz="1400" dirty="0" smtClean="0">
                <a:solidFill>
                  <a:srgbClr val="FFFFFF"/>
                </a:solidFill>
                <a:latin typeface="Consolas"/>
              </a:rPr>
              <a:t> </a:t>
            </a:r>
          </a:p>
          <a:p>
            <a:r>
              <a:rPr lang="en-US" sz="1400" dirty="0" smtClean="0">
                <a:solidFill>
                  <a:srgbClr val="FFFFFF"/>
                </a:solidFill>
                <a:latin typeface="Consolas"/>
              </a:rPr>
              <a:t>Authenticate(</a:t>
            </a:r>
            <a:r>
              <a:rPr lang="en-US" sz="1400" dirty="0" smtClean="0">
                <a:solidFill>
                  <a:srgbClr val="CC7832"/>
                </a:solidFill>
                <a:latin typeface="Consolas"/>
              </a:rPr>
              <a:t>string</a:t>
            </a:r>
            <a:r>
              <a:rPr lang="en-US" sz="1400" dirty="0" smtClean="0">
                <a:solidFill>
                  <a:srgbClr val="FFFFFF"/>
                </a:solidFill>
                <a:latin typeface="Consolas"/>
              </a:rPr>
              <a:t> </a:t>
            </a:r>
            <a:r>
              <a:rPr lang="en-US" sz="1400" dirty="0" err="1">
                <a:solidFill>
                  <a:srgbClr val="FFFFFF"/>
                </a:solidFill>
                <a:latin typeface="Consolas"/>
              </a:rPr>
              <a:t>resourceName</a:t>
            </a:r>
            <a:r>
              <a:rPr lang="en-US" sz="1400" dirty="0">
                <a:solidFill>
                  <a:srgbClr val="FFFFFF"/>
                </a:solidFill>
                <a:latin typeface="Consolas"/>
              </a:rPr>
              <a:t>, </a:t>
            </a:r>
            <a:r>
              <a:rPr lang="en-US" sz="1400" dirty="0" err="1">
                <a:solidFill>
                  <a:srgbClr val="2B91AF"/>
                </a:solidFill>
                <a:latin typeface="Consolas"/>
              </a:rPr>
              <a:t>IClaimsPrincipal</a:t>
            </a:r>
            <a:r>
              <a:rPr lang="en-US" sz="1400" dirty="0">
                <a:solidFill>
                  <a:srgbClr val="FFFFFF"/>
                </a:solidFill>
                <a:latin typeface="Consolas"/>
              </a:rPr>
              <a:t> </a:t>
            </a:r>
            <a:r>
              <a:rPr lang="en-US" sz="1400" dirty="0" err="1">
                <a:solidFill>
                  <a:srgbClr val="FFFFFF"/>
                </a:solidFill>
                <a:latin typeface="Consolas"/>
              </a:rPr>
              <a:t>incomingPrincipal</a:t>
            </a:r>
            <a:r>
              <a:rPr lang="en-US" sz="1400" dirty="0">
                <a:solidFill>
                  <a:srgbClr val="FFFFFF"/>
                </a:solidFill>
                <a:latin typeface="Consolas"/>
              </a:rPr>
              <a:t>)</a:t>
            </a:r>
          </a:p>
          <a:p>
            <a:r>
              <a:rPr lang="en-US" sz="1400" dirty="0" smtClean="0">
                <a:solidFill>
                  <a:srgbClr val="FFFFFF"/>
                </a:solidFill>
                <a:latin typeface="Consolas"/>
              </a:rPr>
              <a:t>{</a:t>
            </a:r>
            <a:endParaRPr lang="en-US" sz="1400" dirty="0">
              <a:solidFill>
                <a:srgbClr val="FFFFFF"/>
              </a:solidFill>
              <a:latin typeface="Consolas"/>
            </a:endParaRPr>
          </a:p>
          <a:p>
            <a:r>
              <a:rPr lang="en-US" sz="1400" dirty="0" smtClean="0">
                <a:solidFill>
                  <a:srgbClr val="CC7832"/>
                </a:solidFill>
                <a:latin typeface="Consolas"/>
              </a:rPr>
              <a:t>    if</a:t>
            </a:r>
            <a:r>
              <a:rPr lang="en-US" sz="1400" dirty="0" smtClean="0">
                <a:solidFill>
                  <a:srgbClr val="FFFFFF"/>
                </a:solidFill>
                <a:latin typeface="Consolas"/>
              </a:rPr>
              <a:t>(</a:t>
            </a:r>
            <a:r>
              <a:rPr lang="en-US" sz="1400" dirty="0" err="1" smtClean="0">
                <a:solidFill>
                  <a:srgbClr val="FFFFFF"/>
                </a:solidFill>
                <a:latin typeface="Consolas"/>
              </a:rPr>
              <a:t>incomingPrincipal.Identities</a:t>
            </a:r>
            <a:r>
              <a:rPr lang="en-US" sz="1400" dirty="0" smtClean="0">
                <a:solidFill>
                  <a:srgbClr val="FFFFFF"/>
                </a:solidFill>
                <a:latin typeface="Consolas"/>
              </a:rPr>
              <a:t>[0</a:t>
            </a:r>
            <a:r>
              <a:rPr lang="en-US" sz="1400" dirty="0">
                <a:solidFill>
                  <a:srgbClr val="FFFFFF"/>
                </a:solidFill>
                <a:latin typeface="Consolas"/>
              </a:rPr>
              <a:t>].</a:t>
            </a:r>
            <a:r>
              <a:rPr lang="en-US" sz="1400" dirty="0" err="1">
                <a:solidFill>
                  <a:srgbClr val="FFFFFF"/>
                </a:solidFill>
                <a:latin typeface="Consolas"/>
              </a:rPr>
              <a:t>Claims.Any</a:t>
            </a:r>
            <a:r>
              <a:rPr lang="en-US" sz="1400" dirty="0">
                <a:solidFill>
                  <a:srgbClr val="FFFFFF"/>
                </a:solidFill>
                <a:latin typeface="Consolas"/>
              </a:rPr>
              <a:t>(c =&gt; </a:t>
            </a:r>
          </a:p>
          <a:p>
            <a:r>
              <a:rPr lang="en-US" sz="1400" dirty="0">
                <a:solidFill>
                  <a:srgbClr val="FFFFFF"/>
                </a:solidFill>
                <a:latin typeface="Consolas"/>
              </a:rPr>
              <a:t>    </a:t>
            </a:r>
            <a:r>
              <a:rPr lang="en-US" sz="1400" dirty="0" smtClean="0">
                <a:solidFill>
                  <a:srgbClr val="FFFFFF"/>
                </a:solidFill>
                <a:latin typeface="Consolas"/>
              </a:rPr>
              <a:t>     </a:t>
            </a:r>
            <a:r>
              <a:rPr lang="en-US" sz="1400" dirty="0" err="1" smtClean="0">
                <a:solidFill>
                  <a:srgbClr val="FFFFFF"/>
                </a:solidFill>
                <a:latin typeface="Consolas"/>
              </a:rPr>
              <a:t>c.ClaimType.Equals</a:t>
            </a:r>
            <a:r>
              <a:rPr lang="en-US" sz="1400" dirty="0" smtClean="0">
                <a:solidFill>
                  <a:srgbClr val="FFFFFF"/>
                </a:solidFill>
                <a:latin typeface="Consolas"/>
              </a:rPr>
              <a:t>(</a:t>
            </a:r>
            <a:r>
              <a:rPr lang="en-US" sz="1400" dirty="0" err="1" smtClean="0">
                <a:solidFill>
                  <a:srgbClr val="FFC66D"/>
                </a:solidFill>
                <a:latin typeface="Consolas"/>
              </a:rPr>
              <a:t>ClaimTypes</a:t>
            </a:r>
            <a:r>
              <a:rPr lang="en-US" sz="1400" dirty="0" err="1" smtClean="0">
                <a:solidFill>
                  <a:srgbClr val="FFFFFF"/>
                </a:solidFill>
                <a:latin typeface="Consolas"/>
              </a:rPr>
              <a:t>.Email</a:t>
            </a:r>
            <a:r>
              <a:rPr lang="en-US" sz="1400" dirty="0">
                <a:solidFill>
                  <a:srgbClr val="FFFFFF"/>
                </a:solidFill>
                <a:latin typeface="Consolas"/>
              </a:rPr>
              <a:t>) &amp;&amp;</a:t>
            </a:r>
          </a:p>
          <a:p>
            <a:r>
              <a:rPr lang="en-US" sz="1400" dirty="0">
                <a:solidFill>
                  <a:srgbClr val="FFFFFF"/>
                </a:solidFill>
                <a:latin typeface="Consolas"/>
              </a:rPr>
              <a:t>       </a:t>
            </a:r>
            <a:r>
              <a:rPr lang="en-US" sz="1400" dirty="0" smtClean="0">
                <a:solidFill>
                  <a:srgbClr val="FFFFFF"/>
                </a:solidFill>
                <a:latin typeface="Consolas"/>
              </a:rPr>
              <a:t>  </a:t>
            </a:r>
            <a:r>
              <a:rPr lang="en-US" sz="1400" dirty="0" err="1" smtClean="0">
                <a:solidFill>
                  <a:srgbClr val="FFFFFF"/>
                </a:solidFill>
                <a:latin typeface="Consolas"/>
              </a:rPr>
              <a:t>c.Value.Equals</a:t>
            </a:r>
            <a:r>
              <a:rPr lang="en-US" sz="1400" dirty="0">
                <a:solidFill>
                  <a:srgbClr val="FFFFFF"/>
                </a:solidFill>
                <a:latin typeface="Consolas"/>
              </a:rPr>
              <a:t>(</a:t>
            </a:r>
            <a:r>
              <a:rPr lang="en-US" sz="1400" dirty="0">
                <a:solidFill>
                  <a:srgbClr val="A5C25C"/>
                </a:solidFill>
                <a:latin typeface="Consolas"/>
              </a:rPr>
              <a:t>"alice4demos@gmail.com"</a:t>
            </a:r>
            <a:r>
              <a:rPr lang="en-US" sz="1400" dirty="0">
                <a:solidFill>
                  <a:srgbClr val="FFFFFF"/>
                </a:solidFill>
                <a:latin typeface="Consolas"/>
              </a:rPr>
              <a:t>)) &amp;&amp;</a:t>
            </a:r>
          </a:p>
          <a:p>
            <a:r>
              <a:rPr lang="en-US" sz="1400" dirty="0">
                <a:solidFill>
                  <a:srgbClr val="FFFFFF"/>
                </a:solidFill>
                <a:latin typeface="Consolas"/>
              </a:rPr>
              <a:t>      </a:t>
            </a:r>
            <a:r>
              <a:rPr lang="en-US" sz="1400" dirty="0" smtClean="0">
                <a:solidFill>
                  <a:srgbClr val="FFFFFF"/>
                </a:solidFill>
                <a:latin typeface="Consolas"/>
              </a:rPr>
              <a:t> </a:t>
            </a:r>
            <a:r>
              <a:rPr lang="en-US" sz="1400" dirty="0" err="1">
                <a:solidFill>
                  <a:srgbClr val="FFFFFF"/>
                </a:solidFill>
                <a:latin typeface="Consolas"/>
              </a:rPr>
              <a:t>incomingPrincipal.Identities</a:t>
            </a:r>
            <a:r>
              <a:rPr lang="en-US" sz="1400" dirty="0">
                <a:solidFill>
                  <a:srgbClr val="FFFFFF"/>
                </a:solidFill>
                <a:latin typeface="Consolas"/>
              </a:rPr>
              <a:t>[0].</a:t>
            </a:r>
            <a:r>
              <a:rPr lang="en-US" sz="1400" dirty="0" err="1">
                <a:solidFill>
                  <a:srgbClr val="FFFFFF"/>
                </a:solidFill>
                <a:latin typeface="Consolas"/>
              </a:rPr>
              <a:t>Claims.Any</a:t>
            </a:r>
            <a:r>
              <a:rPr lang="en-US" sz="1400" dirty="0">
                <a:solidFill>
                  <a:srgbClr val="FFFFFF"/>
                </a:solidFill>
                <a:latin typeface="Consolas"/>
              </a:rPr>
              <a:t>(c =&gt;</a:t>
            </a:r>
          </a:p>
          <a:p>
            <a:r>
              <a:rPr lang="en-US" sz="1400" dirty="0">
                <a:solidFill>
                  <a:srgbClr val="FFFFFF"/>
                </a:solidFill>
                <a:latin typeface="Consolas"/>
              </a:rPr>
              <a:t>        </a:t>
            </a:r>
            <a:r>
              <a:rPr lang="en-US" sz="1400" dirty="0" smtClean="0">
                <a:solidFill>
                  <a:srgbClr val="FFFFFF"/>
                </a:solidFill>
                <a:latin typeface="Consolas"/>
              </a:rPr>
              <a:t> </a:t>
            </a:r>
            <a:r>
              <a:rPr lang="en-US" sz="1400" dirty="0" err="1">
                <a:solidFill>
                  <a:srgbClr val="FFFFFF"/>
                </a:solidFill>
                <a:latin typeface="Consolas"/>
              </a:rPr>
              <a:t>c.ClaimType.Equals</a:t>
            </a:r>
            <a:r>
              <a:rPr lang="en-US" sz="1400" dirty="0">
                <a:solidFill>
                  <a:srgbClr val="FFFFFF"/>
                </a:solidFill>
                <a:latin typeface="Consolas"/>
              </a:rPr>
              <a:t>(</a:t>
            </a:r>
            <a:r>
              <a:rPr lang="en-US" sz="1400" dirty="0">
                <a:solidFill>
                  <a:srgbClr val="A5C25C"/>
                </a:solidFill>
                <a:latin typeface="Consolas"/>
              </a:rPr>
              <a:t>"http</a:t>
            </a:r>
            <a:r>
              <a:rPr lang="en-US" sz="1400" dirty="0" smtClean="0">
                <a:solidFill>
                  <a:srgbClr val="A5C25C"/>
                </a:solidFill>
                <a:latin typeface="Consolas"/>
              </a:rPr>
              <a:t>://.../</a:t>
            </a:r>
            <a:r>
              <a:rPr lang="en-US" sz="1400" dirty="0" err="1">
                <a:solidFill>
                  <a:srgbClr val="A5C25C"/>
                </a:solidFill>
                <a:latin typeface="Consolas"/>
              </a:rPr>
              <a:t>accesscontrolservice</a:t>
            </a:r>
            <a:r>
              <a:rPr lang="en-US" sz="1400" dirty="0" smtClean="0">
                <a:solidFill>
                  <a:srgbClr val="A5C25C"/>
                </a:solidFill>
                <a:latin typeface="Consolas"/>
              </a:rPr>
              <a:t>/.../</a:t>
            </a:r>
            <a:r>
              <a:rPr lang="en-US" sz="1400" dirty="0" err="1">
                <a:solidFill>
                  <a:srgbClr val="A5C25C"/>
                </a:solidFill>
                <a:latin typeface="Consolas"/>
              </a:rPr>
              <a:t>identityprovider</a:t>
            </a:r>
            <a:r>
              <a:rPr lang="en-US" sz="1400" dirty="0">
                <a:solidFill>
                  <a:srgbClr val="A5C25C"/>
                </a:solidFill>
                <a:latin typeface="Consolas"/>
              </a:rPr>
              <a:t>"</a:t>
            </a:r>
            <a:r>
              <a:rPr lang="en-US" sz="1400" dirty="0">
                <a:solidFill>
                  <a:srgbClr val="FFFFFF"/>
                </a:solidFill>
                <a:latin typeface="Consolas"/>
              </a:rPr>
              <a:t>) &amp;&amp;</a:t>
            </a:r>
          </a:p>
          <a:p>
            <a:r>
              <a:rPr lang="en-US" sz="1400" dirty="0">
                <a:solidFill>
                  <a:srgbClr val="FFFFFF"/>
                </a:solidFill>
                <a:latin typeface="Consolas"/>
              </a:rPr>
              <a:t>        </a:t>
            </a:r>
            <a:r>
              <a:rPr lang="en-US" sz="1400" dirty="0" smtClean="0">
                <a:solidFill>
                  <a:srgbClr val="FFFFFF"/>
                </a:solidFill>
                <a:latin typeface="Consolas"/>
              </a:rPr>
              <a:t> </a:t>
            </a:r>
            <a:r>
              <a:rPr lang="en-US" sz="1400" dirty="0" err="1">
                <a:solidFill>
                  <a:srgbClr val="FFFFFF"/>
                </a:solidFill>
                <a:latin typeface="Consolas"/>
              </a:rPr>
              <a:t>c.Value.Equals</a:t>
            </a:r>
            <a:r>
              <a:rPr lang="en-US" sz="1400" dirty="0">
                <a:solidFill>
                  <a:srgbClr val="FFFFFF"/>
                </a:solidFill>
                <a:latin typeface="Consolas"/>
              </a:rPr>
              <a:t>(</a:t>
            </a:r>
            <a:r>
              <a:rPr lang="en-US" sz="1400" dirty="0">
                <a:solidFill>
                  <a:srgbClr val="A5C25C"/>
                </a:solidFill>
                <a:latin typeface="Consolas"/>
              </a:rPr>
              <a:t>"Google"</a:t>
            </a:r>
            <a:r>
              <a:rPr lang="en-US" sz="1400" dirty="0">
                <a:solidFill>
                  <a:srgbClr val="FFFFFF"/>
                </a:solidFill>
                <a:latin typeface="Consolas"/>
              </a:rPr>
              <a:t>)))</a:t>
            </a:r>
          </a:p>
          <a:p>
            <a:r>
              <a:rPr lang="en-US" sz="1400" dirty="0">
                <a:solidFill>
                  <a:srgbClr val="FFFFFF"/>
                </a:solidFill>
                <a:latin typeface="Consolas"/>
              </a:rPr>
              <a:t>    </a:t>
            </a:r>
            <a:r>
              <a:rPr lang="en-US" sz="1400" dirty="0" smtClean="0">
                <a:solidFill>
                  <a:srgbClr val="FFFFFF"/>
                </a:solidFill>
                <a:latin typeface="Consolas"/>
              </a:rPr>
              <a:t>{</a:t>
            </a:r>
            <a:endParaRPr lang="en-US" sz="1400" dirty="0">
              <a:solidFill>
                <a:srgbClr val="FFFFFF"/>
              </a:solidFill>
              <a:latin typeface="Consolas"/>
            </a:endParaRPr>
          </a:p>
          <a:p>
            <a:r>
              <a:rPr lang="en-US" sz="1400" dirty="0">
                <a:solidFill>
                  <a:srgbClr val="FFFFFF"/>
                </a:solidFill>
                <a:latin typeface="Consolas"/>
              </a:rPr>
              <a:t>    </a:t>
            </a:r>
            <a:r>
              <a:rPr lang="en-US" sz="1400" dirty="0" smtClean="0">
                <a:solidFill>
                  <a:srgbClr val="FFFFFF"/>
                </a:solidFill>
                <a:latin typeface="Consolas"/>
              </a:rPr>
              <a:t>    </a:t>
            </a:r>
            <a:r>
              <a:rPr lang="en-US" sz="1400" dirty="0" err="1" smtClean="0">
                <a:solidFill>
                  <a:srgbClr val="FFFFFF"/>
                </a:solidFill>
                <a:latin typeface="Consolas"/>
              </a:rPr>
              <a:t>incomingPrincipal.Identities</a:t>
            </a:r>
            <a:r>
              <a:rPr lang="en-US" sz="1400" dirty="0" smtClean="0">
                <a:solidFill>
                  <a:srgbClr val="FFFFFF"/>
                </a:solidFill>
                <a:latin typeface="Consolas"/>
              </a:rPr>
              <a:t>[0</a:t>
            </a:r>
            <a:r>
              <a:rPr lang="en-US" sz="1400" dirty="0">
                <a:solidFill>
                  <a:srgbClr val="FFFFFF"/>
                </a:solidFill>
                <a:latin typeface="Consolas"/>
              </a:rPr>
              <a:t>].</a:t>
            </a:r>
            <a:r>
              <a:rPr lang="en-US" sz="1400" dirty="0" err="1">
                <a:solidFill>
                  <a:srgbClr val="FFFFFF"/>
                </a:solidFill>
                <a:latin typeface="Consolas"/>
              </a:rPr>
              <a:t>Claims.Add</a:t>
            </a:r>
            <a:r>
              <a:rPr lang="en-US" sz="1400" dirty="0">
                <a:solidFill>
                  <a:srgbClr val="FFFFFF"/>
                </a:solidFill>
                <a:latin typeface="Consolas"/>
              </a:rPr>
              <a:t>(</a:t>
            </a:r>
          </a:p>
          <a:p>
            <a:r>
              <a:rPr lang="en-US" sz="1400" dirty="0">
                <a:solidFill>
                  <a:srgbClr val="FFFFFF"/>
                </a:solidFill>
                <a:latin typeface="Consolas"/>
              </a:rPr>
              <a:t>        </a:t>
            </a:r>
            <a:r>
              <a:rPr lang="en-US" sz="1400" dirty="0" smtClean="0">
                <a:solidFill>
                  <a:srgbClr val="FFFFFF"/>
                </a:solidFill>
                <a:latin typeface="Consolas"/>
              </a:rPr>
              <a:t>    </a:t>
            </a:r>
            <a:r>
              <a:rPr lang="en-US" sz="1400" dirty="0" smtClean="0">
                <a:solidFill>
                  <a:srgbClr val="CC7832"/>
                </a:solidFill>
                <a:latin typeface="Consolas"/>
              </a:rPr>
              <a:t>new</a:t>
            </a:r>
            <a:r>
              <a:rPr lang="en-US" sz="1400" dirty="0" smtClean="0">
                <a:solidFill>
                  <a:srgbClr val="FFFFFF"/>
                </a:solidFill>
                <a:latin typeface="Consolas"/>
              </a:rPr>
              <a:t> </a:t>
            </a:r>
            <a:r>
              <a:rPr lang="en-US" sz="1400" dirty="0">
                <a:solidFill>
                  <a:srgbClr val="FFC66D"/>
                </a:solidFill>
                <a:latin typeface="Consolas"/>
              </a:rPr>
              <a:t>Claim</a:t>
            </a:r>
            <a:r>
              <a:rPr lang="en-US" sz="1400" dirty="0">
                <a:solidFill>
                  <a:srgbClr val="FFFFFF"/>
                </a:solidFill>
                <a:latin typeface="Consolas"/>
              </a:rPr>
              <a:t>(</a:t>
            </a:r>
            <a:r>
              <a:rPr lang="en-US" sz="1400" dirty="0" err="1">
                <a:solidFill>
                  <a:srgbClr val="FFC66D"/>
                </a:solidFill>
                <a:latin typeface="Consolas"/>
              </a:rPr>
              <a:t>ClaimTypes</a:t>
            </a:r>
            <a:r>
              <a:rPr lang="en-US" sz="1400" dirty="0" err="1">
                <a:solidFill>
                  <a:srgbClr val="FFFFFF"/>
                </a:solidFill>
                <a:latin typeface="Consolas"/>
              </a:rPr>
              <a:t>.Role</a:t>
            </a:r>
            <a:r>
              <a:rPr lang="en-US" sz="1400" dirty="0">
                <a:solidFill>
                  <a:srgbClr val="FFFFFF"/>
                </a:solidFill>
                <a:latin typeface="Consolas"/>
              </a:rPr>
              <a:t>, </a:t>
            </a:r>
            <a:r>
              <a:rPr lang="en-US" sz="1400" dirty="0">
                <a:solidFill>
                  <a:srgbClr val="A5C25C"/>
                </a:solidFill>
                <a:latin typeface="Consolas"/>
              </a:rPr>
              <a:t>"http://www.cc.isel.ipl.pt/roles/member</a:t>
            </a:r>
            <a:r>
              <a:rPr lang="en-US" sz="1400" dirty="0" smtClean="0">
                <a:solidFill>
                  <a:srgbClr val="A5C25C"/>
                </a:solidFill>
                <a:latin typeface="Consolas"/>
              </a:rPr>
              <a:t>"</a:t>
            </a:r>
            <a:r>
              <a:rPr lang="en-US" sz="1400" dirty="0" smtClean="0">
                <a:solidFill>
                  <a:srgbClr val="FFFFFF"/>
                </a:solidFill>
                <a:latin typeface="Consolas"/>
              </a:rPr>
              <a:t>));</a:t>
            </a:r>
            <a:endParaRPr lang="en-US" sz="1400" dirty="0">
              <a:solidFill>
                <a:srgbClr val="FFFFFF"/>
              </a:solidFill>
              <a:latin typeface="Consolas"/>
            </a:endParaRPr>
          </a:p>
          <a:p>
            <a:r>
              <a:rPr lang="en-US" sz="1400" dirty="0">
                <a:solidFill>
                  <a:srgbClr val="FFFFFF"/>
                </a:solidFill>
                <a:latin typeface="Consolas"/>
              </a:rPr>
              <a:t>    </a:t>
            </a:r>
            <a:r>
              <a:rPr lang="en-US" sz="1400" dirty="0" smtClean="0">
                <a:solidFill>
                  <a:srgbClr val="FFFFFF"/>
                </a:solidFill>
                <a:latin typeface="Consolas"/>
              </a:rPr>
              <a:t>}</a:t>
            </a:r>
            <a:endParaRPr lang="en-US" sz="1400" dirty="0">
              <a:solidFill>
                <a:srgbClr val="FFFFFF"/>
              </a:solidFill>
              <a:latin typeface="Consolas"/>
            </a:endParaRPr>
          </a:p>
          <a:p>
            <a:r>
              <a:rPr lang="en-US" sz="1400" dirty="0">
                <a:solidFill>
                  <a:srgbClr val="FFFFFF"/>
                </a:solidFill>
                <a:latin typeface="Consolas"/>
              </a:rPr>
              <a:t>    </a:t>
            </a:r>
            <a:r>
              <a:rPr lang="en-US" sz="1400" dirty="0" smtClean="0">
                <a:solidFill>
                  <a:srgbClr val="CC7832"/>
                </a:solidFill>
                <a:latin typeface="Consolas"/>
              </a:rPr>
              <a:t>return</a:t>
            </a:r>
            <a:r>
              <a:rPr lang="en-US" sz="1400" dirty="0" smtClean="0">
                <a:solidFill>
                  <a:srgbClr val="FFFFFF"/>
                </a:solidFill>
                <a:latin typeface="Consolas"/>
              </a:rPr>
              <a:t> </a:t>
            </a:r>
            <a:r>
              <a:rPr lang="en-US" sz="1400" dirty="0" err="1">
                <a:solidFill>
                  <a:srgbClr val="FFFFFF"/>
                </a:solidFill>
                <a:latin typeface="Consolas"/>
              </a:rPr>
              <a:t>incomingPrincipal</a:t>
            </a:r>
            <a:r>
              <a:rPr lang="en-US" sz="1400" dirty="0">
                <a:solidFill>
                  <a:srgbClr val="FFFFFF"/>
                </a:solidFill>
                <a:latin typeface="Consolas"/>
              </a:rPr>
              <a:t>;</a:t>
            </a:r>
          </a:p>
          <a:p>
            <a:r>
              <a:rPr lang="en-US" sz="1400" dirty="0" smtClean="0">
                <a:solidFill>
                  <a:srgbClr val="FFFFFF"/>
                </a:solidFill>
                <a:latin typeface="Consolas"/>
              </a:rPr>
              <a:t>}</a:t>
            </a:r>
            <a:endParaRPr lang="en-US" sz="1400" dirty="0">
              <a:solidFill>
                <a:srgbClr val="FFFFFF"/>
              </a:solidFill>
              <a:latin typeface="Consolas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2305-FF02-455A-8E87-C53BD73059EB}" type="slidenum">
              <a:rPr lang="pt-PT" smtClean="0"/>
              <a:pPr/>
              <a:t>46</a:t>
            </a:fld>
            <a:endParaRPr lang="pt-PT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059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WIF Consumer Pipeline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26167" y="5555976"/>
            <a:ext cx="8239539" cy="58640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Host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(e.g. ASP.NET, WCF)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26167" y="4762509"/>
            <a:ext cx="8239539" cy="634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Host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</a:t>
            </a:r>
            <a:r>
              <a:rPr lang="pt-PT" sz="1400" b="1" dirty="0" err="1" smtClean="0">
                <a:solidFill>
                  <a:srgbClr val="000066"/>
                </a:solidFill>
                <a:latin typeface="Calibri" pitchFamily="34" charset="0"/>
              </a:rPr>
              <a:t>A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daptation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Layer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8">
            <a:hlinkClick r:id="rId2" action="ppaction://hlinkfile"/>
          </p:cNvPr>
          <p:cNvSpPr/>
          <p:nvPr/>
        </p:nvSpPr>
        <p:spPr bwMode="auto">
          <a:xfrm>
            <a:off x="606921" y="2952747"/>
            <a:ext cx="2961861" cy="11231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Token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Handler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96982" y="1263095"/>
            <a:ext cx="1421296" cy="93427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Token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Resolver</a:t>
            </a:r>
          </a:p>
        </p:txBody>
      </p:sp>
      <p:sp>
        <p:nvSpPr>
          <p:cNvPr id="11" name="Rectangle 10">
            <a:hlinkClick r:id="rId3" action="ppaction://hlinkfile"/>
          </p:cNvPr>
          <p:cNvSpPr/>
          <p:nvPr/>
        </p:nvSpPr>
        <p:spPr bwMode="auto">
          <a:xfrm>
            <a:off x="2157426" y="1263095"/>
            <a:ext cx="1403305" cy="93427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Issuer</a:t>
            </a:r>
            <a:r>
              <a:rPr kumimoji="0" lang="pt-PT" sz="14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Name</a:t>
            </a:r>
            <a:endParaRPr kumimoji="0" lang="pt-PT" sz="1400" b="1" i="0" u="none" strike="noStrike" cap="none" normalizeH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pt-PT" sz="1400" b="1" baseline="0" dirty="0" smtClean="0">
                <a:solidFill>
                  <a:srgbClr val="FFFFFF"/>
                </a:solidFill>
                <a:latin typeface="Calibri" pitchFamily="34" charset="0"/>
              </a:rPr>
              <a:t>Registry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2910" y="4095755"/>
            <a:ext cx="1282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Serialized</a:t>
            </a:r>
            <a:endParaRPr lang="pt-PT" sz="1400" dirty="0" smtClean="0">
              <a:latin typeface="Calibri" pitchFamily="34" charset="0"/>
            </a:endParaRPr>
          </a:p>
          <a:p>
            <a:pPr algn="ctr"/>
            <a:r>
              <a:rPr lang="pt-PT" sz="1400" dirty="0" err="1" smtClean="0">
                <a:latin typeface="Calibri" pitchFamily="34" charset="0"/>
              </a:rPr>
              <a:t>Token</a:t>
            </a:r>
            <a:endParaRPr lang="pt-PT" sz="1400" dirty="0" smtClean="0">
              <a:latin typeface="Calibri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rot="16200000" flipV="1">
            <a:off x="1720108" y="4423742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rot="5400000">
            <a:off x="1968583" y="4463501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2357422" y="4095755"/>
            <a:ext cx="1232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Claims</a:t>
            </a:r>
            <a:r>
              <a:rPr lang="pt-PT" sz="1400" dirty="0" smtClean="0">
                <a:latin typeface="Calibri" pitchFamily="34" charset="0"/>
              </a:rPr>
              <a:t> </a:t>
            </a:r>
          </a:p>
          <a:p>
            <a:pPr algn="ctr"/>
            <a:r>
              <a:rPr lang="pt-PT" sz="1400" dirty="0" err="1" smtClean="0">
                <a:latin typeface="Calibri" pitchFamily="34" charset="0"/>
              </a:rPr>
              <a:t>Identities</a:t>
            </a:r>
            <a:endParaRPr lang="pt-PT" sz="1400" dirty="0" smtClean="0">
              <a:latin typeface="Calibri" pitchFamily="34" charset="0"/>
            </a:endParaRPr>
          </a:p>
        </p:txBody>
      </p:sp>
      <p:sp>
        <p:nvSpPr>
          <p:cNvPr id="32" name="Rectangle 31">
            <a:hlinkClick r:id="rId4" action="ppaction://hlinkfile"/>
          </p:cNvPr>
          <p:cNvSpPr/>
          <p:nvPr/>
        </p:nvSpPr>
        <p:spPr bwMode="auto">
          <a:xfrm>
            <a:off x="3807323" y="2952747"/>
            <a:ext cx="2335695" cy="11231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Claims</a:t>
            </a:r>
            <a:r>
              <a:rPr kumimoji="0" lang="pt-PT" sz="140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6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Authentication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Manager</a:t>
            </a:r>
            <a:endParaRPr kumimoji="0" lang="pt-PT" sz="140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6500827" y="2952747"/>
            <a:ext cx="2335695" cy="11231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Claims</a:t>
            </a:r>
            <a:r>
              <a:rPr kumimoji="0" lang="pt-PT" sz="140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6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Authorization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Manager</a:t>
            </a:r>
            <a:endParaRPr kumimoji="0" lang="pt-PT" sz="140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42105" y="4082507"/>
            <a:ext cx="983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Claims</a:t>
            </a:r>
            <a:endParaRPr lang="pt-PT" sz="1400" dirty="0" smtClean="0">
              <a:latin typeface="Calibri" pitchFamily="34" charset="0"/>
            </a:endParaRPr>
          </a:p>
          <a:p>
            <a:pPr algn="ctr"/>
            <a:r>
              <a:rPr lang="pt-PT" sz="1400" dirty="0" smtClean="0">
                <a:latin typeface="Calibri" pitchFamily="34" charset="0"/>
              </a:rPr>
              <a:t>Principal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253462" y="4082507"/>
            <a:ext cx="934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Claims</a:t>
            </a:r>
            <a:endParaRPr lang="pt-PT" sz="1400" dirty="0" smtClean="0">
              <a:latin typeface="Calibri" pitchFamily="34" charset="0"/>
            </a:endParaRPr>
          </a:p>
          <a:p>
            <a:pPr algn="ctr"/>
            <a:r>
              <a:rPr lang="pt-PT" sz="1400" dirty="0" smtClean="0">
                <a:latin typeface="Calibri" pitchFamily="34" charset="0"/>
              </a:rPr>
              <a:t>Principal</a:t>
            </a:r>
          </a:p>
        </p:txBody>
      </p:sp>
      <p:cxnSp>
        <p:nvCxnSpPr>
          <p:cNvPr id="45" name="Straight Arrow Connector 44"/>
          <p:cNvCxnSpPr/>
          <p:nvPr/>
        </p:nvCxnSpPr>
        <p:spPr bwMode="auto">
          <a:xfrm rot="16200000" flipV="1">
            <a:off x="4670776" y="4449419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/>
          <p:nvPr/>
        </p:nvCxnSpPr>
        <p:spPr bwMode="auto">
          <a:xfrm rot="5400000">
            <a:off x="4895027" y="4439484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rot="16200000" flipV="1">
            <a:off x="7313982" y="4449419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 rot="5400000">
            <a:off x="7609671" y="4439484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6357951" y="4082507"/>
            <a:ext cx="1214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Authorization</a:t>
            </a:r>
            <a:endParaRPr lang="pt-PT" sz="1400" dirty="0" smtClean="0">
              <a:latin typeface="Calibri" pitchFamily="34" charset="0"/>
            </a:endParaRPr>
          </a:p>
          <a:p>
            <a:pPr algn="ctr"/>
            <a:r>
              <a:rPr lang="pt-PT" sz="1400" dirty="0" err="1" smtClean="0">
                <a:latin typeface="Calibri" pitchFamily="34" charset="0"/>
              </a:rPr>
              <a:t>Context</a:t>
            </a:r>
            <a:endParaRPr lang="pt-PT" sz="1400" dirty="0" smtClean="0">
              <a:latin typeface="Calibri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929586" y="4191006"/>
            <a:ext cx="912536" cy="49695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boolean</a:t>
            </a:r>
            <a:endParaRPr lang="pt-PT" sz="1400" dirty="0" smtClean="0">
              <a:latin typeface="Calibri" pitchFamily="34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 bwMode="auto">
          <a:xfrm rot="16200000" flipV="1">
            <a:off x="1004491" y="2545247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 rot="5400000">
            <a:off x="1133696" y="2594946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1411993" y="2346462"/>
            <a:ext cx="66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Token</a:t>
            </a:r>
            <a:endParaRPr lang="pt-PT" sz="1200" dirty="0" smtClean="0">
              <a:latin typeface="Calibri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067973" y="2190742"/>
            <a:ext cx="665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Issuer</a:t>
            </a:r>
            <a:endParaRPr lang="pt-PT" sz="1200" dirty="0" smtClean="0">
              <a:latin typeface="Calibri" pitchFamily="34" charset="0"/>
            </a:endParaRPr>
          </a:p>
          <a:p>
            <a:pPr algn="ctr"/>
            <a:r>
              <a:rPr lang="pt-PT" sz="1200" dirty="0" err="1" smtClean="0">
                <a:latin typeface="Calibri" pitchFamily="34" charset="0"/>
              </a:rPr>
              <a:t>Token</a:t>
            </a:r>
            <a:endParaRPr lang="pt-PT" sz="1200" dirty="0" smtClean="0">
              <a:latin typeface="Calibri" pitchFamily="34" charset="0"/>
            </a:endParaRPr>
          </a:p>
        </p:txBody>
      </p:sp>
      <p:cxnSp>
        <p:nvCxnSpPr>
          <p:cNvPr id="61" name="Straight Arrow Connector 60"/>
          <p:cNvCxnSpPr/>
          <p:nvPr/>
        </p:nvCxnSpPr>
        <p:spPr bwMode="auto">
          <a:xfrm rot="16200000" flipV="1">
            <a:off x="2574874" y="2545249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/>
          <p:nvPr/>
        </p:nvCxnSpPr>
        <p:spPr bwMode="auto">
          <a:xfrm rot="5400000">
            <a:off x="2704079" y="2594948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TextBox 62"/>
          <p:cNvSpPr txBox="1"/>
          <p:nvPr/>
        </p:nvSpPr>
        <p:spPr>
          <a:xfrm>
            <a:off x="2982376" y="2190742"/>
            <a:ext cx="665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Issuer</a:t>
            </a:r>
            <a:endParaRPr lang="pt-PT" sz="1200" dirty="0" smtClean="0">
              <a:latin typeface="Calibri" pitchFamily="34" charset="0"/>
            </a:endParaRPr>
          </a:p>
          <a:p>
            <a:pPr algn="ctr"/>
            <a:r>
              <a:rPr lang="pt-PT" sz="1200" dirty="0" err="1" smtClean="0">
                <a:latin typeface="Calibri" pitchFamily="34" charset="0"/>
              </a:rPr>
              <a:t>Name</a:t>
            </a:r>
            <a:endParaRPr lang="pt-PT" sz="1200" dirty="0" smtClean="0">
              <a:latin typeface="Calibri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7532" y="2190742"/>
            <a:ext cx="665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Token</a:t>
            </a:r>
            <a:endParaRPr lang="pt-PT" sz="1200" dirty="0" smtClean="0">
              <a:latin typeface="Calibri" pitchFamily="34" charset="0"/>
            </a:endParaRPr>
          </a:p>
          <a:p>
            <a:pPr algn="ctr"/>
            <a:r>
              <a:rPr lang="pt-PT" sz="1200" dirty="0" err="1" smtClean="0">
                <a:latin typeface="Calibri" pitchFamily="34" charset="0"/>
              </a:rPr>
              <a:t>ref</a:t>
            </a:r>
            <a:endParaRPr lang="pt-PT" sz="1200" dirty="0" smtClean="0">
              <a:latin typeface="Calibri" pitchFamily="34" charset="0"/>
            </a:endParaRPr>
          </a:p>
        </p:txBody>
      </p:sp>
      <p:pic>
        <p:nvPicPr>
          <p:cNvPr id="11469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476230"/>
            <a:ext cx="3600192" cy="218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2305-FF02-455A-8E87-C53BD73059EB}" type="slidenum">
              <a:rPr lang="pt-PT" smtClean="0"/>
              <a:pPr/>
              <a:t>47</a:t>
            </a:fld>
            <a:endParaRPr lang="pt-PT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09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WIF Consumer Pipeline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26167" y="5555976"/>
            <a:ext cx="8239539" cy="58640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Host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(e.g. ASP.NET, WCF)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26167" y="4762509"/>
            <a:ext cx="8239539" cy="634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Host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</a:t>
            </a:r>
            <a:r>
              <a:rPr lang="pt-PT" sz="1400" b="1" dirty="0" err="1" smtClean="0">
                <a:solidFill>
                  <a:srgbClr val="000066"/>
                </a:solidFill>
                <a:latin typeface="Calibri" pitchFamily="34" charset="0"/>
              </a:rPr>
              <a:t>A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daptation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Layer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8">
            <a:hlinkClick r:id="rId2" action="ppaction://hlinkfile"/>
          </p:cNvPr>
          <p:cNvSpPr/>
          <p:nvPr/>
        </p:nvSpPr>
        <p:spPr bwMode="auto">
          <a:xfrm>
            <a:off x="606921" y="2952747"/>
            <a:ext cx="2961861" cy="11231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Token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Handler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96982" y="1263095"/>
            <a:ext cx="1421296" cy="93427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Token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Resolver</a:t>
            </a:r>
          </a:p>
        </p:txBody>
      </p:sp>
      <p:sp>
        <p:nvSpPr>
          <p:cNvPr id="11" name="Rectangle 10">
            <a:hlinkClick r:id="rId3" action="ppaction://hlinkfile"/>
          </p:cNvPr>
          <p:cNvSpPr/>
          <p:nvPr/>
        </p:nvSpPr>
        <p:spPr bwMode="auto">
          <a:xfrm>
            <a:off x="2157426" y="1263095"/>
            <a:ext cx="1403305" cy="93427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Issuer</a:t>
            </a:r>
            <a:r>
              <a:rPr kumimoji="0" lang="pt-PT" sz="14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Name</a:t>
            </a:r>
            <a:endParaRPr kumimoji="0" lang="pt-PT" sz="1400" b="1" i="0" u="none" strike="noStrike" cap="none" normalizeH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pt-PT" sz="1400" b="1" baseline="0" dirty="0" smtClean="0">
                <a:solidFill>
                  <a:srgbClr val="FFFFFF"/>
                </a:solidFill>
                <a:latin typeface="Calibri" pitchFamily="34" charset="0"/>
              </a:rPr>
              <a:t>Registry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2910" y="4095755"/>
            <a:ext cx="1282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Serialized</a:t>
            </a:r>
            <a:endParaRPr lang="pt-PT" sz="1400" dirty="0" smtClean="0">
              <a:latin typeface="Calibri" pitchFamily="34" charset="0"/>
            </a:endParaRPr>
          </a:p>
          <a:p>
            <a:pPr algn="ctr"/>
            <a:r>
              <a:rPr lang="pt-PT" sz="1400" dirty="0" err="1" smtClean="0">
                <a:latin typeface="Calibri" pitchFamily="34" charset="0"/>
              </a:rPr>
              <a:t>Token</a:t>
            </a:r>
            <a:endParaRPr lang="pt-PT" sz="1400" dirty="0" smtClean="0">
              <a:latin typeface="Calibri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rot="16200000" flipV="1">
            <a:off x="1720108" y="4423742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rot="5400000">
            <a:off x="1968583" y="4463501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2357422" y="4095755"/>
            <a:ext cx="1232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Claims</a:t>
            </a:r>
            <a:r>
              <a:rPr lang="pt-PT" sz="1400" dirty="0" smtClean="0">
                <a:latin typeface="Calibri" pitchFamily="34" charset="0"/>
              </a:rPr>
              <a:t> </a:t>
            </a:r>
          </a:p>
          <a:p>
            <a:pPr algn="ctr"/>
            <a:r>
              <a:rPr lang="pt-PT" sz="1400" dirty="0" err="1" smtClean="0">
                <a:latin typeface="Calibri" pitchFamily="34" charset="0"/>
              </a:rPr>
              <a:t>Identities</a:t>
            </a:r>
            <a:endParaRPr lang="pt-PT" sz="1400" dirty="0" smtClean="0">
              <a:latin typeface="Calibri" pitchFamily="34" charset="0"/>
            </a:endParaRPr>
          </a:p>
        </p:txBody>
      </p:sp>
      <p:sp>
        <p:nvSpPr>
          <p:cNvPr id="32" name="Rectangle 31">
            <a:hlinkClick r:id="rId4" action="ppaction://hlinkfile"/>
          </p:cNvPr>
          <p:cNvSpPr/>
          <p:nvPr/>
        </p:nvSpPr>
        <p:spPr bwMode="auto">
          <a:xfrm>
            <a:off x="3807323" y="2952747"/>
            <a:ext cx="2335695" cy="11231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Claims</a:t>
            </a:r>
            <a:r>
              <a:rPr kumimoji="0" lang="pt-PT" sz="140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6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Authentication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Manager</a:t>
            </a:r>
            <a:endParaRPr kumimoji="0" lang="pt-PT" sz="140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6500827" y="2952747"/>
            <a:ext cx="2335695" cy="11231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Claims</a:t>
            </a:r>
            <a:r>
              <a:rPr kumimoji="0" lang="pt-PT" sz="140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6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Authorization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Manager</a:t>
            </a:r>
            <a:endParaRPr kumimoji="0" lang="pt-PT" sz="140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42105" y="4082507"/>
            <a:ext cx="983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Claims</a:t>
            </a:r>
            <a:endParaRPr lang="pt-PT" sz="1400" dirty="0" smtClean="0">
              <a:latin typeface="Calibri" pitchFamily="34" charset="0"/>
            </a:endParaRPr>
          </a:p>
          <a:p>
            <a:pPr algn="ctr"/>
            <a:r>
              <a:rPr lang="pt-PT" sz="1400" dirty="0" smtClean="0">
                <a:latin typeface="Calibri" pitchFamily="34" charset="0"/>
              </a:rPr>
              <a:t>Principal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253462" y="4082507"/>
            <a:ext cx="934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Claims</a:t>
            </a:r>
            <a:endParaRPr lang="pt-PT" sz="1400" dirty="0" smtClean="0">
              <a:latin typeface="Calibri" pitchFamily="34" charset="0"/>
            </a:endParaRPr>
          </a:p>
          <a:p>
            <a:pPr algn="ctr"/>
            <a:r>
              <a:rPr lang="pt-PT" sz="1400" dirty="0" smtClean="0">
                <a:latin typeface="Calibri" pitchFamily="34" charset="0"/>
              </a:rPr>
              <a:t>Principal</a:t>
            </a:r>
          </a:p>
        </p:txBody>
      </p:sp>
      <p:cxnSp>
        <p:nvCxnSpPr>
          <p:cNvPr id="45" name="Straight Arrow Connector 44"/>
          <p:cNvCxnSpPr/>
          <p:nvPr/>
        </p:nvCxnSpPr>
        <p:spPr bwMode="auto">
          <a:xfrm rot="16200000" flipV="1">
            <a:off x="4670776" y="4449419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/>
          <p:nvPr/>
        </p:nvCxnSpPr>
        <p:spPr bwMode="auto">
          <a:xfrm rot="5400000">
            <a:off x="4895027" y="4439484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rot="16200000" flipV="1">
            <a:off x="7313982" y="4449419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 rot="5400000">
            <a:off x="7609671" y="4439484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6475975" y="4082507"/>
            <a:ext cx="983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Claims</a:t>
            </a:r>
            <a:endParaRPr lang="pt-PT" sz="1400" dirty="0" smtClean="0">
              <a:latin typeface="Calibri" pitchFamily="34" charset="0"/>
            </a:endParaRPr>
          </a:p>
          <a:p>
            <a:pPr algn="ctr"/>
            <a:r>
              <a:rPr lang="pt-PT" sz="1400" dirty="0" smtClean="0">
                <a:latin typeface="Calibri" pitchFamily="34" charset="0"/>
              </a:rPr>
              <a:t>Principal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929586" y="4191006"/>
            <a:ext cx="912536" cy="49695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boolean</a:t>
            </a:r>
            <a:endParaRPr lang="pt-PT" sz="1400" dirty="0" smtClean="0">
              <a:latin typeface="Calibri" pitchFamily="34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 bwMode="auto">
          <a:xfrm rot="16200000" flipV="1">
            <a:off x="1004491" y="2545247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 rot="5400000">
            <a:off x="1133696" y="2594946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1411993" y="2346462"/>
            <a:ext cx="66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Token</a:t>
            </a:r>
            <a:endParaRPr lang="pt-PT" sz="1200" dirty="0" smtClean="0">
              <a:latin typeface="Calibri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067973" y="2190742"/>
            <a:ext cx="665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Issuer</a:t>
            </a:r>
            <a:endParaRPr lang="pt-PT" sz="1200" dirty="0" smtClean="0">
              <a:latin typeface="Calibri" pitchFamily="34" charset="0"/>
            </a:endParaRPr>
          </a:p>
          <a:p>
            <a:pPr algn="ctr"/>
            <a:r>
              <a:rPr lang="pt-PT" sz="1200" dirty="0" err="1" smtClean="0">
                <a:latin typeface="Calibri" pitchFamily="34" charset="0"/>
              </a:rPr>
              <a:t>Token</a:t>
            </a:r>
            <a:endParaRPr lang="pt-PT" sz="1200" dirty="0" smtClean="0">
              <a:latin typeface="Calibri" pitchFamily="34" charset="0"/>
            </a:endParaRPr>
          </a:p>
        </p:txBody>
      </p:sp>
      <p:cxnSp>
        <p:nvCxnSpPr>
          <p:cNvPr id="61" name="Straight Arrow Connector 60"/>
          <p:cNvCxnSpPr/>
          <p:nvPr/>
        </p:nvCxnSpPr>
        <p:spPr bwMode="auto">
          <a:xfrm rot="16200000" flipV="1">
            <a:off x="2574874" y="2545249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/>
          <p:nvPr/>
        </p:nvCxnSpPr>
        <p:spPr bwMode="auto">
          <a:xfrm rot="5400000">
            <a:off x="2704079" y="2594948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TextBox 62"/>
          <p:cNvSpPr txBox="1"/>
          <p:nvPr/>
        </p:nvSpPr>
        <p:spPr>
          <a:xfrm>
            <a:off x="2982376" y="2190742"/>
            <a:ext cx="665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Issuer</a:t>
            </a:r>
            <a:endParaRPr lang="pt-PT" sz="1200" dirty="0" smtClean="0">
              <a:latin typeface="Calibri" pitchFamily="34" charset="0"/>
            </a:endParaRPr>
          </a:p>
          <a:p>
            <a:pPr algn="ctr"/>
            <a:r>
              <a:rPr lang="pt-PT" sz="1200" dirty="0" err="1" smtClean="0">
                <a:latin typeface="Calibri" pitchFamily="34" charset="0"/>
              </a:rPr>
              <a:t>Name</a:t>
            </a:r>
            <a:endParaRPr lang="pt-PT" sz="1200" dirty="0" smtClean="0">
              <a:latin typeface="Calibri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7532" y="2190742"/>
            <a:ext cx="665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Token</a:t>
            </a:r>
            <a:endParaRPr lang="pt-PT" sz="1200" dirty="0" smtClean="0">
              <a:latin typeface="Calibri" pitchFamily="34" charset="0"/>
            </a:endParaRPr>
          </a:p>
          <a:p>
            <a:pPr algn="ctr"/>
            <a:r>
              <a:rPr lang="pt-PT" sz="1200" dirty="0" err="1" smtClean="0">
                <a:latin typeface="Calibri" pitchFamily="34" charset="0"/>
              </a:rPr>
              <a:t>ref</a:t>
            </a:r>
            <a:endParaRPr lang="pt-PT" sz="1200" dirty="0" smtClean="0">
              <a:latin typeface="Calibri" pitchFamily="34" charset="0"/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2305-FF02-455A-8E87-C53BD73059EB}" type="slidenum">
              <a:rPr lang="pt-PT" smtClean="0"/>
              <a:pPr/>
              <a:t>48</a:t>
            </a:fld>
            <a:endParaRPr lang="pt-PT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88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WIF </a:t>
            </a:r>
            <a:r>
              <a:rPr lang="pt-PT" dirty="0" err="1" smtClean="0"/>
              <a:t>Consumer</a:t>
            </a:r>
            <a:r>
              <a:rPr lang="pt-PT" dirty="0" smtClean="0"/>
              <a:t> Pipeline (ASP.NET)</a:t>
            </a:r>
            <a:endParaRPr lang="pt-PT" dirty="0"/>
          </a:p>
        </p:txBody>
      </p:sp>
      <p:sp>
        <p:nvSpPr>
          <p:cNvPr id="7" name="Rectangle 6"/>
          <p:cNvSpPr/>
          <p:nvPr/>
        </p:nvSpPr>
        <p:spPr bwMode="auto">
          <a:xfrm>
            <a:off x="626167" y="5555976"/>
            <a:ext cx="8239539" cy="58640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ASP.NET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26167" y="4762509"/>
            <a:ext cx="8239539" cy="634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Host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</a:t>
            </a:r>
            <a:r>
              <a:rPr lang="pt-PT" sz="1400" b="1" dirty="0" err="1" smtClean="0">
                <a:solidFill>
                  <a:srgbClr val="000066"/>
                </a:solidFill>
                <a:latin typeface="Calibri" pitchFamily="34" charset="0"/>
              </a:rPr>
              <a:t>A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daptation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</a:rPr>
              <a:t>Layer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06921" y="2952747"/>
            <a:ext cx="2961861" cy="11231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Token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Handler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96982" y="1263095"/>
            <a:ext cx="1421296" cy="93427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Token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Resolver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2157426" y="1263095"/>
            <a:ext cx="1403305" cy="93427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Issuer</a:t>
            </a:r>
            <a:r>
              <a:rPr kumimoji="0" lang="pt-PT" sz="14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  <a:r>
              <a:rPr kumimoji="0" lang="pt-PT" sz="1400" b="1" i="0" u="none" strike="noStrike" cap="none" normalizeH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Name</a:t>
            </a:r>
            <a:endParaRPr kumimoji="0" lang="pt-PT" sz="1400" b="1" i="0" u="none" strike="noStrike" cap="none" normalizeH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pt-PT" sz="1400" b="1" baseline="0" dirty="0" smtClean="0">
                <a:solidFill>
                  <a:srgbClr val="FFFFFF"/>
                </a:solidFill>
                <a:latin typeface="Calibri" pitchFamily="34" charset="0"/>
              </a:rPr>
              <a:t>Registry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2910" y="4095755"/>
            <a:ext cx="1282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Serialized</a:t>
            </a:r>
            <a:endParaRPr lang="pt-PT" sz="1400" dirty="0" smtClean="0">
              <a:latin typeface="Calibri" pitchFamily="34" charset="0"/>
            </a:endParaRPr>
          </a:p>
          <a:p>
            <a:pPr algn="ctr"/>
            <a:r>
              <a:rPr lang="pt-PT" sz="1400" dirty="0" err="1" smtClean="0">
                <a:latin typeface="Calibri" pitchFamily="34" charset="0"/>
              </a:rPr>
              <a:t>Token</a:t>
            </a:r>
            <a:endParaRPr lang="pt-PT" sz="1400" dirty="0" smtClean="0">
              <a:latin typeface="Calibri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rot="16200000" flipV="1">
            <a:off x="1720108" y="4423742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rot="5400000">
            <a:off x="1968583" y="4463501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2357422" y="4095755"/>
            <a:ext cx="1232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Claims</a:t>
            </a:r>
            <a:r>
              <a:rPr lang="pt-PT" sz="1400" dirty="0" smtClean="0">
                <a:latin typeface="Calibri" pitchFamily="34" charset="0"/>
              </a:rPr>
              <a:t> </a:t>
            </a:r>
          </a:p>
          <a:p>
            <a:pPr algn="ctr"/>
            <a:r>
              <a:rPr lang="pt-PT" sz="1400" dirty="0" err="1" smtClean="0">
                <a:latin typeface="Calibri" pitchFamily="34" charset="0"/>
              </a:rPr>
              <a:t>Identities</a:t>
            </a:r>
            <a:endParaRPr lang="pt-PT" sz="1400" dirty="0" smtClean="0">
              <a:latin typeface="Calibri" pitchFamily="34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3807323" y="2952747"/>
            <a:ext cx="2335695" cy="11231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Claims</a:t>
            </a:r>
            <a:r>
              <a:rPr kumimoji="0" lang="pt-PT" sz="140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6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Authentication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Manager</a:t>
            </a:r>
            <a:endParaRPr kumimoji="0" lang="pt-PT" sz="140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6500827" y="2952747"/>
            <a:ext cx="2335695" cy="11231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Claims</a:t>
            </a:r>
            <a:r>
              <a:rPr kumimoji="0" lang="pt-PT" sz="140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6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Authorization</a:t>
            </a: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Manager</a:t>
            </a:r>
            <a:endParaRPr kumimoji="0" lang="pt-PT" sz="140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Calibri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42105" y="4082507"/>
            <a:ext cx="983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Claims</a:t>
            </a:r>
            <a:endParaRPr lang="pt-PT" sz="1400" dirty="0" smtClean="0">
              <a:latin typeface="Calibri" pitchFamily="34" charset="0"/>
            </a:endParaRPr>
          </a:p>
          <a:p>
            <a:pPr algn="ctr"/>
            <a:r>
              <a:rPr lang="pt-PT" sz="1400" dirty="0" smtClean="0">
                <a:latin typeface="Calibri" pitchFamily="34" charset="0"/>
              </a:rPr>
              <a:t>Principal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253462" y="4082507"/>
            <a:ext cx="934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Claims</a:t>
            </a:r>
            <a:endParaRPr lang="pt-PT" sz="1400" dirty="0" smtClean="0">
              <a:latin typeface="Calibri" pitchFamily="34" charset="0"/>
            </a:endParaRPr>
          </a:p>
          <a:p>
            <a:pPr algn="ctr"/>
            <a:r>
              <a:rPr lang="pt-PT" sz="1400" dirty="0" smtClean="0">
                <a:latin typeface="Calibri" pitchFamily="34" charset="0"/>
              </a:rPr>
              <a:t>Principal</a:t>
            </a:r>
          </a:p>
        </p:txBody>
      </p:sp>
      <p:cxnSp>
        <p:nvCxnSpPr>
          <p:cNvPr id="45" name="Straight Arrow Connector 44"/>
          <p:cNvCxnSpPr/>
          <p:nvPr/>
        </p:nvCxnSpPr>
        <p:spPr bwMode="auto">
          <a:xfrm rot="16200000" flipV="1">
            <a:off x="4670776" y="4449419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/>
          <p:nvPr/>
        </p:nvCxnSpPr>
        <p:spPr bwMode="auto">
          <a:xfrm rot="5400000">
            <a:off x="4895027" y="4439484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rot="16200000" flipV="1">
            <a:off x="7313982" y="4449419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 rot="5400000">
            <a:off x="7609671" y="4439484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6475975" y="4082507"/>
            <a:ext cx="983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Claims</a:t>
            </a:r>
            <a:endParaRPr lang="pt-PT" sz="1400" dirty="0" smtClean="0">
              <a:latin typeface="Calibri" pitchFamily="34" charset="0"/>
            </a:endParaRPr>
          </a:p>
          <a:p>
            <a:pPr algn="ctr"/>
            <a:r>
              <a:rPr lang="pt-PT" sz="1400" dirty="0" smtClean="0">
                <a:latin typeface="Calibri" pitchFamily="34" charset="0"/>
              </a:rPr>
              <a:t>Principal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858148" y="4191006"/>
            <a:ext cx="983974" cy="49695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pt-PT" sz="1400" dirty="0" err="1" smtClean="0">
                <a:latin typeface="Calibri" pitchFamily="34" charset="0"/>
              </a:rPr>
              <a:t>boolean</a:t>
            </a:r>
            <a:endParaRPr lang="pt-PT" sz="1400" dirty="0" smtClean="0">
              <a:latin typeface="Calibri" pitchFamily="34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 bwMode="auto">
          <a:xfrm rot="16200000" flipV="1">
            <a:off x="1004491" y="2545247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 rot="5400000">
            <a:off x="1133696" y="2594946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1411993" y="2346462"/>
            <a:ext cx="665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Token</a:t>
            </a:r>
            <a:endParaRPr lang="pt-PT" sz="1200" dirty="0" smtClean="0">
              <a:latin typeface="Calibri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067973" y="2190742"/>
            <a:ext cx="665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Issuer</a:t>
            </a:r>
            <a:endParaRPr lang="pt-PT" sz="1200" dirty="0" smtClean="0">
              <a:latin typeface="Calibri" pitchFamily="34" charset="0"/>
            </a:endParaRPr>
          </a:p>
          <a:p>
            <a:pPr algn="ctr"/>
            <a:r>
              <a:rPr lang="pt-PT" sz="1200" dirty="0" err="1" smtClean="0">
                <a:latin typeface="Calibri" pitchFamily="34" charset="0"/>
              </a:rPr>
              <a:t>Token</a:t>
            </a:r>
            <a:endParaRPr lang="pt-PT" sz="1200" dirty="0" smtClean="0">
              <a:latin typeface="Calibri" pitchFamily="34" charset="0"/>
            </a:endParaRPr>
          </a:p>
        </p:txBody>
      </p:sp>
      <p:cxnSp>
        <p:nvCxnSpPr>
          <p:cNvPr id="61" name="Straight Arrow Connector 60"/>
          <p:cNvCxnSpPr/>
          <p:nvPr/>
        </p:nvCxnSpPr>
        <p:spPr bwMode="auto">
          <a:xfrm rot="16200000" flipV="1">
            <a:off x="2574874" y="2545249"/>
            <a:ext cx="516833" cy="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/>
          <p:nvPr/>
        </p:nvCxnSpPr>
        <p:spPr bwMode="auto">
          <a:xfrm rot="5400000">
            <a:off x="2704079" y="2594948"/>
            <a:ext cx="496955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TextBox 62"/>
          <p:cNvSpPr txBox="1"/>
          <p:nvPr/>
        </p:nvSpPr>
        <p:spPr>
          <a:xfrm>
            <a:off x="2982376" y="2190742"/>
            <a:ext cx="665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Issuer</a:t>
            </a:r>
            <a:endParaRPr lang="pt-PT" sz="1200" dirty="0" smtClean="0">
              <a:latin typeface="Calibri" pitchFamily="34" charset="0"/>
            </a:endParaRPr>
          </a:p>
          <a:p>
            <a:pPr algn="ctr"/>
            <a:r>
              <a:rPr lang="pt-PT" sz="1200" dirty="0" err="1" smtClean="0">
                <a:latin typeface="Calibri" pitchFamily="34" charset="0"/>
              </a:rPr>
              <a:t>Name</a:t>
            </a:r>
            <a:endParaRPr lang="pt-PT" sz="1200" dirty="0" smtClean="0">
              <a:latin typeface="Calibri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7532" y="2190742"/>
            <a:ext cx="665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>
                <a:latin typeface="Calibri" pitchFamily="34" charset="0"/>
              </a:rPr>
              <a:t>Token</a:t>
            </a:r>
            <a:endParaRPr lang="pt-PT" sz="1200" dirty="0" smtClean="0">
              <a:latin typeface="Calibri" pitchFamily="34" charset="0"/>
            </a:endParaRPr>
          </a:p>
          <a:p>
            <a:pPr algn="ctr"/>
            <a:r>
              <a:rPr lang="pt-PT" sz="1200" dirty="0" err="1" smtClean="0">
                <a:latin typeface="Calibri" pitchFamily="34" charset="0"/>
              </a:rPr>
              <a:t>ref</a:t>
            </a:r>
            <a:endParaRPr lang="pt-PT" sz="1200" dirty="0" smtClean="0">
              <a:latin typeface="Calibri" pitchFamily="34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6551125" y="4667259"/>
            <a:ext cx="2216425" cy="76363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</a:rPr>
              <a:t>ClaimsAuthorization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</a:rPr>
              <a:t>Module</a:t>
            </a:r>
            <a:endParaRPr kumimoji="0" lang="pt-PT" sz="12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3857621" y="4667259"/>
            <a:ext cx="2216425" cy="76363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</a:rPr>
              <a:t>ClaimsPrincipal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pt-PT" sz="1400" b="1" dirty="0" err="1" smtClean="0">
                <a:solidFill>
                  <a:srgbClr val="FFFFFF"/>
                </a:solidFill>
                <a:latin typeface="Arial" charset="0"/>
              </a:rPr>
              <a:t>HttpModule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706916" y="4667259"/>
            <a:ext cx="2802835" cy="76363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</a:rPr>
              <a:t>WSFederationPassive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pt-PT" sz="1400" b="1" dirty="0" err="1" smtClean="0">
                <a:solidFill>
                  <a:srgbClr val="FFFFFF"/>
                </a:solidFill>
                <a:latin typeface="Arial" charset="0"/>
              </a:rPr>
              <a:t>AuthenticationModule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714349" y="5429265"/>
            <a:ext cx="2802835" cy="76363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pt-PT" sz="14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</a:rPr>
              <a:t>SessionAuthentication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pt-PT" sz="1400" b="1" dirty="0" smtClean="0">
                <a:solidFill>
                  <a:srgbClr val="FFFFFF"/>
                </a:solidFill>
                <a:latin typeface="Arial" charset="0"/>
              </a:rPr>
              <a:t>Module</a:t>
            </a:r>
            <a:endParaRPr kumimoji="0" lang="pt-PT" sz="14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</a:endParaRPr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2305-FF02-455A-8E87-C53BD73059EB}" type="slidenum">
              <a:rPr lang="pt-PT" smtClean="0"/>
              <a:pPr/>
              <a:t>49</a:t>
            </a:fld>
            <a:endParaRPr lang="pt-PT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916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  <p:bldP spid="35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loud 26"/>
          <p:cNvSpPr/>
          <p:nvPr/>
        </p:nvSpPr>
        <p:spPr>
          <a:xfrm>
            <a:off x="90474" y="3008800"/>
            <a:ext cx="3033726" cy="2477600"/>
          </a:xfrm>
          <a:prstGeom prst="cloud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loud 25"/>
          <p:cNvSpPr/>
          <p:nvPr/>
        </p:nvSpPr>
        <p:spPr>
          <a:xfrm>
            <a:off x="2909874" y="952500"/>
            <a:ext cx="3262326" cy="2209800"/>
          </a:xfrm>
          <a:prstGeom prst="cloud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HOL 1</a:t>
            </a:r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352800" y="1600200"/>
            <a:ext cx="23622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demos-</a:t>
            </a:r>
            <a:r>
              <a:rPr lang="en-US" dirty="0" err="1" smtClean="0"/>
              <a:t>ciws</a:t>
            </a:r>
            <a:endParaRPr lang="en-US" dirty="0" smtClean="0"/>
          </a:p>
          <a:p>
            <a:pPr algn="ctr"/>
            <a:r>
              <a:rPr lang="en-US" dirty="0" smtClean="0"/>
              <a:t>.</a:t>
            </a:r>
            <a:r>
              <a:rPr lang="en-US" dirty="0" err="1" smtClean="0"/>
              <a:t>accesscontrol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629400" y="3429000"/>
            <a:ext cx="19812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www.rp.ciws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33400" y="3429000"/>
            <a:ext cx="19812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Google</a:t>
            </a:r>
            <a:endParaRPr lang="en-US" dirty="0"/>
          </a:p>
        </p:txBody>
      </p:sp>
      <p:pic>
        <p:nvPicPr>
          <p:cNvPr id="10" name="Picture 11" descr="E:\RESOURCES\DVD_ART36\Artwork_Imagery\Icons - Illustrations\_ XML ICONS\user business user woman people pers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05300" y="5486400"/>
            <a:ext cx="533400" cy="720624"/>
          </a:xfrm>
          <a:prstGeom prst="rect">
            <a:avLst/>
          </a:prstGeom>
          <a:noFill/>
        </p:spPr>
      </p:pic>
      <p:cxnSp>
        <p:nvCxnSpPr>
          <p:cNvPr id="12" name="Straight Arrow Connector 11"/>
          <p:cNvCxnSpPr>
            <a:stCxn id="10" idx="1"/>
            <a:endCxn id="8" idx="3"/>
          </p:cNvCxnSpPr>
          <p:nvPr/>
        </p:nvCxnSpPr>
        <p:spPr>
          <a:xfrm flipV="1">
            <a:off x="4838700" y="4209489"/>
            <a:ext cx="2080840" cy="1637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" idx="3"/>
            <a:endCxn id="9" idx="5"/>
          </p:cNvCxnSpPr>
          <p:nvPr/>
        </p:nvCxnSpPr>
        <p:spPr>
          <a:xfrm flipH="1" flipV="1">
            <a:off x="2224460" y="4209489"/>
            <a:ext cx="2080840" cy="1637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0"/>
            <a:endCxn id="7" idx="4"/>
          </p:cNvCxnSpPr>
          <p:nvPr/>
        </p:nvCxnSpPr>
        <p:spPr>
          <a:xfrm flipH="1" flipV="1">
            <a:off x="4533900" y="2514600"/>
            <a:ext cx="38100" cy="297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Curved Connector 19"/>
          <p:cNvCxnSpPr>
            <a:stCxn id="9" idx="0"/>
            <a:endCxn id="7" idx="2"/>
          </p:cNvCxnSpPr>
          <p:nvPr/>
        </p:nvCxnSpPr>
        <p:spPr>
          <a:xfrm rot="5400000" flipH="1" flipV="1">
            <a:off x="1752600" y="1828800"/>
            <a:ext cx="1371600" cy="1828800"/>
          </a:xfrm>
          <a:prstGeom prst="curvedConnector2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Curved Connector 20"/>
          <p:cNvCxnSpPr>
            <a:stCxn id="7" idx="6"/>
            <a:endCxn id="8" idx="0"/>
          </p:cNvCxnSpPr>
          <p:nvPr/>
        </p:nvCxnSpPr>
        <p:spPr>
          <a:xfrm>
            <a:off x="5715000" y="2057400"/>
            <a:ext cx="1905000" cy="1371600"/>
          </a:xfrm>
          <a:prstGeom prst="curvedConnector2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564037" y="4113700"/>
            <a:ext cx="19812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Facebook</a:t>
            </a:r>
            <a:endParaRPr lang="en-US" dirty="0"/>
          </a:p>
        </p:txBody>
      </p:sp>
      <p:cxnSp>
        <p:nvCxnSpPr>
          <p:cNvPr id="23" name="Straight Arrow Connector 22"/>
          <p:cNvCxnSpPr>
            <a:stCxn id="10" idx="3"/>
            <a:endCxn id="22" idx="5"/>
          </p:cNvCxnSpPr>
          <p:nvPr/>
        </p:nvCxnSpPr>
        <p:spPr>
          <a:xfrm flipH="1" flipV="1">
            <a:off x="2255097" y="4894189"/>
            <a:ext cx="2050203" cy="952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4926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WSFAM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77000"/>
            <a:ext cx="1905000" cy="244475"/>
          </a:xfrm>
        </p:spPr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848600" y="6477000"/>
            <a:ext cx="1295400" cy="24447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3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FAM: properties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668" y="838200"/>
            <a:ext cx="5376332" cy="5665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2209800" y="2733773"/>
            <a:ext cx="2743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209800" y="2514600"/>
            <a:ext cx="2743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209800" y="3584902"/>
            <a:ext cx="2743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09800" y="3810000"/>
            <a:ext cx="2743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209800" y="4419600"/>
            <a:ext cx="2743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977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FAM: Public methods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738" y="958658"/>
            <a:ext cx="6322662" cy="5439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2209800" y="2861310"/>
            <a:ext cx="2743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209800" y="3124200"/>
            <a:ext cx="2743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209800" y="4114800"/>
            <a:ext cx="2743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209800" y="4800600"/>
            <a:ext cx="2743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209800" y="5029200"/>
            <a:ext cx="2743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169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FAM: events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633" y="762000"/>
            <a:ext cx="7350967" cy="5457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1676400" y="3657600"/>
            <a:ext cx="2743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6400" y="3962400"/>
            <a:ext cx="2743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676400" y="4191000"/>
            <a:ext cx="2743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76400" y="4495800"/>
            <a:ext cx="2743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15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ASP.NET Session management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304800" y="6477000"/>
            <a:ext cx="1905000" cy="244475"/>
          </a:xfrm>
        </p:spPr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620000" y="6477000"/>
            <a:ext cx="1295400" cy="24447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95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management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sign in response contains the issued token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n</a:t>
            </a:r>
            <a:r>
              <a:rPr lang="en-US" dirty="0" smtClean="0"/>
              <a:t>ext HTTP requests don’t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reserve </a:t>
            </a:r>
            <a:r>
              <a:rPr lang="en-US" dirty="0"/>
              <a:t>authentication </a:t>
            </a:r>
            <a:r>
              <a:rPr lang="en-US" dirty="0" smtClean="0"/>
              <a:t>info between requests</a:t>
            </a:r>
          </a:p>
          <a:p>
            <a:r>
              <a:rPr lang="en-US" dirty="0" smtClean="0"/>
              <a:t>Cookies and session tokens</a:t>
            </a:r>
          </a:p>
          <a:p>
            <a:endParaRPr lang="en-US" dirty="0" smtClean="0"/>
          </a:p>
          <a:p>
            <a:r>
              <a:rPr lang="en-US" b="1" dirty="0" err="1"/>
              <a:t>SessionAuthenticationModule</a:t>
            </a:r>
            <a:endParaRPr lang="en-US" b="1" dirty="0"/>
          </a:p>
          <a:p>
            <a:pPr lvl="1"/>
            <a:r>
              <a:rPr lang="en-US" dirty="0"/>
              <a:t>Handles </a:t>
            </a:r>
            <a:r>
              <a:rPr lang="en-US" b="1" dirty="0" err="1"/>
              <a:t>OnAuthenticateRequest</a:t>
            </a:r>
            <a:endParaRPr lang="en-US" b="1" dirty="0"/>
          </a:p>
          <a:p>
            <a:pPr lvl="1"/>
            <a:r>
              <a:rPr lang="en-US" dirty="0"/>
              <a:t>Tries to read session token from cookie </a:t>
            </a:r>
          </a:p>
          <a:p>
            <a:pPr lvl="1"/>
            <a:r>
              <a:rPr lang="en-US" dirty="0"/>
              <a:t>Sets request </a:t>
            </a:r>
            <a:r>
              <a:rPr lang="en-US" dirty="0" smtClean="0"/>
              <a:t>identity from token claims</a:t>
            </a:r>
            <a:endParaRPr lang="en-US" dirty="0"/>
          </a:p>
          <a:p>
            <a:pPr lvl="1"/>
            <a:r>
              <a:rPr lang="en-US" dirty="0"/>
              <a:t>Updates session token and cookies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17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management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684333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53200" y="1524000"/>
            <a:ext cx="2359733" cy="7620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390899" y="2514600"/>
            <a:ext cx="2359733" cy="8382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390899" y="1524000"/>
            <a:ext cx="2359733" cy="8382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57201" y="1485900"/>
            <a:ext cx="1905000" cy="8382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393986" y="3505200"/>
            <a:ext cx="2359733" cy="6477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553200" y="3505200"/>
            <a:ext cx="2359733" cy="6858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52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Load Balancing (NLB)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ProtectDataCookieTransform</a:t>
            </a:r>
            <a:r>
              <a:rPr lang="en-US" dirty="0" smtClean="0"/>
              <a:t> used by default</a:t>
            </a:r>
          </a:p>
          <a:p>
            <a:pPr lvl="1"/>
            <a:r>
              <a:rPr lang="en-US" dirty="0" smtClean="0"/>
              <a:t>Data Protection API – machine/account bound</a:t>
            </a:r>
          </a:p>
          <a:p>
            <a:pPr lvl="1"/>
            <a:r>
              <a:rPr lang="en-US" dirty="0" smtClean="0"/>
              <a:t>Not suitable for NLB environment</a:t>
            </a:r>
          </a:p>
          <a:p>
            <a:pPr lvl="1"/>
            <a:endParaRPr lang="en-US" sz="2400" dirty="0"/>
          </a:p>
          <a:p>
            <a:r>
              <a:rPr lang="en-US" dirty="0" smtClean="0"/>
              <a:t>Solution</a:t>
            </a:r>
          </a:p>
          <a:p>
            <a:pPr lvl="1"/>
            <a:r>
              <a:rPr lang="en-US" dirty="0" smtClean="0"/>
              <a:t>Use the RSA based cookie transforms</a:t>
            </a:r>
          </a:p>
          <a:p>
            <a:pPr lvl="1"/>
            <a:r>
              <a:rPr lang="en-US" dirty="0" smtClean="0"/>
              <a:t>Encryption and signature</a:t>
            </a:r>
          </a:p>
          <a:p>
            <a:pPr lvl="1"/>
            <a:r>
              <a:rPr lang="en-US" dirty="0" smtClean="0"/>
              <a:t>Use the same key pair in all machines</a:t>
            </a:r>
          </a:p>
          <a:p>
            <a:pPr lvl="1"/>
            <a:r>
              <a:rPr lang="en-US" dirty="0" smtClean="0"/>
              <a:t>Typical in HTTPS scenarios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62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Federation messages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58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156" y="914400"/>
            <a:ext cx="7712586" cy="5538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986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FederatedPassiveSignIn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FederatedPassiveSignInStatus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2305-FF02-455A-8E87-C53BD73059EB}" type="slidenum">
              <a:rPr lang="pt-PT" smtClean="0"/>
              <a:pPr/>
              <a:t>59</a:t>
            </a:fld>
            <a:endParaRPr lang="pt-PT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17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Claims Based Model</a:t>
            </a:r>
            <a:endParaRPr lang="pt-PT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04800" y="6477000"/>
            <a:ext cx="1905000" cy="244475"/>
          </a:xfrm>
        </p:spPr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620000" y="6477000"/>
            <a:ext cx="1295400" cy="24447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1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WIF Configuration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304800" y="6477000"/>
            <a:ext cx="1905000" cy="244475"/>
          </a:xfrm>
        </p:spPr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620000" y="6477000"/>
            <a:ext cx="1295400" cy="24447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24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WIF configuration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Host independent configuration</a:t>
            </a:r>
          </a:p>
          <a:p>
            <a:pPr lvl="1"/>
            <a:r>
              <a:rPr lang="en-US" dirty="0" smtClean="0"/>
              <a:t>Token processing</a:t>
            </a:r>
          </a:p>
          <a:p>
            <a:pPr lvl="1"/>
            <a:r>
              <a:rPr lang="en-US" dirty="0" smtClean="0"/>
              <a:t>Authorization manager</a:t>
            </a:r>
          </a:p>
          <a:p>
            <a:pPr lvl="1"/>
            <a:r>
              <a:rPr lang="en-US" b="1" dirty="0" smtClean="0"/>
              <a:t>&lt;service&gt;</a:t>
            </a:r>
            <a:r>
              <a:rPr lang="en-US" dirty="0" smtClean="0"/>
              <a:t> element </a:t>
            </a:r>
          </a:p>
          <a:p>
            <a:pPr lvl="1"/>
            <a:r>
              <a:rPr lang="en-US" b="1" dirty="0" err="1" smtClean="0"/>
              <a:t>ServiceConfiguration</a:t>
            </a:r>
            <a:r>
              <a:rPr lang="en-US" dirty="0" smtClean="0"/>
              <a:t> type</a:t>
            </a:r>
          </a:p>
          <a:p>
            <a:r>
              <a:rPr lang="en-US" dirty="0" smtClean="0"/>
              <a:t>ASP.NET specific configuration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AM and SAM modules; cookie handling</a:t>
            </a:r>
          </a:p>
          <a:p>
            <a:pPr lvl="1"/>
            <a:r>
              <a:rPr lang="en-US" b="1" dirty="0" smtClean="0"/>
              <a:t>&lt;</a:t>
            </a:r>
            <a:r>
              <a:rPr lang="en-US" b="1" dirty="0" err="1" smtClean="0"/>
              <a:t>federatedAuthentication</a:t>
            </a:r>
            <a:r>
              <a:rPr lang="en-US" b="1" dirty="0" smtClean="0"/>
              <a:t>&gt;</a:t>
            </a:r>
            <a:r>
              <a:rPr lang="en-US" dirty="0" smtClean="0"/>
              <a:t> element</a:t>
            </a:r>
          </a:p>
          <a:p>
            <a:pPr lvl="1"/>
            <a:r>
              <a:rPr lang="en-US" b="1" dirty="0" err="1" smtClean="0"/>
              <a:t>FederatedAuthentication</a:t>
            </a:r>
            <a:r>
              <a:rPr lang="en-US" dirty="0" smtClean="0"/>
              <a:t> static class</a:t>
            </a:r>
          </a:p>
          <a:p>
            <a:pPr lvl="1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44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Token processing</a:t>
            </a:r>
          </a:p>
          <a:p>
            <a:pPr lvl="1"/>
            <a:r>
              <a:rPr lang="en-US" dirty="0" smtClean="0"/>
              <a:t>Audience restrictions</a:t>
            </a:r>
          </a:p>
          <a:p>
            <a:pPr lvl="1"/>
            <a:r>
              <a:rPr lang="en-US" dirty="0" smtClean="0"/>
              <a:t>Security token handlers</a:t>
            </a:r>
          </a:p>
          <a:p>
            <a:r>
              <a:rPr lang="en-US" dirty="0" smtClean="0"/>
              <a:t>Issuer naming</a:t>
            </a:r>
          </a:p>
          <a:p>
            <a:r>
              <a:rPr lang="en-US" dirty="0" smtClean="0"/>
              <a:t>Certificate validation</a:t>
            </a:r>
          </a:p>
          <a:p>
            <a:pPr lvl="1"/>
            <a:r>
              <a:rPr lang="en-US" dirty="0" smtClean="0"/>
              <a:t>None | Peer | Chain | Custom</a:t>
            </a:r>
          </a:p>
          <a:p>
            <a:pPr lvl="1"/>
            <a:r>
              <a:rPr lang="en-US" dirty="0" smtClean="0"/>
              <a:t>Revocation mode</a:t>
            </a:r>
          </a:p>
          <a:p>
            <a:r>
              <a:rPr lang="en-US" dirty="0" smtClean="0"/>
              <a:t>Certificate resolution</a:t>
            </a:r>
          </a:p>
          <a:p>
            <a:pPr lvl="1"/>
            <a:r>
              <a:rPr lang="en-US" dirty="0" smtClean="0"/>
              <a:t>External</a:t>
            </a:r>
          </a:p>
          <a:p>
            <a:pPr lvl="1"/>
            <a:r>
              <a:rPr lang="en-US" dirty="0" smtClean="0"/>
              <a:t>Service</a:t>
            </a:r>
          </a:p>
          <a:p>
            <a:r>
              <a:rPr lang="en-US" dirty="0" smtClean="0"/>
              <a:t>Managers (generic pipeline)</a:t>
            </a:r>
          </a:p>
          <a:p>
            <a:pPr lvl="1"/>
            <a:r>
              <a:rPr lang="en-US" dirty="0" smtClean="0"/>
              <a:t>Authentication</a:t>
            </a:r>
          </a:p>
          <a:p>
            <a:pPr lvl="1"/>
            <a:r>
              <a:rPr lang="en-US" dirty="0" smtClean="0"/>
              <a:t>Authorization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35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configuration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XML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b="1" dirty="0" smtClean="0"/>
              <a:t>&lt;</a:t>
            </a:r>
            <a:r>
              <a:rPr lang="en-US" sz="2000" b="1" dirty="0" err="1" smtClean="0"/>
              <a:t>microsoft.identityModel</a:t>
            </a:r>
            <a:r>
              <a:rPr lang="en-US" sz="2000" b="1" dirty="0" smtClean="0"/>
              <a:t>&gt;</a:t>
            </a:r>
          </a:p>
          <a:p>
            <a:pPr marL="0" indent="0">
              <a:buNone/>
            </a:pPr>
            <a:r>
              <a:rPr lang="en-US" sz="2000" b="1" dirty="0"/>
              <a:t> </a:t>
            </a:r>
            <a:r>
              <a:rPr lang="en-US" sz="2000" b="1" dirty="0" smtClean="0"/>
              <a:t>   &lt;service&gt;</a:t>
            </a:r>
          </a:p>
          <a:p>
            <a:pPr marL="0" indent="0">
              <a:buNone/>
            </a:pPr>
            <a:r>
              <a:rPr lang="en-US" sz="2000" b="1" dirty="0"/>
              <a:t> </a:t>
            </a:r>
            <a:r>
              <a:rPr lang="en-US" sz="2000" b="1" dirty="0" smtClean="0"/>
              <a:t>       &lt;</a:t>
            </a:r>
            <a:r>
              <a:rPr lang="en-US" sz="2000" b="1" dirty="0" err="1" smtClean="0"/>
              <a:t>federatedAuthentication</a:t>
            </a:r>
            <a:r>
              <a:rPr lang="en-US" sz="2000" b="1" dirty="0" smtClean="0"/>
              <a:t>&gt;</a:t>
            </a:r>
          </a:p>
          <a:p>
            <a:pPr marL="0" indent="0">
              <a:buNone/>
            </a:pPr>
            <a:r>
              <a:rPr lang="en-US" sz="2000" b="1" dirty="0" smtClean="0"/>
              <a:t>        [default configuration]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 </a:t>
            </a:r>
            <a:r>
              <a:rPr lang="en-US" sz="2000" b="1" dirty="0" smtClean="0"/>
              <a:t>   &lt;service name = “</a:t>
            </a:r>
            <a:r>
              <a:rPr lang="en-US" sz="2000" b="1" dirty="0" err="1" smtClean="0"/>
              <a:t>configname</a:t>
            </a:r>
            <a:r>
              <a:rPr lang="en-US" sz="2000" b="1" dirty="0" smtClean="0"/>
              <a:t>”&gt;</a:t>
            </a:r>
          </a:p>
          <a:p>
            <a:pPr marL="0" indent="0">
              <a:buNone/>
            </a:pPr>
            <a:r>
              <a:rPr lang="en-US" sz="2000" b="1" dirty="0"/>
              <a:t> </a:t>
            </a:r>
            <a:r>
              <a:rPr lang="en-US" sz="2000" b="1" dirty="0" smtClean="0"/>
              <a:t>       [alternate configuration]</a:t>
            </a:r>
            <a:endParaRPr lang="en-US" sz="2000" b="1" dirty="0"/>
          </a:p>
          <a:p>
            <a:r>
              <a:rPr lang="en-US" dirty="0" smtClean="0"/>
              <a:t>Code</a:t>
            </a:r>
          </a:p>
          <a:p>
            <a:pPr lvl="1"/>
            <a:r>
              <a:rPr lang="en-US" b="1" dirty="0" err="1" smtClean="0"/>
              <a:t>ServiceConfiguration</a:t>
            </a:r>
            <a:r>
              <a:rPr lang="en-US" dirty="0" smtClean="0"/>
              <a:t> </a:t>
            </a:r>
            <a:r>
              <a:rPr lang="en-US" dirty="0" err="1" smtClean="0"/>
              <a:t>ctor</a:t>
            </a:r>
            <a:r>
              <a:rPr lang="en-US" dirty="0" smtClean="0"/>
              <a:t>(</a:t>
            </a:r>
            <a:r>
              <a:rPr lang="en-US" dirty="0" err="1" smtClean="0"/>
              <a:t>configname</a:t>
            </a:r>
            <a:r>
              <a:rPr lang="en-US" dirty="0" smtClean="0"/>
              <a:t>)</a:t>
            </a:r>
          </a:p>
          <a:p>
            <a:pPr lvl="1"/>
            <a:r>
              <a:rPr lang="en-US" b="1" dirty="0" err="1" smtClean="0"/>
              <a:t>FederatedAuthentication</a:t>
            </a:r>
            <a:r>
              <a:rPr lang="en-US" dirty="0" smtClean="0"/>
              <a:t> static methods</a:t>
            </a:r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362200" y="3048000"/>
            <a:ext cx="15240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53000" y="4572000"/>
            <a:ext cx="17526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Curved Connector 8"/>
          <p:cNvCxnSpPr>
            <a:stCxn id="8" idx="0"/>
            <a:endCxn id="2" idx="3"/>
          </p:cNvCxnSpPr>
          <p:nvPr/>
        </p:nvCxnSpPr>
        <p:spPr>
          <a:xfrm rot="16200000" flipV="1">
            <a:off x="4210050" y="2952750"/>
            <a:ext cx="1295400" cy="1943100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56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FederatedAuthentication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64</a:t>
            </a:fld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83058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942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ServiceConfiguration</a:t>
            </a:r>
            <a:r>
              <a:rPr lang="en-US" dirty="0" smtClean="0"/>
              <a:t> class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65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8482013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8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Token handlers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XML</a:t>
            </a:r>
          </a:p>
          <a:p>
            <a:pPr marL="0" indent="0">
              <a:buNone/>
            </a:pPr>
            <a:r>
              <a:rPr lang="en-US" sz="2000" dirty="0" smtClean="0"/>
              <a:t>&lt;</a:t>
            </a:r>
            <a:r>
              <a:rPr lang="en-US" sz="2000" dirty="0" err="1"/>
              <a:t>s</a:t>
            </a:r>
            <a:r>
              <a:rPr lang="en-US" sz="2000" dirty="0" err="1" smtClean="0"/>
              <a:t>ecurityTokenHandlers</a:t>
            </a:r>
            <a:r>
              <a:rPr lang="en-US" sz="2000" dirty="0" smtClean="0"/>
              <a:t>&gt;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&lt;</a:t>
            </a:r>
            <a:r>
              <a:rPr lang="en-US" sz="2000" dirty="0" err="1" smtClean="0"/>
              <a:t>securityTokenHandlerConfiguration</a:t>
            </a:r>
            <a:r>
              <a:rPr lang="en-US" sz="2000" dirty="0" smtClean="0"/>
              <a:t>&gt; …</a:t>
            </a:r>
          </a:p>
          <a:p>
            <a:pPr marL="0" indent="0">
              <a:buNone/>
            </a:pPr>
            <a:r>
              <a:rPr lang="en-US" sz="2000" dirty="0" smtClean="0"/>
              <a:t>&lt;</a:t>
            </a:r>
            <a:r>
              <a:rPr lang="en-US" sz="2000" dirty="0" err="1" smtClean="0"/>
              <a:t>securityTokenHandlers</a:t>
            </a:r>
            <a:r>
              <a:rPr lang="en-US" sz="2000" dirty="0" smtClean="0"/>
              <a:t> name = “</a:t>
            </a:r>
            <a:r>
              <a:rPr lang="en-US" sz="2000" dirty="0" err="1" smtClean="0"/>
              <a:t>configname</a:t>
            </a:r>
            <a:r>
              <a:rPr lang="en-US" sz="2000" dirty="0" smtClean="0"/>
              <a:t>”&gt;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&lt;</a:t>
            </a:r>
            <a:r>
              <a:rPr lang="en-US" sz="2000" dirty="0" err="1" smtClean="0"/>
              <a:t>securityTokenHandlerConfiguration</a:t>
            </a:r>
            <a:r>
              <a:rPr lang="en-US" sz="2000" dirty="0" smtClean="0"/>
              <a:t>&gt; …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dirty="0" smtClean="0"/>
              <a:t>Code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amed collections – handler collection manager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71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SecurityTokenHandlerConfiguration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67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22359"/>
            <a:ext cx="8499803" cy="387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005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extensibility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Inner XML passed as </a:t>
            </a:r>
            <a:r>
              <a:rPr lang="en-US" dirty="0" err="1" smtClean="0"/>
              <a:t>XmlNodeList</a:t>
            </a:r>
            <a:r>
              <a:rPr lang="en-US" dirty="0" smtClean="0"/>
              <a:t> on the </a:t>
            </a:r>
            <a:r>
              <a:rPr lang="en-US" dirty="0" err="1" smtClean="0"/>
              <a:t>ctor</a:t>
            </a:r>
            <a:endParaRPr lang="en-US" dirty="0" smtClean="0"/>
          </a:p>
          <a:p>
            <a:r>
              <a:rPr lang="en-US" dirty="0" smtClean="0"/>
              <a:t>Elements</a:t>
            </a:r>
          </a:p>
          <a:p>
            <a:pPr lvl="1"/>
            <a:r>
              <a:rPr lang="en-US" dirty="0" err="1" smtClean="0"/>
              <a:t>IssuerNameRegistry</a:t>
            </a:r>
            <a:endParaRPr lang="en-US" dirty="0" smtClean="0"/>
          </a:p>
          <a:p>
            <a:pPr lvl="1"/>
            <a:r>
              <a:rPr lang="en-US" dirty="0" err="1" smtClean="0"/>
              <a:t>ClaimsAuthorizationManager</a:t>
            </a:r>
            <a:endParaRPr lang="en-US" dirty="0" smtClean="0"/>
          </a:p>
          <a:p>
            <a:pPr lvl="1"/>
            <a:r>
              <a:rPr lang="en-US" dirty="0" err="1" smtClean="0"/>
              <a:t>SecurityTokenHandler</a:t>
            </a:r>
            <a:endParaRPr lang="en-US" dirty="0" smtClean="0"/>
          </a:p>
          <a:p>
            <a:r>
              <a:rPr lang="en-US" dirty="0" smtClean="0"/>
              <a:t>Example</a:t>
            </a:r>
          </a:p>
          <a:p>
            <a:pPr marL="0" indent="0">
              <a:buNone/>
            </a:pPr>
            <a:r>
              <a:rPr lang="en-US" sz="1800" dirty="0"/>
              <a:t>&lt;</a:t>
            </a:r>
            <a:r>
              <a:rPr lang="en-US" sz="1800" dirty="0" err="1"/>
              <a:t>issuerNameRegistry</a:t>
            </a:r>
            <a:r>
              <a:rPr lang="en-US" sz="1800" dirty="0"/>
              <a:t> type="</a:t>
            </a:r>
            <a:r>
              <a:rPr lang="en-US" sz="1800" dirty="0" err="1"/>
              <a:t>ConfigurationBasedIssuerNameRegistry</a:t>
            </a:r>
            <a:r>
              <a:rPr lang="en-US" sz="1800" dirty="0"/>
              <a:t>, ..."&gt;</a:t>
            </a:r>
            <a:br>
              <a:rPr lang="en-US" sz="1800" dirty="0"/>
            </a:br>
            <a:r>
              <a:rPr lang="en-US" sz="1800" dirty="0"/>
              <a:t> </a:t>
            </a:r>
            <a:r>
              <a:rPr lang="en-US" sz="1800" dirty="0" smtClean="0"/>
              <a:t>   </a:t>
            </a:r>
            <a:r>
              <a:rPr lang="en-US" sz="1800" b="1" dirty="0" smtClean="0"/>
              <a:t>&lt;</a:t>
            </a:r>
            <a:r>
              <a:rPr lang="en-US" sz="1800" b="1" dirty="0" err="1"/>
              <a:t>trustedIssuers</a:t>
            </a:r>
            <a:r>
              <a:rPr lang="en-US" sz="1800" b="1" dirty="0"/>
              <a:t>&gt;</a:t>
            </a:r>
            <a:br>
              <a:rPr lang="en-US" sz="1800" b="1" dirty="0"/>
            </a:br>
            <a:r>
              <a:rPr lang="en-US" sz="1800" b="1" dirty="0"/>
              <a:t>    </a:t>
            </a:r>
            <a:r>
              <a:rPr lang="en-US" sz="1800" b="1" dirty="0" smtClean="0"/>
              <a:t>    &lt;</a:t>
            </a:r>
            <a:r>
              <a:rPr lang="en-US" sz="1800" b="1" dirty="0"/>
              <a:t>add name</a:t>
            </a:r>
            <a:r>
              <a:rPr lang="en-US" sz="1800" b="1" dirty="0" smtClean="0"/>
              <a:t>=“</a:t>
            </a:r>
            <a:r>
              <a:rPr lang="en-US" sz="1800" b="1" dirty="0" err="1" smtClean="0"/>
              <a:t>issuername</a:t>
            </a:r>
            <a:r>
              <a:rPr lang="en-US" sz="1800" b="1" dirty="0" smtClean="0"/>
              <a:t>"</a:t>
            </a:r>
            <a:r>
              <a:rPr lang="en-US" sz="1800" b="1" dirty="0"/>
              <a:t> thumbprint</a:t>
            </a:r>
            <a:r>
              <a:rPr lang="en-US" sz="1800" b="1" dirty="0" smtClean="0"/>
              <a:t>=“certificate hash"</a:t>
            </a:r>
            <a:r>
              <a:rPr lang="en-US" sz="1800" b="1" dirty="0"/>
              <a:t> /&gt;</a:t>
            </a:r>
            <a:br>
              <a:rPr lang="en-US" sz="1800" b="1" dirty="0"/>
            </a:br>
            <a:r>
              <a:rPr lang="en-US" sz="1800" b="1" dirty="0"/>
              <a:t>  </a:t>
            </a:r>
            <a:r>
              <a:rPr lang="en-US" sz="1800" b="1" dirty="0" smtClean="0"/>
              <a:t>  &lt;/</a:t>
            </a:r>
            <a:r>
              <a:rPr lang="en-US" sz="1800" b="1" dirty="0" err="1"/>
              <a:t>trustedIssuers</a:t>
            </a:r>
            <a:r>
              <a:rPr lang="en-US" sz="1800" b="1" dirty="0"/>
              <a:t>&gt;</a:t>
            </a:r>
            <a:br>
              <a:rPr lang="en-US" sz="1800" b="1" dirty="0"/>
            </a:br>
            <a:r>
              <a:rPr lang="en-US" sz="1800" dirty="0"/>
              <a:t>&lt;/</a:t>
            </a:r>
            <a:r>
              <a:rPr lang="en-US" sz="1800" dirty="0" err="1"/>
              <a:t>issuerNameRegistry</a:t>
            </a:r>
            <a:r>
              <a:rPr lang="en-US" sz="1800" dirty="0"/>
              <a:t>&gt;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9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Hands-On-Lab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Explore WIF and ASP.NET extensibility</a:t>
            </a:r>
          </a:p>
          <a:p>
            <a:pPr lvl="1"/>
            <a:r>
              <a:rPr lang="en-US" dirty="0" smtClean="0"/>
              <a:t>NLB scenarios and session management</a:t>
            </a:r>
            <a:endParaRPr lang="en-US" dirty="0"/>
          </a:p>
          <a:p>
            <a:pPr lvl="1"/>
            <a:r>
              <a:rPr lang="en-US" dirty="0" smtClean="0"/>
              <a:t>Explicit authentication</a:t>
            </a:r>
          </a:p>
          <a:p>
            <a:pPr lvl="2"/>
            <a:r>
              <a:rPr lang="en-US" dirty="0" smtClean="0"/>
              <a:t>ASP.NET </a:t>
            </a:r>
            <a:r>
              <a:rPr lang="en-US" dirty="0" err="1" smtClean="0"/>
              <a:t>WebForms</a:t>
            </a:r>
            <a:r>
              <a:rPr lang="en-US" dirty="0" smtClean="0"/>
              <a:t> and WIF controls</a:t>
            </a:r>
          </a:p>
          <a:p>
            <a:pPr lvl="2"/>
            <a:r>
              <a:rPr lang="en-US" dirty="0" smtClean="0"/>
              <a:t>ASP.NET MVC account controller</a:t>
            </a:r>
          </a:p>
          <a:p>
            <a:pPr lvl="1"/>
            <a:r>
              <a:rPr lang="en-US" dirty="0" smtClean="0"/>
              <a:t>Home realm selection</a:t>
            </a:r>
          </a:p>
          <a:p>
            <a:pPr lvl="1"/>
            <a:r>
              <a:rPr lang="en-US" dirty="0" smtClean="0"/>
              <a:t>Authentication and Authorization Managers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20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claims model - claims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i="1" dirty="0" smtClean="0"/>
              <a:t>Identity</a:t>
            </a:r>
            <a:r>
              <a:rPr lang="en-US" dirty="0" smtClean="0"/>
              <a:t> as a set of claims</a:t>
            </a:r>
          </a:p>
          <a:p>
            <a:pPr lvl="1"/>
            <a:r>
              <a:rPr lang="en-US" dirty="0"/>
              <a:t>Google::</a:t>
            </a:r>
            <a:r>
              <a:rPr lang="en-US" dirty="0" smtClean="0"/>
              <a:t>alice4demos@gmail.com</a:t>
            </a:r>
          </a:p>
          <a:p>
            <a:pPr lvl="1"/>
            <a:r>
              <a:rPr lang="en-US" dirty="0"/>
              <a:t>Facebook::”Alice Demos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ISEL::</a:t>
            </a:r>
            <a:r>
              <a:rPr lang="en-US" b="1" dirty="0" smtClean="0"/>
              <a:t>student</a:t>
            </a:r>
          </a:p>
          <a:p>
            <a:pPr lvl="1"/>
            <a:r>
              <a:rPr lang="en-US" dirty="0" err="1" smtClean="0"/>
              <a:t>OrganizationA</a:t>
            </a:r>
            <a:r>
              <a:rPr lang="en-US" dirty="0" smtClean="0"/>
              <a:t>::</a:t>
            </a:r>
            <a:r>
              <a:rPr lang="en-US" b="1" dirty="0" smtClean="0"/>
              <a:t>Employee</a:t>
            </a:r>
          </a:p>
          <a:p>
            <a:pPr lvl="1"/>
            <a:r>
              <a:rPr lang="en-US" dirty="0" smtClean="0"/>
              <a:t>ADSE::</a:t>
            </a:r>
            <a:r>
              <a:rPr lang="en-US" b="1" dirty="0" smtClean="0"/>
              <a:t>Beneficiary</a:t>
            </a:r>
          </a:p>
          <a:p>
            <a:pPr lvl="1"/>
            <a:r>
              <a:rPr lang="en-US" dirty="0" err="1" smtClean="0"/>
              <a:t>PurchaseApp</a:t>
            </a:r>
            <a:r>
              <a:rPr lang="en-US" dirty="0" smtClean="0"/>
              <a:t>::</a:t>
            </a:r>
            <a:r>
              <a:rPr lang="en-US" b="1" dirty="0" err="1" smtClean="0"/>
              <a:t>PurchaseManager</a:t>
            </a:r>
            <a:endParaRPr lang="en-US" b="1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 </a:t>
            </a:r>
            <a:r>
              <a:rPr lang="en-US" i="1" dirty="0" smtClean="0"/>
              <a:t>claim</a:t>
            </a:r>
            <a:r>
              <a:rPr lang="en-US" dirty="0" smtClean="0"/>
              <a:t> is a declaration made by an entity</a:t>
            </a:r>
          </a:p>
          <a:p>
            <a:pPr lvl="1"/>
            <a:r>
              <a:rPr lang="en-US" dirty="0" smtClean="0"/>
              <a:t>Entities: ISEL, </a:t>
            </a:r>
            <a:r>
              <a:rPr lang="en-US" dirty="0" err="1" smtClean="0"/>
              <a:t>OrganizationA</a:t>
            </a:r>
            <a:r>
              <a:rPr lang="en-US" dirty="0" smtClean="0"/>
              <a:t>, Google, Facebook</a:t>
            </a:r>
          </a:p>
          <a:p>
            <a:pPr lvl="1"/>
            <a:r>
              <a:rPr lang="en-US" dirty="0" smtClean="0"/>
              <a:t>Claims: name, role, email, authorization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Opposite to </a:t>
            </a:r>
            <a:r>
              <a:rPr lang="en-US" i="1" dirty="0" smtClean="0"/>
              <a:t>Identity</a:t>
            </a:r>
            <a:r>
              <a:rPr lang="en-US" dirty="0" smtClean="0"/>
              <a:t> as a </a:t>
            </a:r>
            <a:r>
              <a:rPr lang="en-US" i="1" dirty="0" smtClean="0"/>
              <a:t>unique identifier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59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Azure project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70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553200" y="1371600"/>
            <a:ext cx="2057400" cy="3581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ASP.NET Web App </a:t>
            </a:r>
            <a:r>
              <a:rPr lang="en-US" dirty="0"/>
              <a:t>P</a:t>
            </a:r>
            <a:r>
              <a:rPr lang="en-US" dirty="0" smtClean="0"/>
              <a:t>roject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09600" y="1371600"/>
            <a:ext cx="3886200" cy="4648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Azure Project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90600" y="1981200"/>
            <a:ext cx="3124200" cy="205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Service Definition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90600" y="4171950"/>
            <a:ext cx="3137555" cy="17716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Service Configuration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295400" y="2514600"/>
            <a:ext cx="2438400" cy="1295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WebRole</a:t>
            </a:r>
            <a:endParaRPr lang="en-US" dirty="0" smtClean="0"/>
          </a:p>
          <a:p>
            <a:pPr algn="ctr"/>
            <a:r>
              <a:rPr lang="en-US" sz="1400" dirty="0" smtClean="0"/>
              <a:t>Sites</a:t>
            </a:r>
          </a:p>
          <a:p>
            <a:pPr algn="ctr"/>
            <a:r>
              <a:rPr lang="en-US" sz="1400" dirty="0" smtClean="0"/>
              <a:t>Endpoints</a:t>
            </a:r>
          </a:p>
          <a:p>
            <a:pPr algn="ctr"/>
            <a:r>
              <a:rPr lang="en-US" sz="1400" dirty="0" err="1" smtClean="0"/>
              <a:t>ConfigurationSettings</a:t>
            </a:r>
            <a:endParaRPr lang="en-US" sz="1400" dirty="0"/>
          </a:p>
        </p:txBody>
      </p:sp>
      <p:cxnSp>
        <p:nvCxnSpPr>
          <p:cNvPr id="12" name="Straight Arrow Connector 11"/>
          <p:cNvCxnSpPr>
            <a:stCxn id="10" idx="3"/>
            <a:endCxn id="6" idx="1"/>
          </p:cNvCxnSpPr>
          <p:nvPr/>
        </p:nvCxnSpPr>
        <p:spPr>
          <a:xfrm>
            <a:off x="3733800" y="3162300"/>
            <a:ext cx="2819400" cy="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295399" y="4724400"/>
            <a:ext cx="2406977" cy="10287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WebRole</a:t>
            </a:r>
            <a:endParaRPr lang="en-US" dirty="0" smtClean="0"/>
          </a:p>
          <a:p>
            <a:pPr algn="ctr"/>
            <a:r>
              <a:rPr lang="en-US" sz="1400" dirty="0" smtClean="0"/>
              <a:t>Instances</a:t>
            </a:r>
          </a:p>
          <a:p>
            <a:pPr algn="ctr"/>
            <a:r>
              <a:rPr lang="en-US" sz="1400" dirty="0" err="1" smtClean="0"/>
              <a:t>ConfigurationSettings</a:t>
            </a:r>
            <a:endParaRPr lang="en-US" sz="1400" dirty="0"/>
          </a:p>
        </p:txBody>
      </p:sp>
      <p:cxnSp>
        <p:nvCxnSpPr>
          <p:cNvPr id="32" name="Elbow Connector 31"/>
          <p:cNvCxnSpPr>
            <a:stCxn id="10" idx="1"/>
            <a:endCxn id="18" idx="1"/>
          </p:cNvCxnSpPr>
          <p:nvPr/>
        </p:nvCxnSpPr>
        <p:spPr>
          <a:xfrm rot="10800000" flipV="1">
            <a:off x="1295400" y="3162300"/>
            <a:ext cx="1" cy="2076450"/>
          </a:xfrm>
          <a:prstGeom prst="bentConnector3">
            <a:avLst>
              <a:gd name="adj1" fmla="val 22860100000"/>
            </a:avLst>
          </a:prstGeom>
          <a:ln>
            <a:solidFill>
              <a:srgbClr val="002060"/>
            </a:solidFill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24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and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 file (.</a:t>
            </a:r>
            <a:r>
              <a:rPr lang="en-US" dirty="0" err="1" smtClean="0"/>
              <a:t>csdef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Static</a:t>
            </a:r>
          </a:p>
          <a:p>
            <a:pPr lvl="1"/>
            <a:r>
              <a:rPr lang="en-US" dirty="0" smtClean="0"/>
              <a:t>Endpoints</a:t>
            </a:r>
          </a:p>
          <a:p>
            <a:pPr lvl="1"/>
            <a:r>
              <a:rPr lang="en-US" dirty="0" smtClean="0"/>
              <a:t>Settings names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smtClean="0"/>
              <a:t>Configuration file (.</a:t>
            </a:r>
            <a:r>
              <a:rPr lang="en-US" dirty="0" err="1" smtClean="0"/>
              <a:t>cscfg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Dynamic</a:t>
            </a:r>
          </a:p>
          <a:p>
            <a:pPr lvl="1"/>
            <a:r>
              <a:rPr lang="en-US" dirty="0" smtClean="0"/>
              <a:t>Settings values</a:t>
            </a:r>
          </a:p>
          <a:p>
            <a:pPr lvl="1"/>
            <a:r>
              <a:rPr lang="en-US" dirty="0" smtClean="0"/>
              <a:t>Instance count</a:t>
            </a:r>
          </a:p>
          <a:p>
            <a:pPr lvl="1"/>
            <a:r>
              <a:rPr lang="en-US" dirty="0" smtClean="0"/>
              <a:t>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47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Azure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 output</a:t>
            </a:r>
          </a:p>
          <a:p>
            <a:pPr lvl="1"/>
            <a:r>
              <a:rPr lang="en-US" dirty="0" smtClean="0"/>
              <a:t>Package file (.</a:t>
            </a:r>
            <a:r>
              <a:rPr lang="en-US" dirty="0" err="1" smtClean="0"/>
              <a:t>cspkg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Configuration file (.</a:t>
            </a:r>
            <a:r>
              <a:rPr lang="en-US" dirty="0" err="1" smtClean="0"/>
              <a:t>cscfg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Package file</a:t>
            </a:r>
          </a:p>
          <a:p>
            <a:pPr lvl="1"/>
            <a:r>
              <a:rPr lang="en-US" dirty="0" smtClean="0"/>
              <a:t>Compressed archive</a:t>
            </a:r>
          </a:p>
          <a:p>
            <a:pPr lvl="1"/>
            <a:r>
              <a:rPr lang="en-US" dirty="0" smtClean="0"/>
              <a:t>Service model</a:t>
            </a:r>
          </a:p>
          <a:p>
            <a:pPr lvl="1"/>
            <a:r>
              <a:rPr lang="en-US" dirty="0" smtClean="0"/>
              <a:t>Project outputs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27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Azure and WIF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Certificate management</a:t>
            </a:r>
          </a:p>
          <a:p>
            <a:r>
              <a:rPr lang="en-US" dirty="0"/>
              <a:t>HTTPS </a:t>
            </a:r>
            <a:r>
              <a:rPr lang="en-US" dirty="0" smtClean="0"/>
              <a:t>endpoints</a:t>
            </a:r>
          </a:p>
          <a:p>
            <a:r>
              <a:rPr lang="en-US" dirty="0" smtClean="0"/>
              <a:t>WIF assemblies</a:t>
            </a:r>
          </a:p>
          <a:p>
            <a:r>
              <a:rPr lang="en-US" dirty="0" smtClean="0"/>
              <a:t>Host names and environment differences</a:t>
            </a:r>
          </a:p>
          <a:p>
            <a:r>
              <a:rPr lang="en-US" dirty="0" smtClean="0"/>
              <a:t>Load balancing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12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Certificate management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Certificates and private keys upload</a:t>
            </a:r>
          </a:p>
          <a:p>
            <a:pPr lvl="1"/>
            <a:r>
              <a:rPr lang="en-US" dirty="0" smtClean="0"/>
              <a:t>Via the management portal only</a:t>
            </a:r>
          </a:p>
          <a:p>
            <a:pPr lvl="1"/>
            <a:r>
              <a:rPr lang="en-US" dirty="0" smtClean="0"/>
              <a:t>Administrator task (private key management)</a:t>
            </a:r>
          </a:p>
          <a:p>
            <a:pPr lvl="1"/>
            <a:r>
              <a:rPr lang="en-US" dirty="0" smtClean="0"/>
              <a:t>Service scoped</a:t>
            </a:r>
          </a:p>
          <a:p>
            <a:pPr lvl="1"/>
            <a:r>
              <a:rPr lang="en-US" dirty="0" smtClean="0"/>
              <a:t>PFX (PKCS #12) format</a:t>
            </a:r>
          </a:p>
          <a:p>
            <a:pPr lvl="2"/>
            <a:r>
              <a:rPr lang="en-US" dirty="0" smtClean="0"/>
              <a:t>Certificate and private key</a:t>
            </a:r>
          </a:p>
          <a:p>
            <a:pPr lvl="2"/>
            <a:r>
              <a:rPr lang="en-US" dirty="0" smtClean="0"/>
              <a:t>Certificate only</a:t>
            </a:r>
          </a:p>
          <a:p>
            <a:pPr lvl="2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36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Certificate management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Role definition</a:t>
            </a:r>
          </a:p>
          <a:p>
            <a:pPr marL="457200" lvl="1" indent="0">
              <a:buNone/>
            </a:pPr>
            <a:r>
              <a:rPr lang="en-US" sz="2000" dirty="0" smtClean="0"/>
              <a:t>&lt;Certificates&gt;</a:t>
            </a:r>
          </a:p>
          <a:p>
            <a:pPr marL="914400" lvl="2" indent="0">
              <a:buNone/>
            </a:pPr>
            <a:r>
              <a:rPr lang="en-US" sz="2000" dirty="0" smtClean="0"/>
              <a:t>&lt;Certificate </a:t>
            </a:r>
            <a:r>
              <a:rPr lang="en-US" sz="2000" b="1" dirty="0" smtClean="0"/>
              <a:t>name=“rp-ciws.cloudapp.net”</a:t>
            </a:r>
            <a:r>
              <a:rPr lang="en-US" sz="2000" dirty="0" smtClean="0"/>
              <a:t> 	</a:t>
            </a:r>
          </a:p>
          <a:p>
            <a:pPr marL="914400" lvl="2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</a:t>
            </a:r>
            <a:r>
              <a:rPr lang="en-US" sz="2000" dirty="0" err="1" smtClean="0"/>
              <a:t>storeLocation</a:t>
            </a:r>
            <a:r>
              <a:rPr lang="en-US" sz="2000" dirty="0" smtClean="0"/>
              <a:t>=“</a:t>
            </a:r>
            <a:r>
              <a:rPr lang="en-US" sz="2000" dirty="0" err="1" smtClean="0"/>
              <a:t>LocalMachine</a:t>
            </a:r>
            <a:r>
              <a:rPr lang="en-US" sz="2000" dirty="0" smtClean="0"/>
              <a:t>” </a:t>
            </a:r>
            <a:r>
              <a:rPr lang="en-US" sz="2000" dirty="0" err="1" smtClean="0"/>
              <a:t>storeName</a:t>
            </a:r>
            <a:r>
              <a:rPr lang="en-US" sz="2000" dirty="0" smtClean="0"/>
              <a:t>=“My” /&gt;</a:t>
            </a:r>
          </a:p>
          <a:p>
            <a:pPr marL="514350" lvl="1" indent="0">
              <a:buNone/>
            </a:pPr>
            <a:r>
              <a:rPr lang="en-US" sz="2000" dirty="0" smtClean="0"/>
              <a:t>&lt;Endpoints&gt;</a:t>
            </a:r>
          </a:p>
          <a:p>
            <a:pPr marL="514350" lvl="1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&lt;</a:t>
            </a:r>
            <a:r>
              <a:rPr lang="en-US" sz="2000" dirty="0" err="1" smtClean="0"/>
              <a:t>InputEndpoint</a:t>
            </a:r>
            <a:r>
              <a:rPr lang="en-US" sz="2000" dirty="0" smtClean="0"/>
              <a:t> name=“…” protocol=“https” port=“433”</a:t>
            </a:r>
          </a:p>
          <a:p>
            <a:pPr marL="514350" lvl="1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</a:t>
            </a:r>
            <a:r>
              <a:rPr lang="en-US" sz="2000" b="1" dirty="0" smtClean="0"/>
              <a:t>certificate=“rp-ciws.cloudapp.net” </a:t>
            </a:r>
            <a:r>
              <a:rPr lang="en-US" sz="2000" dirty="0" smtClean="0"/>
              <a:t>/&gt;</a:t>
            </a:r>
          </a:p>
          <a:p>
            <a:pPr marL="457200"/>
            <a:endParaRPr lang="en-US" dirty="0" smtClean="0"/>
          </a:p>
          <a:p>
            <a:pPr marL="457200"/>
            <a:r>
              <a:rPr lang="en-US" dirty="0" smtClean="0"/>
              <a:t>Role configuration</a:t>
            </a:r>
          </a:p>
          <a:p>
            <a:pPr marL="571500" lvl="1" indent="0">
              <a:buNone/>
            </a:pPr>
            <a:r>
              <a:rPr lang="en-US" sz="2000" dirty="0" smtClean="0"/>
              <a:t>&lt;Certificate </a:t>
            </a:r>
            <a:r>
              <a:rPr lang="en-US" sz="2000" b="1" dirty="0" smtClean="0"/>
              <a:t>name=“rp-ciws.cloudapp.net”</a:t>
            </a:r>
          </a:p>
          <a:p>
            <a:pPr marL="571500" lvl="1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thumbprint=“</a:t>
            </a:r>
            <a:r>
              <a:rPr lang="en-US" sz="2000" b="1" dirty="0" smtClean="0"/>
              <a:t>78…CC</a:t>
            </a:r>
            <a:r>
              <a:rPr lang="en-US" sz="2000" dirty="0" smtClean="0"/>
              <a:t>” /&gt;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75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438400" y="5334000"/>
            <a:ext cx="9906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18668" y="5742379"/>
            <a:ext cx="3846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Matches certificate uploaded by admin</a:t>
            </a:r>
            <a:endParaRPr lang="en-US" dirty="0"/>
          </a:p>
        </p:txBody>
      </p:sp>
      <p:cxnSp>
        <p:nvCxnSpPr>
          <p:cNvPr id="9" name="Elbow Connector 8"/>
          <p:cNvCxnSpPr>
            <a:stCxn id="6" idx="2"/>
            <a:endCxn id="7" idx="1"/>
          </p:cNvCxnSpPr>
          <p:nvPr/>
        </p:nvCxnSpPr>
        <p:spPr>
          <a:xfrm rot="16200000" flipH="1">
            <a:off x="3770162" y="4878538"/>
            <a:ext cx="212045" cy="188496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39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WIF assemblies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WIF </a:t>
            </a:r>
            <a:r>
              <a:rPr lang="en-US" b="1" dirty="0" smtClean="0"/>
              <a:t>is not installed </a:t>
            </a:r>
            <a:r>
              <a:rPr lang="en-US" dirty="0" smtClean="0"/>
              <a:t>on the Azure platform</a:t>
            </a:r>
          </a:p>
          <a:p>
            <a:endParaRPr lang="en-US" dirty="0" smtClean="0"/>
          </a:p>
          <a:p>
            <a:r>
              <a:rPr lang="en-US" dirty="0" smtClean="0"/>
              <a:t>Solutions</a:t>
            </a:r>
          </a:p>
          <a:p>
            <a:pPr lvl="1"/>
            <a:r>
              <a:rPr lang="en-US" dirty="0" smtClean="0"/>
              <a:t>Upload Microsoft.IdentityModel.dll</a:t>
            </a:r>
          </a:p>
          <a:p>
            <a:pPr lvl="2"/>
            <a:r>
              <a:rPr lang="en-US" dirty="0" smtClean="0"/>
              <a:t>Copy Local =“true”</a:t>
            </a:r>
          </a:p>
          <a:p>
            <a:pPr lvl="2"/>
            <a:r>
              <a:rPr lang="en-US" dirty="0" smtClean="0"/>
              <a:t>Some limitations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Use a role startup task</a:t>
            </a:r>
          </a:p>
          <a:p>
            <a:pPr lvl="2"/>
            <a:r>
              <a:rPr lang="en-US" dirty="0" smtClean="0"/>
              <a:t>Installs WIF runtime on role startup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82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startup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Role definition</a:t>
            </a:r>
          </a:p>
          <a:p>
            <a:pPr marL="457200" lvl="1" indent="0">
              <a:buNone/>
            </a:pPr>
            <a:r>
              <a:rPr lang="en-US" sz="2000" dirty="0" smtClean="0"/>
              <a:t>&lt;</a:t>
            </a:r>
            <a:r>
              <a:rPr lang="en-US" sz="2000" dirty="0" err="1" smtClean="0"/>
              <a:t>WebRole</a:t>
            </a:r>
            <a:r>
              <a:rPr lang="en-US" sz="2000" dirty="0" smtClean="0"/>
              <a:t> name=“…”&gt;</a:t>
            </a:r>
          </a:p>
          <a:p>
            <a:pPr marL="457200" lvl="1" indent="0">
              <a:buNone/>
            </a:pPr>
            <a:r>
              <a:rPr lang="en-US" sz="2000" dirty="0" smtClean="0"/>
              <a:t>    &lt;Startup&gt;</a:t>
            </a:r>
          </a:p>
          <a:p>
            <a:pPr marL="457200" lvl="1" indent="0">
              <a:buNone/>
            </a:pPr>
            <a:r>
              <a:rPr lang="en-US" sz="2000" dirty="0" smtClean="0"/>
              <a:t>        &lt;Task </a:t>
            </a:r>
            <a:r>
              <a:rPr lang="en-US" sz="2000" dirty="0" err="1" smtClean="0"/>
              <a:t>commandLine</a:t>
            </a:r>
            <a:r>
              <a:rPr lang="en-US" sz="2000" dirty="0" smtClean="0"/>
              <a:t>=“\\Startup\SetupWifRuntime.cmd”</a:t>
            </a:r>
            <a:br>
              <a:rPr lang="en-US" sz="2000" dirty="0" smtClean="0"/>
            </a:br>
            <a:r>
              <a:rPr lang="en-US" sz="2000" dirty="0" smtClean="0"/>
              <a:t>           </a:t>
            </a:r>
            <a:r>
              <a:rPr lang="en-US" sz="2000" dirty="0" err="1" smtClean="0"/>
              <a:t>executionContext</a:t>
            </a:r>
            <a:r>
              <a:rPr lang="en-US" sz="2000" dirty="0" smtClean="0"/>
              <a:t>=“elevated” </a:t>
            </a:r>
            <a:r>
              <a:rPr lang="en-US" sz="2000" dirty="0" err="1" smtClean="0"/>
              <a:t>taskType</a:t>
            </a:r>
            <a:r>
              <a:rPr lang="en-US" sz="2000" dirty="0" smtClean="0"/>
              <a:t>=“simple” /&gt;</a:t>
            </a:r>
          </a:p>
          <a:p>
            <a:pPr marL="457200" lvl="1" indent="0">
              <a:buNone/>
            </a:pPr>
            <a:endParaRPr lang="en-US" sz="2000" dirty="0"/>
          </a:p>
          <a:p>
            <a:pPr marL="400050"/>
            <a:r>
              <a:rPr lang="en-US" dirty="0" smtClean="0"/>
              <a:t>Copy to output directory</a:t>
            </a:r>
          </a:p>
          <a:p>
            <a:pPr marL="800100" lvl="1"/>
            <a:r>
              <a:rPr lang="en-US" dirty="0" smtClean="0"/>
              <a:t>SetupWifRuntime.bat</a:t>
            </a:r>
          </a:p>
          <a:p>
            <a:pPr marL="971550" lvl="2" indent="0">
              <a:buNone/>
            </a:pPr>
            <a:r>
              <a:rPr lang="en-US" sz="2000" dirty="0" err="1"/>
              <a:t>sc</a:t>
            </a:r>
            <a:r>
              <a:rPr lang="en-US" sz="2000" dirty="0"/>
              <a:t> </a:t>
            </a:r>
            <a:r>
              <a:rPr lang="en-US" sz="2000" dirty="0" err="1"/>
              <a:t>config</a:t>
            </a:r>
            <a:r>
              <a:rPr lang="en-US" sz="2000" dirty="0"/>
              <a:t> </a:t>
            </a:r>
            <a:r>
              <a:rPr lang="en-US" sz="2000" dirty="0" err="1"/>
              <a:t>wuauserv</a:t>
            </a:r>
            <a:r>
              <a:rPr lang="en-US" sz="2000" dirty="0"/>
              <a:t> start= </a:t>
            </a:r>
            <a:r>
              <a:rPr lang="en-US" sz="2000" dirty="0" smtClean="0"/>
              <a:t>demand</a:t>
            </a:r>
            <a:endParaRPr lang="en-US" sz="2000" dirty="0"/>
          </a:p>
          <a:p>
            <a:pPr marL="971550" lvl="2" indent="0">
              <a:buNone/>
            </a:pPr>
            <a:r>
              <a:rPr lang="en-US" sz="2000" dirty="0"/>
              <a:t>wusa.exe "%~dp0Windows</a:t>
            </a:r>
            <a:r>
              <a:rPr lang="en-US" sz="2000" b="1" dirty="0"/>
              <a:t>6.1</a:t>
            </a:r>
            <a:r>
              <a:rPr lang="en-US" sz="2000" dirty="0"/>
              <a:t>-KB974405-</a:t>
            </a:r>
            <a:r>
              <a:rPr lang="en-US" sz="2000" b="1" dirty="0"/>
              <a:t>x64</a:t>
            </a:r>
            <a:r>
              <a:rPr lang="en-US" sz="2000" dirty="0"/>
              <a:t>.msu" /quiet /</a:t>
            </a:r>
            <a:r>
              <a:rPr lang="en-US" sz="2000" dirty="0" err="1" smtClean="0"/>
              <a:t>norestart</a:t>
            </a:r>
            <a:endParaRPr lang="en-US" sz="2000" dirty="0"/>
          </a:p>
          <a:p>
            <a:pPr marL="971550" lvl="2" indent="0">
              <a:buNone/>
            </a:pPr>
            <a:r>
              <a:rPr lang="en-US" sz="2000" dirty="0" err="1"/>
              <a:t>sc</a:t>
            </a:r>
            <a:r>
              <a:rPr lang="en-US" sz="2000" dirty="0"/>
              <a:t> </a:t>
            </a:r>
            <a:r>
              <a:rPr lang="en-US" sz="2000" dirty="0" err="1"/>
              <a:t>config</a:t>
            </a:r>
            <a:r>
              <a:rPr lang="en-US" sz="2000" dirty="0"/>
              <a:t> </a:t>
            </a:r>
            <a:r>
              <a:rPr lang="en-US" sz="2000" dirty="0" err="1"/>
              <a:t>wuauserv</a:t>
            </a:r>
            <a:r>
              <a:rPr lang="en-US" sz="2000" dirty="0"/>
              <a:t> start= disabled</a:t>
            </a:r>
          </a:p>
          <a:p>
            <a:pPr marL="800100" lvl="1"/>
            <a:r>
              <a:rPr lang="en-US" dirty="0" smtClean="0"/>
              <a:t>Windows6.1-KB974405-x64.msu</a:t>
            </a:r>
            <a:r>
              <a:rPr lang="en-US" sz="2000" dirty="0"/>
              <a:t> </a:t>
            </a:r>
            <a:r>
              <a:rPr lang="en-US" dirty="0" smtClean="0"/>
              <a:t>(windows update)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different environments</a:t>
            </a:r>
          </a:p>
          <a:p>
            <a:pPr lvl="1"/>
            <a:r>
              <a:rPr lang="en-US" dirty="0" smtClean="0"/>
              <a:t>Local machine - Developer Fabric </a:t>
            </a:r>
          </a:p>
          <a:p>
            <a:pPr lvl="1"/>
            <a:r>
              <a:rPr lang="en-US" dirty="0" smtClean="0"/>
              <a:t>Staging deploys – random host names</a:t>
            </a:r>
          </a:p>
          <a:p>
            <a:pPr lvl="1"/>
            <a:r>
              <a:rPr lang="en-US" dirty="0" smtClean="0"/>
              <a:t>Production deploys – chosen host name </a:t>
            </a:r>
          </a:p>
          <a:p>
            <a:pPr lvl="2"/>
            <a:r>
              <a:rPr lang="en-US" dirty="0" smtClean="0"/>
              <a:t>E.g. </a:t>
            </a:r>
            <a:r>
              <a:rPr lang="en-US" b="1" dirty="0" smtClean="0"/>
              <a:t>rp-ciws.cloudapp.net</a:t>
            </a:r>
          </a:p>
          <a:p>
            <a:r>
              <a:rPr lang="en-US" dirty="0" smtClean="0"/>
              <a:t>Federation with identity provider</a:t>
            </a:r>
          </a:p>
          <a:p>
            <a:pPr lvl="1"/>
            <a:r>
              <a:rPr lang="en-US" dirty="0" smtClean="0"/>
              <a:t>Tied to a host name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92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balancing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2895600"/>
          </a:xfrm>
        </p:spPr>
        <p:txBody>
          <a:bodyPr>
            <a:normAutofit/>
          </a:bodyPr>
          <a:lstStyle/>
          <a:p>
            <a:r>
              <a:rPr lang="en-US" dirty="0" smtClean="0"/>
              <a:t>Role instances are behind a NLB</a:t>
            </a:r>
          </a:p>
          <a:p>
            <a:pPr lvl="1"/>
            <a:r>
              <a:rPr lang="en-US" dirty="0" smtClean="0"/>
              <a:t>No “sticky sessions”</a:t>
            </a:r>
          </a:p>
          <a:p>
            <a:r>
              <a:rPr lang="en-US" dirty="0" smtClean="0"/>
              <a:t>Use custom session management</a:t>
            </a:r>
          </a:p>
          <a:p>
            <a:pPr lvl="1"/>
            <a:r>
              <a:rPr lang="en-US" dirty="0" smtClean="0"/>
              <a:t>Cookie protection using RSA key</a:t>
            </a:r>
          </a:p>
          <a:p>
            <a:pPr lvl="1"/>
            <a:r>
              <a:rPr lang="en-US" dirty="0" smtClean="0"/>
              <a:t>Custom session token cache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79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725917" y="4984023"/>
            <a:ext cx="1074656" cy="792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Load</a:t>
            </a:r>
          </a:p>
          <a:p>
            <a:pPr algn="ctr"/>
            <a:r>
              <a:rPr lang="en-US" dirty="0" smtClean="0"/>
              <a:t>Balancer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904294" y="4297834"/>
            <a:ext cx="107465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Role Instance #1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905080" y="5506230"/>
            <a:ext cx="1074656" cy="10059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Role Instance #2</a:t>
            </a:r>
            <a:endParaRPr lang="en-US" dirty="0"/>
          </a:p>
        </p:txBody>
      </p:sp>
      <p:cxnSp>
        <p:nvCxnSpPr>
          <p:cNvPr id="10" name="Elbow Connector 9"/>
          <p:cNvCxnSpPr>
            <a:stCxn id="6" idx="3"/>
            <a:endCxn id="7" idx="1"/>
          </p:cNvCxnSpPr>
          <p:nvPr/>
        </p:nvCxnSpPr>
        <p:spPr>
          <a:xfrm flipV="1">
            <a:off x="3800573" y="4755034"/>
            <a:ext cx="1103721" cy="62511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6" idx="3"/>
            <a:endCxn id="8" idx="1"/>
          </p:cNvCxnSpPr>
          <p:nvPr/>
        </p:nvCxnSpPr>
        <p:spPr>
          <a:xfrm>
            <a:off x="3800573" y="5380146"/>
            <a:ext cx="1104507" cy="629044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731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12305-FF02-455A-8E87-C53BD73059EB}" type="slidenum">
              <a:rPr lang="pt-PT" smtClean="0"/>
              <a:pPr/>
              <a:t>8</a:t>
            </a:fld>
            <a:endParaRPr lang="pt-PT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Claims Model - participants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393272" y="1420278"/>
            <a:ext cx="2071702" cy="123825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Claims</a:t>
            </a:r>
          </a:p>
          <a:p>
            <a:pPr algn="ctr"/>
            <a:r>
              <a:rPr lang="en-US" dirty="0" smtClean="0"/>
              <a:t>Transformers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571868" y="3333750"/>
            <a:ext cx="1714512" cy="10734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</a:rPr>
              <a:t>Identity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b="1" dirty="0" smtClean="0">
                <a:solidFill>
                  <a:srgbClr val="FFFFFF"/>
                </a:solidFill>
                <a:latin typeface="Calibri" pitchFamily="34" charset="0"/>
              </a:rPr>
              <a:t>{Claims}</a:t>
            </a:r>
          </a:p>
        </p:txBody>
      </p:sp>
      <p:sp>
        <p:nvSpPr>
          <p:cNvPr id="12" name="Oval 11"/>
          <p:cNvSpPr/>
          <p:nvPr/>
        </p:nvSpPr>
        <p:spPr>
          <a:xfrm>
            <a:off x="6731087" y="3251333"/>
            <a:ext cx="2071702" cy="123825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Claims</a:t>
            </a:r>
          </a:p>
          <a:p>
            <a:pPr algn="ctr"/>
            <a:r>
              <a:rPr lang="en-US" dirty="0" smtClean="0"/>
              <a:t>Consumers</a:t>
            </a:r>
          </a:p>
        </p:txBody>
      </p:sp>
      <p:sp>
        <p:nvSpPr>
          <p:cNvPr id="13" name="Oval 12"/>
          <p:cNvSpPr/>
          <p:nvPr/>
        </p:nvSpPr>
        <p:spPr>
          <a:xfrm>
            <a:off x="3397986" y="5262526"/>
            <a:ext cx="2071702" cy="123825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Subject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304800" y="3251333"/>
            <a:ext cx="2071702" cy="123825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Claims</a:t>
            </a:r>
          </a:p>
          <a:p>
            <a:pPr algn="ctr"/>
            <a:r>
              <a:rPr lang="en-US" dirty="0" smtClean="0"/>
              <a:t>Providers</a:t>
            </a:r>
            <a:endParaRPr lang="en-US" dirty="0"/>
          </a:p>
        </p:txBody>
      </p:sp>
      <p:pic>
        <p:nvPicPr>
          <p:cNvPr id="15" name="Picture 11" descr="E:\RESOURCES\DVD_ART36\Artwork_Imagery\Icons - Illustrations\_ XML ICONS\user business user woman people pers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073220" y="5555908"/>
            <a:ext cx="533400" cy="720624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4612432" y="435240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alibri" pitchFamily="34" charset="0"/>
              </a:rPr>
              <a:t>Security Tokens</a:t>
            </a:r>
            <a:endParaRPr lang="en-US" b="1" dirty="0">
              <a:latin typeface="Calibri" pitchFamily="34" charset="0"/>
            </a:endParaRPr>
          </a:p>
        </p:txBody>
      </p:sp>
      <p:cxnSp>
        <p:nvCxnSpPr>
          <p:cNvPr id="17" name="Straight Arrow Connector 16"/>
          <p:cNvCxnSpPr>
            <a:stCxn id="14" idx="6"/>
            <a:endCxn id="9" idx="1"/>
          </p:cNvCxnSpPr>
          <p:nvPr/>
        </p:nvCxnSpPr>
        <p:spPr>
          <a:xfrm>
            <a:off x="2376502" y="3870463"/>
            <a:ext cx="1195366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7" idx="4"/>
            <a:endCxn id="9" idx="0"/>
          </p:cNvCxnSpPr>
          <p:nvPr/>
        </p:nvCxnSpPr>
        <p:spPr>
          <a:xfrm>
            <a:off x="4429123" y="2658537"/>
            <a:ext cx="1" cy="675213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9" idx="2"/>
            <a:endCxn id="13" idx="0"/>
          </p:cNvCxnSpPr>
          <p:nvPr/>
        </p:nvCxnSpPr>
        <p:spPr>
          <a:xfrm>
            <a:off x="4429124" y="4407175"/>
            <a:ext cx="4713" cy="85535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9" idx="3"/>
            <a:endCxn id="12" idx="2"/>
          </p:cNvCxnSpPr>
          <p:nvPr/>
        </p:nvCxnSpPr>
        <p:spPr>
          <a:xfrm>
            <a:off x="5286380" y="3870463"/>
            <a:ext cx="1444707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598473" y="2649303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Issue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606620" y="4705652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About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810000" y="2658537"/>
            <a:ext cx="4988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Use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31632" y="3446944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Issue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59305" y="3446944"/>
            <a:ext cx="4988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Use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04801" y="4537066"/>
            <a:ext cx="2071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alibri" pitchFamily="34" charset="0"/>
              </a:rPr>
              <a:t>Identity Provider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31088" y="4542909"/>
            <a:ext cx="2071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alibri" pitchFamily="34" charset="0"/>
              </a:rPr>
              <a:t>Relying Party</a:t>
            </a:r>
            <a:endParaRPr lang="en-US" b="1" dirty="0">
              <a:latin typeface="Calibri" pitchFamily="34" charset="0"/>
            </a:endParaRPr>
          </a:p>
        </p:txBody>
      </p:sp>
      <p:cxnSp>
        <p:nvCxnSpPr>
          <p:cNvPr id="32" name="Curved Connector 31"/>
          <p:cNvCxnSpPr>
            <a:stCxn id="14" idx="0"/>
            <a:endCxn id="7" idx="2"/>
          </p:cNvCxnSpPr>
          <p:nvPr/>
        </p:nvCxnSpPr>
        <p:spPr>
          <a:xfrm rot="5400000" flipH="1" flipV="1">
            <a:off x="1760999" y="1619061"/>
            <a:ext cx="1211925" cy="2052621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7" idx="6"/>
            <a:endCxn id="12" idx="0"/>
          </p:cNvCxnSpPr>
          <p:nvPr/>
        </p:nvCxnSpPr>
        <p:spPr>
          <a:xfrm>
            <a:off x="5464974" y="2039408"/>
            <a:ext cx="2301964" cy="1211925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13" idx="1"/>
            <a:endCxn id="14" idx="5"/>
          </p:cNvCxnSpPr>
          <p:nvPr/>
        </p:nvCxnSpPr>
        <p:spPr>
          <a:xfrm flipH="1" flipV="1">
            <a:off x="2073108" y="4308253"/>
            <a:ext cx="1628272" cy="113561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26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Hands-On-Lab </a:t>
            </a: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Claims based relying party on Azure</a:t>
            </a:r>
          </a:p>
          <a:p>
            <a:pPr lvl="1"/>
            <a:r>
              <a:rPr lang="en-US" dirty="0" smtClean="0"/>
              <a:t>Create Azure project</a:t>
            </a:r>
          </a:p>
          <a:p>
            <a:pPr lvl="1"/>
            <a:r>
              <a:rPr lang="en-US" dirty="0" smtClean="0"/>
              <a:t>Add web role based on existing project</a:t>
            </a:r>
          </a:p>
          <a:p>
            <a:pPr lvl="1"/>
            <a:r>
              <a:rPr lang="en-US" dirty="0" smtClean="0"/>
              <a:t>Configure certificates</a:t>
            </a:r>
          </a:p>
          <a:p>
            <a:pPr lvl="1"/>
            <a:r>
              <a:rPr lang="en-US" dirty="0" smtClean="0"/>
              <a:t>Test on local machine – development fabric</a:t>
            </a:r>
          </a:p>
          <a:p>
            <a:pPr lvl="1"/>
            <a:r>
              <a:rPr lang="en-US" dirty="0" smtClean="0"/>
              <a:t>Create hosted service</a:t>
            </a:r>
          </a:p>
          <a:p>
            <a:pPr lvl="1"/>
            <a:r>
              <a:rPr lang="en-US" dirty="0" smtClean="0"/>
              <a:t>Upload certificates</a:t>
            </a:r>
          </a:p>
          <a:p>
            <a:pPr lvl="1"/>
            <a:r>
              <a:rPr lang="en-US" dirty="0" smtClean="0"/>
              <a:t>Publish service</a:t>
            </a:r>
          </a:p>
          <a:p>
            <a:pPr lvl="1"/>
            <a:r>
              <a:rPr lang="en-US" dirty="0" smtClean="0"/>
              <a:t>Test on Azure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82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Hands-on-Lab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an IIS based WCF service</a:t>
            </a:r>
          </a:p>
          <a:p>
            <a:r>
              <a:rPr lang="en-US" dirty="0" smtClean="0"/>
              <a:t>Create a console client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fedutil</a:t>
            </a:r>
            <a:r>
              <a:rPr lang="en-US" dirty="0" smtClean="0"/>
              <a:t> to federate with ACS</a:t>
            </a:r>
          </a:p>
          <a:p>
            <a:r>
              <a:rPr lang="en-US" dirty="0" smtClean="0"/>
              <a:t>Update service reference</a:t>
            </a:r>
          </a:p>
          <a:p>
            <a:r>
              <a:rPr lang="en-US" dirty="0" smtClean="0"/>
              <a:t>Reconfigure client settings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35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WCF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</a:t>
            </a:r>
          </a:p>
          <a:p>
            <a:pPr lvl="1"/>
            <a:r>
              <a:rPr lang="en-US" sz="2400" dirty="0" smtClean="0"/>
              <a:t>WIF claims class model</a:t>
            </a:r>
          </a:p>
          <a:p>
            <a:pPr lvl="1"/>
            <a:r>
              <a:rPr lang="en-US" sz="2400" dirty="0" smtClean="0"/>
              <a:t>WIF processing pipeline (token handlers, issuer registries, …)</a:t>
            </a:r>
          </a:p>
          <a:p>
            <a:pPr lvl="1"/>
            <a:r>
              <a:rPr lang="en-US" sz="2400" dirty="0" smtClean="0"/>
              <a:t>SAML token format</a:t>
            </a:r>
          </a:p>
          <a:p>
            <a:pPr lvl="1"/>
            <a:endParaRPr lang="en-US" sz="2400" dirty="0" smtClean="0"/>
          </a:p>
          <a:p>
            <a:r>
              <a:rPr lang="en-US" dirty="0" smtClean="0"/>
              <a:t>Different</a:t>
            </a:r>
          </a:p>
          <a:p>
            <a:pPr lvl="1"/>
            <a:r>
              <a:rPr lang="en-US" sz="2400" dirty="0" smtClean="0"/>
              <a:t>Token transport protocols (WS-Trust, not WS-Federation)</a:t>
            </a:r>
          </a:p>
          <a:p>
            <a:pPr lvl="1"/>
            <a:r>
              <a:rPr lang="en-US" sz="2400" dirty="0" smtClean="0"/>
              <a:t>Metadata (WSDL, WS-Policy and WS-</a:t>
            </a:r>
            <a:r>
              <a:rPr lang="en-US" sz="2400" dirty="0" err="1" smtClean="0"/>
              <a:t>SecurityPolicy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Token binding (WS-Security and holder-of-key)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83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Protocols – passive 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User-agent follows HTTP and </a:t>
            </a:r>
            <a:r>
              <a:rPr lang="en-US" dirty="0" err="1" smtClean="0"/>
              <a:t>HTML+script</a:t>
            </a:r>
            <a:r>
              <a:rPr lang="en-US" dirty="0" smtClean="0"/>
              <a:t> specs.</a:t>
            </a:r>
          </a:p>
          <a:p>
            <a:pPr lvl="1"/>
            <a:r>
              <a:rPr lang="en-US" dirty="0" smtClean="0"/>
              <a:t>HTTP redirections and auto-post forms</a:t>
            </a:r>
          </a:p>
          <a:p>
            <a:r>
              <a:rPr lang="en-US" dirty="0" smtClean="0"/>
              <a:t>No user-agent intervention on exchanged messages</a:t>
            </a:r>
          </a:p>
          <a:p>
            <a:pPr lvl="1"/>
            <a:r>
              <a:rPr lang="en-US" dirty="0" smtClean="0"/>
              <a:t>No message protection (only transport protection)</a:t>
            </a:r>
          </a:p>
          <a:p>
            <a:pPr lvl="1"/>
            <a:r>
              <a:rPr lang="en-US" dirty="0" smtClean="0"/>
              <a:t>No proof-of-possession</a:t>
            </a:r>
          </a:p>
          <a:p>
            <a:r>
              <a:rPr lang="en-US" dirty="0" smtClean="0"/>
              <a:t>Embedded interactions with UI</a:t>
            </a:r>
          </a:p>
          <a:p>
            <a:pPr lvl="1"/>
            <a:r>
              <a:rPr lang="en-US" dirty="0" smtClean="0"/>
              <a:t>Custom authentication and identity disclosure interactions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98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Protocols – active 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Client has the initiative to obtain tokens</a:t>
            </a:r>
          </a:p>
          <a:p>
            <a:pPr lvl="1"/>
            <a:r>
              <a:rPr lang="en-US" dirty="0" smtClean="0"/>
              <a:t>Guided by code, configuration or policy</a:t>
            </a:r>
          </a:p>
          <a:p>
            <a:endParaRPr lang="en-US" dirty="0" smtClean="0"/>
          </a:p>
          <a:p>
            <a:r>
              <a:rPr lang="en-US" dirty="0" smtClean="0"/>
              <a:t>Client processes the messages</a:t>
            </a:r>
          </a:p>
          <a:p>
            <a:pPr lvl="1"/>
            <a:r>
              <a:rPr lang="en-US" dirty="0" smtClean="0"/>
              <a:t>Message protection (signature and encryption)</a:t>
            </a:r>
          </a:p>
          <a:p>
            <a:pPr lvl="1"/>
            <a:r>
              <a:rPr lang="en-US" dirty="0" smtClean="0"/>
              <a:t>Message authentication (token proof-of-possession)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16528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Passive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78714" y="1250623"/>
            <a:ext cx="1371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/>
              <a:t>u</a:t>
            </a:r>
            <a:r>
              <a:rPr lang="pt-PT" dirty="0" smtClean="0"/>
              <a:t>ser-agent</a:t>
            </a:r>
            <a:endParaRPr lang="pt-PT" dirty="0"/>
          </a:p>
        </p:txBody>
      </p:sp>
      <p:sp>
        <p:nvSpPr>
          <p:cNvPr id="8" name="Rectangle 7"/>
          <p:cNvSpPr/>
          <p:nvPr/>
        </p:nvSpPr>
        <p:spPr>
          <a:xfrm>
            <a:off x="7467600" y="1250623"/>
            <a:ext cx="1524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Consumer</a:t>
            </a:r>
            <a:endParaRPr lang="pt-PT" dirty="0"/>
          </a:p>
        </p:txBody>
      </p:sp>
      <p:sp>
        <p:nvSpPr>
          <p:cNvPr id="9" name="Rectangle 8"/>
          <p:cNvSpPr/>
          <p:nvPr/>
        </p:nvSpPr>
        <p:spPr>
          <a:xfrm>
            <a:off x="5410200" y="1250623"/>
            <a:ext cx="1524000" cy="381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Transformer</a:t>
            </a:r>
            <a:endParaRPr lang="pt-PT" dirty="0"/>
          </a:p>
        </p:txBody>
      </p:sp>
      <p:sp>
        <p:nvSpPr>
          <p:cNvPr id="10" name="Rectangle 9"/>
          <p:cNvSpPr/>
          <p:nvPr/>
        </p:nvSpPr>
        <p:spPr>
          <a:xfrm>
            <a:off x="3352800" y="1250372"/>
            <a:ext cx="1524000" cy="381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Provider</a:t>
            </a:r>
            <a:endParaRPr lang="pt-PT" dirty="0"/>
          </a:p>
        </p:txBody>
      </p:sp>
      <p:sp>
        <p:nvSpPr>
          <p:cNvPr id="11" name="Rectangle 10"/>
          <p:cNvSpPr/>
          <p:nvPr/>
        </p:nvSpPr>
        <p:spPr>
          <a:xfrm>
            <a:off x="8245861" y="2075861"/>
            <a:ext cx="45719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6" name="Rectangle 15"/>
          <p:cNvSpPr/>
          <p:nvPr/>
        </p:nvSpPr>
        <p:spPr>
          <a:xfrm>
            <a:off x="6164462" y="2895600"/>
            <a:ext cx="53457" cy="59349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9" name="Rectangle 18"/>
          <p:cNvSpPr/>
          <p:nvPr/>
        </p:nvSpPr>
        <p:spPr>
          <a:xfrm>
            <a:off x="4114801" y="3773274"/>
            <a:ext cx="45719" cy="56207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Rectangle 19"/>
          <p:cNvSpPr/>
          <p:nvPr/>
        </p:nvSpPr>
        <p:spPr>
          <a:xfrm>
            <a:off x="8245861" y="5715000"/>
            <a:ext cx="45719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7" name="Rectangle 26"/>
          <p:cNvSpPr/>
          <p:nvPr/>
        </p:nvSpPr>
        <p:spPr>
          <a:xfrm>
            <a:off x="6172200" y="4762500"/>
            <a:ext cx="45719" cy="533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35" name="Straight Arrow Connector 34"/>
          <p:cNvCxnSpPr>
            <a:stCxn id="8" idx="1"/>
            <a:endCxn id="9" idx="3"/>
          </p:cNvCxnSpPr>
          <p:nvPr/>
        </p:nvCxnSpPr>
        <p:spPr>
          <a:xfrm flipH="1">
            <a:off x="6934200" y="1441123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9" idx="1"/>
            <a:endCxn id="10" idx="3"/>
          </p:cNvCxnSpPr>
          <p:nvPr/>
        </p:nvCxnSpPr>
        <p:spPr>
          <a:xfrm flipH="1" flipV="1">
            <a:off x="4876800" y="1440872"/>
            <a:ext cx="533400" cy="2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11" idx="0"/>
          </p:cNvCxnSpPr>
          <p:nvPr/>
        </p:nvCxnSpPr>
        <p:spPr>
          <a:xfrm>
            <a:off x="864514" y="2075861"/>
            <a:ext cx="740420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1" idx="2"/>
          </p:cNvCxnSpPr>
          <p:nvPr/>
        </p:nvCxnSpPr>
        <p:spPr>
          <a:xfrm flipH="1">
            <a:off x="864514" y="2456861"/>
            <a:ext cx="740420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10" idx="2"/>
          </p:cNvCxnSpPr>
          <p:nvPr/>
        </p:nvCxnSpPr>
        <p:spPr>
          <a:xfrm>
            <a:off x="4114800" y="1631372"/>
            <a:ext cx="1" cy="46172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9" idx="2"/>
          </p:cNvCxnSpPr>
          <p:nvPr/>
        </p:nvCxnSpPr>
        <p:spPr>
          <a:xfrm>
            <a:off x="6172200" y="1631623"/>
            <a:ext cx="0" cy="4751233"/>
          </a:xfrm>
          <a:prstGeom prst="line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8" idx="2"/>
            <a:endCxn id="5" idx="0"/>
          </p:cNvCxnSpPr>
          <p:nvPr/>
        </p:nvCxnSpPr>
        <p:spPr>
          <a:xfrm>
            <a:off x="8229600" y="1631623"/>
            <a:ext cx="38100" cy="484537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7" idx="2"/>
          </p:cNvCxnSpPr>
          <p:nvPr/>
        </p:nvCxnSpPr>
        <p:spPr>
          <a:xfrm flipH="1">
            <a:off x="860548" y="1631623"/>
            <a:ext cx="3966" cy="4616777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endCxn id="16" idx="0"/>
          </p:cNvCxnSpPr>
          <p:nvPr/>
        </p:nvCxnSpPr>
        <p:spPr>
          <a:xfrm>
            <a:off x="864514" y="2895600"/>
            <a:ext cx="532667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19" idx="2"/>
          </p:cNvCxnSpPr>
          <p:nvPr/>
        </p:nvCxnSpPr>
        <p:spPr>
          <a:xfrm flipH="1">
            <a:off x="860548" y="4335348"/>
            <a:ext cx="327711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endCxn id="19" idx="0"/>
          </p:cNvCxnSpPr>
          <p:nvPr/>
        </p:nvCxnSpPr>
        <p:spPr>
          <a:xfrm>
            <a:off x="868382" y="3773274"/>
            <a:ext cx="326927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endCxn id="27" idx="0"/>
          </p:cNvCxnSpPr>
          <p:nvPr/>
        </p:nvCxnSpPr>
        <p:spPr>
          <a:xfrm>
            <a:off x="891241" y="4762500"/>
            <a:ext cx="530381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>
            <a:off x="833822" y="5295900"/>
            <a:ext cx="5330640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825393" y="5715000"/>
            <a:ext cx="740420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>
            <a:off x="868382" y="6096000"/>
            <a:ext cx="740420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16" idx="2"/>
          </p:cNvCxnSpPr>
          <p:nvPr/>
        </p:nvCxnSpPr>
        <p:spPr>
          <a:xfrm flipH="1">
            <a:off x="860548" y="3489093"/>
            <a:ext cx="533064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106971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82582" y="1250623"/>
            <a:ext cx="1371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client</a:t>
            </a:r>
            <a:endParaRPr lang="pt-PT" dirty="0"/>
          </a:p>
        </p:txBody>
      </p:sp>
      <p:sp>
        <p:nvSpPr>
          <p:cNvPr id="8" name="Rectangle 7"/>
          <p:cNvSpPr/>
          <p:nvPr/>
        </p:nvSpPr>
        <p:spPr>
          <a:xfrm>
            <a:off x="7467600" y="1250623"/>
            <a:ext cx="1524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Consumer</a:t>
            </a:r>
            <a:endParaRPr lang="pt-PT" dirty="0"/>
          </a:p>
        </p:txBody>
      </p:sp>
      <p:sp>
        <p:nvSpPr>
          <p:cNvPr id="9" name="Rectangle 8"/>
          <p:cNvSpPr/>
          <p:nvPr/>
        </p:nvSpPr>
        <p:spPr>
          <a:xfrm>
            <a:off x="5410200" y="1250623"/>
            <a:ext cx="1524000" cy="381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Transformer</a:t>
            </a:r>
            <a:endParaRPr lang="pt-PT" dirty="0"/>
          </a:p>
        </p:txBody>
      </p:sp>
      <p:sp>
        <p:nvSpPr>
          <p:cNvPr id="10" name="Rectangle 9"/>
          <p:cNvSpPr/>
          <p:nvPr/>
        </p:nvSpPr>
        <p:spPr>
          <a:xfrm>
            <a:off x="3352800" y="1250372"/>
            <a:ext cx="1524000" cy="381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Provider</a:t>
            </a:r>
            <a:endParaRPr lang="pt-PT" dirty="0"/>
          </a:p>
        </p:txBody>
      </p:sp>
      <p:sp>
        <p:nvSpPr>
          <p:cNvPr id="19" name="Rectangle 18"/>
          <p:cNvSpPr/>
          <p:nvPr/>
        </p:nvSpPr>
        <p:spPr>
          <a:xfrm>
            <a:off x="4114801" y="2286000"/>
            <a:ext cx="45719" cy="56207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Rectangle 19"/>
          <p:cNvSpPr/>
          <p:nvPr/>
        </p:nvSpPr>
        <p:spPr>
          <a:xfrm>
            <a:off x="8245861" y="5108934"/>
            <a:ext cx="45719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7" name="Rectangle 26"/>
          <p:cNvSpPr/>
          <p:nvPr/>
        </p:nvSpPr>
        <p:spPr>
          <a:xfrm>
            <a:off x="6172200" y="3686272"/>
            <a:ext cx="45719" cy="533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35" name="Straight Arrow Connector 34"/>
          <p:cNvCxnSpPr>
            <a:stCxn id="8" idx="1"/>
            <a:endCxn id="9" idx="3"/>
          </p:cNvCxnSpPr>
          <p:nvPr/>
        </p:nvCxnSpPr>
        <p:spPr>
          <a:xfrm flipH="1">
            <a:off x="6934200" y="1441123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9" idx="1"/>
            <a:endCxn id="10" idx="3"/>
          </p:cNvCxnSpPr>
          <p:nvPr/>
        </p:nvCxnSpPr>
        <p:spPr>
          <a:xfrm flipH="1" flipV="1">
            <a:off x="4876800" y="1440872"/>
            <a:ext cx="533400" cy="2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10" idx="2"/>
          </p:cNvCxnSpPr>
          <p:nvPr/>
        </p:nvCxnSpPr>
        <p:spPr>
          <a:xfrm>
            <a:off x="4114800" y="1631372"/>
            <a:ext cx="1" cy="46172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9" idx="2"/>
          </p:cNvCxnSpPr>
          <p:nvPr/>
        </p:nvCxnSpPr>
        <p:spPr>
          <a:xfrm>
            <a:off x="6172200" y="1631623"/>
            <a:ext cx="0" cy="4751233"/>
          </a:xfrm>
          <a:prstGeom prst="line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8" idx="2"/>
            <a:endCxn id="5" idx="0"/>
          </p:cNvCxnSpPr>
          <p:nvPr/>
        </p:nvCxnSpPr>
        <p:spPr>
          <a:xfrm>
            <a:off x="8229600" y="1631623"/>
            <a:ext cx="38100" cy="484537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7" idx="2"/>
          </p:cNvCxnSpPr>
          <p:nvPr/>
        </p:nvCxnSpPr>
        <p:spPr>
          <a:xfrm flipH="1">
            <a:off x="864416" y="1631623"/>
            <a:ext cx="3966" cy="4616777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19" idx="2"/>
          </p:cNvCxnSpPr>
          <p:nvPr/>
        </p:nvCxnSpPr>
        <p:spPr>
          <a:xfrm flipH="1">
            <a:off x="860548" y="2848074"/>
            <a:ext cx="327711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endCxn id="19" idx="0"/>
          </p:cNvCxnSpPr>
          <p:nvPr/>
        </p:nvCxnSpPr>
        <p:spPr>
          <a:xfrm>
            <a:off x="868382" y="2286000"/>
            <a:ext cx="326927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endCxn id="27" idx="0"/>
          </p:cNvCxnSpPr>
          <p:nvPr/>
        </p:nvCxnSpPr>
        <p:spPr>
          <a:xfrm>
            <a:off x="891241" y="3686272"/>
            <a:ext cx="530381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>
            <a:off x="891241" y="4219672"/>
            <a:ext cx="527322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891241" y="5108934"/>
            <a:ext cx="733835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>
            <a:off x="868382" y="5489934"/>
            <a:ext cx="740420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049508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56508" y="4914900"/>
            <a:ext cx="1371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client</a:t>
            </a:r>
            <a:endParaRPr lang="pt-PT" dirty="0"/>
          </a:p>
        </p:txBody>
      </p:sp>
      <p:sp>
        <p:nvSpPr>
          <p:cNvPr id="6" name="Rectangle 5"/>
          <p:cNvSpPr/>
          <p:nvPr/>
        </p:nvSpPr>
        <p:spPr>
          <a:xfrm>
            <a:off x="7010400" y="1345873"/>
            <a:ext cx="1524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Consumer</a:t>
            </a:r>
            <a:endParaRPr lang="pt-PT" dirty="0"/>
          </a:p>
        </p:txBody>
      </p:sp>
      <p:sp>
        <p:nvSpPr>
          <p:cNvPr id="7" name="Rectangle 6"/>
          <p:cNvSpPr/>
          <p:nvPr/>
        </p:nvSpPr>
        <p:spPr>
          <a:xfrm>
            <a:off x="3880308" y="1345873"/>
            <a:ext cx="1524000" cy="381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Transformer</a:t>
            </a:r>
            <a:endParaRPr lang="pt-PT" dirty="0"/>
          </a:p>
        </p:txBody>
      </p:sp>
      <p:sp>
        <p:nvSpPr>
          <p:cNvPr id="8" name="Rectangle 7"/>
          <p:cNvSpPr/>
          <p:nvPr/>
        </p:nvSpPr>
        <p:spPr>
          <a:xfrm>
            <a:off x="844485" y="1345873"/>
            <a:ext cx="1524000" cy="381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Provider</a:t>
            </a:r>
            <a:endParaRPr lang="pt-PT" dirty="0"/>
          </a:p>
        </p:txBody>
      </p:sp>
      <p:cxnSp>
        <p:nvCxnSpPr>
          <p:cNvPr id="9" name="Straight Arrow Connector 8"/>
          <p:cNvCxnSpPr>
            <a:stCxn id="6" idx="1"/>
            <a:endCxn id="7" idx="3"/>
          </p:cNvCxnSpPr>
          <p:nvPr/>
        </p:nvCxnSpPr>
        <p:spPr>
          <a:xfrm flipH="1">
            <a:off x="5404308" y="1536373"/>
            <a:ext cx="16060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7" idx="1"/>
            <a:endCxn id="8" idx="3"/>
          </p:cNvCxnSpPr>
          <p:nvPr/>
        </p:nvCxnSpPr>
        <p:spPr>
          <a:xfrm flipH="1">
            <a:off x="2368485" y="1536373"/>
            <a:ext cx="151182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8" idx="2"/>
            <a:endCxn id="18" idx="0"/>
          </p:cNvCxnSpPr>
          <p:nvPr/>
        </p:nvCxnSpPr>
        <p:spPr>
          <a:xfrm>
            <a:off x="1606485" y="1726873"/>
            <a:ext cx="0" cy="145035"/>
          </a:xfrm>
          <a:prstGeom prst="lin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sp>
        <p:nvSpPr>
          <p:cNvPr id="18" name="Oval 17"/>
          <p:cNvSpPr/>
          <p:nvPr/>
        </p:nvSpPr>
        <p:spPr>
          <a:xfrm>
            <a:off x="1492185" y="1871908"/>
            <a:ext cx="228600" cy="228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/>
        </p:nvCxnSpPr>
        <p:spPr>
          <a:xfrm>
            <a:off x="4642308" y="1726873"/>
            <a:ext cx="0" cy="145035"/>
          </a:xfrm>
          <a:prstGeom prst="lin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sp>
        <p:nvSpPr>
          <p:cNvPr id="22" name="Oval 21"/>
          <p:cNvSpPr/>
          <p:nvPr/>
        </p:nvSpPr>
        <p:spPr>
          <a:xfrm>
            <a:off x="4528008" y="1871908"/>
            <a:ext cx="228600" cy="228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>
            <a:stCxn id="6" idx="2"/>
            <a:endCxn id="24" idx="0"/>
          </p:cNvCxnSpPr>
          <p:nvPr/>
        </p:nvCxnSpPr>
        <p:spPr>
          <a:xfrm>
            <a:off x="7772400" y="1726873"/>
            <a:ext cx="0" cy="145035"/>
          </a:xfrm>
          <a:prstGeom prst="lin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4" name="Oval 23"/>
          <p:cNvSpPr/>
          <p:nvPr/>
        </p:nvSpPr>
        <p:spPr>
          <a:xfrm>
            <a:off x="7658100" y="1871908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>
            <a:stCxn id="5" idx="0"/>
            <a:endCxn id="22" idx="4"/>
          </p:cNvCxnSpPr>
          <p:nvPr/>
        </p:nvCxnSpPr>
        <p:spPr>
          <a:xfrm flipV="1">
            <a:off x="4642308" y="2100508"/>
            <a:ext cx="0" cy="2814392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5" idx="3"/>
            <a:endCxn id="24" idx="3"/>
          </p:cNvCxnSpPr>
          <p:nvPr/>
        </p:nvCxnSpPr>
        <p:spPr>
          <a:xfrm flipV="1">
            <a:off x="5328108" y="2067030"/>
            <a:ext cx="2363470" cy="303837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986469" y="1801542"/>
            <a:ext cx="505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STS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022292" y="1786607"/>
            <a:ext cx="505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STS</a:t>
            </a:r>
            <a:endParaRPr lang="en-US" dirty="0"/>
          </a:p>
        </p:txBody>
      </p:sp>
      <p:cxnSp>
        <p:nvCxnSpPr>
          <p:cNvPr id="59" name="Straight Arrow Connector 58"/>
          <p:cNvCxnSpPr>
            <a:stCxn id="5" idx="1"/>
            <a:endCxn id="18" idx="5"/>
          </p:cNvCxnSpPr>
          <p:nvPr/>
        </p:nvCxnSpPr>
        <p:spPr>
          <a:xfrm flipH="1" flipV="1">
            <a:off x="1687307" y="2067030"/>
            <a:ext cx="2269201" cy="303837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2365140" y="3519488"/>
            <a:ext cx="304800" cy="3048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4" name="Oval 63"/>
          <p:cNvSpPr/>
          <p:nvPr/>
        </p:nvSpPr>
        <p:spPr>
          <a:xfrm>
            <a:off x="2821907" y="3215621"/>
            <a:ext cx="304800" cy="3048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5" name="Oval 64"/>
          <p:cNvSpPr/>
          <p:nvPr/>
        </p:nvSpPr>
        <p:spPr>
          <a:xfrm>
            <a:off x="4223208" y="2911902"/>
            <a:ext cx="304800" cy="3048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66" name="Oval 65"/>
          <p:cNvSpPr/>
          <p:nvPr/>
        </p:nvSpPr>
        <p:spPr>
          <a:xfrm>
            <a:off x="4724400" y="2910821"/>
            <a:ext cx="304800" cy="3048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67" name="Oval 66"/>
          <p:cNvSpPr/>
          <p:nvPr/>
        </p:nvSpPr>
        <p:spPr>
          <a:xfrm>
            <a:off x="6096000" y="3366108"/>
            <a:ext cx="304800" cy="3048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69" name="Octagon 68"/>
          <p:cNvSpPr/>
          <p:nvPr/>
        </p:nvSpPr>
        <p:spPr>
          <a:xfrm>
            <a:off x="2517540" y="2739372"/>
            <a:ext cx="609167" cy="457200"/>
          </a:xfrm>
          <a:prstGeom prst="octag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70" name="Octagon 69"/>
          <p:cNvSpPr/>
          <p:nvPr/>
        </p:nvSpPr>
        <p:spPr>
          <a:xfrm>
            <a:off x="3880308" y="2447336"/>
            <a:ext cx="609167" cy="457200"/>
          </a:xfrm>
          <a:prstGeom prst="octag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</a:t>
            </a:r>
            <a:r>
              <a:rPr lang="en-US" baseline="-25000" dirty="0"/>
              <a:t>2</a:t>
            </a:r>
          </a:p>
        </p:txBody>
      </p:sp>
      <p:sp>
        <p:nvSpPr>
          <p:cNvPr id="71" name="Octagon 70"/>
          <p:cNvSpPr/>
          <p:nvPr/>
        </p:nvSpPr>
        <p:spPr>
          <a:xfrm>
            <a:off x="4756608" y="2447336"/>
            <a:ext cx="609167" cy="457200"/>
          </a:xfrm>
          <a:prstGeom prst="octag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72" name="Octagon 71"/>
          <p:cNvSpPr/>
          <p:nvPr/>
        </p:nvSpPr>
        <p:spPr>
          <a:xfrm>
            <a:off x="7163233" y="3064302"/>
            <a:ext cx="609167" cy="457200"/>
          </a:xfrm>
          <a:prstGeom prst="octag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9091302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23164-7AAE-45AE-AA30-28C23F2E8D41}" type="slidenum">
              <a:rPr lang="pt-PT" smtClean="0"/>
              <a:pPr/>
              <a:t>88</a:t>
            </a:fld>
            <a:endParaRPr lang="pt-PT" dirty="0"/>
          </a:p>
        </p:txBody>
      </p:sp>
      <p:sp>
        <p:nvSpPr>
          <p:cNvPr id="7" name="Oval 6"/>
          <p:cNvSpPr/>
          <p:nvPr/>
        </p:nvSpPr>
        <p:spPr bwMode="auto">
          <a:xfrm>
            <a:off x="6599582" y="4621696"/>
            <a:ext cx="2077277" cy="1550503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</a:rPr>
              <a:t>Claims 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</a:rPr>
              <a:t>Consumer</a:t>
            </a:r>
            <a:endParaRPr lang="en-US" sz="1600" b="1" dirty="0" smtClean="0">
              <a:solidFill>
                <a:srgbClr val="FFFFFF"/>
              </a:solidFill>
            </a:endParaRP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</a:rPr>
              <a:t>SOAP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</a:rPr>
              <a:t> Recipient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586408" y="4621696"/>
            <a:ext cx="2077277" cy="1550503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</a:rPr>
              <a:t>Claims Subject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</a:rPr>
              <a:t>SOAP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</a:rPr>
              <a:t> Originator</a:t>
            </a:r>
          </a:p>
        </p:txBody>
      </p:sp>
      <p:sp>
        <p:nvSpPr>
          <p:cNvPr id="11" name="Oval 10"/>
          <p:cNvSpPr/>
          <p:nvPr/>
        </p:nvSpPr>
        <p:spPr bwMode="auto">
          <a:xfrm>
            <a:off x="3578086" y="1003852"/>
            <a:ext cx="2077277" cy="1808921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</a:rPr>
              <a:t>Claims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</a:rPr>
              <a:t>Transformer</a:t>
            </a:r>
            <a:endParaRPr lang="en-US" sz="1600" b="1" dirty="0" smtClean="0">
              <a:solidFill>
                <a:srgbClr val="FFFFFF"/>
              </a:solidFill>
            </a:endParaRP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</a:rPr>
              <a:t>Security Token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</a:rPr>
              <a:t> Service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</a:rPr>
              <a:t> (STS)</a:t>
            </a:r>
          </a:p>
        </p:txBody>
      </p:sp>
      <p:cxnSp>
        <p:nvCxnSpPr>
          <p:cNvPr id="13" name="Straight Arrow Connector 12"/>
          <p:cNvCxnSpPr>
            <a:stCxn id="8" idx="6"/>
            <a:endCxn id="7" idx="2"/>
          </p:cNvCxnSpPr>
          <p:nvPr/>
        </p:nvCxnSpPr>
        <p:spPr bwMode="auto">
          <a:xfrm>
            <a:off x="2663685" y="5396948"/>
            <a:ext cx="3935897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4" name="Picture 10" descr="MSN icon envelope onl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7151" y="3040660"/>
            <a:ext cx="1056171" cy="1074831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 bwMode="auto">
          <a:xfrm>
            <a:off x="1848681" y="3687418"/>
            <a:ext cx="725556" cy="3677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</a:rPr>
              <a:t>Token</a:t>
            </a:r>
          </a:p>
        </p:txBody>
      </p:sp>
      <p:cxnSp>
        <p:nvCxnSpPr>
          <p:cNvPr id="23" name="Straight Arrow Connector 22"/>
          <p:cNvCxnSpPr>
            <a:stCxn id="8" idx="0"/>
            <a:endCxn id="11" idx="2"/>
          </p:cNvCxnSpPr>
          <p:nvPr/>
        </p:nvCxnSpPr>
        <p:spPr bwMode="auto">
          <a:xfrm rot="5400000" flipH="1" flipV="1">
            <a:off x="1244875" y="2288486"/>
            <a:ext cx="2713383" cy="195303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11" idx="3"/>
            <a:endCxn id="8" idx="7"/>
          </p:cNvCxnSpPr>
          <p:nvPr/>
        </p:nvCxnSpPr>
        <p:spPr bwMode="auto">
          <a:xfrm rot="5400000">
            <a:off x="1970437" y="2936902"/>
            <a:ext cx="2300899" cy="152282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6" name="Picture 10" descr="MSN icon envelope onl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51325" y="5088120"/>
            <a:ext cx="1056171" cy="1074831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sp>
        <p:nvSpPr>
          <p:cNvPr id="37" name="Rectangle 36"/>
          <p:cNvSpPr/>
          <p:nvPr/>
        </p:nvSpPr>
        <p:spPr bwMode="auto">
          <a:xfrm>
            <a:off x="4432855" y="5734878"/>
            <a:ext cx="725556" cy="3677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</a:rPr>
              <a:t>Token</a:t>
            </a:r>
          </a:p>
        </p:txBody>
      </p:sp>
      <p:pic>
        <p:nvPicPr>
          <p:cNvPr id="38" name="Picture 10" descr="MSN icon envelope onl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8143" y="3060538"/>
            <a:ext cx="1056171" cy="1074831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  <p:sp>
        <p:nvSpPr>
          <p:cNvPr id="39" name="Rectangle 38"/>
          <p:cNvSpPr/>
          <p:nvPr/>
        </p:nvSpPr>
        <p:spPr bwMode="auto">
          <a:xfrm>
            <a:off x="3319673" y="3707296"/>
            <a:ext cx="725556" cy="3677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</a:rPr>
              <a:t>Token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3309734" y="3250096"/>
            <a:ext cx="715614" cy="27829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</a:rPr>
              <a:t>Token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659834" y="2663688"/>
            <a:ext cx="1063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RST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130824" y="2693504"/>
            <a:ext cx="1063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RSTR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005469" y="4591878"/>
            <a:ext cx="1219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WS-Security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651435" y="2274319"/>
            <a:ext cx="9546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WS-Trust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752438" y="2246244"/>
            <a:ext cx="17191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WS-Policy</a:t>
            </a:r>
          </a:p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WS-</a:t>
            </a:r>
            <a:r>
              <a:rPr lang="en-US" sz="1600" b="1" dirty="0" err="1" smtClean="0">
                <a:solidFill>
                  <a:srgbClr val="C00000"/>
                </a:solidFill>
              </a:rPr>
              <a:t>SecurityPolicy</a:t>
            </a:r>
            <a:endParaRPr lang="en-US" sz="1600" b="1" dirty="0" smtClean="0">
              <a:solidFill>
                <a:srgbClr val="C00000"/>
              </a:solidFill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6818245" y="3369365"/>
            <a:ext cx="1669774" cy="121257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US" sz="1600" b="1" dirty="0" smtClean="0">
                <a:solidFill>
                  <a:schemeClr val="tx1"/>
                </a:solidFill>
              </a:rPr>
              <a:t>Identity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1600" b="1" dirty="0" smtClean="0">
                <a:solidFill>
                  <a:schemeClr val="tx1"/>
                </a:solidFill>
              </a:rPr>
              <a:t> Requirements</a:t>
            </a: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WSDL</a:t>
            </a:r>
            <a:endParaRPr lang="en-US" sz="1600" b="1" dirty="0" smtClean="0">
              <a:solidFill>
                <a:schemeClr val="tx1"/>
              </a:solidFill>
            </a:endParaRPr>
          </a:p>
        </p:txBody>
      </p:sp>
      <p:cxnSp>
        <p:nvCxnSpPr>
          <p:cNvPr id="54" name="Straight Arrow Connector 53"/>
          <p:cNvCxnSpPr>
            <a:stCxn id="50" idx="1"/>
            <a:endCxn id="11" idx="5"/>
          </p:cNvCxnSpPr>
          <p:nvPr/>
        </p:nvCxnSpPr>
        <p:spPr bwMode="auto">
          <a:xfrm rot="10800000">
            <a:off x="5351153" y="2547864"/>
            <a:ext cx="1467092" cy="142778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5560459" y="3836504"/>
            <a:ext cx="9226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WS-MEX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65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WS-*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WS-Security</a:t>
            </a:r>
          </a:p>
          <a:p>
            <a:pPr lvl="1"/>
            <a:r>
              <a:rPr lang="en-US" sz="2400" dirty="0" smtClean="0"/>
              <a:t>SOAP message protection XML-Signature/Encryption</a:t>
            </a:r>
          </a:p>
          <a:p>
            <a:pPr lvl="1"/>
            <a:r>
              <a:rPr lang="en-US" sz="2400" dirty="0" smtClean="0"/>
              <a:t>SOAP message authentication using </a:t>
            </a:r>
            <a:r>
              <a:rPr lang="en-US" sz="2400" i="1" dirty="0" err="1" smtClean="0"/>
              <a:t>binded</a:t>
            </a:r>
            <a:r>
              <a:rPr lang="en-US" sz="2400" dirty="0" smtClean="0"/>
              <a:t> </a:t>
            </a:r>
            <a:r>
              <a:rPr lang="en-US" sz="2400" b="1" dirty="0" smtClean="0"/>
              <a:t>security tokens</a:t>
            </a:r>
            <a:endParaRPr lang="en-US" sz="2400" dirty="0" smtClean="0"/>
          </a:p>
          <a:p>
            <a:r>
              <a:rPr lang="en-US" sz="2800" b="1" dirty="0" smtClean="0"/>
              <a:t>WS-Trust</a:t>
            </a:r>
          </a:p>
          <a:p>
            <a:pPr lvl="1"/>
            <a:r>
              <a:rPr lang="en-US" sz="2400" dirty="0" smtClean="0"/>
              <a:t>Request-reply protocol for </a:t>
            </a:r>
            <a:r>
              <a:rPr lang="en-US" sz="2400" b="1" dirty="0" smtClean="0"/>
              <a:t>requesting</a:t>
            </a:r>
            <a:r>
              <a:rPr lang="en-US" sz="2400" dirty="0" smtClean="0"/>
              <a:t> </a:t>
            </a:r>
            <a:r>
              <a:rPr lang="en-US" sz="2400" b="1" dirty="0" smtClean="0"/>
              <a:t>issued tokens</a:t>
            </a:r>
          </a:p>
          <a:p>
            <a:pPr lvl="1"/>
            <a:r>
              <a:rPr lang="en-US" sz="2400" dirty="0" smtClean="0"/>
              <a:t>Security Token Service (STS)</a:t>
            </a:r>
          </a:p>
          <a:p>
            <a:r>
              <a:rPr lang="en-US" sz="2800" b="1" dirty="0" smtClean="0"/>
              <a:t>WS-</a:t>
            </a:r>
            <a:r>
              <a:rPr lang="en-US" sz="2800" b="1" dirty="0" err="1" smtClean="0"/>
              <a:t>SecurityPolicy</a:t>
            </a:r>
            <a:endParaRPr lang="en-US" sz="2800" b="1" dirty="0" smtClean="0"/>
          </a:p>
          <a:p>
            <a:pPr lvl="1"/>
            <a:r>
              <a:rPr lang="en-US" sz="2400" dirty="0" smtClean="0"/>
              <a:t>Metadata containing the </a:t>
            </a:r>
            <a:r>
              <a:rPr lang="en-US" sz="2400" b="1" dirty="0" smtClean="0"/>
              <a:t>token requirements </a:t>
            </a:r>
            <a:r>
              <a:rPr lang="en-US" sz="2400" dirty="0" smtClean="0"/>
              <a:t>(issuer, claims) - </a:t>
            </a:r>
            <a:r>
              <a:rPr lang="en-US" sz="2400" b="1" dirty="0" smtClean="0"/>
              <a:t>policies</a:t>
            </a:r>
            <a:endParaRPr lang="en-US" sz="2400" dirty="0" smtClean="0"/>
          </a:p>
          <a:p>
            <a:r>
              <a:rPr lang="en-US" sz="2800" b="1" dirty="0" smtClean="0"/>
              <a:t>WS-</a:t>
            </a:r>
            <a:r>
              <a:rPr lang="en-US" sz="2800" b="1" dirty="0" err="1" smtClean="0"/>
              <a:t>MetadataExchange</a:t>
            </a:r>
            <a:endParaRPr lang="en-US" sz="2800" b="1" dirty="0" smtClean="0"/>
          </a:p>
          <a:p>
            <a:pPr lvl="1"/>
            <a:r>
              <a:rPr lang="en-US" sz="2400" dirty="0" smtClean="0"/>
              <a:t>Protocol for obtaining the </a:t>
            </a:r>
            <a:r>
              <a:rPr lang="en-US" sz="2400" b="1" dirty="0" smtClean="0"/>
              <a:t>policies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23164-7AAE-45AE-AA30-28C23F2E8D41}" type="slidenum">
              <a:rPr lang="pt-PT" smtClean="0"/>
              <a:pPr/>
              <a:t>89</a:t>
            </a:fld>
            <a:endParaRPr lang="pt-PT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12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Concrete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Claims</a:t>
            </a:r>
          </a:p>
          <a:p>
            <a:r>
              <a:rPr lang="en-US" dirty="0" smtClean="0"/>
              <a:t>Tokens</a:t>
            </a:r>
          </a:p>
          <a:p>
            <a:pPr lvl="1"/>
            <a:r>
              <a:rPr lang="en-US" dirty="0" smtClean="0"/>
              <a:t>Claims packaging</a:t>
            </a:r>
          </a:p>
          <a:p>
            <a:pPr lvl="2"/>
            <a:r>
              <a:rPr lang="en-US" dirty="0" smtClean="0"/>
              <a:t>Origin authentication</a:t>
            </a:r>
          </a:p>
          <a:p>
            <a:pPr lvl="2"/>
            <a:r>
              <a:rPr lang="en-US" dirty="0" smtClean="0"/>
              <a:t>Confidentiality</a:t>
            </a:r>
          </a:p>
          <a:p>
            <a:pPr lvl="2"/>
            <a:r>
              <a:rPr lang="en-US" dirty="0" smtClean="0"/>
              <a:t>Proof-of-possession</a:t>
            </a:r>
          </a:p>
          <a:p>
            <a:r>
              <a:rPr lang="en-US" dirty="0" smtClean="0"/>
              <a:t>Protocols</a:t>
            </a:r>
          </a:p>
          <a:p>
            <a:pPr lvl="1"/>
            <a:r>
              <a:rPr lang="en-US" dirty="0" smtClean="0"/>
              <a:t>Token request and communication </a:t>
            </a:r>
          </a:p>
          <a:p>
            <a:r>
              <a:rPr lang="en-US" dirty="0" smtClean="0"/>
              <a:t>Policy and metadata</a:t>
            </a:r>
          </a:p>
          <a:p>
            <a:pPr lvl="1"/>
            <a:r>
              <a:rPr lang="en-US" dirty="0" smtClean="0"/>
              <a:t>Requirements and capabilities description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64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WS-Security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90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66800" y="1143000"/>
            <a:ext cx="6858000" cy="47161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371600" y="1447800"/>
            <a:ext cx="6248400" cy="1981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71600" y="3657600"/>
            <a:ext cx="6248400" cy="1676400"/>
          </a:xfrm>
          <a:prstGeom prst="rect">
            <a:avLst/>
          </a:prstGeom>
          <a:pattFill prst="lgCheck">
            <a:fgClr>
              <a:schemeClr val="accent2"/>
            </a:fgClr>
            <a:bgClr>
              <a:schemeClr val="accent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9" name="Rectangle 8"/>
          <p:cNvSpPr/>
          <p:nvPr/>
        </p:nvSpPr>
        <p:spPr>
          <a:xfrm>
            <a:off x="1524000" y="1524000"/>
            <a:ext cx="5943600" cy="762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Security Token</a:t>
            </a:r>
          </a:p>
          <a:p>
            <a:pPr algn="ctr"/>
            <a:r>
              <a:rPr lang="en-US" dirty="0" smtClean="0"/>
              <a:t>{Claims}, Cryptographic Keys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638800" y="3059668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s</a:t>
            </a:r>
            <a:r>
              <a:rPr lang="en-US" sz="2000" dirty="0" err="1" smtClean="0"/>
              <a:t>oap:headers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638800" y="4964668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solidFill>
                  <a:schemeClr val="bg1"/>
                </a:solidFill>
              </a:rPr>
              <a:t>s</a:t>
            </a:r>
            <a:r>
              <a:rPr lang="en-US" sz="2000" dirty="0" err="1" smtClean="0">
                <a:solidFill>
                  <a:schemeClr val="bg1"/>
                </a:solidFill>
              </a:rPr>
              <a:t>oap:Body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38800" y="5489807"/>
            <a:ext cx="228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/>
              <a:t>s</a:t>
            </a:r>
            <a:r>
              <a:rPr lang="en-US" sz="2000" dirty="0" err="1" smtClean="0"/>
              <a:t>oap:Envelope</a:t>
            </a:r>
            <a:endParaRPr lang="en-US" sz="2000" dirty="0"/>
          </a:p>
        </p:txBody>
      </p:sp>
      <p:sp>
        <p:nvSpPr>
          <p:cNvPr id="13" name="Rectangle 12"/>
          <p:cNvSpPr/>
          <p:nvPr/>
        </p:nvSpPr>
        <p:spPr>
          <a:xfrm>
            <a:off x="1529106" y="2438400"/>
            <a:ext cx="5943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soap:action</a:t>
            </a:r>
            <a:r>
              <a:rPr lang="en-US" dirty="0" smtClean="0"/>
              <a:t> </a:t>
            </a:r>
            <a:r>
              <a:rPr lang="en-US" dirty="0" err="1" smtClean="0"/>
              <a:t>soap:to</a:t>
            </a:r>
            <a:endParaRPr lang="en-US" dirty="0"/>
          </a:p>
        </p:txBody>
      </p:sp>
      <p:cxnSp>
        <p:nvCxnSpPr>
          <p:cNvPr id="15" name="Curved Connector 14"/>
          <p:cNvCxnSpPr>
            <a:stCxn id="9" idx="3"/>
            <a:endCxn id="13" idx="3"/>
          </p:cNvCxnSpPr>
          <p:nvPr/>
        </p:nvCxnSpPr>
        <p:spPr>
          <a:xfrm>
            <a:off x="7467600" y="1905000"/>
            <a:ext cx="5106" cy="723900"/>
          </a:xfrm>
          <a:prstGeom prst="curvedConnector3">
            <a:avLst>
              <a:gd name="adj1" fmla="val 6423306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Curved Connector 16"/>
          <p:cNvCxnSpPr>
            <a:stCxn id="9" idx="3"/>
            <a:endCxn id="8" idx="3"/>
          </p:cNvCxnSpPr>
          <p:nvPr/>
        </p:nvCxnSpPr>
        <p:spPr>
          <a:xfrm>
            <a:off x="7467600" y="1905000"/>
            <a:ext cx="152400" cy="2590800"/>
          </a:xfrm>
          <a:prstGeom prst="curvedConnector3">
            <a:avLst>
              <a:gd name="adj1" fmla="val 466495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313763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WS-Trust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err="1" smtClean="0"/>
              <a:t>RequestSecurityToken</a:t>
            </a:r>
            <a:r>
              <a:rPr lang="en-US" sz="2800" dirty="0" smtClean="0"/>
              <a:t> (RST) message</a:t>
            </a:r>
          </a:p>
          <a:p>
            <a:pPr lvl="1"/>
            <a:r>
              <a:rPr lang="en-US" sz="2400" dirty="0" smtClean="0"/>
              <a:t>Requestor identity claims (security token)</a:t>
            </a:r>
          </a:p>
          <a:p>
            <a:pPr lvl="1"/>
            <a:r>
              <a:rPr lang="en-US" sz="2400" dirty="0" smtClean="0"/>
              <a:t>Requested token characteristics: </a:t>
            </a:r>
          </a:p>
          <a:p>
            <a:pPr lvl="2"/>
            <a:r>
              <a:rPr lang="en-US" sz="2000" dirty="0" smtClean="0"/>
              <a:t>Token type, claims, key type</a:t>
            </a:r>
          </a:p>
          <a:p>
            <a:pPr lvl="1"/>
            <a:r>
              <a:rPr lang="en-US" sz="2400" dirty="0" smtClean="0"/>
              <a:t>Token consumer (</a:t>
            </a:r>
            <a:r>
              <a:rPr lang="en-US" sz="2400" b="1" dirty="0" err="1" smtClean="0"/>
              <a:t>AppliesTo</a:t>
            </a:r>
            <a:r>
              <a:rPr lang="en-US" sz="2400" dirty="0" smtClean="0"/>
              <a:t>)</a:t>
            </a:r>
          </a:p>
          <a:p>
            <a:pPr lvl="1"/>
            <a:endParaRPr lang="en-US" sz="2400" dirty="0" smtClean="0"/>
          </a:p>
          <a:p>
            <a:r>
              <a:rPr lang="en-US" sz="2800" b="1" dirty="0" err="1" smtClean="0"/>
              <a:t>RequestedSecurityTokenResponse</a:t>
            </a:r>
            <a:r>
              <a:rPr lang="en-US" sz="2800" dirty="0" smtClean="0"/>
              <a:t> (RSTR) message</a:t>
            </a:r>
          </a:p>
          <a:p>
            <a:pPr lvl="1"/>
            <a:r>
              <a:rPr lang="en-US" sz="2400" dirty="0" smtClean="0"/>
              <a:t>Issued Token</a:t>
            </a:r>
          </a:p>
          <a:p>
            <a:pPr lvl="1"/>
            <a:r>
              <a:rPr lang="en-US" sz="2400" dirty="0" smtClean="0"/>
              <a:t>Proof of Possession information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23164-7AAE-45AE-AA30-28C23F2E8D41}" type="slidenum">
              <a:rPr lang="pt-PT" smtClean="0"/>
              <a:pPr/>
              <a:t>91</a:t>
            </a:fld>
            <a:endParaRPr lang="pt-PT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68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 of Possession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Symmetric </a:t>
            </a:r>
            <a:r>
              <a:rPr lang="en-US" dirty="0"/>
              <a:t>key</a:t>
            </a:r>
          </a:p>
          <a:p>
            <a:pPr lvl="1"/>
            <a:r>
              <a:rPr lang="en-US" dirty="0"/>
              <a:t>Derived by both the requestor and the STS</a:t>
            </a:r>
          </a:p>
          <a:p>
            <a:pPr lvl="1"/>
            <a:r>
              <a:rPr lang="en-US" b="1" dirty="0"/>
              <a:t>Encrypted to token consumer – STS must know the token </a:t>
            </a:r>
            <a:r>
              <a:rPr lang="en-US" b="1" dirty="0" smtClean="0"/>
              <a:t>consumer</a:t>
            </a:r>
          </a:p>
          <a:p>
            <a:pPr lvl="1"/>
            <a:endParaRPr lang="en-US" b="1" dirty="0"/>
          </a:p>
          <a:p>
            <a:r>
              <a:rPr lang="en-US" dirty="0"/>
              <a:t>Public key</a:t>
            </a:r>
          </a:p>
          <a:p>
            <a:pPr lvl="1"/>
            <a:r>
              <a:rPr lang="en-US" dirty="0"/>
              <a:t>Sent in the RST</a:t>
            </a:r>
          </a:p>
          <a:p>
            <a:pPr lvl="1"/>
            <a:r>
              <a:rPr lang="en-US" dirty="0"/>
              <a:t>Present in the issued </a:t>
            </a:r>
            <a:r>
              <a:rPr lang="en-US" dirty="0" smtClean="0"/>
              <a:t>token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90946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WCF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Endpoint</a:t>
            </a:r>
          </a:p>
          <a:p>
            <a:pPr lvl="1"/>
            <a:r>
              <a:rPr lang="en-US" dirty="0" smtClean="0"/>
              <a:t>Contract</a:t>
            </a:r>
          </a:p>
          <a:p>
            <a:pPr lvl="1"/>
            <a:r>
              <a:rPr lang="en-US" b="1" dirty="0" smtClean="0"/>
              <a:t>Binding</a:t>
            </a:r>
          </a:p>
          <a:p>
            <a:pPr lvl="1"/>
            <a:r>
              <a:rPr lang="en-US" dirty="0" smtClean="0"/>
              <a:t>Address</a:t>
            </a:r>
          </a:p>
          <a:p>
            <a:r>
              <a:rPr lang="en-US" b="1" dirty="0" smtClean="0"/>
              <a:t>Behaviors</a:t>
            </a:r>
          </a:p>
          <a:p>
            <a:pPr lvl="1"/>
            <a:r>
              <a:rPr lang="en-US" dirty="0" smtClean="0"/>
              <a:t>Service scope</a:t>
            </a:r>
          </a:p>
          <a:p>
            <a:pPr lvl="1"/>
            <a:r>
              <a:rPr lang="en-US" dirty="0" smtClean="0"/>
              <a:t>Endpoint scope</a:t>
            </a:r>
          </a:p>
          <a:p>
            <a:pPr lvl="1"/>
            <a:r>
              <a:rPr lang="en-US" dirty="0" smtClean="0"/>
              <a:t>Contract scope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11390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WCF and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Bindings - defines the </a:t>
            </a:r>
            <a:r>
              <a:rPr lang="en-US" dirty="0"/>
              <a:t>s</a:t>
            </a:r>
            <a:r>
              <a:rPr lang="en-US" dirty="0" smtClean="0"/>
              <a:t>ecurity “type”</a:t>
            </a:r>
          </a:p>
          <a:p>
            <a:pPr lvl="1"/>
            <a:r>
              <a:rPr lang="en-US" dirty="0" smtClean="0"/>
              <a:t>Publicized in the metadata</a:t>
            </a:r>
          </a:p>
          <a:p>
            <a:pPr lvl="1"/>
            <a:r>
              <a:rPr lang="en-US" dirty="0" smtClean="0"/>
              <a:t>Token type and issuer, required claims, algorithms</a:t>
            </a:r>
          </a:p>
          <a:p>
            <a:pPr lvl="1"/>
            <a:r>
              <a:rPr lang="en-US" dirty="0" smtClean="0"/>
              <a:t>Scoped to an endpoint</a:t>
            </a:r>
            <a:endParaRPr lang="en-US" dirty="0"/>
          </a:p>
          <a:p>
            <a:r>
              <a:rPr lang="en-US" dirty="0" smtClean="0"/>
              <a:t>Credentials – defines the security “values”</a:t>
            </a:r>
          </a:p>
          <a:p>
            <a:pPr lvl="1"/>
            <a:r>
              <a:rPr lang="en-US" dirty="0" smtClean="0"/>
              <a:t>Usernames and passwords, certificates, certificate validation</a:t>
            </a:r>
          </a:p>
          <a:p>
            <a:pPr lvl="1"/>
            <a:r>
              <a:rPr lang="en-US" dirty="0" smtClean="0"/>
              <a:t>Scope</a:t>
            </a:r>
          </a:p>
          <a:p>
            <a:pPr lvl="2"/>
            <a:r>
              <a:rPr lang="en-US" b="1" dirty="0" err="1" smtClean="0"/>
              <a:t>ServiceCredentials</a:t>
            </a:r>
            <a:r>
              <a:rPr lang="en-US" dirty="0" smtClean="0"/>
              <a:t> (</a:t>
            </a:r>
            <a:r>
              <a:rPr lang="en-US" b="1" dirty="0" err="1" smtClean="0"/>
              <a:t>IServiceBehavior</a:t>
            </a:r>
            <a:r>
              <a:rPr lang="en-US" dirty="0" smtClean="0"/>
              <a:t>)</a:t>
            </a:r>
          </a:p>
          <a:p>
            <a:pPr lvl="2"/>
            <a:r>
              <a:rPr lang="en-US" b="1" dirty="0" err="1" smtClean="0"/>
              <a:t>ClientCredentials</a:t>
            </a:r>
            <a:r>
              <a:rPr lang="en-US" dirty="0" smtClean="0"/>
              <a:t> (</a:t>
            </a:r>
            <a:r>
              <a:rPr lang="en-US" b="1" dirty="0" err="1" smtClean="0"/>
              <a:t>IEndpointBehavior</a:t>
            </a:r>
            <a:r>
              <a:rPr lang="en-US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Federation bindings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95</a:t>
            </a:fld>
            <a:endParaRPr lang="en-US" dirty="0"/>
          </a:p>
        </p:txBody>
      </p:sp>
      <p:sp>
        <p:nvSpPr>
          <p:cNvPr id="6" name="Oval 50"/>
          <p:cNvSpPr>
            <a:spLocks noChangeArrowheads="1"/>
          </p:cNvSpPr>
          <p:nvPr/>
        </p:nvSpPr>
        <p:spPr bwMode="auto">
          <a:xfrm>
            <a:off x="6290035" y="5512900"/>
            <a:ext cx="1219200" cy="845419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 dirty="0" smtClean="0">
                <a:latin typeface="Arial" charset="0"/>
              </a:rPr>
              <a:t>RP</a:t>
            </a:r>
            <a:endParaRPr lang="en-US" sz="1600" dirty="0">
              <a:latin typeface="Arial" charset="0"/>
            </a:endParaRPr>
          </a:p>
        </p:txBody>
      </p:sp>
      <p:sp>
        <p:nvSpPr>
          <p:cNvPr id="7" name="Oval 51"/>
          <p:cNvSpPr>
            <a:spLocks noChangeArrowheads="1"/>
          </p:cNvSpPr>
          <p:nvPr/>
        </p:nvSpPr>
        <p:spPr bwMode="auto">
          <a:xfrm>
            <a:off x="2017189" y="5515823"/>
            <a:ext cx="1219200" cy="845418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 dirty="0" smtClean="0">
                <a:latin typeface="Arial" charset="0"/>
              </a:rPr>
              <a:t>client</a:t>
            </a:r>
            <a:endParaRPr lang="en-US" sz="1600" dirty="0">
              <a:latin typeface="Arial" charset="0"/>
            </a:endParaRPr>
          </a:p>
        </p:txBody>
      </p:sp>
      <p:sp>
        <p:nvSpPr>
          <p:cNvPr id="10" name="AutoShape 67"/>
          <p:cNvSpPr>
            <a:spLocks noChangeArrowheads="1"/>
          </p:cNvSpPr>
          <p:nvPr/>
        </p:nvSpPr>
        <p:spPr bwMode="auto">
          <a:xfrm rot="5400000">
            <a:off x="4626948" y="4587750"/>
            <a:ext cx="236538" cy="2701565"/>
          </a:xfrm>
          <a:prstGeom prst="can">
            <a:avLst>
              <a:gd name="adj" fmla="val 40965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10800000" vert="eaVert" wrap="none" anchor="ctr"/>
          <a:lstStyle/>
          <a:p>
            <a:pPr algn="ctr"/>
            <a:r>
              <a:rPr lang="pt-PT" sz="1000" dirty="0">
                <a:latin typeface="Arial" charset="0"/>
              </a:rPr>
              <a:t>binding</a:t>
            </a:r>
          </a:p>
        </p:txBody>
      </p:sp>
      <p:sp>
        <p:nvSpPr>
          <p:cNvPr id="13" name="Oval 50"/>
          <p:cNvSpPr>
            <a:spLocks noChangeArrowheads="1"/>
          </p:cNvSpPr>
          <p:nvPr/>
        </p:nvSpPr>
        <p:spPr bwMode="auto">
          <a:xfrm>
            <a:off x="5486400" y="3690681"/>
            <a:ext cx="1219200" cy="845419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 dirty="0" smtClean="0">
                <a:latin typeface="Arial" charset="0"/>
              </a:rPr>
              <a:t>Issuer</a:t>
            </a:r>
            <a:endParaRPr lang="en-US" sz="1600" dirty="0">
              <a:latin typeface="Arial" charset="0"/>
            </a:endParaRPr>
          </a:p>
        </p:txBody>
      </p:sp>
      <p:sp>
        <p:nvSpPr>
          <p:cNvPr id="14" name="Oval 50"/>
          <p:cNvSpPr>
            <a:spLocks noChangeArrowheads="1"/>
          </p:cNvSpPr>
          <p:nvPr/>
        </p:nvSpPr>
        <p:spPr bwMode="auto">
          <a:xfrm>
            <a:off x="2861035" y="3690680"/>
            <a:ext cx="1219200" cy="845419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 dirty="0" smtClean="0">
                <a:latin typeface="Arial" charset="0"/>
              </a:rPr>
              <a:t>Issuer</a:t>
            </a:r>
            <a:endParaRPr lang="en-US" sz="1600" dirty="0">
              <a:latin typeface="Arial" charset="0"/>
            </a:endParaRPr>
          </a:p>
        </p:txBody>
      </p:sp>
      <p:sp>
        <p:nvSpPr>
          <p:cNvPr id="18" name="AutoShape 67"/>
          <p:cNvSpPr>
            <a:spLocks noChangeArrowheads="1"/>
          </p:cNvSpPr>
          <p:nvPr/>
        </p:nvSpPr>
        <p:spPr bwMode="auto">
          <a:xfrm rot="2916445">
            <a:off x="4553563" y="3970986"/>
            <a:ext cx="236538" cy="2332172"/>
          </a:xfrm>
          <a:prstGeom prst="can">
            <a:avLst>
              <a:gd name="adj" fmla="val 40965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10800000" vert="eaVert" wrap="none" anchor="ctr"/>
          <a:lstStyle/>
          <a:p>
            <a:pPr algn="ctr"/>
            <a:r>
              <a:rPr lang="pt-PT" sz="1000" dirty="0">
                <a:latin typeface="Arial" charset="0"/>
              </a:rPr>
              <a:t>binding</a:t>
            </a:r>
          </a:p>
        </p:txBody>
      </p:sp>
      <p:sp>
        <p:nvSpPr>
          <p:cNvPr id="17" name="AutoShape 67"/>
          <p:cNvSpPr>
            <a:spLocks noChangeArrowheads="1"/>
          </p:cNvSpPr>
          <p:nvPr/>
        </p:nvSpPr>
        <p:spPr bwMode="auto">
          <a:xfrm rot="19666145">
            <a:off x="3886049" y="4470300"/>
            <a:ext cx="236538" cy="1108219"/>
          </a:xfrm>
          <a:prstGeom prst="can">
            <a:avLst>
              <a:gd name="adj" fmla="val 40965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10800000" vert="eaVert" wrap="none" anchor="ctr"/>
          <a:lstStyle/>
          <a:p>
            <a:pPr algn="ctr"/>
            <a:r>
              <a:rPr lang="pt-PT" sz="1000" dirty="0">
                <a:latin typeface="Arial" charset="0"/>
              </a:rPr>
              <a:t>binding</a:t>
            </a:r>
          </a:p>
        </p:txBody>
      </p:sp>
      <p:sp>
        <p:nvSpPr>
          <p:cNvPr id="19" name="Content Placeholder 5"/>
          <p:cNvSpPr>
            <a:spLocks noGrp="1"/>
          </p:cNvSpPr>
          <p:nvPr>
            <p:ph idx="1"/>
          </p:nvPr>
        </p:nvSpPr>
        <p:spPr>
          <a:xfrm>
            <a:off x="323849" y="1018903"/>
            <a:ext cx="8621368" cy="1876697"/>
          </a:xfrm>
        </p:spPr>
        <p:txBody>
          <a:bodyPr>
            <a:normAutofit/>
          </a:bodyPr>
          <a:lstStyle/>
          <a:p>
            <a:r>
              <a:rPr lang="en-US" dirty="0" smtClean="0"/>
              <a:t>Federation bindings</a:t>
            </a:r>
          </a:p>
          <a:p>
            <a:pPr lvl="1"/>
            <a:r>
              <a:rPr lang="en-US" dirty="0" smtClean="0"/>
              <a:t>Token request done automatically by the binding</a:t>
            </a:r>
          </a:p>
          <a:p>
            <a:pPr lvl="1"/>
            <a:r>
              <a:rPr lang="en-US" dirty="0" smtClean="0"/>
              <a:t>Token request uses inner binding (issuer binding)</a:t>
            </a:r>
          </a:p>
        </p:txBody>
      </p:sp>
    </p:spTree>
    <p:extLst>
      <p:ext uri="{BB962C8B-B14F-4D97-AF65-F5344CB8AC3E}">
        <p14:creationId xmlns:p14="http://schemas.microsoft.com/office/powerpoint/2010/main" val="4247970057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1676400"/>
          </a:xfrm>
        </p:spPr>
        <p:txBody>
          <a:bodyPr>
            <a:normAutofit/>
          </a:bodyPr>
          <a:lstStyle/>
          <a:p>
            <a:r>
              <a:rPr lang="en-US" dirty="0" smtClean="0"/>
              <a:t>Using ACS as a claims provider</a:t>
            </a:r>
          </a:p>
          <a:p>
            <a:pPr lvl="1"/>
            <a:r>
              <a:rPr lang="en-US" dirty="0" smtClean="0"/>
              <a:t>RP accepts issued token</a:t>
            </a:r>
          </a:p>
          <a:p>
            <a:pPr lvl="1"/>
            <a:r>
              <a:rPr lang="en-US" dirty="0" smtClean="0"/>
              <a:t>Client uses </a:t>
            </a:r>
            <a:r>
              <a:rPr lang="en-US" dirty="0" err="1" smtClean="0"/>
              <a:t>username+password</a:t>
            </a:r>
            <a:r>
              <a:rPr lang="en-US" dirty="0" smtClean="0"/>
              <a:t> to </a:t>
            </a:r>
            <a:r>
              <a:rPr lang="en-US" dirty="0" err="1" smtClean="0"/>
              <a:t>authn</a:t>
            </a:r>
            <a:r>
              <a:rPr lang="en-US" dirty="0" smtClean="0"/>
              <a:t> with ACS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96</a:t>
            </a:fld>
            <a:endParaRPr lang="en-US" dirty="0"/>
          </a:p>
        </p:txBody>
      </p:sp>
      <p:sp>
        <p:nvSpPr>
          <p:cNvPr id="6" name="Oval 50"/>
          <p:cNvSpPr>
            <a:spLocks noChangeArrowheads="1"/>
          </p:cNvSpPr>
          <p:nvPr/>
        </p:nvSpPr>
        <p:spPr bwMode="auto">
          <a:xfrm>
            <a:off x="5680435" y="5512899"/>
            <a:ext cx="1219200" cy="845419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 dirty="0" smtClean="0">
                <a:latin typeface="Arial" charset="0"/>
              </a:rPr>
              <a:t>RP</a:t>
            </a:r>
            <a:endParaRPr lang="en-US" sz="1600" dirty="0">
              <a:latin typeface="Arial" charset="0"/>
            </a:endParaRPr>
          </a:p>
        </p:txBody>
      </p:sp>
      <p:sp>
        <p:nvSpPr>
          <p:cNvPr id="7" name="Oval 51"/>
          <p:cNvSpPr>
            <a:spLocks noChangeArrowheads="1"/>
          </p:cNvSpPr>
          <p:nvPr/>
        </p:nvSpPr>
        <p:spPr bwMode="auto">
          <a:xfrm>
            <a:off x="2017189" y="5515823"/>
            <a:ext cx="1219200" cy="845418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 dirty="0" smtClean="0">
                <a:latin typeface="Arial" charset="0"/>
              </a:rPr>
              <a:t>client</a:t>
            </a:r>
            <a:endParaRPr lang="en-US" sz="1600" dirty="0">
              <a:latin typeface="Arial" charset="0"/>
            </a:endParaRPr>
          </a:p>
        </p:txBody>
      </p:sp>
      <p:sp>
        <p:nvSpPr>
          <p:cNvPr id="9" name="Oval 50"/>
          <p:cNvSpPr>
            <a:spLocks noChangeArrowheads="1"/>
          </p:cNvSpPr>
          <p:nvPr/>
        </p:nvSpPr>
        <p:spPr bwMode="auto">
          <a:xfrm>
            <a:off x="3886200" y="4267200"/>
            <a:ext cx="1219200" cy="845419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 dirty="0" smtClean="0">
                <a:latin typeface="Arial" charset="0"/>
              </a:rPr>
              <a:t>ACS</a:t>
            </a:r>
            <a:endParaRPr lang="en-US" sz="1600" dirty="0">
              <a:latin typeface="Arial" charset="0"/>
            </a:endParaRPr>
          </a:p>
        </p:txBody>
      </p:sp>
      <p:cxnSp>
        <p:nvCxnSpPr>
          <p:cNvPr id="11" name="Straight Arrow Connector 10"/>
          <p:cNvCxnSpPr>
            <a:stCxn id="7" idx="6"/>
            <a:endCxn id="6" idx="2"/>
          </p:cNvCxnSpPr>
          <p:nvPr/>
        </p:nvCxnSpPr>
        <p:spPr>
          <a:xfrm flipV="1">
            <a:off x="3236389" y="5935609"/>
            <a:ext cx="2444046" cy="29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7"/>
            <a:endCxn id="9" idx="3"/>
          </p:cNvCxnSpPr>
          <p:nvPr/>
        </p:nvCxnSpPr>
        <p:spPr>
          <a:xfrm flipV="1">
            <a:off x="3057841" y="4988810"/>
            <a:ext cx="1006907" cy="6508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710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scenario -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 binding and add endpoint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err="1" smtClean="0"/>
              <a:t>var</a:t>
            </a:r>
            <a:r>
              <a:rPr lang="en-US" sz="2000" dirty="0" smtClean="0"/>
              <a:t> </a:t>
            </a:r>
            <a:r>
              <a:rPr lang="en-US" sz="2000" dirty="0"/>
              <a:t>binding = new </a:t>
            </a:r>
            <a:r>
              <a:rPr lang="en-US" sz="2000" b="1" dirty="0" smtClean="0"/>
              <a:t>WS2007FederationHttpBinding</a:t>
            </a:r>
            <a:r>
              <a:rPr lang="en-US" sz="2000" dirty="0" smtClean="0"/>
              <a:t>(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                                      </a:t>
            </a:r>
            <a:r>
              <a:rPr lang="en-US" sz="2000" dirty="0" err="1" smtClean="0"/>
              <a:t>WSFederationHttpSecurityMode.</a:t>
            </a:r>
            <a:r>
              <a:rPr lang="en-US" sz="2000" b="1" dirty="0" err="1" smtClean="0"/>
              <a:t>Message</a:t>
            </a:r>
            <a:r>
              <a:rPr lang="en-US" sz="2000" dirty="0"/>
              <a:t>);</a:t>
            </a:r>
          </a:p>
          <a:p>
            <a:pPr marL="0" indent="0">
              <a:buNone/>
            </a:pPr>
            <a:r>
              <a:rPr lang="en-US" sz="2000" dirty="0" err="1" smtClean="0"/>
              <a:t>binding.Security.Message.Issued</a:t>
            </a:r>
            <a:r>
              <a:rPr lang="en-US" sz="2000" b="1" dirty="0" err="1" smtClean="0"/>
              <a:t>KeyType</a:t>
            </a:r>
            <a:r>
              <a:rPr lang="en-US" sz="2000" dirty="0" smtClean="0"/>
              <a:t> </a:t>
            </a:r>
            <a:r>
              <a:rPr lang="en-US" sz="2000" dirty="0"/>
              <a:t>= </a:t>
            </a:r>
            <a:r>
              <a:rPr lang="en-US" sz="2000" dirty="0" err="1"/>
              <a:t>SecurityKeyType.</a:t>
            </a:r>
            <a:r>
              <a:rPr lang="en-US" sz="2000" b="1" dirty="0" err="1"/>
              <a:t>SymmetricKey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r>
              <a:rPr lang="en-US" sz="2000" dirty="0" err="1" smtClean="0"/>
              <a:t>binding.Security.Message.Issued</a:t>
            </a:r>
            <a:r>
              <a:rPr lang="en-US" sz="2000" b="1" dirty="0" err="1" smtClean="0"/>
              <a:t>TokenType</a:t>
            </a:r>
            <a:r>
              <a:rPr lang="en-US" sz="2000" dirty="0" smtClean="0"/>
              <a:t> </a:t>
            </a:r>
            <a:r>
              <a:rPr lang="en-US" sz="2000" dirty="0"/>
              <a:t>= </a:t>
            </a:r>
            <a:r>
              <a:rPr lang="en-US" sz="2000" dirty="0" smtClean="0"/>
              <a:t>                    </a:t>
            </a:r>
          </a:p>
          <a:p>
            <a:pPr marL="0" indent="0">
              <a:buNone/>
            </a:pPr>
            <a:r>
              <a:rPr lang="en-US" sz="2000" dirty="0" smtClean="0"/>
              <a:t>                                                      SecurityTokenTypes.OasisWss</a:t>
            </a:r>
            <a:r>
              <a:rPr lang="en-US" sz="2000" b="1" dirty="0" smtClean="0"/>
              <a:t>Saml2</a:t>
            </a:r>
            <a:r>
              <a:rPr lang="en-US" sz="2000" dirty="0" smtClean="0"/>
              <a:t>TokenProfile11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r>
              <a:rPr lang="en-US" sz="2000" dirty="0" err="1" smtClean="0"/>
              <a:t>host.AddServiceEndpoint</a:t>
            </a:r>
            <a:r>
              <a:rPr lang="en-US" sz="2000" dirty="0" smtClean="0"/>
              <a:t>(</a:t>
            </a:r>
            <a:r>
              <a:rPr lang="en-US" sz="2000" dirty="0" err="1" smtClean="0"/>
              <a:t>typeof</a:t>
            </a:r>
            <a:r>
              <a:rPr lang="en-US" sz="2000" dirty="0" smtClean="0"/>
              <a:t>(…), </a:t>
            </a:r>
            <a:r>
              <a:rPr lang="en-US" sz="2000" dirty="0"/>
              <a:t>binding, </a:t>
            </a:r>
            <a:r>
              <a:rPr lang="en-US" sz="2000" dirty="0" smtClean="0"/>
              <a:t>“http</a:t>
            </a:r>
            <a:r>
              <a:rPr lang="en-US" sz="2000" dirty="0"/>
              <a:t>://soap.rp.ciws");</a:t>
            </a:r>
            <a:endParaRPr lang="en-US" sz="22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93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scenario -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service certificate</a:t>
            </a:r>
          </a:p>
          <a:p>
            <a:pPr lvl="1"/>
            <a:r>
              <a:rPr lang="en-US" dirty="0" smtClean="0"/>
              <a:t>Host service credentials</a:t>
            </a:r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r>
              <a:rPr lang="en-US" sz="2000" b="1" dirty="0" err="1" smtClean="0"/>
              <a:t>host</a:t>
            </a:r>
            <a:r>
              <a:rPr lang="en-US" sz="2000" dirty="0" err="1" smtClean="0"/>
              <a:t>.</a:t>
            </a:r>
            <a:r>
              <a:rPr lang="en-US" sz="2000" b="1" dirty="0" err="1" smtClean="0"/>
              <a:t>Credentials</a:t>
            </a:r>
            <a:r>
              <a:rPr lang="en-US" sz="2000" dirty="0" err="1" smtClean="0"/>
              <a:t>.</a:t>
            </a:r>
            <a:r>
              <a:rPr lang="en-US" sz="2000" b="1" dirty="0" err="1" smtClean="0"/>
              <a:t>ServiceCertificate</a:t>
            </a:r>
            <a:r>
              <a:rPr lang="en-US" sz="2000" dirty="0" err="1" smtClean="0"/>
              <a:t>.Certificate</a:t>
            </a:r>
            <a:r>
              <a:rPr lang="en-US" sz="2000" dirty="0" smtClean="0"/>
              <a:t> </a:t>
            </a:r>
            <a:r>
              <a:rPr lang="en-US" sz="2000" dirty="0"/>
              <a:t>=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</a:t>
            </a:r>
            <a:r>
              <a:rPr lang="en-US" sz="2000" i="1" dirty="0" smtClean="0"/>
              <a:t>X509StoreExt</a:t>
            </a:r>
            <a:r>
              <a:rPr lang="en-US" sz="2000" dirty="0" smtClean="0"/>
              <a:t>.GetCertificateFromStoreBySubjectName(</a:t>
            </a:r>
          </a:p>
          <a:p>
            <a:pPr marL="0" indent="0">
              <a:buNone/>
            </a:pPr>
            <a:r>
              <a:rPr lang="en-US" sz="2000" dirty="0" smtClean="0"/>
              <a:t>                </a:t>
            </a:r>
            <a:r>
              <a:rPr lang="en-US" sz="2000" dirty="0" err="1" smtClean="0"/>
              <a:t>StoreName.My</a:t>
            </a:r>
            <a:r>
              <a:rPr lang="en-US" sz="2000" dirty="0"/>
              <a:t>,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               </a:t>
            </a:r>
            <a:r>
              <a:rPr lang="en-US" sz="2000" dirty="0" err="1" smtClean="0"/>
              <a:t>StoreLocation.LocalMachine</a:t>
            </a:r>
            <a:r>
              <a:rPr lang="en-US" sz="2000" dirty="0"/>
              <a:t>,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"</a:t>
            </a:r>
            <a:r>
              <a:rPr lang="en-US" sz="2000" dirty="0" err="1"/>
              <a:t>soap.rp.ciws</a:t>
            </a:r>
            <a:r>
              <a:rPr lang="en-US" sz="2000" dirty="0"/>
              <a:t>");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69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scenario -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Configure WIF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000" dirty="0" err="1" smtClean="0"/>
              <a:t>var</a:t>
            </a:r>
            <a:r>
              <a:rPr lang="en-US" sz="2000" dirty="0" smtClean="0"/>
              <a:t> </a:t>
            </a:r>
            <a:r>
              <a:rPr lang="en-US" sz="2000" dirty="0" err="1"/>
              <a:t>wifconfig</a:t>
            </a:r>
            <a:r>
              <a:rPr lang="en-US" sz="2000" dirty="0"/>
              <a:t> = new </a:t>
            </a:r>
            <a:r>
              <a:rPr lang="en-US" sz="2000" b="1" dirty="0" err="1"/>
              <a:t>ServiceConfiguration</a:t>
            </a:r>
            <a:r>
              <a:rPr lang="en-US" sz="2000" dirty="0"/>
              <a:t>();</a:t>
            </a:r>
          </a:p>
          <a:p>
            <a:pPr marL="0" indent="0">
              <a:buNone/>
            </a:pPr>
            <a:r>
              <a:rPr lang="en-US" sz="2000" dirty="0" err="1" smtClean="0"/>
              <a:t>wifconfig.</a:t>
            </a:r>
            <a:r>
              <a:rPr lang="en-US" sz="2000" b="1" dirty="0" err="1" smtClean="0"/>
              <a:t>CertificateValidationMode</a:t>
            </a:r>
            <a:r>
              <a:rPr lang="en-US" sz="2000" dirty="0" smtClean="0"/>
              <a:t> </a:t>
            </a:r>
            <a:r>
              <a:rPr lang="en-US" sz="2000" dirty="0"/>
              <a:t>= </a:t>
            </a:r>
            <a:r>
              <a:rPr lang="en-US" sz="2000" dirty="0" smtClean="0"/>
              <a:t>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X509CertificateValidationMode.</a:t>
            </a:r>
            <a:r>
              <a:rPr lang="en-US" sz="2000" b="1" dirty="0" smtClean="0"/>
              <a:t>None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r>
              <a:rPr lang="en-US" sz="2000" dirty="0" err="1" smtClean="0"/>
              <a:t>wifconfig.AudienceRestriction.</a:t>
            </a:r>
            <a:r>
              <a:rPr lang="en-US" sz="2000" b="1" dirty="0" err="1" smtClean="0"/>
              <a:t>AllowedAudienceUris</a:t>
            </a:r>
            <a:r>
              <a:rPr lang="en-US" sz="2000" dirty="0" err="1" smtClean="0"/>
              <a:t>.Add</a:t>
            </a:r>
            <a:r>
              <a:rPr lang="en-US" sz="2000" dirty="0" smtClean="0"/>
              <a:t>(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new Uri</a:t>
            </a:r>
            <a:r>
              <a:rPr lang="en-US" sz="2000" dirty="0"/>
              <a:t>("</a:t>
            </a:r>
            <a:r>
              <a:rPr lang="en-US" sz="2000" b="1" dirty="0"/>
              <a:t>http://soap.rp.ciws</a:t>
            </a:r>
            <a:r>
              <a:rPr lang="en-US" sz="2000" dirty="0"/>
              <a:t>"));</a:t>
            </a:r>
          </a:p>
          <a:p>
            <a:pPr marL="0" indent="0">
              <a:buNone/>
            </a:pPr>
            <a:r>
              <a:rPr lang="en-US" sz="2000" dirty="0" err="1" smtClean="0"/>
              <a:t>var</a:t>
            </a:r>
            <a:r>
              <a:rPr lang="en-US" sz="2000" dirty="0" smtClean="0"/>
              <a:t> </a:t>
            </a:r>
            <a:r>
              <a:rPr lang="en-US" sz="2000" dirty="0" err="1" smtClean="0"/>
              <a:t>issuerReg</a:t>
            </a:r>
            <a:r>
              <a:rPr lang="en-US" sz="2000" dirty="0" smtClean="0"/>
              <a:t> </a:t>
            </a:r>
            <a:r>
              <a:rPr lang="en-US" sz="2000" dirty="0"/>
              <a:t>= </a:t>
            </a:r>
            <a:r>
              <a:rPr lang="en-US" sz="2000" dirty="0" err="1"/>
              <a:t>wifconfig.IssuerNameRegistry</a:t>
            </a:r>
            <a:r>
              <a:rPr lang="en-US" sz="2000" dirty="0"/>
              <a:t> as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</a:t>
            </a:r>
            <a:r>
              <a:rPr lang="en-US" sz="2000" b="1" dirty="0" err="1" smtClean="0"/>
              <a:t>ConfigurationBasedIssuerNameRegistry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err="1"/>
              <a:t>issuerReg</a:t>
            </a:r>
            <a:r>
              <a:rPr lang="en-US" sz="2000" dirty="0" err="1" smtClean="0"/>
              <a:t>.</a:t>
            </a:r>
            <a:r>
              <a:rPr lang="en-US" sz="2000" b="1" dirty="0" err="1" smtClean="0"/>
              <a:t>AddTrustedIssuer</a:t>
            </a:r>
            <a:r>
              <a:rPr lang="en-US" sz="2000" dirty="0"/>
              <a:t>("</a:t>
            </a:r>
            <a:r>
              <a:rPr lang="en-US" sz="2000" b="1" dirty="0" smtClean="0"/>
              <a:t>67…DF</a:t>
            </a:r>
            <a:r>
              <a:rPr lang="en-US" sz="2000" dirty="0"/>
              <a:t>", </a:t>
            </a:r>
          </a:p>
          <a:p>
            <a:pPr marL="0" indent="0">
              <a:buNone/>
            </a:pPr>
            <a:r>
              <a:rPr lang="en-US" sz="2000" dirty="0"/>
              <a:t>                    </a:t>
            </a:r>
            <a:r>
              <a:rPr lang="en-US" sz="2000" b="1" dirty="0"/>
              <a:t>"https://demos-ciws.accesscontrol.appfabriclabs.com"</a:t>
            </a:r>
            <a:r>
              <a:rPr lang="en-US" sz="2000" dirty="0"/>
              <a:t>);</a:t>
            </a:r>
          </a:p>
          <a:p>
            <a:pPr marL="0" indent="0">
              <a:buNone/>
            </a:pPr>
            <a:r>
              <a:rPr lang="en-US" sz="2000" dirty="0"/>
              <a:t>                </a:t>
            </a:r>
          </a:p>
          <a:p>
            <a:pPr marL="0" indent="0">
              <a:buNone/>
            </a:pPr>
            <a:r>
              <a:rPr lang="en-US" sz="2000" dirty="0" err="1" smtClean="0"/>
              <a:t>FederatedServiceCredentials.</a:t>
            </a:r>
            <a:r>
              <a:rPr lang="en-US" sz="2000" b="1" dirty="0" err="1" smtClean="0"/>
              <a:t>ConfigureServiceHost</a:t>
            </a:r>
            <a:r>
              <a:rPr lang="en-US" sz="2000" dirty="0" smtClean="0"/>
              <a:t>(host</a:t>
            </a:r>
            <a:r>
              <a:rPr lang="en-US" sz="2000" dirty="0"/>
              <a:t>, </a:t>
            </a:r>
            <a:r>
              <a:rPr lang="en-US" sz="2000" b="1" dirty="0" err="1"/>
              <a:t>wifconfig</a:t>
            </a:r>
            <a:r>
              <a:rPr lang="en-US" sz="2000" dirty="0"/>
              <a:t>);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P. Félix, D. Júlio,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32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4681</TotalTime>
  <Words>5356</Words>
  <Application>Microsoft Office PowerPoint</Application>
  <PresentationFormat>On-screen Show (4:3)</PresentationFormat>
  <Paragraphs>1596</Paragraphs>
  <Slides>126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126</vt:i4>
      </vt:variant>
    </vt:vector>
  </HeadingPairs>
  <TitlesOfParts>
    <vt:vector size="127" baseType="lpstr">
      <vt:lpstr>Office Theme</vt:lpstr>
      <vt:lpstr>Identidade e Controlo de Acesso baseado em Claims  na plataforma Windows Azure</vt:lpstr>
      <vt:lpstr>Outline</vt:lpstr>
      <vt:lpstr>Day 1</vt:lpstr>
      <vt:lpstr>Hands-On-Lab 1</vt:lpstr>
      <vt:lpstr>HOL 1</vt:lpstr>
      <vt:lpstr>Claims Based Model</vt:lpstr>
      <vt:lpstr>The claims model - claims</vt:lpstr>
      <vt:lpstr>The Claims Model - participants</vt:lpstr>
      <vt:lpstr>Concrete components</vt:lpstr>
      <vt:lpstr>Claims transformers</vt:lpstr>
      <vt:lpstr>Federation</vt:lpstr>
      <vt:lpstr>Not only for Federation</vt:lpstr>
      <vt:lpstr>Not only for Federation</vt:lpstr>
      <vt:lpstr>Specifications</vt:lpstr>
      <vt:lpstr>Specifications</vt:lpstr>
      <vt:lpstr>WS-Federation</vt:lpstr>
      <vt:lpstr>WS-Federation</vt:lpstr>
      <vt:lpstr>WS-Federation</vt:lpstr>
      <vt:lpstr>RequestSecurityTokenResponse</vt:lpstr>
      <vt:lpstr>SAML Assertion</vt:lpstr>
      <vt:lpstr>Federation</vt:lpstr>
      <vt:lpstr>Relations</vt:lpstr>
      <vt:lpstr>Relations - keys</vt:lpstr>
      <vt:lpstr>Relations - endpoints</vt:lpstr>
      <vt:lpstr>Metadata – Identity Provider</vt:lpstr>
      <vt:lpstr>Metadata – www.rp.ciws</vt:lpstr>
      <vt:lpstr>Windows identity foundation</vt:lpstr>
      <vt:lpstr>WIF</vt:lpstr>
      <vt:lpstr>Claims object model</vt:lpstr>
      <vt:lpstr>Claim types</vt:lpstr>
      <vt:lpstr>Value types</vt:lpstr>
      <vt:lpstr>Protocol Handling</vt:lpstr>
      <vt:lpstr>WS-Federation Authn Module (FAM)</vt:lpstr>
      <vt:lpstr>ASP.NET Integration</vt:lpstr>
      <vt:lpstr>ASP.NET Integration</vt:lpstr>
      <vt:lpstr>Configuration (web.config)</vt:lpstr>
      <vt:lpstr>Configuration (web.config)</vt:lpstr>
      <vt:lpstr>Access Control Service (ACS)</vt:lpstr>
      <vt:lpstr>ACS configuration</vt:lpstr>
      <vt:lpstr>Hands-On-Lab 2</vt:lpstr>
      <vt:lpstr>WIF Consumer Pipeline</vt:lpstr>
      <vt:lpstr>WIF Consumer Pipeline</vt:lpstr>
      <vt:lpstr>WIF Consumer Pipeline</vt:lpstr>
      <vt:lpstr>WIF Consumer Pipeline</vt:lpstr>
      <vt:lpstr>WIF Consumer Pipeline</vt:lpstr>
      <vt:lpstr>WIF Consumer Pipeline</vt:lpstr>
      <vt:lpstr>WIF Consumer Pipeline</vt:lpstr>
      <vt:lpstr>WIF Consumer Pipeline</vt:lpstr>
      <vt:lpstr>WIF Consumer Pipeline (ASP.NET)</vt:lpstr>
      <vt:lpstr>WSFAM</vt:lpstr>
      <vt:lpstr>FAM: properties</vt:lpstr>
      <vt:lpstr>FAM: Public methods</vt:lpstr>
      <vt:lpstr>FAM: events</vt:lpstr>
      <vt:lpstr>ASP.NET Session management</vt:lpstr>
      <vt:lpstr>Session management</vt:lpstr>
      <vt:lpstr>Session management</vt:lpstr>
      <vt:lpstr>Network Load Balancing (NLB)</vt:lpstr>
      <vt:lpstr>Federation messages</vt:lpstr>
      <vt:lpstr>Controls</vt:lpstr>
      <vt:lpstr>WIF Configuration</vt:lpstr>
      <vt:lpstr>WIF configuration</vt:lpstr>
      <vt:lpstr>Service Configuration</vt:lpstr>
      <vt:lpstr>Service configuration</vt:lpstr>
      <vt:lpstr>FederatedAuthentication</vt:lpstr>
      <vt:lpstr>ServiceConfiguration class</vt:lpstr>
      <vt:lpstr>Token handlers</vt:lpstr>
      <vt:lpstr>SecurityTokenHandlerConfiguration</vt:lpstr>
      <vt:lpstr>Configuration extensibility</vt:lpstr>
      <vt:lpstr>Hands-On-Lab 3</vt:lpstr>
      <vt:lpstr>Azure project</vt:lpstr>
      <vt:lpstr>Definition and configuration</vt:lpstr>
      <vt:lpstr>Azure Project</vt:lpstr>
      <vt:lpstr>Azure and WIF</vt:lpstr>
      <vt:lpstr>Certificate management (1)</vt:lpstr>
      <vt:lpstr>Certificate management (2)</vt:lpstr>
      <vt:lpstr>WIF assemblies</vt:lpstr>
      <vt:lpstr>Role startup</vt:lpstr>
      <vt:lpstr>Host names</vt:lpstr>
      <vt:lpstr>Load balancing</vt:lpstr>
      <vt:lpstr>Hands-On-Lab 4</vt:lpstr>
      <vt:lpstr>Hands-on-Lab 5</vt:lpstr>
      <vt:lpstr>WCF</vt:lpstr>
      <vt:lpstr>Protocols – passive scenario</vt:lpstr>
      <vt:lpstr>Protocols – active scenario</vt:lpstr>
      <vt:lpstr>Passive</vt:lpstr>
      <vt:lpstr>Active</vt:lpstr>
      <vt:lpstr>Active</vt:lpstr>
      <vt:lpstr>PowerPoint Presentation</vt:lpstr>
      <vt:lpstr>WS-*</vt:lpstr>
      <vt:lpstr>WS-Security</vt:lpstr>
      <vt:lpstr>WS-Trust messages</vt:lpstr>
      <vt:lpstr>Proof of Possession</vt:lpstr>
      <vt:lpstr>WCF concepts</vt:lpstr>
      <vt:lpstr>WCF and security</vt:lpstr>
      <vt:lpstr>Federation bindings</vt:lpstr>
      <vt:lpstr>Simple scenario</vt:lpstr>
      <vt:lpstr>Simple scenario - Service</vt:lpstr>
      <vt:lpstr>Simple scenario - Service</vt:lpstr>
      <vt:lpstr>Simple scenario - Service</vt:lpstr>
      <vt:lpstr>Simple scenario - Client</vt:lpstr>
      <vt:lpstr>Simple scenario - Client</vt:lpstr>
      <vt:lpstr>PowerPoint Presentation</vt:lpstr>
      <vt:lpstr>Issuer characterization</vt:lpstr>
      <vt:lpstr>WCF and WIF Integration</vt:lpstr>
      <vt:lpstr>WIF client support</vt:lpstr>
      <vt:lpstr>Producer Model</vt:lpstr>
      <vt:lpstr>Producer Model – issue pipeline</vt:lpstr>
      <vt:lpstr>Producer Model – ASP.NET</vt:lpstr>
      <vt:lpstr>Producer Model - WCF</vt:lpstr>
      <vt:lpstr>Producer Model – WCF integration</vt:lpstr>
      <vt:lpstr>HOL 7</vt:lpstr>
      <vt:lpstr>AD FS 2</vt:lpstr>
      <vt:lpstr>AD FS 2</vt:lpstr>
      <vt:lpstr>AD FS – Management Concepts</vt:lpstr>
      <vt:lpstr>AD FS - Relying Party Trust</vt:lpstr>
      <vt:lpstr>AD FS - Relying Party Trust</vt:lpstr>
      <vt:lpstr>AD FS – Relying Party Trust</vt:lpstr>
      <vt:lpstr>AD FS 2 – Attribute Stores</vt:lpstr>
      <vt:lpstr>AD FS – Claims Provider Trust</vt:lpstr>
      <vt:lpstr>AD FS – Issuance Endpoints</vt:lpstr>
      <vt:lpstr>AD FS – Metadata Endpoints</vt:lpstr>
      <vt:lpstr>AD FS - Certificates</vt:lpstr>
      <vt:lpstr>HOL 8</vt:lpstr>
      <vt:lpstr>WS2007FederationHttpBinding</vt:lpstr>
      <vt:lpstr>ClientCredentials</vt:lpstr>
      <vt:lpstr>ServiceCredentials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CIWS</dc:title>
  <dc:creator>pedro</dc:creator>
  <cp:lastModifiedBy>pedro</cp:lastModifiedBy>
  <cp:revision>201</cp:revision>
  <dcterms:created xsi:type="dcterms:W3CDTF">2006-08-16T00:00:00Z</dcterms:created>
  <dcterms:modified xsi:type="dcterms:W3CDTF">2011-01-28T03:11:36Z</dcterms:modified>
</cp:coreProperties>
</file>